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DB849C-B254-45ED-B71F-2F72E433095C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D9960F-DD6A-4EB5-B82D-3B381C0754D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MEGA-REGIONALS AND LABOUR PROTECTION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INNOVATIVE RULE-MAKING OR STICKING TO THE BOILERPLATE?</a:t>
            </a:r>
          </a:p>
          <a:p>
            <a:endParaRPr lang="en-GB" sz="1800" dirty="0" smtClean="0"/>
          </a:p>
          <a:p>
            <a:r>
              <a:rPr lang="en-GB" sz="1800" dirty="0" smtClean="0"/>
              <a:t>B. </a:t>
            </a:r>
            <a:r>
              <a:rPr lang="en-GB" sz="1800" dirty="0" err="1" smtClean="0"/>
              <a:t>Melo</a:t>
            </a:r>
            <a:r>
              <a:rPr lang="en-GB" sz="1800" dirty="0" smtClean="0"/>
              <a:t> Araujo – Queen’s University Belfast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5014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Mega-Regionals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TTIP, TPP, RCEP …</a:t>
            </a:r>
          </a:p>
          <a:p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Large-scale agreements in terms of markets covered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Focused on ‘21</a:t>
            </a:r>
            <a:r>
              <a:rPr lang="en-GB" baseline="30000" dirty="0" smtClean="0"/>
              <a:t>st</a:t>
            </a:r>
            <a:r>
              <a:rPr lang="en-GB" dirty="0" smtClean="0"/>
              <a:t> century trade issues’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Aim to define new rules of the road (and contest the centrality of the WTO as a rule-making venue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80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 Protection in FTAs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Part of long running  attempts to promote rules and disciplines that were rejected at the WTO level (mostly be developing country members)</a:t>
            </a:r>
          </a:p>
          <a:p>
            <a:endParaRPr lang="en-GB" dirty="0"/>
          </a:p>
          <a:p>
            <a:r>
              <a:rPr lang="en-GB" dirty="0" smtClean="0"/>
              <a:t>Mega-regionals such as TTIP and TPP identified as potential “game changers” in trade-labour linkage.</a:t>
            </a:r>
          </a:p>
          <a:p>
            <a:endParaRPr lang="en-GB" dirty="0"/>
          </a:p>
          <a:p>
            <a:r>
              <a:rPr lang="en-GB" dirty="0" smtClean="0"/>
              <a:t>Is this claim verified in practice?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89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GB" dirty="0" smtClean="0"/>
              <a:t>Past EU and US FTA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Specifically designated chapters focused on labour protection (US: Labour Chapters; EU: Sustainable Development </a:t>
            </a:r>
            <a:r>
              <a:rPr lang="en-GB" dirty="0"/>
              <a:t>C</a:t>
            </a:r>
            <a:r>
              <a:rPr lang="en-GB" dirty="0" smtClean="0"/>
              <a:t>hapters)</a:t>
            </a:r>
            <a:endParaRPr lang="en-GB" dirty="0"/>
          </a:p>
          <a:p>
            <a:r>
              <a:rPr lang="en-GB" dirty="0" smtClean="0"/>
              <a:t>Promotion of international labour norms (ILO core labour standards) – some deviations</a:t>
            </a:r>
          </a:p>
          <a:p>
            <a:r>
              <a:rPr lang="en-GB" dirty="0" smtClean="0"/>
              <a:t>Rules relating to level of domestic labour protection (e.g., non-waiver, non-derogation and non-lowering clauses)</a:t>
            </a:r>
          </a:p>
          <a:p>
            <a:r>
              <a:rPr lang="en-GB" dirty="0" smtClean="0"/>
              <a:t>Enforcement (clear distinguishing feature between EU and US approach)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33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TPP and TTIP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Mostly sticking to template – no significant attempt  to radically transform EU and US approach to labour protection provisions in FTAs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Mega-regionals intended </a:t>
            </a:r>
            <a:r>
              <a:rPr lang="en-GB" dirty="0"/>
              <a:t>to consolidate and disseminating already existing templates for labour protection provisions in EU and US FTAs.</a:t>
            </a:r>
          </a:p>
        </p:txBody>
      </p:sp>
    </p:spTree>
    <p:extLst>
      <p:ext uri="{BB962C8B-B14F-4D97-AF65-F5344CB8AC3E}">
        <p14:creationId xmlns:p14="http://schemas.microsoft.com/office/powerpoint/2010/main" val="274102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happen next?</a:t>
            </a:r>
          </a:p>
          <a:p>
            <a:endParaRPr lang="en-GB" dirty="0"/>
          </a:p>
          <a:p>
            <a:r>
              <a:rPr lang="en-GB" dirty="0" smtClean="0"/>
              <a:t>EU: Labour protection provisions viewed as “shared competence” by AG </a:t>
            </a:r>
            <a:r>
              <a:rPr lang="en-GB" dirty="0" err="1" smtClean="0"/>
              <a:t>Sharpston</a:t>
            </a:r>
            <a:r>
              <a:rPr lang="en-GB" dirty="0" smtClean="0"/>
              <a:t> (opinion 2/15). If conformed by Court of Justice, will EU persist with such provisions?</a:t>
            </a:r>
          </a:p>
          <a:p>
            <a:endParaRPr lang="en-GB" dirty="0" smtClean="0"/>
          </a:p>
          <a:p>
            <a:r>
              <a:rPr lang="en-GB" dirty="0" smtClean="0"/>
              <a:t>US: Will current administration adopt a more aggressively protectionist stance with respect labour related obligations in US FTAs?</a:t>
            </a:r>
          </a:p>
          <a:p>
            <a:endParaRPr lang="en-GB" dirty="0" smtClean="0"/>
          </a:p>
          <a:p>
            <a:r>
              <a:rPr lang="en-GB" dirty="0" smtClean="0"/>
              <a:t>Brexit: Opportunity for UK to assess and adopt best FTA practices when crafting its own FTAs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563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301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MEGA-REGIONALS AND LABOUR PROTECTION</vt:lpstr>
      <vt:lpstr>Mega-Regionals</vt:lpstr>
      <vt:lpstr>Labour Protection in FTAs</vt:lpstr>
      <vt:lpstr>Past EU and US FTA Practice</vt:lpstr>
      <vt:lpstr>TPP and TTIP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Mega-regionals and Labour Protection</dc:title>
  <dc:creator>support</dc:creator>
  <cp:lastModifiedBy>support</cp:lastModifiedBy>
  <cp:revision>3</cp:revision>
  <dcterms:created xsi:type="dcterms:W3CDTF">2017-03-20T11:24:55Z</dcterms:created>
  <dcterms:modified xsi:type="dcterms:W3CDTF">2017-03-20T11:49:35Z</dcterms:modified>
</cp:coreProperties>
</file>