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  <p:sldMasterId id="2147483808" r:id="rId2"/>
    <p:sldMasterId id="2147483820" r:id="rId3"/>
    <p:sldMasterId id="2147483833" r:id="rId4"/>
    <p:sldMasterId id="2147483847" r:id="rId5"/>
    <p:sldMasterId id="2147483874" r:id="rId6"/>
    <p:sldMasterId id="2147483888" r:id="rId7"/>
    <p:sldMasterId id="2147483900" r:id="rId8"/>
    <p:sldMasterId id="2147483942" r:id="rId9"/>
    <p:sldMasterId id="2147483959" r:id="rId10"/>
    <p:sldMasterId id="2147483983" r:id="rId11"/>
  </p:sldMasterIdLst>
  <p:notesMasterIdLst>
    <p:notesMasterId r:id="rId41"/>
  </p:notesMasterIdLst>
  <p:handoutMasterIdLst>
    <p:handoutMasterId r:id="rId42"/>
  </p:handoutMasterIdLst>
  <p:sldIdLst>
    <p:sldId id="397" r:id="rId12"/>
    <p:sldId id="441" r:id="rId13"/>
    <p:sldId id="377" r:id="rId14"/>
    <p:sldId id="423" r:id="rId15"/>
    <p:sldId id="421" r:id="rId16"/>
    <p:sldId id="424" r:id="rId17"/>
    <p:sldId id="425" r:id="rId18"/>
    <p:sldId id="378" r:id="rId19"/>
    <p:sldId id="422" r:id="rId20"/>
    <p:sldId id="444" r:id="rId21"/>
    <p:sldId id="394" r:id="rId22"/>
    <p:sldId id="391" r:id="rId23"/>
    <p:sldId id="392" r:id="rId24"/>
    <p:sldId id="379" r:id="rId25"/>
    <p:sldId id="432" r:id="rId26"/>
    <p:sldId id="433" r:id="rId27"/>
    <p:sldId id="430" r:id="rId28"/>
    <p:sldId id="460" r:id="rId29"/>
    <p:sldId id="459" r:id="rId30"/>
    <p:sldId id="407" r:id="rId31"/>
    <p:sldId id="447" r:id="rId32"/>
    <p:sldId id="448" r:id="rId33"/>
    <p:sldId id="449" r:id="rId34"/>
    <p:sldId id="450" r:id="rId35"/>
    <p:sldId id="452" r:id="rId36"/>
    <p:sldId id="455" r:id="rId37"/>
    <p:sldId id="456" r:id="rId38"/>
    <p:sldId id="439" r:id="rId39"/>
    <p:sldId id="458" r:id="rId4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Bird" initials="WB" lastIdx="1" clrIdx="0">
    <p:extLst>
      <p:ext uri="{19B8F6BF-5375-455C-9EA6-DF929625EA0E}">
        <p15:presenceInfo xmlns="" xmlns:p15="http://schemas.microsoft.com/office/powerpoint/2012/main" userId="11fe777227f190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887F8"/>
    <a:srgbClr val="F80B06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712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1482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234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illiamsullivan:Documents:Powerpoint%20presentations:Wash%20U%2008:Mortality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Highest Income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trendline>
            <c:trendlineType val="linear"/>
            <c:dispRSqr val="0"/>
            <c:dispEq val="0"/>
          </c:trendline>
          <c:errBars>
            <c:errBarType val="plus"/>
            <c:errValType val="percentage"/>
            <c:noEndCap val="0"/>
            <c:val val="3"/>
          </c:errBars>
          <c:cat>
            <c:strRef>
              <c:f>Sheet1!$A$2:$A$6</c:f>
              <c:strCache>
                <c:ptCount val="5"/>
                <c:pt idx="0">
                  <c:v>No green</c:v>
                </c:pt>
                <c:pt idx="1">
                  <c:v>Little green</c:v>
                </c:pt>
                <c:pt idx="2">
                  <c:v>Some green </c:v>
                </c:pt>
                <c:pt idx="3">
                  <c:v>More green</c:v>
                </c:pt>
                <c:pt idx="4">
                  <c:v>Very green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1.21</c:v>
                </c:pt>
                <c:pt idx="1">
                  <c:v>1.24</c:v>
                </c:pt>
                <c:pt idx="2">
                  <c:v>1.23</c:v>
                </c:pt>
                <c:pt idx="3">
                  <c:v>1.2</c:v>
                </c:pt>
                <c:pt idx="4">
                  <c:v>1.1400000000000001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Income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trendline>
            <c:spPr>
              <a:ln>
                <a:solidFill>
                  <a:srgbClr val="FF6600"/>
                </a:solidFill>
              </a:ln>
            </c:spPr>
            <c:trendlineType val="linear"/>
            <c:dispRSqr val="0"/>
            <c:dispEq val="0"/>
          </c:trendline>
          <c:errBars>
            <c:errBarType val="plus"/>
            <c:errValType val="percentage"/>
            <c:noEndCap val="0"/>
            <c:val val="2"/>
          </c:errBars>
          <c:cat>
            <c:strRef>
              <c:f>Sheet1!$A$2:$A$6</c:f>
              <c:strCache>
                <c:ptCount val="5"/>
                <c:pt idx="0">
                  <c:v>No green</c:v>
                </c:pt>
                <c:pt idx="1">
                  <c:v>Little green</c:v>
                </c:pt>
                <c:pt idx="2">
                  <c:v>Some green </c:v>
                </c:pt>
                <c:pt idx="3">
                  <c:v>More green</c:v>
                </c:pt>
                <c:pt idx="4">
                  <c:v>Very green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1.5</c:v>
                </c:pt>
                <c:pt idx="1">
                  <c:v>1.575</c:v>
                </c:pt>
                <c:pt idx="2">
                  <c:v>1.51</c:v>
                </c:pt>
                <c:pt idx="3">
                  <c:v>1.43</c:v>
                </c:pt>
                <c:pt idx="4">
                  <c:v>1.28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Lowest Income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trendline>
            <c:spPr>
              <a:ln>
                <a:solidFill>
                  <a:srgbClr val="660066"/>
                </a:solidFill>
              </a:ln>
            </c:spPr>
            <c:trendlineType val="linear"/>
            <c:dispRSqr val="0"/>
            <c:dispEq val="0"/>
          </c:trendline>
          <c:errBars>
            <c:errBarType val="plus"/>
            <c:errValType val="percentage"/>
            <c:noEndCap val="0"/>
            <c:val val="2"/>
          </c:errBars>
          <c:cat>
            <c:strRef>
              <c:f>Sheet1!$A$2:$A$6</c:f>
              <c:strCache>
                <c:ptCount val="5"/>
                <c:pt idx="0">
                  <c:v>No green</c:v>
                </c:pt>
                <c:pt idx="1">
                  <c:v>Little green</c:v>
                </c:pt>
                <c:pt idx="2">
                  <c:v>Some green </c:v>
                </c:pt>
                <c:pt idx="3">
                  <c:v>More green</c:v>
                </c:pt>
                <c:pt idx="4">
                  <c:v>Very green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1.9400000000000022</c:v>
                </c:pt>
                <c:pt idx="1">
                  <c:v>2.04</c:v>
                </c:pt>
                <c:pt idx="2">
                  <c:v>1.8800000000000001</c:v>
                </c:pt>
                <c:pt idx="3">
                  <c:v>1.7849999999999977</c:v>
                </c:pt>
                <c:pt idx="4">
                  <c:v>1.42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93952"/>
        <c:axId val="125695872"/>
      </c:barChart>
      <c:catAx>
        <c:axId val="12569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Arial Black"/>
                    <a:cs typeface="Arial Black"/>
                  </a:defRPr>
                </a:pPr>
                <a:r>
                  <a:rPr lang="en-US" sz="2000" dirty="0">
                    <a:latin typeface="Arial Black"/>
                    <a:cs typeface="Arial Black"/>
                  </a:rPr>
                  <a:t>Exposure to Green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>
                <a:latin typeface="Arial Narrow"/>
                <a:cs typeface="Arial Narrow"/>
              </a:defRPr>
            </a:pPr>
            <a:endParaRPr lang="en-US"/>
          </a:p>
        </c:txPr>
        <c:crossAx val="125695872"/>
        <c:crosses val="autoZero"/>
        <c:auto val="1"/>
        <c:lblAlgn val="ctr"/>
        <c:lblOffset val="100"/>
        <c:noMultiLvlLbl val="0"/>
      </c:catAx>
      <c:valAx>
        <c:axId val="125695872"/>
        <c:scaling>
          <c:orientation val="minMax"/>
          <c:max val="2.2000000000000002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latin typeface="Arial Black"/>
                    <a:cs typeface="Arial Black"/>
                  </a:defRPr>
                </a:pPr>
                <a:r>
                  <a:rPr lang="en-US" sz="2000" dirty="0">
                    <a:latin typeface="Arial Black"/>
                    <a:cs typeface="Arial Black"/>
                  </a:rPr>
                  <a:t>Incidence Rate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5693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59280547775393"/>
          <c:y val="3.6380172805820829E-2"/>
          <c:w val="0.51279916266613657"/>
          <c:h val="0.918027163384931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Winning points for Caversham or a school </c:v>
                </c:pt>
                <c:pt idx="1">
                  <c:v>Having fun </c:v>
                </c:pt>
                <c:pt idx="2">
                  <c:v>Getting more exercise for myself or my family </c:v>
                </c:pt>
                <c:pt idx="3">
                  <c:v>Doing something positive for my health / losing weight </c:v>
                </c:pt>
                <c:pt idx="4">
                  <c:v>Travelling in a more environmentally friendly way </c:v>
                </c:pt>
                <c:pt idx="5">
                  <c:v>The possibility of winning a prize / competing </c:v>
                </c:pt>
                <c:pt idx="6">
                  <c:v>Spending more time with family and friends </c:v>
                </c:pt>
                <c:pt idx="7">
                  <c:v>Getting children involved / encouraging good habits</c:v>
                </c:pt>
                <c:pt idx="8">
                  <c:v>Saving money on travel </c:v>
                </c:pt>
                <c:pt idx="9">
                  <c:v>Helping local education / schools / libraries</c:v>
                </c:pt>
                <c:pt idx="10">
                  <c:v>Easy to do / would be walking anyway</c:v>
                </c:pt>
                <c:pt idx="11">
                  <c:v>Taking part in a local community activity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0.86</c:v>
                </c:pt>
                <c:pt idx="1">
                  <c:v>0.52</c:v>
                </c:pt>
                <c:pt idx="2">
                  <c:v>0.45</c:v>
                </c:pt>
                <c:pt idx="3">
                  <c:v>0.3</c:v>
                </c:pt>
                <c:pt idx="4">
                  <c:v>0.19</c:v>
                </c:pt>
                <c:pt idx="5">
                  <c:v>0.18</c:v>
                </c:pt>
                <c:pt idx="6">
                  <c:v>0.18</c:v>
                </c:pt>
                <c:pt idx="7">
                  <c:v>7.0000000000000007E-2</c:v>
                </c:pt>
                <c:pt idx="8">
                  <c:v>0.04</c:v>
                </c:pt>
                <c:pt idx="9">
                  <c:v>0.03</c:v>
                </c:pt>
                <c:pt idx="10">
                  <c:v>0.03</c:v>
                </c:pt>
                <c:pt idx="11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022080"/>
        <c:axId val="135023616"/>
      </c:barChart>
      <c:catAx>
        <c:axId val="135022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5023616"/>
        <c:crosses val="autoZero"/>
        <c:auto val="1"/>
        <c:lblAlgn val="ctr"/>
        <c:lblOffset val="100"/>
        <c:noMultiLvlLbl val="0"/>
      </c:catAx>
      <c:valAx>
        <c:axId val="13502361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3502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10T07:50:47.511" idx="1">
    <p:pos x="6365" y="0"/>
    <p:text/>
    <p:extLst>
      <p:ext uri="{C676402C-5697-4E1C-873F-D02D1690AC5C}">
        <p15:threadingInfo xmlns="" xmlns:p15="http://schemas.microsoft.com/office/powerpoint/2012/main" timeZoneBias="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3FC2C-4405-4BDE-82F9-48FD9156DED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86F42A-0E10-47E3-B6E9-FAE37B9C1901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4000" dirty="0" smtClean="0"/>
            <a:t>Chronic Stress</a:t>
          </a:r>
          <a:endParaRPr lang="en-GB" sz="4000" dirty="0"/>
        </a:p>
      </dgm:t>
    </dgm:pt>
    <dgm:pt modelId="{20CE0F00-6A01-4F67-8D58-831ECB195C83}" type="parTrans" cxnId="{9B1DEEA1-A5E1-49B7-B4CF-2E161725FAD8}">
      <dgm:prSet/>
      <dgm:spPr/>
      <dgm:t>
        <a:bodyPr/>
        <a:lstStyle/>
        <a:p>
          <a:endParaRPr lang="en-GB"/>
        </a:p>
      </dgm:t>
    </dgm:pt>
    <dgm:pt modelId="{F3EA3747-FB7E-44A0-B9FF-C6C47C7A50F3}" type="sibTrans" cxnId="{9B1DEEA1-A5E1-49B7-B4CF-2E161725FAD8}">
      <dgm:prSet/>
      <dgm:spPr/>
      <dgm:t>
        <a:bodyPr/>
        <a:lstStyle/>
        <a:p>
          <a:endParaRPr lang="en-GB"/>
        </a:p>
      </dgm:t>
    </dgm:pt>
    <dgm:pt modelId="{547C4352-3503-47AA-96D1-7942F279844C}">
      <dgm:prSet phldrT="[Text]" custT="1"/>
      <dgm:spPr>
        <a:solidFill>
          <a:srgbClr val="FF0000"/>
        </a:solidFill>
      </dgm:spPr>
      <dgm:t>
        <a:bodyPr/>
        <a:lstStyle/>
        <a:p>
          <a:pPr>
            <a:lnSpc>
              <a:spcPts val="2000"/>
            </a:lnSpc>
          </a:pPr>
          <a:r>
            <a:rPr lang="en-GB" sz="2800" dirty="0" smtClean="0"/>
            <a:t>Physical Inactivity</a:t>
          </a:r>
        </a:p>
        <a:p>
          <a:pPr>
            <a:lnSpc>
              <a:spcPts val="2000"/>
            </a:lnSpc>
          </a:pPr>
          <a:r>
            <a:rPr lang="en-GB" sz="2800" dirty="0" smtClean="0"/>
            <a:t>Smoking, Alcohol, Diet</a:t>
          </a:r>
          <a:endParaRPr lang="en-GB" sz="2800" dirty="0"/>
        </a:p>
      </dgm:t>
    </dgm:pt>
    <dgm:pt modelId="{EDD61DF9-07CF-462A-959C-66D3E590353E}" type="sibTrans" cxnId="{2D8BF6BD-2D6C-4914-84CA-30CAB87BAA42}">
      <dgm:prSet/>
      <dgm:spPr/>
      <dgm:t>
        <a:bodyPr/>
        <a:lstStyle/>
        <a:p>
          <a:endParaRPr lang="en-GB"/>
        </a:p>
      </dgm:t>
    </dgm:pt>
    <dgm:pt modelId="{9144D08A-32A1-4E4E-8EEB-A84B788489FF}" type="parTrans" cxnId="{2D8BF6BD-2D6C-4914-84CA-30CAB87BAA42}">
      <dgm:prSet/>
      <dgm:spPr/>
      <dgm:t>
        <a:bodyPr/>
        <a:lstStyle/>
        <a:p>
          <a:endParaRPr lang="en-GB"/>
        </a:p>
      </dgm:t>
    </dgm:pt>
    <dgm:pt modelId="{EDD7AFE3-34B2-4D60-B43B-2126E841CC7D}">
      <dgm:prSet phldrT="[Text]"/>
      <dgm:spPr>
        <a:blipFill rotWithShape="0">
          <a:blip xmlns:r="http://schemas.openxmlformats.org/officeDocument/2006/relationships" r:embed="rId1" cstate="email">
            <a:extLst/>
          </a:blip>
          <a:stretch>
            <a:fillRect/>
          </a:stretch>
        </a:blipFill>
      </dgm:spPr>
      <dgm:t>
        <a:bodyPr/>
        <a:lstStyle/>
        <a:p>
          <a:pPr algn="l"/>
          <a:endParaRPr lang="en-GB" dirty="0"/>
        </a:p>
      </dgm:t>
    </dgm:pt>
    <dgm:pt modelId="{893FF026-B193-4E54-B59D-E3C917EE805C}" type="sibTrans" cxnId="{6AF1451D-C31E-4612-B8E0-CE7A59351C59}">
      <dgm:prSet/>
      <dgm:spPr/>
      <dgm:t>
        <a:bodyPr/>
        <a:lstStyle/>
        <a:p>
          <a:endParaRPr lang="en-GB"/>
        </a:p>
      </dgm:t>
    </dgm:pt>
    <dgm:pt modelId="{D893E67D-6ADD-4DA8-A8D1-A2074DC8C60E}" type="parTrans" cxnId="{6AF1451D-C31E-4612-B8E0-CE7A59351C59}">
      <dgm:prSet/>
      <dgm:spPr/>
      <dgm:t>
        <a:bodyPr/>
        <a:lstStyle/>
        <a:p>
          <a:endParaRPr lang="en-GB"/>
        </a:p>
      </dgm:t>
    </dgm:pt>
    <dgm:pt modelId="{D2439440-CAC0-442A-B414-7A19C5687E97}" type="pres">
      <dgm:prSet presAssocID="{A603FC2C-4405-4BDE-82F9-48FD9156DE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7BFE9E5-05F2-43AC-9659-2D4925E10524}" type="pres">
      <dgm:prSet presAssocID="{EDD7AFE3-34B2-4D60-B43B-2126E841CC7D}" presName="vertOne" presStyleCnt="0"/>
      <dgm:spPr/>
    </dgm:pt>
    <dgm:pt modelId="{DF7053D1-C61C-4018-BEF8-D5E661DB7A02}" type="pres">
      <dgm:prSet presAssocID="{EDD7AFE3-34B2-4D60-B43B-2126E841CC7D}" presName="txOne" presStyleLbl="node0" presStyleIdx="0" presStyleCnt="1" custScaleX="96416" custScaleY="35639" custLinFactY="-3183" custLinFactNeighborX="-98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2DA6D5-D22E-42CE-BC86-A59C141C5C0C}" type="pres">
      <dgm:prSet presAssocID="{EDD7AFE3-34B2-4D60-B43B-2126E841CC7D}" presName="parTransOne" presStyleCnt="0"/>
      <dgm:spPr/>
    </dgm:pt>
    <dgm:pt modelId="{39C7F8DF-D8DA-43B1-B390-42705EAFA0F5}" type="pres">
      <dgm:prSet presAssocID="{EDD7AFE3-34B2-4D60-B43B-2126E841CC7D}" presName="horzOne" presStyleCnt="0"/>
      <dgm:spPr/>
    </dgm:pt>
    <dgm:pt modelId="{147023C9-054C-42D1-B573-40047640B234}" type="pres">
      <dgm:prSet presAssocID="{8A86F42A-0E10-47E3-B6E9-FAE37B9C1901}" presName="vertTwo" presStyleCnt="0"/>
      <dgm:spPr/>
    </dgm:pt>
    <dgm:pt modelId="{006C1498-56F9-4390-AD34-5A5D602CDF9D}" type="pres">
      <dgm:prSet presAssocID="{8A86F42A-0E10-47E3-B6E9-FAE37B9C1901}" presName="txTwo" presStyleLbl="node2" presStyleIdx="0" presStyleCnt="2" custScaleX="187693" custScaleY="20637" custLinFactNeighborX="84318" custLinFactNeighborY="-1083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304EF2-1EDD-40BB-8949-3A8192BD78C1}" type="pres">
      <dgm:prSet presAssocID="{8A86F42A-0E10-47E3-B6E9-FAE37B9C1901}" presName="horzTwo" presStyleCnt="0"/>
      <dgm:spPr/>
    </dgm:pt>
    <dgm:pt modelId="{BF41D33F-BE03-4224-97CC-A74590054167}" type="pres">
      <dgm:prSet presAssocID="{F3EA3747-FB7E-44A0-B9FF-C6C47C7A50F3}" presName="sibSpaceTwo" presStyleCnt="0"/>
      <dgm:spPr/>
    </dgm:pt>
    <dgm:pt modelId="{374D7C07-4DE1-46BB-905C-5805231FFBD5}" type="pres">
      <dgm:prSet presAssocID="{547C4352-3503-47AA-96D1-7942F279844C}" presName="vertTwo" presStyleCnt="0"/>
      <dgm:spPr/>
    </dgm:pt>
    <dgm:pt modelId="{DD9C36A9-2B3B-4C94-8458-8A6E7CD79853}" type="pres">
      <dgm:prSet presAssocID="{547C4352-3503-47AA-96D1-7942F279844C}" presName="txTwo" presStyleLbl="node2" presStyleIdx="1" presStyleCnt="2" custScaleX="144646" custScaleY="25232" custLinFactNeighborX="-90309" custLinFactNeighborY="134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11E324-F475-4151-A209-3162478524A5}" type="pres">
      <dgm:prSet presAssocID="{547C4352-3503-47AA-96D1-7942F279844C}" presName="horzTwo" presStyleCnt="0"/>
      <dgm:spPr/>
    </dgm:pt>
  </dgm:ptLst>
  <dgm:cxnLst>
    <dgm:cxn modelId="{6AF1451D-C31E-4612-B8E0-CE7A59351C59}" srcId="{A603FC2C-4405-4BDE-82F9-48FD9156DEDA}" destId="{EDD7AFE3-34B2-4D60-B43B-2126E841CC7D}" srcOrd="0" destOrd="0" parTransId="{D893E67D-6ADD-4DA8-A8D1-A2074DC8C60E}" sibTransId="{893FF026-B193-4E54-B59D-E3C917EE805C}"/>
    <dgm:cxn modelId="{2D8BF6BD-2D6C-4914-84CA-30CAB87BAA42}" srcId="{EDD7AFE3-34B2-4D60-B43B-2126E841CC7D}" destId="{547C4352-3503-47AA-96D1-7942F279844C}" srcOrd="1" destOrd="0" parTransId="{9144D08A-32A1-4E4E-8EEB-A84B788489FF}" sibTransId="{EDD61DF9-07CF-462A-959C-66D3E590353E}"/>
    <dgm:cxn modelId="{9B1DEEA1-A5E1-49B7-B4CF-2E161725FAD8}" srcId="{EDD7AFE3-34B2-4D60-B43B-2126E841CC7D}" destId="{8A86F42A-0E10-47E3-B6E9-FAE37B9C1901}" srcOrd="0" destOrd="0" parTransId="{20CE0F00-6A01-4F67-8D58-831ECB195C83}" sibTransId="{F3EA3747-FB7E-44A0-B9FF-C6C47C7A50F3}"/>
    <dgm:cxn modelId="{C949A57F-E81C-47AE-A0E5-19DC54BBD7CD}" type="presOf" srcId="{A603FC2C-4405-4BDE-82F9-48FD9156DEDA}" destId="{D2439440-CAC0-442A-B414-7A19C5687E97}" srcOrd="0" destOrd="0" presId="urn:microsoft.com/office/officeart/2005/8/layout/hierarchy4"/>
    <dgm:cxn modelId="{63B7D7DC-107F-4128-BB16-D09A1BDA9578}" type="presOf" srcId="{547C4352-3503-47AA-96D1-7942F279844C}" destId="{DD9C36A9-2B3B-4C94-8458-8A6E7CD79853}" srcOrd="0" destOrd="0" presId="urn:microsoft.com/office/officeart/2005/8/layout/hierarchy4"/>
    <dgm:cxn modelId="{C9B09C86-7AC5-48BB-9E0D-790BC5616317}" type="presOf" srcId="{EDD7AFE3-34B2-4D60-B43B-2126E841CC7D}" destId="{DF7053D1-C61C-4018-BEF8-D5E661DB7A02}" srcOrd="0" destOrd="0" presId="urn:microsoft.com/office/officeart/2005/8/layout/hierarchy4"/>
    <dgm:cxn modelId="{BEBE2FA4-DF35-4644-BF47-C2AEB08FE835}" type="presOf" srcId="{8A86F42A-0E10-47E3-B6E9-FAE37B9C1901}" destId="{006C1498-56F9-4390-AD34-5A5D602CDF9D}" srcOrd="0" destOrd="0" presId="urn:microsoft.com/office/officeart/2005/8/layout/hierarchy4"/>
    <dgm:cxn modelId="{45D2313D-BE3D-47EE-809E-33C5AC51B9F1}" type="presParOf" srcId="{D2439440-CAC0-442A-B414-7A19C5687E97}" destId="{C7BFE9E5-05F2-43AC-9659-2D4925E10524}" srcOrd="0" destOrd="0" presId="urn:microsoft.com/office/officeart/2005/8/layout/hierarchy4"/>
    <dgm:cxn modelId="{FCE2A034-C9C2-41F6-A2FB-E354501961B4}" type="presParOf" srcId="{C7BFE9E5-05F2-43AC-9659-2D4925E10524}" destId="{DF7053D1-C61C-4018-BEF8-D5E661DB7A02}" srcOrd="0" destOrd="0" presId="urn:microsoft.com/office/officeart/2005/8/layout/hierarchy4"/>
    <dgm:cxn modelId="{53A0F360-634A-44C2-A524-177CE155479F}" type="presParOf" srcId="{C7BFE9E5-05F2-43AC-9659-2D4925E10524}" destId="{512DA6D5-D22E-42CE-BC86-A59C141C5C0C}" srcOrd="1" destOrd="0" presId="urn:microsoft.com/office/officeart/2005/8/layout/hierarchy4"/>
    <dgm:cxn modelId="{3C1E2581-7D96-43A4-8ED3-48BF4883EF85}" type="presParOf" srcId="{C7BFE9E5-05F2-43AC-9659-2D4925E10524}" destId="{39C7F8DF-D8DA-43B1-B390-42705EAFA0F5}" srcOrd="2" destOrd="0" presId="urn:microsoft.com/office/officeart/2005/8/layout/hierarchy4"/>
    <dgm:cxn modelId="{79C8313D-434E-4B06-ADC9-A8463DBA2F2D}" type="presParOf" srcId="{39C7F8DF-D8DA-43B1-B390-42705EAFA0F5}" destId="{147023C9-054C-42D1-B573-40047640B234}" srcOrd="0" destOrd="0" presId="urn:microsoft.com/office/officeart/2005/8/layout/hierarchy4"/>
    <dgm:cxn modelId="{71757DB3-22DF-45D6-A0ED-10EE407D68C0}" type="presParOf" srcId="{147023C9-054C-42D1-B573-40047640B234}" destId="{006C1498-56F9-4390-AD34-5A5D602CDF9D}" srcOrd="0" destOrd="0" presId="urn:microsoft.com/office/officeart/2005/8/layout/hierarchy4"/>
    <dgm:cxn modelId="{4C273626-E3F7-444F-8F41-6E2CC667A2A0}" type="presParOf" srcId="{147023C9-054C-42D1-B573-40047640B234}" destId="{F6304EF2-1EDD-40BB-8949-3A8192BD78C1}" srcOrd="1" destOrd="0" presId="urn:microsoft.com/office/officeart/2005/8/layout/hierarchy4"/>
    <dgm:cxn modelId="{B55AC2EC-B3AA-4814-938C-6F52AD772040}" type="presParOf" srcId="{39C7F8DF-D8DA-43B1-B390-42705EAFA0F5}" destId="{BF41D33F-BE03-4224-97CC-A74590054167}" srcOrd="1" destOrd="0" presId="urn:microsoft.com/office/officeart/2005/8/layout/hierarchy4"/>
    <dgm:cxn modelId="{EF850E8A-1D60-4AA0-B98C-FC1359609BBF}" type="presParOf" srcId="{39C7F8DF-D8DA-43B1-B390-42705EAFA0F5}" destId="{374D7C07-4DE1-46BB-905C-5805231FFBD5}" srcOrd="2" destOrd="0" presId="urn:microsoft.com/office/officeart/2005/8/layout/hierarchy4"/>
    <dgm:cxn modelId="{57131C83-0CA7-49B1-B3C5-378A35D9FE5C}" type="presParOf" srcId="{374D7C07-4DE1-46BB-905C-5805231FFBD5}" destId="{DD9C36A9-2B3B-4C94-8458-8A6E7CD79853}" srcOrd="0" destOrd="0" presId="urn:microsoft.com/office/officeart/2005/8/layout/hierarchy4"/>
    <dgm:cxn modelId="{D6F4D186-5257-4985-B504-ADEBDFCC7FFB}" type="presParOf" srcId="{374D7C07-4DE1-46BB-905C-5805231FFBD5}" destId="{9111E324-F475-4151-A209-3162478524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3FC2C-4405-4BDE-82F9-48FD9156DED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D7AFE3-34B2-4D60-B43B-2126E841CC7D}">
      <dgm:prSet phldrT="[Text]"/>
      <dgm:spPr>
        <a:noFill/>
      </dgm:spPr>
      <dgm:t>
        <a:bodyPr/>
        <a:lstStyle/>
        <a:p>
          <a:pPr algn="l"/>
          <a:r>
            <a:rPr lang="en-GB" dirty="0" smtClean="0"/>
            <a:t>People    Purpose   Place</a:t>
          </a:r>
          <a:endParaRPr lang="en-GB" dirty="0"/>
        </a:p>
      </dgm:t>
    </dgm:pt>
    <dgm:pt modelId="{D893E67D-6ADD-4DA8-A8D1-A2074DC8C60E}" type="parTrans" cxnId="{6AF1451D-C31E-4612-B8E0-CE7A59351C59}">
      <dgm:prSet/>
      <dgm:spPr/>
      <dgm:t>
        <a:bodyPr/>
        <a:lstStyle/>
        <a:p>
          <a:endParaRPr lang="en-GB"/>
        </a:p>
      </dgm:t>
    </dgm:pt>
    <dgm:pt modelId="{893FF026-B193-4E54-B59D-E3C917EE805C}" type="sibTrans" cxnId="{6AF1451D-C31E-4612-B8E0-CE7A59351C59}">
      <dgm:prSet/>
      <dgm:spPr/>
      <dgm:t>
        <a:bodyPr/>
        <a:lstStyle/>
        <a:p>
          <a:endParaRPr lang="en-GB"/>
        </a:p>
      </dgm:t>
    </dgm:pt>
    <dgm:pt modelId="{8A86F42A-0E10-47E3-B6E9-FAE37B9C1901}">
      <dgm:prSet phldrT="[Text]" custT="1"/>
      <dgm:spPr>
        <a:solidFill>
          <a:schemeClr val="tx1"/>
        </a:solidFill>
        <a:ln>
          <a:noFill/>
        </a:ln>
        <a:effectLst>
          <a:glow rad="228600">
            <a:schemeClr val="tx2">
              <a:alpha val="54000"/>
            </a:schemeClr>
          </a:glow>
          <a:softEdge rad="127000"/>
        </a:effectLst>
      </dgm:spPr>
      <dgm:t>
        <a:bodyPr/>
        <a:lstStyle/>
        <a:p>
          <a:r>
            <a:rPr lang="en-GB" sz="3600" dirty="0" smtClean="0"/>
            <a:t>Chronic Stress</a:t>
          </a:r>
          <a:endParaRPr lang="en-GB" sz="3600" dirty="0"/>
        </a:p>
      </dgm:t>
    </dgm:pt>
    <dgm:pt modelId="{20CE0F00-6A01-4F67-8D58-831ECB195C83}" type="parTrans" cxnId="{9B1DEEA1-A5E1-49B7-B4CF-2E161725FAD8}">
      <dgm:prSet/>
      <dgm:spPr/>
      <dgm:t>
        <a:bodyPr/>
        <a:lstStyle/>
        <a:p>
          <a:endParaRPr lang="en-GB"/>
        </a:p>
      </dgm:t>
    </dgm:pt>
    <dgm:pt modelId="{F3EA3747-FB7E-44A0-B9FF-C6C47C7A50F3}" type="sibTrans" cxnId="{9B1DEEA1-A5E1-49B7-B4CF-2E161725FAD8}">
      <dgm:prSet/>
      <dgm:spPr/>
      <dgm:t>
        <a:bodyPr/>
        <a:lstStyle/>
        <a:p>
          <a:endParaRPr lang="en-GB"/>
        </a:p>
      </dgm:t>
    </dgm:pt>
    <dgm:pt modelId="{1A1AD115-3632-4D1A-8E6F-C01C91101D5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 smtClean="0"/>
            <a:t>Stress Hormones</a:t>
          </a:r>
          <a:endParaRPr lang="en-GB" sz="2400" dirty="0"/>
        </a:p>
      </dgm:t>
    </dgm:pt>
    <dgm:pt modelId="{D41F3C27-3C04-4C4D-9239-651AF970147D}" type="parTrans" cxnId="{48D459F9-2BFB-4095-8E54-C9F17F221F0A}">
      <dgm:prSet/>
      <dgm:spPr/>
      <dgm:t>
        <a:bodyPr/>
        <a:lstStyle/>
        <a:p>
          <a:endParaRPr lang="en-GB"/>
        </a:p>
      </dgm:t>
    </dgm:pt>
    <dgm:pt modelId="{33627280-A2B9-4809-9D29-91F0B229DB63}" type="sibTrans" cxnId="{48D459F9-2BFB-4095-8E54-C9F17F221F0A}">
      <dgm:prSet/>
      <dgm:spPr/>
      <dgm:t>
        <a:bodyPr/>
        <a:lstStyle/>
        <a:p>
          <a:endParaRPr lang="en-GB"/>
        </a:p>
      </dgm:t>
    </dgm:pt>
    <dgm:pt modelId="{4F3C7252-FAB8-4929-A87D-7C3273B5B4F7}">
      <dgm:prSet custT="1"/>
      <dgm:spPr>
        <a:solidFill>
          <a:schemeClr val="tx1"/>
        </a:solidFill>
        <a:effectLst>
          <a:glow rad="228600">
            <a:schemeClr val="tx2">
              <a:alpha val="58000"/>
            </a:schemeClr>
          </a:glow>
          <a:softEdge rad="127000"/>
        </a:effectLst>
      </dgm:spPr>
      <dgm:t>
        <a:bodyPr/>
        <a:lstStyle/>
        <a:p>
          <a:r>
            <a:rPr lang="en-GB" sz="2400" dirty="0" smtClean="0"/>
            <a:t>Mitochondrial damage / Inflammation</a:t>
          </a:r>
          <a:endParaRPr lang="en-GB" sz="2400" dirty="0"/>
        </a:p>
      </dgm:t>
    </dgm:pt>
    <dgm:pt modelId="{20E4BF3B-F07C-4668-B020-0A9374CD3070}" type="parTrans" cxnId="{8EC98482-C9D3-41E6-8B14-CF6D5DBC1007}">
      <dgm:prSet/>
      <dgm:spPr/>
      <dgm:t>
        <a:bodyPr/>
        <a:lstStyle/>
        <a:p>
          <a:endParaRPr lang="en-GB"/>
        </a:p>
      </dgm:t>
    </dgm:pt>
    <dgm:pt modelId="{3818C037-E0B5-46F9-A22A-6D69ECEBD4A1}" type="sibTrans" cxnId="{8EC98482-C9D3-41E6-8B14-CF6D5DBC1007}">
      <dgm:prSet/>
      <dgm:spPr/>
      <dgm:t>
        <a:bodyPr/>
        <a:lstStyle/>
        <a:p>
          <a:endParaRPr lang="en-GB"/>
        </a:p>
      </dgm:t>
    </dgm:pt>
    <dgm:pt modelId="{547C4352-3503-47AA-96D1-7942F279844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 smtClean="0"/>
            <a:t>Physical Inactivity</a:t>
          </a:r>
        </a:p>
        <a:p>
          <a:r>
            <a:rPr lang="en-GB" sz="1800" dirty="0" smtClean="0"/>
            <a:t>And other poor health behaviours</a:t>
          </a:r>
          <a:endParaRPr lang="en-GB" sz="1800" dirty="0"/>
        </a:p>
      </dgm:t>
    </dgm:pt>
    <dgm:pt modelId="{EDD61DF9-07CF-462A-959C-66D3E590353E}" type="sibTrans" cxnId="{2D8BF6BD-2D6C-4914-84CA-30CAB87BAA42}">
      <dgm:prSet/>
      <dgm:spPr/>
      <dgm:t>
        <a:bodyPr/>
        <a:lstStyle/>
        <a:p>
          <a:endParaRPr lang="en-GB"/>
        </a:p>
      </dgm:t>
    </dgm:pt>
    <dgm:pt modelId="{9144D08A-32A1-4E4E-8EEB-A84B788489FF}" type="parTrans" cxnId="{2D8BF6BD-2D6C-4914-84CA-30CAB87BAA42}">
      <dgm:prSet/>
      <dgm:spPr/>
      <dgm:t>
        <a:bodyPr/>
        <a:lstStyle/>
        <a:p>
          <a:endParaRPr lang="en-GB"/>
        </a:p>
      </dgm:t>
    </dgm:pt>
    <dgm:pt modelId="{D2439440-CAC0-442A-B414-7A19C5687E97}" type="pres">
      <dgm:prSet presAssocID="{A603FC2C-4405-4BDE-82F9-48FD9156DE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7BFE9E5-05F2-43AC-9659-2D4925E10524}" type="pres">
      <dgm:prSet presAssocID="{EDD7AFE3-34B2-4D60-B43B-2126E841CC7D}" presName="vertOne" presStyleCnt="0"/>
      <dgm:spPr/>
    </dgm:pt>
    <dgm:pt modelId="{DF7053D1-C61C-4018-BEF8-D5E661DB7A02}" type="pres">
      <dgm:prSet presAssocID="{EDD7AFE3-34B2-4D60-B43B-2126E841CC7D}" presName="txOne" presStyleLbl="node0" presStyleIdx="0" presStyleCnt="1" custScaleX="65002" custLinFactNeighborX="-13945" custLinFactNeighborY="8256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2DA6D5-D22E-42CE-BC86-A59C141C5C0C}" type="pres">
      <dgm:prSet presAssocID="{EDD7AFE3-34B2-4D60-B43B-2126E841CC7D}" presName="parTransOne" presStyleCnt="0"/>
      <dgm:spPr/>
    </dgm:pt>
    <dgm:pt modelId="{39C7F8DF-D8DA-43B1-B390-42705EAFA0F5}" type="pres">
      <dgm:prSet presAssocID="{EDD7AFE3-34B2-4D60-B43B-2126E841CC7D}" presName="horzOne" presStyleCnt="0"/>
      <dgm:spPr/>
    </dgm:pt>
    <dgm:pt modelId="{147023C9-054C-42D1-B573-40047640B234}" type="pres">
      <dgm:prSet presAssocID="{8A86F42A-0E10-47E3-B6E9-FAE37B9C1901}" presName="vertTwo" presStyleCnt="0"/>
      <dgm:spPr/>
    </dgm:pt>
    <dgm:pt modelId="{006C1498-56F9-4390-AD34-5A5D602CDF9D}" type="pres">
      <dgm:prSet presAssocID="{8A86F42A-0E10-47E3-B6E9-FAE37B9C1901}" presName="txTwo" presStyleLbl="node2" presStyleIdx="0" presStyleCnt="2" custScaleX="89974" custScaleY="38150" custLinFactY="-42953" custLinFactNeighborX="21601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734C50-C0DD-4E6B-A469-DB3520F178EF}" type="pres">
      <dgm:prSet presAssocID="{8A86F42A-0E10-47E3-B6E9-FAE37B9C1901}" presName="parTransTwo" presStyleCnt="0"/>
      <dgm:spPr/>
    </dgm:pt>
    <dgm:pt modelId="{F6304EF2-1EDD-40BB-8949-3A8192BD78C1}" type="pres">
      <dgm:prSet presAssocID="{8A86F42A-0E10-47E3-B6E9-FAE37B9C1901}" presName="horzTwo" presStyleCnt="0"/>
      <dgm:spPr/>
    </dgm:pt>
    <dgm:pt modelId="{DC8F9FCD-A404-47D7-BEEC-ED25A86EC84E}" type="pres">
      <dgm:prSet presAssocID="{1A1AD115-3632-4D1A-8E6F-C01C91101D50}" presName="vertThree" presStyleCnt="0"/>
      <dgm:spPr/>
    </dgm:pt>
    <dgm:pt modelId="{6B66CC49-44EA-40A4-86EA-5C3994860866}" type="pres">
      <dgm:prSet presAssocID="{1A1AD115-3632-4D1A-8E6F-C01C91101D50}" presName="txThree" presStyleLbl="node3" presStyleIdx="0" presStyleCnt="1" custScaleX="56131" custScaleY="45133" custLinFactY="-35874" custLinFactNeighborX="-10517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C4EA447-9987-41BB-9757-E46B7A29E9A8}" type="pres">
      <dgm:prSet presAssocID="{1A1AD115-3632-4D1A-8E6F-C01C91101D50}" presName="parTransThree" presStyleCnt="0"/>
      <dgm:spPr/>
    </dgm:pt>
    <dgm:pt modelId="{C2730F22-1AB5-4E5A-8D33-45C0A758E719}" type="pres">
      <dgm:prSet presAssocID="{1A1AD115-3632-4D1A-8E6F-C01C91101D50}" presName="horzThree" presStyleCnt="0"/>
      <dgm:spPr/>
    </dgm:pt>
    <dgm:pt modelId="{9A30A44D-7AA2-4B6E-A43B-13359B590B64}" type="pres">
      <dgm:prSet presAssocID="{4F3C7252-FAB8-4929-A87D-7C3273B5B4F7}" presName="vertFour" presStyleCnt="0">
        <dgm:presLayoutVars>
          <dgm:chPref val="3"/>
        </dgm:presLayoutVars>
      </dgm:prSet>
      <dgm:spPr/>
    </dgm:pt>
    <dgm:pt modelId="{EB129C97-D842-4561-A0D3-BE120F16CB55}" type="pres">
      <dgm:prSet presAssocID="{4F3C7252-FAB8-4929-A87D-7C3273B5B4F7}" presName="txFour" presStyleLbl="node4" presStyleIdx="0" presStyleCnt="1" custScaleX="132327" custScaleY="35543" custLinFactNeighborX="28551" custLinFactNeighborY="-3662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54DF0B2-6815-4FD8-AE12-774215389AEC}" type="pres">
      <dgm:prSet presAssocID="{4F3C7252-FAB8-4929-A87D-7C3273B5B4F7}" presName="horzFour" presStyleCnt="0"/>
      <dgm:spPr/>
    </dgm:pt>
    <dgm:pt modelId="{BF41D33F-BE03-4224-97CC-A74590054167}" type="pres">
      <dgm:prSet presAssocID="{F3EA3747-FB7E-44A0-B9FF-C6C47C7A50F3}" presName="sibSpaceTwo" presStyleCnt="0"/>
      <dgm:spPr/>
    </dgm:pt>
    <dgm:pt modelId="{29414829-2A8B-49E5-B175-A01B62875021}" type="pres">
      <dgm:prSet presAssocID="{547C4352-3503-47AA-96D1-7942F279844C}" presName="vertTwo" presStyleCnt="0"/>
      <dgm:spPr/>
    </dgm:pt>
    <dgm:pt modelId="{72CE0229-E35B-4C75-88AF-9E8E8A23F846}" type="pres">
      <dgm:prSet presAssocID="{547C4352-3503-47AA-96D1-7942F279844C}" presName="txTwo" presStyleLbl="node2" presStyleIdx="1" presStyleCnt="2" custScaleX="72476" custScaleY="44496" custLinFactNeighborX="-38521" custLinFactNeighborY="3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78408B-7CC0-4BA1-9B8D-12486C34C4B5}" type="pres">
      <dgm:prSet presAssocID="{547C4352-3503-47AA-96D1-7942F279844C}" presName="horzTwo" presStyleCnt="0"/>
      <dgm:spPr/>
    </dgm:pt>
  </dgm:ptLst>
  <dgm:cxnLst>
    <dgm:cxn modelId="{9BC60069-E5BC-4D5A-AA60-9A75F15000BD}" type="presOf" srcId="{1A1AD115-3632-4D1A-8E6F-C01C91101D50}" destId="{6B66CC49-44EA-40A4-86EA-5C3994860866}" srcOrd="0" destOrd="0" presId="urn:microsoft.com/office/officeart/2005/8/layout/hierarchy4"/>
    <dgm:cxn modelId="{DABEE36D-F16C-444D-95BF-180359B4A5E4}" type="presOf" srcId="{EDD7AFE3-34B2-4D60-B43B-2126E841CC7D}" destId="{DF7053D1-C61C-4018-BEF8-D5E661DB7A02}" srcOrd="0" destOrd="0" presId="urn:microsoft.com/office/officeart/2005/8/layout/hierarchy4"/>
    <dgm:cxn modelId="{B2925878-D1BA-44D2-9801-B6001C0E2E56}" type="presOf" srcId="{4F3C7252-FAB8-4929-A87D-7C3273B5B4F7}" destId="{EB129C97-D842-4561-A0D3-BE120F16CB55}" srcOrd="0" destOrd="0" presId="urn:microsoft.com/office/officeart/2005/8/layout/hierarchy4"/>
    <dgm:cxn modelId="{6AF1451D-C31E-4612-B8E0-CE7A59351C59}" srcId="{A603FC2C-4405-4BDE-82F9-48FD9156DEDA}" destId="{EDD7AFE3-34B2-4D60-B43B-2126E841CC7D}" srcOrd="0" destOrd="0" parTransId="{D893E67D-6ADD-4DA8-A8D1-A2074DC8C60E}" sibTransId="{893FF026-B193-4E54-B59D-E3C917EE805C}"/>
    <dgm:cxn modelId="{8EC98482-C9D3-41E6-8B14-CF6D5DBC1007}" srcId="{1A1AD115-3632-4D1A-8E6F-C01C91101D50}" destId="{4F3C7252-FAB8-4929-A87D-7C3273B5B4F7}" srcOrd="0" destOrd="0" parTransId="{20E4BF3B-F07C-4668-B020-0A9374CD3070}" sibTransId="{3818C037-E0B5-46F9-A22A-6D69ECEBD4A1}"/>
    <dgm:cxn modelId="{B9393351-FF44-43D2-91A1-484AEA7A312A}" type="presOf" srcId="{547C4352-3503-47AA-96D1-7942F279844C}" destId="{72CE0229-E35B-4C75-88AF-9E8E8A23F846}" srcOrd="0" destOrd="0" presId="urn:microsoft.com/office/officeart/2005/8/layout/hierarchy4"/>
    <dgm:cxn modelId="{84E6E5B7-61CA-48FC-A857-F2F23BB54CD0}" type="presOf" srcId="{8A86F42A-0E10-47E3-B6E9-FAE37B9C1901}" destId="{006C1498-56F9-4390-AD34-5A5D602CDF9D}" srcOrd="0" destOrd="0" presId="urn:microsoft.com/office/officeart/2005/8/layout/hierarchy4"/>
    <dgm:cxn modelId="{2D8BF6BD-2D6C-4914-84CA-30CAB87BAA42}" srcId="{EDD7AFE3-34B2-4D60-B43B-2126E841CC7D}" destId="{547C4352-3503-47AA-96D1-7942F279844C}" srcOrd="1" destOrd="0" parTransId="{9144D08A-32A1-4E4E-8EEB-A84B788489FF}" sibTransId="{EDD61DF9-07CF-462A-959C-66D3E590353E}"/>
    <dgm:cxn modelId="{9B1DEEA1-A5E1-49B7-B4CF-2E161725FAD8}" srcId="{EDD7AFE3-34B2-4D60-B43B-2126E841CC7D}" destId="{8A86F42A-0E10-47E3-B6E9-FAE37B9C1901}" srcOrd="0" destOrd="0" parTransId="{20CE0F00-6A01-4F67-8D58-831ECB195C83}" sibTransId="{F3EA3747-FB7E-44A0-B9FF-C6C47C7A50F3}"/>
    <dgm:cxn modelId="{E009BBE6-4083-40B2-B0E9-F8B471A2F32E}" type="presOf" srcId="{A603FC2C-4405-4BDE-82F9-48FD9156DEDA}" destId="{D2439440-CAC0-442A-B414-7A19C5687E97}" srcOrd="0" destOrd="0" presId="urn:microsoft.com/office/officeart/2005/8/layout/hierarchy4"/>
    <dgm:cxn modelId="{48D459F9-2BFB-4095-8E54-C9F17F221F0A}" srcId="{8A86F42A-0E10-47E3-B6E9-FAE37B9C1901}" destId="{1A1AD115-3632-4D1A-8E6F-C01C91101D50}" srcOrd="0" destOrd="0" parTransId="{D41F3C27-3C04-4C4D-9239-651AF970147D}" sibTransId="{33627280-A2B9-4809-9D29-91F0B229DB63}"/>
    <dgm:cxn modelId="{656C6187-41E7-402B-9650-5AF5C18F9563}" type="presParOf" srcId="{D2439440-CAC0-442A-B414-7A19C5687E97}" destId="{C7BFE9E5-05F2-43AC-9659-2D4925E10524}" srcOrd="0" destOrd="0" presId="urn:microsoft.com/office/officeart/2005/8/layout/hierarchy4"/>
    <dgm:cxn modelId="{F12C13C1-A98E-4422-B712-F16FF1ADE354}" type="presParOf" srcId="{C7BFE9E5-05F2-43AC-9659-2D4925E10524}" destId="{DF7053D1-C61C-4018-BEF8-D5E661DB7A02}" srcOrd="0" destOrd="0" presId="urn:microsoft.com/office/officeart/2005/8/layout/hierarchy4"/>
    <dgm:cxn modelId="{87AFD2E1-FE50-4231-80CB-8750D4712910}" type="presParOf" srcId="{C7BFE9E5-05F2-43AC-9659-2D4925E10524}" destId="{512DA6D5-D22E-42CE-BC86-A59C141C5C0C}" srcOrd="1" destOrd="0" presId="urn:microsoft.com/office/officeart/2005/8/layout/hierarchy4"/>
    <dgm:cxn modelId="{ACF18459-5876-4881-A35A-AD21EB0943C4}" type="presParOf" srcId="{C7BFE9E5-05F2-43AC-9659-2D4925E10524}" destId="{39C7F8DF-D8DA-43B1-B390-42705EAFA0F5}" srcOrd="2" destOrd="0" presId="urn:microsoft.com/office/officeart/2005/8/layout/hierarchy4"/>
    <dgm:cxn modelId="{C9A4C0F1-CDCA-4E22-B906-EBB8E1AA67BC}" type="presParOf" srcId="{39C7F8DF-D8DA-43B1-B390-42705EAFA0F5}" destId="{147023C9-054C-42D1-B573-40047640B234}" srcOrd="0" destOrd="0" presId="urn:microsoft.com/office/officeart/2005/8/layout/hierarchy4"/>
    <dgm:cxn modelId="{BA054A35-F8B1-4919-952C-D1061D7D90C0}" type="presParOf" srcId="{147023C9-054C-42D1-B573-40047640B234}" destId="{006C1498-56F9-4390-AD34-5A5D602CDF9D}" srcOrd="0" destOrd="0" presId="urn:microsoft.com/office/officeart/2005/8/layout/hierarchy4"/>
    <dgm:cxn modelId="{4E9C8B50-AAA9-4340-BE07-2CED15D5C0E3}" type="presParOf" srcId="{147023C9-054C-42D1-B573-40047640B234}" destId="{07734C50-C0DD-4E6B-A469-DB3520F178EF}" srcOrd="1" destOrd="0" presId="urn:microsoft.com/office/officeart/2005/8/layout/hierarchy4"/>
    <dgm:cxn modelId="{AB7A20AD-2595-4835-A26E-E3468A0582FE}" type="presParOf" srcId="{147023C9-054C-42D1-B573-40047640B234}" destId="{F6304EF2-1EDD-40BB-8949-3A8192BD78C1}" srcOrd="2" destOrd="0" presId="urn:microsoft.com/office/officeart/2005/8/layout/hierarchy4"/>
    <dgm:cxn modelId="{A68F9CAC-91C5-4A3F-9F4C-B87436A24B77}" type="presParOf" srcId="{F6304EF2-1EDD-40BB-8949-3A8192BD78C1}" destId="{DC8F9FCD-A404-47D7-BEEC-ED25A86EC84E}" srcOrd="0" destOrd="0" presId="urn:microsoft.com/office/officeart/2005/8/layout/hierarchy4"/>
    <dgm:cxn modelId="{0C3D98EC-8743-437B-B80C-EF2ABD94F64F}" type="presParOf" srcId="{DC8F9FCD-A404-47D7-BEEC-ED25A86EC84E}" destId="{6B66CC49-44EA-40A4-86EA-5C3994860866}" srcOrd="0" destOrd="0" presId="urn:microsoft.com/office/officeart/2005/8/layout/hierarchy4"/>
    <dgm:cxn modelId="{70EDD5AE-51EF-4852-B28F-3227C4B15CAE}" type="presParOf" srcId="{DC8F9FCD-A404-47D7-BEEC-ED25A86EC84E}" destId="{BC4EA447-9987-41BB-9757-E46B7A29E9A8}" srcOrd="1" destOrd="0" presId="urn:microsoft.com/office/officeart/2005/8/layout/hierarchy4"/>
    <dgm:cxn modelId="{6678594A-6CAF-4D4C-90C3-E4577C9590E0}" type="presParOf" srcId="{DC8F9FCD-A404-47D7-BEEC-ED25A86EC84E}" destId="{C2730F22-1AB5-4E5A-8D33-45C0A758E719}" srcOrd="2" destOrd="0" presId="urn:microsoft.com/office/officeart/2005/8/layout/hierarchy4"/>
    <dgm:cxn modelId="{B678DBC2-C22D-46F8-B7A5-0BD8DBACD83F}" type="presParOf" srcId="{C2730F22-1AB5-4E5A-8D33-45C0A758E719}" destId="{9A30A44D-7AA2-4B6E-A43B-13359B590B64}" srcOrd="0" destOrd="0" presId="urn:microsoft.com/office/officeart/2005/8/layout/hierarchy4"/>
    <dgm:cxn modelId="{88EF1A68-149F-4AED-80B3-D20C6594E844}" type="presParOf" srcId="{9A30A44D-7AA2-4B6E-A43B-13359B590B64}" destId="{EB129C97-D842-4561-A0D3-BE120F16CB55}" srcOrd="0" destOrd="0" presId="urn:microsoft.com/office/officeart/2005/8/layout/hierarchy4"/>
    <dgm:cxn modelId="{41195D98-67E6-46F2-BA61-2DB30E785D2A}" type="presParOf" srcId="{9A30A44D-7AA2-4B6E-A43B-13359B590B64}" destId="{154DF0B2-6815-4FD8-AE12-774215389AEC}" srcOrd="1" destOrd="0" presId="urn:microsoft.com/office/officeart/2005/8/layout/hierarchy4"/>
    <dgm:cxn modelId="{A6B09FE7-4FEC-430B-851D-87933049D1AC}" type="presParOf" srcId="{39C7F8DF-D8DA-43B1-B390-42705EAFA0F5}" destId="{BF41D33F-BE03-4224-97CC-A74590054167}" srcOrd="1" destOrd="0" presId="urn:microsoft.com/office/officeart/2005/8/layout/hierarchy4"/>
    <dgm:cxn modelId="{35A188DF-F1D4-463D-88DE-AF292869D50E}" type="presParOf" srcId="{39C7F8DF-D8DA-43B1-B390-42705EAFA0F5}" destId="{29414829-2A8B-49E5-B175-A01B62875021}" srcOrd="2" destOrd="0" presId="urn:microsoft.com/office/officeart/2005/8/layout/hierarchy4"/>
    <dgm:cxn modelId="{0FAE3553-FF78-41C1-BB45-22C3882EB1D4}" type="presParOf" srcId="{29414829-2A8B-49E5-B175-A01B62875021}" destId="{72CE0229-E35B-4C75-88AF-9E8E8A23F846}" srcOrd="0" destOrd="0" presId="urn:microsoft.com/office/officeart/2005/8/layout/hierarchy4"/>
    <dgm:cxn modelId="{8DF932D5-817E-44BD-AC2E-E12C870F70FD}" type="presParOf" srcId="{29414829-2A8B-49E5-B175-A01B62875021}" destId="{CE78408B-7CC0-4BA1-9B8D-12486C34C4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053D1-C61C-4018-BEF8-D5E661DB7A02}">
      <dsp:nvSpPr>
        <dsp:cNvPr id="0" name=""/>
        <dsp:cNvSpPr/>
      </dsp:nvSpPr>
      <dsp:spPr>
        <a:xfrm>
          <a:off x="150979" y="173076"/>
          <a:ext cx="8573599" cy="20017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209607" y="231704"/>
        <a:ext cx="8456343" cy="1884452"/>
      </dsp:txXfrm>
    </dsp:sp>
    <dsp:sp modelId="{006C1498-56F9-4390-AD34-5A5D602CDF9D}">
      <dsp:nvSpPr>
        <dsp:cNvPr id="0" name=""/>
        <dsp:cNvSpPr/>
      </dsp:nvSpPr>
      <dsp:spPr>
        <a:xfrm>
          <a:off x="2200799" y="2740959"/>
          <a:ext cx="4898242" cy="115910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Chronic Stress</a:t>
          </a:r>
          <a:endParaRPr lang="en-GB" sz="4000" kern="1200" dirty="0"/>
        </a:p>
      </dsp:txBody>
      <dsp:txXfrm>
        <a:off x="2234748" y="2774908"/>
        <a:ext cx="4830344" cy="1091204"/>
      </dsp:txXfrm>
    </dsp:sp>
    <dsp:sp modelId="{DD9C36A9-2B3B-4C94-8458-8A6E7CD79853}">
      <dsp:nvSpPr>
        <dsp:cNvPr id="0" name=""/>
        <dsp:cNvSpPr/>
      </dsp:nvSpPr>
      <dsp:spPr>
        <a:xfrm>
          <a:off x="2760999" y="4106866"/>
          <a:ext cx="3774840" cy="141718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Physical Inactivity</a:t>
          </a:r>
        </a:p>
        <a:p>
          <a:pPr lvl="0" algn="ctr" defTabSz="12446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Smoking, Alcohol, Diet</a:t>
          </a:r>
          <a:endParaRPr lang="en-GB" sz="2800" kern="1200" dirty="0"/>
        </a:p>
      </dsp:txBody>
      <dsp:txXfrm>
        <a:off x="2802507" y="4148374"/>
        <a:ext cx="3691824" cy="1334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06EA-9500-4981-B80F-2FD9615242F5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B603-F9C2-483C-9031-071DE8045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0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68D27-9419-4F4D-8304-CB6857DB3AD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0886-7825-D245-BD22-E1B6FF6D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you had developed a computer</a:t>
            </a:r>
            <a:r>
              <a:rPr lang="en-GB" baseline="0" dirty="0" smtClean="0"/>
              <a:t> programme solidly for 4 days and 4 nights and was given 9 minutes to change the entire system you would have a laugh.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7DA8-EBFB-4AF7-8E19-FFD3D858821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4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Its</a:t>
            </a:r>
            <a:r>
              <a:rPr lang="en-GB" baseline="0" dirty="0" smtClean="0"/>
              <a:t> where we started and where we will end up. The bit in the middle is where we are now.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7DA8-EBFB-4AF7-8E19-FFD3D858821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56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Positive feedback takes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8B138-C7BD-45CD-B796-EAA13B7BEA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8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Most people setting up PA schemes forget the Chronic Stress lies between the problem and PA.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226C3-1F50-4B5F-9952-58499C84416C}" type="slidenum">
              <a:rPr lang="en-GB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5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Individuals who are exposed to the greenest environments also have lowest levels of health inequality related to income. </a:t>
            </a:r>
          </a:p>
          <a:p>
            <a:endParaRPr lang="en-US" dirty="0" smtClean="0">
              <a:latin typeface="Times" pitchFamily="18" charset="0"/>
            </a:endParaRPr>
          </a:p>
          <a:p>
            <a:r>
              <a:rPr lang="en-US" dirty="0" smtClean="0">
                <a:latin typeface="Times" pitchFamily="18" charset="0"/>
              </a:rPr>
              <a:t>Physical environments that promote good health might be important to reduce socioeconomic health inequalities.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18F83-5453-40F9-8B0D-8945963DC71B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2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64297-B215-440A-8304-3E67EB7E716F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0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9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0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2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D693-C7ED-4310-AB27-15E9DD9808D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9FF7-7D46-4129-A3CF-7FDFF5529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002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9BFD-EB26-4A70-BB57-015C7E09DBEC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92098-2D66-4163-A344-0F7BF4BA5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16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9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7515-8C66-4EB7-8961-D87D282AD1CC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91E1-B9DA-433A-9AE2-DC569F5A0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650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8B43-C9BD-48CC-9637-51EFD039352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1994-DE00-4F44-8DE2-B7D0E7C8A6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131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F030-3F7A-428F-82F6-E03967BA815A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F00C-E795-44A3-B1D3-CD7405AFE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915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7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16DC-0C99-4D61-BFA8-7896281210D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1829-E656-4FA8-8147-D371052A9B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818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lliam Bird\Dropbox\IH Projects (Live)\Projects\BTS2012\Comms\Artwork for print\BTS logo files\IH_WTS_BTS_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890" y="208655"/>
            <a:ext cx="2928987" cy="19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06506" y="6262635"/>
            <a:ext cx="5850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2012  London     Reading     Vancouver     Shanghai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59234" y="1700810"/>
            <a:ext cx="257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The Global School Walking Competition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81890" y="5757302"/>
            <a:ext cx="2928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www.beatthestreet.me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F959-54C3-4ED6-B782-CF2CC7CE94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William Bird\Dropbox\IH Projects (Live)\Projects\BTS2012\Comms\Artwork for print\BTS logo files\IH_WTS_BTS_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890" y="208672"/>
            <a:ext cx="2928987" cy="19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06506" y="6262667"/>
            <a:ext cx="5850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2012  London     Reading     Vancouver     Shanghai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59234" y="1700810"/>
            <a:ext cx="257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The Global School Walking Competition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lliam Bird\Dropbox\IH Projects (Live)\Projects\BTS2012\Comms\Artwork for print\BTS logo files\IH_WTS_BTS_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612" y="208006"/>
            <a:ext cx="2928806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507403" y="6262811"/>
            <a:ext cx="584901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2012  London     Reading     Vancouver     Shanghai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7059751" y="1700213"/>
            <a:ext cx="257452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595959"/>
                </a:solidFill>
              </a:rPr>
              <a:t>The Global School Walking Competition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F5E975-8D1C-44E3-86A6-DB6453346E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83683"/>
      </p:ext>
    </p:extLst>
  </p:cSld>
  <p:clrMapOvr>
    <a:masterClrMapping/>
  </p:clrMapOvr>
  <p:transition spd="med" advClick="0" advTm="500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F959-54C3-4ED6-B782-CF2CC7CE94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William Bird\Dropbox\IH Projects (Live)\Projects\BTS2012\Comms\Artwork for print\BTS logo files\IH_WTS_BTS_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890" y="208657"/>
            <a:ext cx="2928987" cy="19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06506" y="6262649"/>
            <a:ext cx="5850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2012  London     Reading     Vancouver     Shanghai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59234" y="1700810"/>
            <a:ext cx="257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The Global School Walking Competition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289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765175"/>
            <a:ext cx="8915400" cy="5360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5CE3-0B42-47D5-A446-3F6D3D43A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5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70C7-6D9E-49A0-A86C-B80D0718F1DD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2013 Intelligent Health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AD6B-14CE-4A3B-BD90-3620335BDB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 descr="IH_logo_symbol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260" y="6021497"/>
            <a:ext cx="2340260" cy="6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266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9277" y="6132817"/>
            <a:ext cx="2250211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FB8A4-2FD5-4EDC-8FBA-FD4EC5C4685D}" type="datetime1">
              <a:rPr lang="en-GB" smtClean="0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2013 Intelligent Health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8D4E-0F8F-46B1-9CB6-C92328BCD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4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1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9E3D-8C01-4944-B6E7-C7CDFAE172CF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6D08-A968-43E8-8687-E85B580AB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00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EC43-5A3F-43E7-B387-8D1216D8FD9C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2702-87C8-4797-97F6-9F6C71601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578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445A-5944-492D-867C-1C6DCEC03E4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D10D-F51B-4455-A402-96A858FF5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705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A27A-A0B5-4DEB-AA2C-38AB6AEA2FB7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AC7E-C68F-4BAC-AEDD-E448FE2AC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674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A14F-4A72-4C5A-903E-71C13295FB6E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227C-7BC5-41BC-BAFC-C288D8EA9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020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D748-F0C0-49F0-B653-9C5E5427751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0166-38E4-4CF6-87E8-2F115E8E6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996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35F9-B579-43A7-8932-3514008257A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BCD4-B232-4E36-A042-648D68EFA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6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8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70C7-6D9E-49A0-A86C-B80D0718F1DD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2013 Intelligent Health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AD6B-14CE-4A3B-BD90-3620335BDB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 descr="IH_logo_symbol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260" y="6021445"/>
            <a:ext cx="2340260" cy="6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8870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0685-BCF4-4F20-A99C-87D774FE6983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A00E-0C7E-467C-93D7-6036042EC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225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6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68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67E5-7B0A-4895-8AA7-14C76EC5A60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7864-CCDD-417F-A655-7F29A4AB4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927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8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70C7-6D9E-49A0-A86C-B80D0718F1DD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2013 Intelligent Health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AD6B-14CE-4A3B-BD90-3620335BDB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 descr="IH_logo_symbol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260" y="6021447"/>
            <a:ext cx="2340260" cy="6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66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9277" y="6132817"/>
            <a:ext cx="2250211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FB8A4-2FD5-4EDC-8FBA-FD4EC5C4685D}" type="datetime1">
              <a:rPr lang="en-GB" smtClean="0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2013 Intelligent Health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8D4E-0F8F-46B1-9CB6-C92328BCD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12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05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9E3D-8C01-4944-B6E7-C7CDFAE172CF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6D08-A968-43E8-8687-E85B580AB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031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EC43-5A3F-43E7-B387-8D1216D8FD9C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2702-87C8-4797-97F6-9F6C71601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064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445A-5944-492D-867C-1C6DCEC03E4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D10D-F51B-4455-A402-96A858FF5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367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A27A-A0B5-4DEB-AA2C-38AB6AEA2FB7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AC7E-C68F-4BAC-AEDD-E448FE2AC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985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A14F-4A72-4C5A-903E-71C13295FB6E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227C-7BC5-41BC-BAFC-C288D8EA9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764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D748-F0C0-49F0-B653-9C5E5427751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0166-38E4-4CF6-87E8-2F115E8E6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9277" y="6132817"/>
            <a:ext cx="2250211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FB8A4-2FD5-4EDC-8FBA-FD4EC5C4685D}" type="datetime1">
              <a:rPr lang="en-GB" smtClean="0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2013 Intelligent Health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8D4E-0F8F-46B1-9CB6-C92328BCD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754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35F9-B579-43A7-8932-3514008257A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BCD4-B232-4E36-A042-648D68EFA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126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0685-BCF4-4F20-A99C-87D774FE6983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A00E-0C7E-467C-93D7-6036042EC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103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6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6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67E5-7B0A-4895-8AA7-14C76EC5A60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7864-CCDD-417F-A655-7F29A4AB4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7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05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9E3D-8C01-4944-B6E7-C7CDFAE172CF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6D08-A968-43E8-8687-E85B580AB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7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EC43-5A3F-43E7-B387-8D1216D8FD9C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2702-87C8-4797-97F6-9F6C71601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3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445A-5944-492D-867C-1C6DCEC03E4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D10D-F51B-4455-A402-96A858FF5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5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A27A-A0B5-4DEB-AA2C-38AB6AEA2FB7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AC7E-C68F-4BAC-AEDD-E448FE2AC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4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A14F-4A72-4C5A-903E-71C13295FB6E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227C-7BC5-41BC-BAFC-C288D8EA9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97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D748-F0C0-49F0-B653-9C5E5427751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0166-38E4-4CF6-87E8-2F115E8E6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9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35F9-B579-43A7-8932-3514008257A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BCD4-B232-4E36-A042-648D68EFA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6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0685-BCF4-4F20-A99C-87D774FE6983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A00E-0C7E-467C-93D7-6036042EC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7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67E5-7B0A-4895-8AA7-14C76EC5A60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7864-CCDD-417F-A655-7F29A4AB4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16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H_logo_symbo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452" y="5805488"/>
            <a:ext cx="17094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7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ABB5-01ED-451D-9696-8F7651A7DBCE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9AAA-1F26-44E3-A4EC-7E4A45909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12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William Bird\Documents\Intelligent Health\LOGO\New Imag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059" y="5853172"/>
            <a:ext cx="234923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black">
          <a:xfrm>
            <a:off x="6769100" y="6451659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© 2012 Intelligent Health/NHS London</a:t>
            </a:r>
          </a:p>
        </p:txBody>
      </p:sp>
    </p:spTree>
    <p:extLst>
      <p:ext uri="{BB962C8B-B14F-4D97-AF65-F5344CB8AC3E}">
        <p14:creationId xmlns:p14="http://schemas.microsoft.com/office/powerpoint/2010/main" val="3448005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05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CCD2-0C72-4DC6-989A-F490117D33A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7F00-2797-4542-ADA5-771D473A8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59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CB35-8153-4A87-9C13-F96AA97EC37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C2B7-0A4D-420E-BC5E-78470F9133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89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7A2B-0122-4FC1-8C70-4D184CB2296A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6E9E-982F-4F7B-9B1B-F62F8D563E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81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B66A-926E-4EE4-8D94-E48E11AB12DF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E9BE-765B-4341-964A-A36A93515A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340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D53C-5726-4DDD-93CA-FAFA63254AD0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88C7-8F1F-43F4-8AFE-897E7512A4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9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6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89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7026-54B1-4D49-BE7B-1EFC6970E270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4B97-C07D-4219-845D-8852FBCCFF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99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4806-649C-4B56-AA77-E79AA7A5D88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F8CB-8925-40EE-ADC4-9965E4CE0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59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8A15-7827-45C7-B204-5286C65FC087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8E73-3998-424F-B57A-2A8700D96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44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6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6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6AE3-3521-4F6C-BD01-0B40EAA7B141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ECAF-45FC-411E-A21B-DA5889CE29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71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765175"/>
            <a:ext cx="8915400" cy="5360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40AE-45EE-477A-ABB2-0CD7A66FA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27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995" y="5607050"/>
            <a:ext cx="1991519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F100-D7F2-48C2-9920-AD30518B4BD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4A2E-02CC-4AC8-BBCC-28625282DD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7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76AFA-D600-447A-9D4A-C116850DE8C9}" type="datetime1">
              <a:rPr lang="en-GB" smtClean="0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2012 Intelligent Health/NHS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E93A-0D3A-408D-898D-A1F1E436A3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8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black">
          <a:xfrm>
            <a:off x="6769100" y="6451649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© 2012 Intelligent Health/NHS London</a:t>
            </a:r>
          </a:p>
        </p:txBody>
      </p:sp>
      <p:pic>
        <p:nvPicPr>
          <p:cNvPr id="6" name="Picture 9" descr="C:\Users\William Bird\Documents\Intelligent Health\LOGO\New Imag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70" y="5805264"/>
            <a:ext cx="234923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FED9-6843-4394-8071-342B1AD9663B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DF84-3FE0-4FBE-9ECF-111F20D44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62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AC31-DFCE-4ACB-B31F-F71B8FB3AA96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EA0B-198D-44C6-85A8-2C3D7C738F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3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7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2091-9FDF-4AB5-BE88-6FAB0DF27724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1E39-0969-4303-8C9E-EE3D8A3DE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86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DF99-9023-4ADF-8E99-CB9C8313594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F531-966C-4B48-927D-4CD011B88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19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A913-B65D-4F54-9840-9ECE14F9D264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36E0-5117-4B09-92B6-09646FDFB7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05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54E2-3D8B-4A7D-85CB-D62946AEDD97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6933-E054-4064-B665-96660B44F0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58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811E-0062-45B2-BEED-39764437059B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BF98-EACC-416D-9E28-55C5F97BBE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120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4F35-8F1C-40A3-A8BB-0D2F18944D2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1BA3-CCBD-4549-B294-01C37C0FF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5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0A47-66E8-47A7-AD2F-C7E6E882E21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5964-E416-459F-B3C8-64817B9F5A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12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9"/>
            <a:ext cx="89154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35550" y="1600204"/>
            <a:ext cx="437515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50BF2-AEA2-4EC4-B457-CA02B25062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34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H_logo_symbo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86" y="6188043"/>
            <a:ext cx="2126098" cy="5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5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H_logo_symbo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312" y="6250614"/>
            <a:ext cx="1892072" cy="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40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86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29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88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9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11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7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04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0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4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765175"/>
            <a:ext cx="8915400" cy="5360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5CE3-0B42-47D5-A446-3F6D3D43A8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0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81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H_logo_symbo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86" y="6188043"/>
            <a:ext cx="2126098" cy="5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H_logo_symbo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312" y="6250576"/>
            <a:ext cx="1892072" cy="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8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12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59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34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68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01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69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93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522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17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765175"/>
            <a:ext cx="8915400" cy="5360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5CE3-0B42-47D5-A446-3F6D3D43A8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39" y="765175"/>
            <a:ext cx="7565363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2B19F612-A498-44F4-AFFB-E8A64E109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276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77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6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4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24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6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9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3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9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0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9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12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0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0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8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1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712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5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85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70C7-6D9E-49A0-A86C-B80D0718F1DD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2013 Intelligent Health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AD6B-14CE-4A3B-BD90-3620335BDB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 descr="IH_logo_symbol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260" y="6021721"/>
            <a:ext cx="2340260" cy="6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6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9277" y="6132817"/>
            <a:ext cx="2250211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FB8A4-2FD5-4EDC-8FBA-FD4EC5C4685D}" type="datetime1">
              <a:rPr lang="en-GB" smtClean="0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2013 Intelligent Health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8D4E-0F8F-46B1-9CB6-C92328BCD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6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33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9E3D-8C01-4944-B6E7-C7CDFAE172CF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6D08-A968-43E8-8687-E85B580AB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1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EC43-5A3F-43E7-B387-8D1216D8FD9C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2702-87C8-4797-97F6-9F6C71601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0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445A-5944-492D-867C-1C6DCEC03E4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D10D-F51B-4455-A402-96A858FF5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4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A27A-A0B5-4DEB-AA2C-38AB6AEA2FB7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AC7E-C68F-4BAC-AEDD-E448FE2AC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3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14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A14F-4A72-4C5A-903E-71C13295FB6E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227C-7BC5-41BC-BAFC-C288D8EA9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4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12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D748-F0C0-49F0-B653-9C5E5427751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0166-38E4-4CF6-87E8-2F115E8E6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9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35F9-B579-43A7-8932-3514008257A2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BCD4-B232-4E36-A042-648D68EFA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4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0685-BCF4-4F20-A99C-87D774FE6983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A00E-0C7E-467C-93D7-6036042EC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8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1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712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67E5-7B0A-4895-8AA7-14C76EC5A60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7864-CCDD-417F-A655-7F29A4AB4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936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4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0F86-1F99-481D-9D53-76AB09B2D398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BB1E-9BDB-48FF-A612-D67D147281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 descr="IH_logo_symbol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313" y="5805264"/>
            <a:ext cx="17101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0724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black">
          <a:xfrm>
            <a:off x="6769100" y="6451723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© 2012 Intelligent Health/NHS London</a:t>
            </a:r>
          </a:p>
        </p:txBody>
      </p:sp>
      <p:pic>
        <p:nvPicPr>
          <p:cNvPr id="6" name="Picture 9" descr="C:\Users\William Bird\Documents\Intelligent Health\LOGO\New Imag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334" y="5853088"/>
            <a:ext cx="234923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24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02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E44B-2F67-4D0D-832E-165A4A8D42C0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FF69-B4BC-4653-BD57-B25C0453DC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4E5B-C815-491D-B3A7-29AC5AFFA713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D360-8622-4940-97D5-FF157736F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209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CE2A-2C68-454D-A8C2-46D73310E485}" type="datetime1">
              <a:rPr lang="en-GB"/>
              <a:pPr>
                <a:defRPr/>
              </a:pPr>
              <a:t>03/04/2014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917E-4D5D-46D6-B839-10E8230082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1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1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0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5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63FB8A4-2FD5-4EDC-8FBA-FD4EC5C4685D}" type="datetime1">
              <a:rPr lang="en-GB"/>
              <a:pPr defTabSz="914400"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5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5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2AF8D4E-0F8F-46B1-9CB6-C92328BCD0AC}" type="slidenum">
              <a:rPr lang="en-GB"/>
              <a:pPr defTabSz="9144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4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5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63FB8A4-2FD5-4EDC-8FBA-FD4EC5C4685D}" type="datetime1">
              <a:rPr lang="en-GB" smtClean="0"/>
              <a:pPr defTabSz="914400"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50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GB" smtClean="0"/>
              <a:t>© 2012 Intelligent Health/NHS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5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2AF8D4E-0F8F-46B1-9CB6-C92328BCD0AC}" type="slidenum">
              <a:rPr lang="en-GB" smtClean="0"/>
              <a:pPr defTabSz="9144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3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50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63FB8A4-2FD5-4EDC-8FBA-FD4EC5C4685D}" type="datetime1">
              <a:rPr lang="en-GB"/>
              <a:pPr defTabSz="914400"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50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50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2AF8D4E-0F8F-46B1-9CB6-C92328BCD0AC}" type="slidenum">
              <a:rPr lang="en-GB"/>
              <a:pPr defTabSz="9144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8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AFB2A4E-979D-40DB-8899-AAE99C04FA73}" type="datetime1">
              <a:rPr lang="en-GB"/>
              <a:pPr defTabSz="914400"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0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ADBF1A6-A830-4E2E-A828-FAD4DE828B00}" type="slidenum">
              <a:rPr lang="en-GB"/>
              <a:pPr defTabSz="9144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9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8976AFA-D600-447A-9D4A-C116850DE8C9}" type="datetime1">
              <a:rPr lang="en-GB"/>
              <a:pPr defTabSz="914400"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9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9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F2EE93A-0D3A-408D-898D-A1F1E436A3B5}" type="slidenum">
              <a:rPr lang="en-GB"/>
              <a:pPr defTabSz="9144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8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8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8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2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ECF955-1D0F-4DED-BD25-AF5024863B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03/04/2014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370FD70-88AB-4CEE-BFE2-101DFE1B1E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69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054E8C-AC71-403C-85AB-07DD44ECE2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03/04/2014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69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69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8169C2-4CD3-4D4A-8FC7-EF35D423D11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1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78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63FB8A4-2FD5-4EDC-8FBA-FD4EC5C4685D}" type="datetime1">
              <a:rPr lang="en-GB"/>
              <a:pPr defTabSz="914400"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78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78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2AF8D4E-0F8F-46B1-9CB6-C92328BCD0AC}" type="slidenum">
              <a:rPr lang="en-GB"/>
              <a:pPr defTabSz="9144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8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18A6EAD-3B3C-4BCF-A232-FC23C939B79F}" type="datetime1">
              <a:rPr lang="en-GB"/>
              <a:pPr defTabSz="914400">
                <a:defRPr/>
              </a:pPr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7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GB"/>
              <a:t>© 2012 Intelligent Health/NHS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8F3481F5-3AD8-4EA0-A632-4A55F9231784}" type="slidenum">
              <a:rPr lang="en-GB"/>
              <a:pPr defTabSz="9144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9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81222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>Trees, </a:t>
            </a:r>
            <a:r>
              <a:rPr lang="en-GB" sz="4900" dirty="0" smtClean="0"/>
              <a:t>People and the Built Environment</a:t>
            </a:r>
            <a:br>
              <a:rPr lang="en-GB" sz="4900" dirty="0" smtClean="0"/>
            </a:br>
            <a:r>
              <a:rPr lang="en-GB" sz="4900" dirty="0" smtClean="0"/>
              <a:t>1</a:t>
            </a:r>
            <a:r>
              <a:rPr lang="en-GB" sz="4900" baseline="30000" dirty="0" smtClean="0"/>
              <a:t>st</a:t>
            </a:r>
            <a:r>
              <a:rPr lang="en-GB" sz="4900" dirty="0" smtClean="0"/>
              <a:t> April 2014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650287"/>
            <a:ext cx="6934200" cy="1752600"/>
          </a:xfrm>
        </p:spPr>
        <p:txBody>
          <a:bodyPr/>
          <a:lstStyle/>
          <a:p>
            <a:r>
              <a:rPr lang="en-GB" dirty="0" smtClean="0"/>
              <a:t>Dr William Bird MBE</a:t>
            </a:r>
          </a:p>
          <a:p>
            <a:r>
              <a:rPr lang="en-GB" dirty="0" smtClean="0"/>
              <a:t>CEO Intelligent Health and GP</a:t>
            </a:r>
          </a:p>
        </p:txBody>
      </p:sp>
      <p:pic>
        <p:nvPicPr>
          <p:cNvPr id="5" name="Picture 9" descr="C:\Users\William Bird\Documents\Intelligent Health\LOGO\New Ima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059" y="5853172"/>
            <a:ext cx="234923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9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31520" y="5297404"/>
            <a:ext cx="6156960" cy="1336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31520" y="3270484"/>
            <a:ext cx="6202680" cy="1743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85800" y="1743128"/>
            <a:ext cx="6202680" cy="1350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Nature Make us </a:t>
            </a:r>
            <a:r>
              <a:rPr lang="en-GB" dirty="0" smtClean="0"/>
              <a:t>Less Stressed?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70" y="1437550"/>
            <a:ext cx="6758940" cy="4525963"/>
          </a:xfrm>
        </p:spPr>
        <p:txBody>
          <a:bodyPr/>
          <a:lstStyle/>
          <a:p>
            <a:pPr marL="0" indent="0" algn="ctr">
              <a:lnSpc>
                <a:spcPts val="3000"/>
              </a:lnSpc>
              <a:buNone/>
            </a:pPr>
            <a:endParaRPr lang="en-GB" sz="48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3000"/>
              </a:lnSpc>
              <a:buNone/>
            </a:pPr>
            <a:r>
              <a:rPr lang="en-GB" sz="4800" dirty="0" err="1" smtClean="0">
                <a:solidFill>
                  <a:schemeClr val="bg1"/>
                </a:solidFill>
              </a:rPr>
              <a:t>Biophilia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ts val="3000"/>
              </a:lnSpc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The direct effects of nature on the brain</a:t>
            </a:r>
          </a:p>
          <a:p>
            <a:pPr marL="0" indent="0" algn="ctr">
              <a:lnSpc>
                <a:spcPts val="3000"/>
              </a:lnSpc>
              <a:buNone/>
            </a:pPr>
            <a:endParaRPr lang="en-GB" sz="48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3000"/>
              </a:lnSpc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Less </a:t>
            </a:r>
            <a:r>
              <a:rPr lang="en-GB" sz="4800" dirty="0">
                <a:solidFill>
                  <a:schemeClr val="bg1"/>
                </a:solidFill>
              </a:rPr>
              <a:t>bad </a:t>
            </a:r>
            <a:r>
              <a:rPr lang="en-GB" sz="4800" dirty="0" smtClean="0">
                <a:solidFill>
                  <a:schemeClr val="bg1"/>
                </a:solidFill>
              </a:rPr>
              <a:t>things</a:t>
            </a:r>
          </a:p>
          <a:p>
            <a:pPr marL="0" indent="0" algn="ctr">
              <a:lnSpc>
                <a:spcPts val="3000"/>
              </a:lnSpc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Noise, pollution, excess heat, </a:t>
            </a:r>
          </a:p>
          <a:p>
            <a:pPr marL="0" indent="0" algn="ctr">
              <a:lnSpc>
                <a:spcPts val="3000"/>
              </a:lnSpc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poor aesthetics</a:t>
            </a:r>
          </a:p>
          <a:p>
            <a:pPr marL="0" indent="0" algn="ctr">
              <a:lnSpc>
                <a:spcPts val="3000"/>
              </a:lnSpc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More Enjoyment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Physical activity, social interaction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© 2012 Intelligent Health/NHS London</a:t>
            </a:r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182" y="1743128"/>
            <a:ext cx="2572735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41773" y="-785842"/>
            <a:ext cx="11763457" cy="79295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3666" name="Picture 2" descr="C:\Documents and Settings\William Bird\My Documents\New York\iStock_000009222692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092" y="-500088"/>
            <a:ext cx="6253848" cy="769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4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3669" y="736980"/>
            <a:ext cx="8736971" cy="4492343"/>
          </a:xfrm>
          <a:prstGeom prst="ellipse">
            <a:avLst/>
          </a:prstGeom>
          <a:ln>
            <a:noFill/>
          </a:ln>
          <a:effectLst>
            <a:glow rad="101600">
              <a:schemeClr val="bg1">
                <a:lumMod val="75000"/>
                <a:alpha val="40000"/>
              </a:schemeClr>
            </a:glow>
            <a:softEdge rad="165100"/>
          </a:effectLst>
          <a:scene3d>
            <a:camera prst="orthographicFront">
              <a:rot lat="19200000" lon="0" rev="0"/>
            </a:camera>
            <a:lightRig rig="threePt" dir="t"/>
          </a:scene3d>
          <a:sp3d extrusionH="215900" contourW="101600" prstMaterial="flat">
            <a:bevelT w="19050"/>
            <a:extrusionClr>
              <a:schemeClr val="accent1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hord 7"/>
          <p:cNvSpPr/>
          <p:nvPr/>
        </p:nvSpPr>
        <p:spPr>
          <a:xfrm rot="16200000">
            <a:off x="3555735" y="-404547"/>
            <a:ext cx="2457450" cy="7092421"/>
          </a:xfrm>
          <a:prstGeom prst="chord">
            <a:avLst>
              <a:gd name="adj1" fmla="val 5388192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Sedentary </a:t>
            </a:r>
            <a:endParaRPr lang="en-GB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898" y="1341438"/>
            <a:ext cx="468127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067" y="1403495"/>
            <a:ext cx="92524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802" y="1857395"/>
            <a:ext cx="92524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659" y="1403495"/>
            <a:ext cx="92524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645" y="2085995"/>
            <a:ext cx="925248" cy="53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4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458" y="3219457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086" y="2573483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423" y="2651270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298" y="2589358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1696" y="1446358"/>
            <a:ext cx="92524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944" y="1341583"/>
            <a:ext cx="92524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8" y="1382858"/>
            <a:ext cx="92524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119" y="1373333"/>
            <a:ext cx="92524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067" y="2351233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347" y="3562350"/>
            <a:ext cx="70683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385523" y="2694995"/>
            <a:ext cx="624069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>
                <a:lumMod val="75000"/>
              </a:schemeClr>
            </a:glow>
            <a:softEdge rad="635000"/>
          </a:effectLst>
          <a:scene3d>
            <a:camera prst="orthographicFront">
              <a:rot lat="18000000" lon="0" rev="0"/>
            </a:camera>
            <a:lightRig rig="flood" dir="t"/>
          </a:scene3d>
          <a:sp3d extrusionH="82550" contourW="19050" prstMaterial="flat">
            <a:bevelT w="50800" h="0" prst="slope"/>
            <a:bevelB w="0"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01154" y="3509963"/>
            <a:ext cx="681038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627" y="3233738"/>
            <a:ext cx="6604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xplosion 2 8"/>
          <p:cNvSpPr/>
          <p:nvPr/>
        </p:nvSpPr>
        <p:spPr>
          <a:xfrm>
            <a:off x="4870450" y="3114820"/>
            <a:ext cx="632883" cy="62547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6678" y="3417893"/>
            <a:ext cx="272071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Mitochondrial DNA</a:t>
            </a:r>
          </a:p>
        </p:txBody>
      </p:sp>
      <p:sp>
        <p:nvSpPr>
          <p:cNvPr id="18457" name="TextBox 31"/>
          <p:cNvSpPr txBox="1">
            <a:spLocks noChangeArrowheads="1"/>
          </p:cNvSpPr>
          <p:nvPr/>
        </p:nvSpPr>
        <p:spPr bwMode="auto">
          <a:xfrm>
            <a:off x="1528970" y="1741488"/>
            <a:ext cx="332607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prstClr val="black"/>
                </a:solidFill>
              </a:rPr>
              <a:t>Reactive Oxidative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prstClr val="black"/>
                </a:solidFill>
              </a:rPr>
              <a:t>Species</a:t>
            </a:r>
          </a:p>
        </p:txBody>
      </p:sp>
      <p:sp>
        <p:nvSpPr>
          <p:cNvPr id="18458" name="TextBox 32"/>
          <p:cNvSpPr txBox="1">
            <a:spLocks noChangeArrowheads="1"/>
          </p:cNvSpPr>
          <p:nvPr/>
        </p:nvSpPr>
        <p:spPr bwMode="auto">
          <a:xfrm>
            <a:off x="5462058" y="2701925"/>
            <a:ext cx="332435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prstClr val="black"/>
                </a:solidFill>
              </a:rPr>
              <a:t>Anti-Oxidants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75879" y="5229370"/>
            <a:ext cx="8915400" cy="63341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 dirty="0" smtClean="0">
                <a:solidFill>
                  <a:prstClr val="black"/>
                </a:solidFill>
              </a:rPr>
              <a:t>Mitochondria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460" name="Rectangle 34"/>
          <p:cNvSpPr>
            <a:spLocks noChangeArrowheads="1"/>
          </p:cNvSpPr>
          <p:nvPr/>
        </p:nvSpPr>
        <p:spPr bwMode="auto">
          <a:xfrm>
            <a:off x="3353594" y="1435100"/>
            <a:ext cx="2656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pitchFamily="34" charset="0"/>
              </a:rPr>
              <a:t>Oxidative Phosphorylation</a:t>
            </a:r>
          </a:p>
        </p:txBody>
      </p:sp>
      <p:sp>
        <p:nvSpPr>
          <p:cNvPr id="3" name="Oval 2"/>
          <p:cNvSpPr/>
          <p:nvPr/>
        </p:nvSpPr>
        <p:spPr>
          <a:xfrm>
            <a:off x="300786" y="1276594"/>
            <a:ext cx="8887376" cy="3676350"/>
          </a:xfrm>
          <a:prstGeom prst="ellipse">
            <a:avLst/>
          </a:prstGeom>
          <a:noFill/>
          <a:ln w="1016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4339" y="1271832"/>
            <a:ext cx="8887376" cy="3676350"/>
          </a:xfrm>
          <a:prstGeom prst="ellipse">
            <a:avLst/>
          </a:prstGeom>
          <a:noFill/>
          <a:ln w="1016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58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7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80"/>
                            </p:stCondLst>
                            <p:childTnLst>
                              <p:par>
                                <p:cTn id="41" presetID="51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4688 -0.00579 L 0.09462 0.08356 C 0.08299 0.10254 0.07604 0.13102 0.07604 0.16065 C 0.07604 0.19444 0.08299 0.22083 0.09462 0.24004 L 0.14688 0.33032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68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3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4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58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556E-7 -2.96022E-7 L 0.0224 0.05042 C 0.02743 0.06105 0.03038 0.07678 0.03038 0.09343 C 0.03038 0.1124 0.02743 0.12743 0.0224 0.13784 L 5.55556E-7 0.18871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20"/>
                            </p:stCondLst>
                            <p:childTnLst>
                              <p:par>
                                <p:cTn id="66" presetID="51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97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180"/>
                            </p:stCondLst>
                            <p:childTnLst>
                              <p:par>
                                <p:cTn id="76" presetID="51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747 0.00902 L -0.04028 0.03677 C -0.03663 0.04255 -0.03368 0.05157 -0.03368 0.06082 C -0.03368 0.07123 -0.03663 0.07979 -0.04028 0.08534 L -0.05747 0.11401 " pathEditMode="relative" rAng="0" ptsTypes="FffFF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68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89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100"/>
                            </p:stCondLst>
                            <p:childTnLst>
                              <p:par>
                                <p:cTn id="87" presetID="51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3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5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3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6145" y="736877"/>
            <a:ext cx="8736971" cy="4492343"/>
          </a:xfrm>
          <a:prstGeom prst="ellipse">
            <a:avLst/>
          </a:prstGeom>
          <a:ln>
            <a:noFill/>
          </a:ln>
          <a:effectLst>
            <a:glow rad="101600">
              <a:schemeClr val="bg1">
                <a:lumMod val="75000"/>
                <a:alpha val="40000"/>
              </a:schemeClr>
            </a:glow>
            <a:softEdge rad="165100"/>
          </a:effectLst>
          <a:scene3d>
            <a:camera prst="orthographicFront">
              <a:rot lat="19200000" lon="0" rev="0"/>
            </a:camera>
            <a:lightRig rig="threePt" dir="t"/>
          </a:scene3d>
          <a:sp3d extrusionH="215900" contourW="101600" prstMaterial="flat">
            <a:bevelT w="19050"/>
            <a:extrusionClr>
              <a:schemeClr val="accent1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hord 7"/>
          <p:cNvSpPr/>
          <p:nvPr/>
        </p:nvSpPr>
        <p:spPr>
          <a:xfrm rot="16200000">
            <a:off x="3555735" y="-404547"/>
            <a:ext cx="2457450" cy="7092421"/>
          </a:xfrm>
          <a:prstGeom prst="chord">
            <a:avLst>
              <a:gd name="adj1" fmla="val 5388192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Physically Active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848142" y="2138675"/>
            <a:ext cx="624069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>
                <a:lumMod val="75000"/>
              </a:schemeClr>
            </a:glow>
            <a:softEdge rad="635000"/>
          </a:effectLst>
          <a:scene3d>
            <a:camera prst="orthographicFront">
              <a:rot lat="18000000" lon="0" rev="0"/>
            </a:camera>
            <a:lightRig rig="flood" dir="t"/>
          </a:scene3d>
          <a:sp3d extrusionH="82550" contourW="19050" prstMaterial="flat">
            <a:bevelT w="50800" h="0" prst="slope"/>
            <a:bevelB w="0"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898" y="1341438"/>
            <a:ext cx="468127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577" y="1939948"/>
            <a:ext cx="92524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058" y="2351233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450" y="2305195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263" y="2305195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077" y="2573483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759" y="2546495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8" y="2546495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177" y="2295670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8" y="2446483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560" y="1615447"/>
            <a:ext cx="95792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423" y="2619520"/>
            <a:ext cx="93040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960" y="2649683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686" y="2573483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208" y="2619520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923" y="2624283"/>
            <a:ext cx="9252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3229" y="3500445"/>
            <a:ext cx="272071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Mitochondrial DNA</a:t>
            </a:r>
          </a:p>
        </p:txBody>
      </p:sp>
      <p:sp>
        <p:nvSpPr>
          <p:cNvPr id="19489" name="TextBox 3"/>
          <p:cNvSpPr txBox="1">
            <a:spLocks noChangeArrowheads="1"/>
          </p:cNvSpPr>
          <p:nvPr/>
        </p:nvSpPr>
        <p:spPr bwMode="auto">
          <a:xfrm>
            <a:off x="7187037" y="953543"/>
            <a:ext cx="240426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</a:rPr>
              <a:t>Reactive Oxidative Species</a:t>
            </a:r>
          </a:p>
        </p:txBody>
      </p:sp>
      <p:sp>
        <p:nvSpPr>
          <p:cNvPr id="19490" name="Rectangle 4"/>
          <p:cNvSpPr>
            <a:spLocks noChangeArrowheads="1"/>
          </p:cNvSpPr>
          <p:nvPr/>
        </p:nvSpPr>
        <p:spPr bwMode="auto">
          <a:xfrm>
            <a:off x="3353594" y="1435100"/>
            <a:ext cx="2656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Oxidative Phosphorylation</a:t>
            </a:r>
          </a:p>
        </p:txBody>
      </p:sp>
      <p:sp>
        <p:nvSpPr>
          <p:cNvPr id="19491" name="TextBox 46"/>
          <p:cNvSpPr txBox="1">
            <a:spLocks noChangeArrowheads="1"/>
          </p:cNvSpPr>
          <p:nvPr/>
        </p:nvSpPr>
        <p:spPr bwMode="auto">
          <a:xfrm>
            <a:off x="1265766" y="2517775"/>
            <a:ext cx="165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Anti-oxidants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75879" y="5229370"/>
            <a:ext cx="8915400" cy="63341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 dirty="0" smtClean="0">
                <a:solidFill>
                  <a:prstClr val="black"/>
                </a:solidFill>
              </a:rPr>
              <a:t>Mitochondria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0786" y="1276594"/>
            <a:ext cx="8887376" cy="3676350"/>
          </a:xfrm>
          <a:prstGeom prst="ellipse">
            <a:avLst/>
          </a:prstGeom>
          <a:noFill/>
          <a:ln w="101600"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24464651"/>
              </p:ext>
            </p:extLst>
          </p:nvPr>
        </p:nvGraphicFramePr>
        <p:xfrm>
          <a:off x="428497" y="548680"/>
          <a:ext cx="8892988" cy="557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wn Arrow 3"/>
          <p:cNvSpPr/>
          <p:nvPr/>
        </p:nvSpPr>
        <p:spPr>
          <a:xfrm>
            <a:off x="2309681" y="2436813"/>
            <a:ext cx="390392" cy="6477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80225" y="3768725"/>
            <a:ext cx="390393" cy="685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380717" y="5612553"/>
            <a:ext cx="1107178" cy="760733"/>
            <a:chOff x="980749" y="4392492"/>
            <a:chExt cx="1022010" cy="101736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980749" y="4392492"/>
              <a:ext cx="1022010" cy="10173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010546" y="4422289"/>
              <a:ext cx="962416" cy="957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prstClr val="white"/>
                  </a:solidFill>
                </a:rPr>
                <a:t>Cancers</a:t>
              </a: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3626857" y="5612412"/>
            <a:ext cx="1324427" cy="758012"/>
            <a:chOff x="2249115" y="4392492"/>
            <a:chExt cx="1222548" cy="1017360"/>
          </a:xfrm>
          <a:solidFill>
            <a:srgbClr val="FF0000"/>
          </a:solidFill>
        </p:grpSpPr>
        <p:sp>
          <p:nvSpPr>
            <p:cNvPr id="32" name="Rounded Rectangle 31"/>
            <p:cNvSpPr/>
            <p:nvPr/>
          </p:nvSpPr>
          <p:spPr>
            <a:xfrm>
              <a:off x="2249115" y="4392492"/>
              <a:ext cx="1222548" cy="10173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6"/>
            <p:cNvSpPr/>
            <p:nvPr/>
          </p:nvSpPr>
          <p:spPr>
            <a:xfrm>
              <a:off x="2301507" y="4558998"/>
              <a:ext cx="1162954" cy="7059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</a:rPr>
                <a:t>Cardiovascular</a:t>
              </a: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5105641" y="5621659"/>
            <a:ext cx="1107178" cy="755883"/>
            <a:chOff x="3718009" y="4392492"/>
            <a:chExt cx="1022010" cy="1017360"/>
          </a:xfrm>
          <a:solidFill>
            <a:srgbClr val="FF0000"/>
          </a:solidFill>
        </p:grpSpPr>
        <p:sp>
          <p:nvSpPr>
            <p:cNvPr id="30" name="Rounded Rectangle 29"/>
            <p:cNvSpPr/>
            <p:nvPr/>
          </p:nvSpPr>
          <p:spPr>
            <a:xfrm>
              <a:off x="3718009" y="4392492"/>
              <a:ext cx="1022010" cy="10173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8"/>
            <p:cNvSpPr/>
            <p:nvPr/>
          </p:nvSpPr>
          <p:spPr>
            <a:xfrm>
              <a:off x="3747806" y="4422289"/>
              <a:ext cx="962416" cy="957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</a:rPr>
                <a:t>Diabetes</a:t>
              </a: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6340888" y="5621518"/>
            <a:ext cx="1107178" cy="735732"/>
            <a:chOff x="5049780" y="4392492"/>
            <a:chExt cx="1022010" cy="1017360"/>
          </a:xfrm>
          <a:solidFill>
            <a:schemeClr val="accent2"/>
          </a:solidFill>
        </p:grpSpPr>
        <p:sp>
          <p:nvSpPr>
            <p:cNvPr id="28" name="Rounded Rectangle 27"/>
            <p:cNvSpPr/>
            <p:nvPr/>
          </p:nvSpPr>
          <p:spPr>
            <a:xfrm>
              <a:off x="5049780" y="4392492"/>
              <a:ext cx="1022010" cy="10173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0"/>
            <p:cNvSpPr/>
            <p:nvPr/>
          </p:nvSpPr>
          <p:spPr>
            <a:xfrm>
              <a:off x="5079577" y="4422289"/>
              <a:ext cx="962416" cy="957766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</a:rPr>
                <a:t>Dementia</a:t>
              </a: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1102534" y="5579242"/>
            <a:ext cx="1107178" cy="791182"/>
            <a:chOff x="6444977" y="4392492"/>
            <a:chExt cx="1022010" cy="1017360"/>
          </a:xfrm>
          <a:solidFill>
            <a:srgbClr val="FF0000"/>
          </a:solidFill>
        </p:grpSpPr>
        <p:sp>
          <p:nvSpPr>
            <p:cNvPr id="26" name="Rounded Rectangle 25"/>
            <p:cNvSpPr/>
            <p:nvPr/>
          </p:nvSpPr>
          <p:spPr>
            <a:xfrm>
              <a:off x="6444977" y="4392492"/>
              <a:ext cx="1022010" cy="10173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2"/>
            <p:cNvSpPr/>
            <p:nvPr/>
          </p:nvSpPr>
          <p:spPr>
            <a:xfrm>
              <a:off x="6474774" y="4422289"/>
              <a:ext cx="962416" cy="957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1300" dirty="0" smtClean="0">
                  <a:solidFill>
                    <a:prstClr val="white"/>
                  </a:solidFill>
                </a:rPr>
                <a:t>Anxiety</a:t>
              </a:r>
              <a:endParaRPr lang="en-GB" sz="130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Down Arrow 37"/>
          <p:cNvSpPr/>
          <p:nvPr/>
        </p:nvSpPr>
        <p:spPr>
          <a:xfrm>
            <a:off x="5811177" y="2436813"/>
            <a:ext cx="390392" cy="6477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8923" name="Group 41"/>
          <p:cNvGrpSpPr>
            <a:grpSpLocks/>
          </p:cNvGrpSpPr>
          <p:nvPr/>
        </p:nvGrpSpPr>
        <p:grpSpPr bwMode="auto">
          <a:xfrm>
            <a:off x="1398199" y="260352"/>
            <a:ext cx="5781940" cy="1287463"/>
            <a:chOff x="284933" y="0"/>
            <a:chExt cx="5337674" cy="1286600"/>
          </a:xfrm>
        </p:grpSpPr>
        <p:sp>
          <p:nvSpPr>
            <p:cNvPr id="43" name="Rounded Rectangle 42"/>
            <p:cNvSpPr/>
            <p:nvPr/>
          </p:nvSpPr>
          <p:spPr>
            <a:xfrm>
              <a:off x="284933" y="0"/>
              <a:ext cx="5337674" cy="1286600"/>
            </a:xfrm>
            <a:prstGeom prst="roundRect">
              <a:avLst>
                <a:gd name="adj" fmla="val 10000"/>
              </a:avLst>
            </a:prstGeom>
            <a:blipFill rotWithShape="0">
              <a:blip r:embed="rId8" cstate="email">
                <a:extLst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23037" y="38074"/>
              <a:ext cx="5261467" cy="1210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defTabSz="2489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5600" dirty="0">
                  <a:solidFill>
                    <a:prstClr val="white"/>
                  </a:solidFill>
                </a:rPr>
                <a:t>e</a:t>
              </a:r>
            </a:p>
          </p:txBody>
        </p:sp>
      </p:grpSp>
      <p:sp>
        <p:nvSpPr>
          <p:cNvPr id="38924" name="Rectangle 35"/>
          <p:cNvSpPr>
            <a:spLocks noChangeArrowheads="1"/>
          </p:cNvSpPr>
          <p:nvPr/>
        </p:nvSpPr>
        <p:spPr bwMode="auto">
          <a:xfrm>
            <a:off x="7371060" y="4721285"/>
            <a:ext cx="25349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prstClr val="black"/>
                </a:solidFill>
                <a:cs typeface="Arial" pitchFamily="34" charset="0"/>
              </a:rPr>
              <a:t>Mitochondria as a key component of the stress response.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prstClr val="black"/>
                </a:solidFill>
                <a:cs typeface="Arial" pitchFamily="34" charset="0"/>
              </a:rPr>
              <a:t>Manoli et al. Trends in Endocrinology and Metabolism  Vol 18 No 5 2007</a:t>
            </a:r>
          </a:p>
        </p:txBody>
      </p:sp>
      <p:pic>
        <p:nvPicPr>
          <p:cNvPr id="38925" name="Picture 36" descr="IH_logo_symbol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528" y="6188136"/>
            <a:ext cx="21256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Down Arrow 39"/>
          <p:cNvSpPr/>
          <p:nvPr/>
        </p:nvSpPr>
        <p:spPr>
          <a:xfrm>
            <a:off x="5109507" y="3959225"/>
            <a:ext cx="371475" cy="50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934306" y="776614"/>
            <a:ext cx="749309" cy="4258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-Right Arrow 35"/>
          <p:cNvSpPr/>
          <p:nvPr/>
        </p:nvSpPr>
        <p:spPr>
          <a:xfrm>
            <a:off x="5013853" y="776613"/>
            <a:ext cx="749309" cy="4258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97285338"/>
              </p:ext>
            </p:extLst>
          </p:nvPr>
        </p:nvGraphicFramePr>
        <p:xfrm>
          <a:off x="0" y="1358900"/>
          <a:ext cx="9747014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6549" y="332657"/>
            <a:ext cx="8190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Place: Green space reduces Health Inequalities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29481" y="1052736"/>
            <a:ext cx="3510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Mitchell, R. and </a:t>
            </a:r>
            <a:r>
              <a:rPr lang="en-GB" dirty="0" err="1"/>
              <a:t>Popham</a:t>
            </a:r>
            <a:r>
              <a:rPr lang="en-GB" dirty="0"/>
              <a:t>, F. (2008) Effect of exposure to </a:t>
            </a:r>
            <a:r>
              <a:rPr lang="en-GB" dirty="0" smtClean="0"/>
              <a:t>natural environment </a:t>
            </a:r>
            <a:r>
              <a:rPr lang="en-GB" dirty="0"/>
              <a:t>on health inequalities: an observational population </a:t>
            </a:r>
            <a:r>
              <a:rPr lang="en-GB" dirty="0" smtClean="0"/>
              <a:t>study. </a:t>
            </a:r>
            <a:r>
              <a:rPr lang="en-GB" i="1" dirty="0" smtClean="0"/>
              <a:t>The </a:t>
            </a:r>
            <a:r>
              <a:rPr lang="en-GB" i="1" dirty="0"/>
              <a:t>Lancet </a:t>
            </a:r>
            <a:r>
              <a:rPr lang="en-GB" dirty="0"/>
              <a:t>372(9650):pp. 1655-1660.</a:t>
            </a:r>
          </a:p>
        </p:txBody>
      </p:sp>
    </p:spTree>
    <p:extLst>
      <p:ext uri="{BB962C8B-B14F-4D97-AF65-F5344CB8AC3E}">
        <p14:creationId xmlns:p14="http://schemas.microsoft.com/office/powerpoint/2010/main" val="12633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attributes to increased use of green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6641943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Perceived </a:t>
            </a:r>
            <a:r>
              <a:rPr lang="en-GB" b="1" dirty="0" smtClean="0"/>
              <a:t>quality</a:t>
            </a:r>
            <a:r>
              <a:rPr lang="en-GB" dirty="0" smtClean="0"/>
              <a:t> and</a:t>
            </a:r>
            <a:r>
              <a:rPr lang="en-GB" b="1" dirty="0" smtClean="0"/>
              <a:t> safety </a:t>
            </a:r>
            <a:r>
              <a:rPr lang="en-GB" dirty="0" smtClean="0"/>
              <a:t>of local green space.</a:t>
            </a:r>
          </a:p>
          <a:p>
            <a:r>
              <a:rPr lang="en-GB" dirty="0"/>
              <a:t>Good </a:t>
            </a:r>
            <a:r>
              <a:rPr lang="en-GB" b="1" dirty="0" smtClean="0"/>
              <a:t>access</a:t>
            </a:r>
            <a:r>
              <a:rPr lang="en-GB" dirty="0" smtClean="0"/>
              <a:t> </a:t>
            </a:r>
            <a:r>
              <a:rPr lang="en-GB" dirty="0"/>
              <a:t>to green space and lack of antisocial behaviour on the way.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Ward </a:t>
            </a:r>
            <a:r>
              <a:rPr lang="en-GB" sz="2400" dirty="0"/>
              <a:t>Thompson C, </a:t>
            </a:r>
            <a:r>
              <a:rPr lang="en-GB" sz="2400" dirty="0" err="1"/>
              <a:t>Aspinall</a:t>
            </a:r>
            <a:r>
              <a:rPr lang="en-GB" sz="2400" dirty="0"/>
              <a:t> P; Natural Environments and their Impact on Activity, Health, and Quality of </a:t>
            </a:r>
            <a:r>
              <a:rPr lang="en-GB" sz="2400" dirty="0" smtClean="0"/>
              <a:t>Life. </a:t>
            </a:r>
            <a:r>
              <a:rPr lang="en-GB" sz="2400" dirty="0"/>
              <a:t>Applied Psychology: Health and Wellbeing, 2011, 3 (3), 230–260</a:t>
            </a:r>
          </a:p>
          <a:p>
            <a:endParaRPr lang="en-GB" dirty="0" smtClean="0"/>
          </a:p>
        </p:txBody>
      </p:sp>
      <p:pic>
        <p:nvPicPr>
          <p:cNvPr id="12290" name="Picture 2" descr="C:\Users\William Bird\Documents\ISTOCK\iStock_000002282738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000" y="1988840"/>
            <a:ext cx="1970235" cy="27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William Bird\Downloads\iStock_000004304359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728" y="3761706"/>
            <a:ext cx="3469710" cy="2554545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chemeClr val="bg1"/>
                </a:solidFill>
              </a:rPr>
              <a:t>Foster distinctive, attractive communities with a strong sense of place</a:t>
            </a:r>
          </a:p>
        </p:txBody>
      </p:sp>
    </p:spTree>
    <p:extLst>
      <p:ext uri="{BB962C8B-B14F-4D97-AF65-F5344CB8AC3E}">
        <p14:creationId xmlns:p14="http://schemas.microsoft.com/office/powerpoint/2010/main" val="11068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© 2012 Intelligent Health/NHS London</a:t>
            </a:r>
            <a:endParaRPr lang="en-GB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0478" cy="687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174" y="4364831"/>
            <a:ext cx="2382703" cy="16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79" name="Picture 3" descr="grandp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05" y="3307047"/>
            <a:ext cx="2220252" cy="3170237"/>
          </a:xfrm>
          <a:prstGeom prst="rect">
            <a:avLst/>
          </a:prstGeom>
          <a:noFill/>
        </p:spPr>
      </p:pic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378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6255" y="1196975"/>
            <a:ext cx="4437063" cy="4824413"/>
          </a:xfrm>
          <a:noFill/>
          <a:ln w="76200">
            <a:solidFill>
              <a:schemeClr val="tx1"/>
            </a:solidFill>
          </a:ln>
        </p:spPr>
      </p:pic>
      <p:pic>
        <p:nvPicPr>
          <p:cNvPr id="203782" name="Picture 6" descr="vic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3297" y="223731"/>
            <a:ext cx="2194454" cy="2924175"/>
          </a:xfrm>
          <a:prstGeom prst="rect">
            <a:avLst/>
          </a:prstGeom>
          <a:noFill/>
        </p:spPr>
      </p:pic>
      <p:pic>
        <p:nvPicPr>
          <p:cNvPr id="203783" name="Picture 7" descr="vic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002" y="184644"/>
            <a:ext cx="2177256" cy="2952750"/>
          </a:xfrm>
          <a:prstGeom prst="rect">
            <a:avLst/>
          </a:prstGeom>
          <a:noFill/>
        </p:spPr>
      </p:pic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754187" y="2133600"/>
            <a:ext cx="124685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 flipV="1">
            <a:off x="2612364" y="3213101"/>
            <a:ext cx="858176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 flipH="1" flipV="1">
            <a:off x="3627043" y="1700214"/>
            <a:ext cx="3977878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flipH="1" flipV="1">
            <a:off x="4172216" y="3716338"/>
            <a:ext cx="3589206" cy="129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20378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6256" y="5199063"/>
            <a:ext cx="858176" cy="792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3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19098" y="-785842"/>
            <a:ext cx="10858576" cy="79295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7398150" y="1844825"/>
            <a:ext cx="2126850" cy="448393"/>
          </a:xfrm>
          <a:prstGeom prst="wedgeRoundRectCallout">
            <a:avLst>
              <a:gd name="adj1" fmla="val -22669"/>
              <a:gd name="adj2" fmla="val 4981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</a:rPr>
              <a:t>80 seconds ago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Mankind has evolved well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627" y="327890"/>
            <a:ext cx="6377016" cy="5526094"/>
          </a:xfrm>
        </p:spPr>
        <p:txBody>
          <a:bodyPr/>
          <a:lstStyle/>
          <a:p>
            <a:pPr eaLnBrk="1" hangingPunct="1">
              <a:buNone/>
            </a:pPr>
            <a:r>
              <a:rPr lang="en-GB" dirty="0" smtClean="0">
                <a:solidFill>
                  <a:srgbClr val="FFFF99"/>
                </a:solidFill>
              </a:rPr>
              <a:t>	If we take an hour to equal 1000 years then four days is 100,000 years; the time from  the origin of mankind to today. </a:t>
            </a:r>
            <a:endParaRPr lang="en-US" dirty="0" smtClean="0">
              <a:solidFill>
                <a:srgbClr val="FFFF99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065214" y="4292600"/>
            <a:ext cx="69119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41" name="AutoShape 18"/>
          <p:cNvSpPr>
            <a:spLocks noChangeArrowheads="1"/>
          </p:cNvSpPr>
          <p:nvPr/>
        </p:nvSpPr>
        <p:spPr bwMode="auto">
          <a:xfrm>
            <a:off x="1023938" y="3429000"/>
            <a:ext cx="1655762" cy="647700"/>
          </a:xfrm>
          <a:prstGeom prst="wedgeRoundRectCallout">
            <a:avLst>
              <a:gd name="adj1" fmla="val -46838"/>
              <a:gd name="adj2" fmla="val 774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2" name="AutoShape 19"/>
          <p:cNvSpPr>
            <a:spLocks noChangeArrowheads="1"/>
          </p:cNvSpPr>
          <p:nvPr/>
        </p:nvSpPr>
        <p:spPr bwMode="auto">
          <a:xfrm>
            <a:off x="2722564" y="2692690"/>
            <a:ext cx="1798637" cy="647700"/>
          </a:xfrm>
          <a:prstGeom prst="wedgeRoundRectCallout">
            <a:avLst>
              <a:gd name="adj1" fmla="val 206189"/>
              <a:gd name="adj2" fmla="val 19668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3" name="AutoShape 20"/>
          <p:cNvSpPr>
            <a:spLocks noChangeArrowheads="1"/>
          </p:cNvSpPr>
          <p:nvPr/>
        </p:nvSpPr>
        <p:spPr bwMode="auto">
          <a:xfrm>
            <a:off x="6659964" y="2700915"/>
            <a:ext cx="1476375" cy="647700"/>
          </a:xfrm>
          <a:prstGeom prst="wedgeRoundRectCallout">
            <a:avLst>
              <a:gd name="adj1" fmla="val 31272"/>
              <a:gd name="adj2" fmla="val 1944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4" name="AutoShape 21"/>
          <p:cNvSpPr>
            <a:spLocks noChangeArrowheads="1"/>
          </p:cNvSpPr>
          <p:nvPr/>
        </p:nvSpPr>
        <p:spPr bwMode="auto">
          <a:xfrm>
            <a:off x="4817499" y="2719965"/>
            <a:ext cx="1643074" cy="609600"/>
          </a:xfrm>
          <a:prstGeom prst="wedgeRoundRectCallout">
            <a:avLst>
              <a:gd name="adj1" fmla="val 120556"/>
              <a:gd name="adj2" fmla="val 20343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5" name="Line 22"/>
          <p:cNvSpPr>
            <a:spLocks noChangeShapeType="1"/>
          </p:cNvSpPr>
          <p:nvPr/>
        </p:nvSpPr>
        <p:spPr bwMode="auto">
          <a:xfrm>
            <a:off x="7832726" y="4292600"/>
            <a:ext cx="144463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46" name="Line 25"/>
          <p:cNvSpPr>
            <a:spLocks noChangeShapeType="1"/>
          </p:cNvSpPr>
          <p:nvPr/>
        </p:nvSpPr>
        <p:spPr bwMode="auto">
          <a:xfrm>
            <a:off x="1784350" y="4149725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47" name="Line 26"/>
          <p:cNvSpPr>
            <a:spLocks noChangeShapeType="1"/>
          </p:cNvSpPr>
          <p:nvPr/>
        </p:nvSpPr>
        <p:spPr bwMode="auto">
          <a:xfrm>
            <a:off x="3297238" y="4149725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48" name="Line 27"/>
          <p:cNvSpPr>
            <a:spLocks noChangeShapeType="1"/>
          </p:cNvSpPr>
          <p:nvPr/>
        </p:nvSpPr>
        <p:spPr bwMode="auto">
          <a:xfrm>
            <a:off x="6608763" y="4149725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49" name="Line 28"/>
          <p:cNvSpPr>
            <a:spLocks noChangeShapeType="1"/>
          </p:cNvSpPr>
          <p:nvPr/>
        </p:nvSpPr>
        <p:spPr bwMode="auto">
          <a:xfrm>
            <a:off x="4953000" y="4149725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50" name="AutoShape 29"/>
          <p:cNvSpPr>
            <a:spLocks noChangeArrowheads="1"/>
          </p:cNvSpPr>
          <p:nvPr/>
        </p:nvSpPr>
        <p:spPr bwMode="auto">
          <a:xfrm rot="10800000">
            <a:off x="2460633" y="5581650"/>
            <a:ext cx="1798638" cy="647700"/>
          </a:xfrm>
          <a:prstGeom prst="wedgeRoundRectCallout">
            <a:avLst>
              <a:gd name="adj1" fmla="val -229268"/>
              <a:gd name="adj2" fmla="val 252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51" name="AutoShape 30"/>
          <p:cNvSpPr>
            <a:spLocks noChangeArrowheads="1"/>
          </p:cNvSpPr>
          <p:nvPr/>
        </p:nvSpPr>
        <p:spPr bwMode="auto">
          <a:xfrm>
            <a:off x="4498428" y="5600700"/>
            <a:ext cx="1832949" cy="609600"/>
          </a:xfrm>
          <a:prstGeom prst="wedgeRoundRectCallout">
            <a:avLst>
              <a:gd name="adj1" fmla="val 121864"/>
              <a:gd name="adj2" fmla="val -2615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52" name="AutoShape 31"/>
          <p:cNvSpPr>
            <a:spLocks noChangeArrowheads="1"/>
          </p:cNvSpPr>
          <p:nvPr/>
        </p:nvSpPr>
        <p:spPr bwMode="auto">
          <a:xfrm>
            <a:off x="6555582" y="5578342"/>
            <a:ext cx="1476375" cy="647700"/>
          </a:xfrm>
          <a:prstGeom prst="wedgeRoundRectCallout">
            <a:avLst>
              <a:gd name="adj1" fmla="val 39422"/>
              <a:gd name="adj2" fmla="val -2645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53" name="AutoShape 33"/>
          <p:cNvSpPr>
            <a:spLocks noChangeArrowheads="1"/>
          </p:cNvSpPr>
          <p:nvPr/>
        </p:nvSpPr>
        <p:spPr bwMode="auto">
          <a:xfrm>
            <a:off x="1065213" y="4508500"/>
            <a:ext cx="1655762" cy="647700"/>
          </a:xfrm>
          <a:prstGeom prst="wedgeRoundRectCallout">
            <a:avLst>
              <a:gd name="adj1" fmla="val -47218"/>
              <a:gd name="adj2" fmla="val -7892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54" name="Oval 34"/>
          <p:cNvSpPr>
            <a:spLocks noChangeArrowheads="1"/>
          </p:cNvSpPr>
          <p:nvPr/>
        </p:nvSpPr>
        <p:spPr bwMode="auto">
          <a:xfrm>
            <a:off x="7258050" y="4221163"/>
            <a:ext cx="71438" cy="144462"/>
          </a:xfrm>
          <a:prstGeom prst="ellipse">
            <a:avLst/>
          </a:prstGeom>
          <a:solidFill>
            <a:srgbClr val="90DB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55" name="Oval 35"/>
          <p:cNvSpPr>
            <a:spLocks noChangeArrowheads="1"/>
          </p:cNvSpPr>
          <p:nvPr/>
        </p:nvSpPr>
        <p:spPr bwMode="auto">
          <a:xfrm>
            <a:off x="7616825" y="4221163"/>
            <a:ext cx="71438" cy="144462"/>
          </a:xfrm>
          <a:prstGeom prst="ellipse">
            <a:avLst/>
          </a:prstGeom>
          <a:solidFill>
            <a:srgbClr val="90DB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56" name="Oval 36"/>
          <p:cNvSpPr>
            <a:spLocks noChangeArrowheads="1"/>
          </p:cNvSpPr>
          <p:nvPr/>
        </p:nvSpPr>
        <p:spPr bwMode="auto">
          <a:xfrm>
            <a:off x="7832725" y="4221163"/>
            <a:ext cx="71438" cy="144462"/>
          </a:xfrm>
          <a:prstGeom prst="ellipse">
            <a:avLst/>
          </a:prstGeom>
          <a:solidFill>
            <a:srgbClr val="90DB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57" name="Oval 37"/>
          <p:cNvSpPr>
            <a:spLocks noChangeArrowheads="1"/>
          </p:cNvSpPr>
          <p:nvPr/>
        </p:nvSpPr>
        <p:spPr bwMode="auto">
          <a:xfrm>
            <a:off x="1065214" y="4221163"/>
            <a:ext cx="71437" cy="144462"/>
          </a:xfrm>
          <a:prstGeom prst="ellipse">
            <a:avLst/>
          </a:prstGeom>
          <a:solidFill>
            <a:srgbClr val="90DB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1208089" y="3500438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</a:rPr>
              <a:t>4 Days ago</a:t>
            </a:r>
          </a:p>
        </p:txBody>
      </p:sp>
      <p:sp>
        <p:nvSpPr>
          <p:cNvPr id="14359" name="Text Box 43"/>
          <p:cNvSpPr txBox="1">
            <a:spLocks noChangeArrowheads="1"/>
          </p:cNvSpPr>
          <p:nvPr/>
        </p:nvSpPr>
        <p:spPr bwMode="auto">
          <a:xfrm>
            <a:off x="2988356" y="2847263"/>
            <a:ext cx="12601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</a:rPr>
              <a:t>10 hours ago</a:t>
            </a:r>
          </a:p>
        </p:txBody>
      </p:sp>
      <p:sp>
        <p:nvSpPr>
          <p:cNvPr id="14360" name="Text Box 52"/>
          <p:cNvSpPr txBox="1">
            <a:spLocks noChangeArrowheads="1"/>
          </p:cNvSpPr>
          <p:nvPr/>
        </p:nvSpPr>
        <p:spPr bwMode="auto">
          <a:xfrm>
            <a:off x="4894751" y="2836937"/>
            <a:ext cx="1428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</a:rPr>
              <a:t>4 hours  ago</a:t>
            </a:r>
          </a:p>
        </p:txBody>
      </p:sp>
      <p:sp>
        <p:nvSpPr>
          <p:cNvPr id="14361" name="Text Box 53"/>
          <p:cNvSpPr txBox="1">
            <a:spLocks noChangeArrowheads="1"/>
          </p:cNvSpPr>
          <p:nvPr/>
        </p:nvSpPr>
        <p:spPr bwMode="auto">
          <a:xfrm>
            <a:off x="6719311" y="2855488"/>
            <a:ext cx="1357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1600" dirty="0">
                <a:solidFill>
                  <a:prstClr val="black"/>
                </a:solidFill>
              </a:rPr>
              <a:t>9 minutes ago</a:t>
            </a:r>
          </a:p>
        </p:txBody>
      </p:sp>
      <p:sp>
        <p:nvSpPr>
          <p:cNvPr id="14363" name="Text Box 55"/>
          <p:cNvSpPr txBox="1">
            <a:spLocks noChangeArrowheads="1"/>
          </p:cNvSpPr>
          <p:nvPr/>
        </p:nvSpPr>
        <p:spPr bwMode="auto">
          <a:xfrm>
            <a:off x="4521201" y="5755287"/>
            <a:ext cx="2628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600" dirty="0">
                <a:solidFill>
                  <a:prstClr val="black"/>
                </a:solidFill>
              </a:rPr>
              <a:t>4000 </a:t>
            </a:r>
            <a:r>
              <a:rPr lang="en-GB" sz="1600" dirty="0" err="1">
                <a:solidFill>
                  <a:prstClr val="black"/>
                </a:solidFill>
              </a:rPr>
              <a:t>yrs</a:t>
            </a:r>
            <a:r>
              <a:rPr lang="en-GB" sz="1600" dirty="0">
                <a:solidFill>
                  <a:prstClr val="black"/>
                </a:solidFill>
              </a:rPr>
              <a:t> civilisation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364" name="Text Box 56"/>
          <p:cNvSpPr txBox="1">
            <a:spLocks noChangeArrowheads="1"/>
          </p:cNvSpPr>
          <p:nvPr/>
        </p:nvSpPr>
        <p:spPr bwMode="auto">
          <a:xfrm>
            <a:off x="2531277" y="5553941"/>
            <a:ext cx="165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600" dirty="0">
                <a:solidFill>
                  <a:prstClr val="black"/>
                </a:solidFill>
              </a:rPr>
              <a:t>10,000 </a:t>
            </a:r>
            <a:r>
              <a:rPr lang="en-GB" sz="1600" dirty="0" err="1">
                <a:solidFill>
                  <a:prstClr val="black"/>
                </a:solidFill>
              </a:rPr>
              <a:t>yrs</a:t>
            </a:r>
            <a:r>
              <a:rPr lang="en-GB" sz="1600" dirty="0">
                <a:solidFill>
                  <a:prstClr val="black"/>
                </a:solidFill>
              </a:rPr>
              <a:t> ago</a:t>
            </a:r>
          </a:p>
          <a:p>
            <a:pPr defTabSz="914400">
              <a:spcBef>
                <a:spcPct val="50000"/>
              </a:spcBef>
            </a:pPr>
            <a:r>
              <a:rPr lang="en-GB" sz="1600" dirty="0">
                <a:solidFill>
                  <a:prstClr val="black"/>
                </a:solidFill>
              </a:rPr>
              <a:t>Agriculture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8193360" y="5614127"/>
            <a:ext cx="1224136" cy="479714"/>
          </a:xfrm>
          <a:prstGeom prst="wedgeRoundRectCallout">
            <a:avLst>
              <a:gd name="adj1" fmla="val -68496"/>
              <a:gd name="adj2" fmla="val -3296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</a:rPr>
              <a:t>Technology</a:t>
            </a:r>
          </a:p>
        </p:txBody>
      </p:sp>
      <p:sp>
        <p:nvSpPr>
          <p:cNvPr id="14365" name="Text Box 57"/>
          <p:cNvSpPr txBox="1">
            <a:spLocks noChangeArrowheads="1"/>
          </p:cNvSpPr>
          <p:nvPr/>
        </p:nvSpPr>
        <p:spPr bwMode="auto">
          <a:xfrm>
            <a:off x="1065213" y="4508500"/>
            <a:ext cx="165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600" dirty="0">
                <a:solidFill>
                  <a:prstClr val="black"/>
                </a:solidFill>
              </a:rPr>
              <a:t>100,000 yrs ago</a:t>
            </a:r>
          </a:p>
          <a:p>
            <a:pPr defTabSz="914400">
              <a:spcBef>
                <a:spcPct val="50000"/>
              </a:spcBef>
            </a:pPr>
            <a:r>
              <a:rPr lang="en-GB" sz="1600" dirty="0">
                <a:solidFill>
                  <a:prstClr val="black"/>
                </a:solidFill>
              </a:rPr>
              <a:t>Hunter gatherers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366" name="Text Box 58"/>
          <p:cNvSpPr txBox="1">
            <a:spLocks noChangeArrowheads="1"/>
          </p:cNvSpPr>
          <p:nvPr/>
        </p:nvSpPr>
        <p:spPr bwMode="auto">
          <a:xfrm>
            <a:off x="4140201" y="3367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362" name="Text Box 54"/>
          <p:cNvSpPr txBox="1">
            <a:spLocks noChangeArrowheads="1"/>
          </p:cNvSpPr>
          <p:nvPr/>
        </p:nvSpPr>
        <p:spPr bwMode="auto">
          <a:xfrm>
            <a:off x="6555581" y="5747083"/>
            <a:ext cx="1511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600" dirty="0">
                <a:solidFill>
                  <a:prstClr val="black"/>
                </a:solidFill>
              </a:rPr>
              <a:t>industrialisation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891" y="4221308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55" y="2006364"/>
            <a:ext cx="9710053" cy="391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0922" y="1752242"/>
            <a:ext cx="1404156" cy="369332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white"/>
                </a:solidFill>
                <a:cs typeface="Arial" charset="0"/>
              </a:rPr>
              <a:t>GP</a:t>
            </a:r>
            <a:endParaRPr lang="en-GB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78455" y="1412777"/>
            <a:ext cx="1228918" cy="686179"/>
            <a:chOff x="6533958" y="1412776"/>
            <a:chExt cx="1134386" cy="686179"/>
          </a:xfrm>
        </p:grpSpPr>
        <p:sp>
          <p:nvSpPr>
            <p:cNvPr id="5" name="Oval 4"/>
            <p:cNvSpPr/>
            <p:nvPr/>
          </p:nvSpPr>
          <p:spPr>
            <a:xfrm>
              <a:off x="6533958" y="1412776"/>
              <a:ext cx="1134386" cy="68617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glow rad="228600">
                <a:schemeClr val="accent3">
                  <a:lumMod val="75000"/>
                  <a:alpha val="40000"/>
                </a:schemeClr>
              </a:glow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2240" y="154495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white"/>
                  </a:solidFill>
                  <a:cs typeface="Arial" charset="0"/>
                </a:rPr>
                <a:t> Park</a:t>
              </a:r>
              <a:endParaRPr lang="en-GB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24759" y="4734307"/>
            <a:ext cx="1404156" cy="369332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white"/>
                </a:solidFill>
                <a:cs typeface="Arial" charset="0"/>
              </a:rPr>
              <a:t>School</a:t>
            </a:r>
            <a:endParaRPr lang="en-GB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549" y="1729623"/>
            <a:ext cx="1404156" cy="369332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white"/>
                </a:solidFill>
                <a:cs typeface="Arial" charset="0"/>
              </a:rPr>
              <a:t>Work</a:t>
            </a:r>
            <a:endParaRPr lang="en-GB" b="1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76452" y="4264400"/>
            <a:ext cx="1228918" cy="686179"/>
            <a:chOff x="2470571" y="4264281"/>
            <a:chExt cx="1134386" cy="686179"/>
          </a:xfrm>
        </p:grpSpPr>
        <p:sp>
          <p:nvSpPr>
            <p:cNvPr id="17" name="Oval 16"/>
            <p:cNvSpPr/>
            <p:nvPr/>
          </p:nvSpPr>
          <p:spPr>
            <a:xfrm>
              <a:off x="2470571" y="4264281"/>
              <a:ext cx="1134386" cy="68617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glow rad="228600">
                <a:schemeClr val="accent3">
                  <a:lumMod val="75000"/>
                  <a:alpha val="40000"/>
                </a:schemeClr>
              </a:glow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27784" y="442270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white"/>
                  </a:solidFill>
                  <a:cs typeface="Arial" charset="0"/>
                </a:rPr>
                <a:t>Street</a:t>
              </a:r>
              <a:endParaRPr lang="en-GB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915" y="5301208"/>
            <a:ext cx="4484948" cy="142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5045" y="5364354"/>
            <a:ext cx="1228918" cy="686179"/>
            <a:chOff x="2470571" y="4264281"/>
            <a:chExt cx="1134386" cy="686179"/>
          </a:xfrm>
        </p:grpSpPr>
        <p:sp>
          <p:nvSpPr>
            <p:cNvPr id="19" name="Oval 18"/>
            <p:cNvSpPr/>
            <p:nvPr/>
          </p:nvSpPr>
          <p:spPr>
            <a:xfrm>
              <a:off x="2470571" y="4264281"/>
              <a:ext cx="1134386" cy="68617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glow rad="228600">
                <a:schemeClr val="accent3">
                  <a:lumMod val="75000"/>
                  <a:alpha val="40000"/>
                </a:schemeClr>
              </a:glow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7784" y="442270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white"/>
                  </a:solidFill>
                  <a:cs typeface="Arial" charset="0"/>
                </a:rPr>
                <a:t>Sport</a:t>
              </a:r>
              <a:endParaRPr lang="en-GB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29425" y="325677"/>
            <a:ext cx="5699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Getting People Outdoors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422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6854" y="1239663"/>
            <a:ext cx="55149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Staples\Downloads\1bd High Res-9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69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Beat the Street (Local)</a:t>
            </a:r>
          </a:p>
        </p:txBody>
      </p:sp>
      <p:sp>
        <p:nvSpPr>
          <p:cNvPr id="55299" name="Content Placeholder 3"/>
          <p:cNvSpPr>
            <a:spLocks noGrp="1"/>
          </p:cNvSpPr>
          <p:nvPr>
            <p:ph sz="half" idx="1"/>
          </p:nvPr>
        </p:nvSpPr>
        <p:spPr>
          <a:xfrm>
            <a:off x="194471" y="1562678"/>
            <a:ext cx="2897527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Sensors placed at bus stops, shops, schools and surgeries in </a:t>
            </a:r>
            <a:r>
              <a:rPr lang="en-GB" sz="1800" dirty="0" err="1" smtClean="0"/>
              <a:t>Caversham</a:t>
            </a:r>
            <a:r>
              <a:rPr lang="en-GB" sz="1800" dirty="0" smtClean="0"/>
              <a:t> (population 30,000).</a:t>
            </a:r>
          </a:p>
          <a:p>
            <a:r>
              <a:rPr lang="en-GB" sz="1800" dirty="0" smtClean="0"/>
              <a:t>10,000 cards distributed by: Schools, GPs, Work.</a:t>
            </a:r>
          </a:p>
          <a:p>
            <a:r>
              <a:rPr lang="en-GB" sz="1800" dirty="0" smtClean="0"/>
              <a:t>Aim to walk or cycle around the world (twice)over 3 months</a:t>
            </a:r>
          </a:p>
          <a:p>
            <a:r>
              <a:rPr lang="en-GB" sz="1800" dirty="0" smtClean="0"/>
              <a:t>More walking the more books donated to schools</a:t>
            </a:r>
          </a:p>
          <a:p>
            <a:r>
              <a:rPr lang="en-GB" sz="1800" dirty="0" smtClean="0"/>
              <a:t>Spot prize every week</a:t>
            </a:r>
          </a:p>
          <a:p>
            <a:r>
              <a:rPr lang="en-GB" sz="1800" dirty="0" smtClean="0"/>
              <a:t>School </a:t>
            </a:r>
            <a:r>
              <a:rPr lang="en-GB" sz="1800" dirty="0" err="1" smtClean="0"/>
              <a:t>leaderboard</a:t>
            </a:r>
            <a:endParaRPr lang="en-GB" sz="1800" dirty="0" smtClean="0"/>
          </a:p>
          <a:p>
            <a:endParaRPr lang="en-GB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2012 Intelligent Health/NHS London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977" y="1196752"/>
            <a:ext cx="618093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913" y="274638"/>
            <a:ext cx="5460607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Beat the Street (Local)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6" y="1268765"/>
            <a:ext cx="89154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8" y="260722"/>
            <a:ext cx="3477419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08329" y="1772817"/>
            <a:ext cx="4722312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prstClr val="white"/>
                </a:solidFill>
              </a:rPr>
              <a:t>250,0000 swipes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prstClr val="white"/>
                </a:solidFill>
              </a:rPr>
              <a:t>50,000 miles walked / cycled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prstClr val="white"/>
                </a:solidFill>
              </a:rPr>
              <a:t>£6000 raised for books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prstClr val="white"/>
                </a:solidFill>
              </a:rPr>
              <a:t>20% of whole population participating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prstClr val="white"/>
                </a:solidFill>
              </a:rPr>
              <a:t>All schools, all GPs, most businesses participated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78" y="1988841"/>
            <a:ext cx="3126581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1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2012 Intelligent Health/NHS London</a:t>
            </a:r>
            <a:endParaRPr lang="en-GB"/>
          </a:p>
        </p:txBody>
      </p:sp>
      <p:pic>
        <p:nvPicPr>
          <p:cNvPr id="2050" name="Picture 2" descr="C:\Users\William Bird\AppData\Local\Microsoft\Windows\Temporary Internet Files\Content.Outlook\6TC5A2X9\DSC00165-Optimized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Reasons to take part in Beat the Street</a:t>
            </a:r>
            <a:endParaRPr lang="en-GB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2012 Intelligent Health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8153753"/>
              </p:ext>
            </p:extLst>
          </p:nvPr>
        </p:nvGraphicFramePr>
        <p:xfrm>
          <a:off x="495300" y="1340768"/>
          <a:ext cx="8770619" cy="486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2012 Intelligent Health/NHS London</a:t>
            </a:r>
            <a:endParaRPr lang="en-GB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98" y="332657"/>
            <a:ext cx="90632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8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2012 Intelligent Health/NHS London</a:t>
            </a:r>
            <a:endParaRPr lang="en-GB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91" y="620714"/>
            <a:ext cx="8481555" cy="367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67" y="3933086"/>
            <a:ext cx="1957205" cy="24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Health principles of Green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 Green Space is fundamental to health and the prevention of disease.</a:t>
            </a:r>
          </a:p>
          <a:p>
            <a:r>
              <a:rPr lang="en-GB" dirty="0" smtClean="0"/>
              <a:t>Place influences social connections and activity levels that in turn influence resilience.</a:t>
            </a:r>
          </a:p>
          <a:p>
            <a:r>
              <a:rPr lang="en-GB" dirty="0" smtClean="0"/>
              <a:t>Make Green Space accessible safe and cared for. It all counts.</a:t>
            </a:r>
          </a:p>
          <a:p>
            <a:r>
              <a:rPr lang="en-GB" dirty="0" smtClean="0"/>
              <a:t>Providing a positive outdoor experience is an essential</a:t>
            </a:r>
            <a:r>
              <a:rPr lang="en-GB" dirty="0"/>
              <a:t> </a:t>
            </a:r>
            <a:r>
              <a:rPr lang="en-GB" dirty="0" smtClean="0"/>
              <a:t>first step.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2013 Intelligent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1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irginie\Pictures\2013-07-17 Beat the streat\Beat the streat 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76536" y="83671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white"/>
                </a:solidFill>
                <a:cs typeface="Arial" pitchFamily="34" charset="0"/>
              </a:rPr>
              <a:t>Thank You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prstClr val="white"/>
                </a:solidFill>
                <a:cs typeface="Arial" pitchFamily="34" charset="0"/>
              </a:rPr>
              <a:t>william.bird@intelligenthealth.co.uk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0832" y="332656"/>
            <a:ext cx="3563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prstClr val="white"/>
                </a:solidFill>
                <a:cs typeface="Arial" pitchFamily="34" charset="0"/>
              </a:rPr>
              <a:t>(No) Sweat!</a:t>
            </a:r>
          </a:p>
        </p:txBody>
      </p:sp>
    </p:spTree>
    <p:extLst>
      <p:ext uri="{BB962C8B-B14F-4D97-AF65-F5344CB8AC3E}">
        <p14:creationId xmlns:p14="http://schemas.microsoft.com/office/powerpoint/2010/main" val="22522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696549" y="500076"/>
            <a:ext cx="727471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white"/>
                </a:solidFill>
              </a:rPr>
              <a:t>Causes of Stress and Free Radicals</a:t>
            </a:r>
          </a:p>
        </p:txBody>
      </p:sp>
      <p:pic>
        <p:nvPicPr>
          <p:cNvPr id="36868" name="Picture 1" descr="C:\Documents and Settings\William Bird\My Documents\New York\iStock_000011074664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180" y="2205038"/>
            <a:ext cx="3291681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" descr="C:\Documents and Settings\William Bird\My Documents\New York\iStock_000000478182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99"/>
            <a:ext cx="3276204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33" y="1341438"/>
            <a:ext cx="331403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People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393150" y="1341438"/>
            <a:ext cx="3314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Place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6591962" y="1412878"/>
            <a:ext cx="3314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Purpose</a:t>
            </a:r>
          </a:p>
        </p:txBody>
      </p:sp>
      <p:pic>
        <p:nvPicPr>
          <p:cNvPr id="36873" name="Picture 13" descr="IH_logo_symbo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528" y="6188136"/>
            <a:ext cx="21256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 descr="C:\Users\William Bird\Documents\ISTOCK\iStock_000004250579XSmal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002" y="2190750"/>
            <a:ext cx="301651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366093" y="4565515"/>
            <a:ext cx="4898242" cy="1159102"/>
            <a:chOff x="2200799" y="2740959"/>
            <a:chExt cx="4898242" cy="1159102"/>
          </a:xfrm>
        </p:grpSpPr>
        <p:sp>
          <p:nvSpPr>
            <p:cNvPr id="12" name="Rounded Rectangle 11"/>
            <p:cNvSpPr/>
            <p:nvPr/>
          </p:nvSpPr>
          <p:spPr>
            <a:xfrm>
              <a:off x="2200799" y="2740959"/>
              <a:ext cx="4898242" cy="1159102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234748" y="2774908"/>
              <a:ext cx="4830344" cy="1091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Chronic Stress</a:t>
              </a:r>
              <a:endParaRPr lang="en-GB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84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696549" y="500076"/>
            <a:ext cx="727471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white"/>
                </a:solidFill>
              </a:rPr>
              <a:t>Causes of Stress and Free Radicals</a:t>
            </a:r>
          </a:p>
        </p:txBody>
      </p:sp>
      <p:pic>
        <p:nvPicPr>
          <p:cNvPr id="36868" name="Picture 1" descr="C:\Documents and Settings\William Bird\My Documents\New York\iStock_000011074664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180" y="2205038"/>
            <a:ext cx="3291681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" descr="C:\Documents and Settings\William Bird\My Documents\New York\iStock_000000478182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99"/>
            <a:ext cx="3276204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33" y="1341438"/>
            <a:ext cx="331403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People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393150" y="1341438"/>
            <a:ext cx="3314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Place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6591962" y="1412878"/>
            <a:ext cx="3314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Purpose</a:t>
            </a:r>
          </a:p>
        </p:txBody>
      </p:sp>
      <p:pic>
        <p:nvPicPr>
          <p:cNvPr id="36873" name="Picture 13" descr="IH_logo_symbo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528" y="6188136"/>
            <a:ext cx="21256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 descr="C:\Users\William Bird\Documents\ISTOCK\iStock_000004250579XSmal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002" y="2190750"/>
            <a:ext cx="301651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368083" y="4556840"/>
            <a:ext cx="4898242" cy="1159102"/>
            <a:chOff x="2200799" y="2740959"/>
            <a:chExt cx="4898242" cy="1159102"/>
          </a:xfrm>
        </p:grpSpPr>
        <p:sp>
          <p:nvSpPr>
            <p:cNvPr id="12" name="Rounded Rectangle 11"/>
            <p:cNvSpPr/>
            <p:nvPr/>
          </p:nvSpPr>
          <p:spPr>
            <a:xfrm>
              <a:off x="2200799" y="2740959"/>
              <a:ext cx="4898242" cy="1159102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234748" y="2774908"/>
              <a:ext cx="4830344" cy="1091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Chronic Stress</a:t>
              </a:r>
              <a:endParaRPr lang="en-GB" sz="4000" kern="1200" dirty="0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5991843" y="1672896"/>
            <a:ext cx="974769" cy="3102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</a:t>
            </a:r>
            <a:endParaRPr lang="en-GB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“Better health and wellbeing can be achieved by promoting recreation, access, understanding and enjoyment of the </a:t>
            </a:r>
            <a:r>
              <a:rPr lang="en-US" b="1" dirty="0"/>
              <a:t>natural environment</a:t>
            </a:r>
            <a:r>
              <a:rPr lang="en-US" dirty="0"/>
              <a:t>. All form part of our </a:t>
            </a:r>
            <a:r>
              <a:rPr lang="en-US" b="1" dirty="0"/>
              <a:t>purpose</a:t>
            </a:r>
            <a:r>
              <a:rPr lang="en-US" dirty="0" smtClean="0"/>
              <a:t>.”</a:t>
            </a:r>
          </a:p>
          <a:p>
            <a:pPr>
              <a:buFontTx/>
              <a:buNone/>
            </a:pPr>
            <a:r>
              <a:rPr lang="en-US" sz="2400" dirty="0" smtClean="0"/>
              <a:t>    Natural England (UK Government)</a:t>
            </a:r>
            <a:endParaRPr lang="en-US" sz="24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61476" name="Picture 4" descr="iStock_000003278992X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013" y="4292601"/>
            <a:ext cx="7790656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696549" y="500076"/>
            <a:ext cx="727471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white"/>
                </a:solidFill>
              </a:rPr>
              <a:t>Causes of Stress and Free Radicals</a:t>
            </a:r>
          </a:p>
        </p:txBody>
      </p:sp>
      <p:pic>
        <p:nvPicPr>
          <p:cNvPr id="36868" name="Picture 1" descr="C:\Documents and Settings\William Bird\My Documents\New York\iStock_000011074664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180" y="2205038"/>
            <a:ext cx="3291681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" descr="C:\Documents and Settings\William Bird\My Documents\New York\iStock_000000478182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99"/>
            <a:ext cx="3276204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33" y="1341438"/>
            <a:ext cx="331403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People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393150" y="1341438"/>
            <a:ext cx="3314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Place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6591962" y="1412878"/>
            <a:ext cx="3314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smtClean="0">
                <a:solidFill>
                  <a:prstClr val="black"/>
                </a:solidFill>
              </a:rPr>
              <a:t>Purpose</a:t>
            </a:r>
          </a:p>
        </p:txBody>
      </p:sp>
      <p:pic>
        <p:nvPicPr>
          <p:cNvPr id="36873" name="Picture 13" descr="IH_logo_symbo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528" y="6188136"/>
            <a:ext cx="21256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 descr="C:\Users\William Bird\Documents\ISTOCK\iStock_000004250579XSmal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002" y="2190750"/>
            <a:ext cx="301651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69930" y="4603093"/>
            <a:ext cx="4898242" cy="1159102"/>
            <a:chOff x="2200799" y="2740959"/>
            <a:chExt cx="4898242" cy="1159102"/>
          </a:xfrm>
        </p:grpSpPr>
        <p:sp>
          <p:nvSpPr>
            <p:cNvPr id="12" name="Rounded Rectangle 11"/>
            <p:cNvSpPr/>
            <p:nvPr/>
          </p:nvSpPr>
          <p:spPr>
            <a:xfrm>
              <a:off x="2200799" y="2740959"/>
              <a:ext cx="4898242" cy="1159102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234748" y="2774908"/>
              <a:ext cx="4830344" cy="1091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Chronic Stress</a:t>
              </a:r>
              <a:endParaRPr lang="en-GB" sz="4000" kern="1200" dirty="0"/>
            </a:p>
          </p:txBody>
        </p:sp>
      </p:grpSp>
      <p:sp>
        <p:nvSpPr>
          <p:cNvPr id="14" name="Right Arrow 13"/>
          <p:cNvSpPr/>
          <p:nvPr/>
        </p:nvSpPr>
        <p:spPr>
          <a:xfrm rot="10800000">
            <a:off x="2826687" y="1601456"/>
            <a:ext cx="974769" cy="3102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567" y="-297"/>
            <a:ext cx="10303133" cy="6858594"/>
          </a:xfrm>
          <a:prstGeom prst="rect">
            <a:avLst/>
          </a:prstGeom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2012 Intelligent Health/NHS London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4049" y="5948848"/>
            <a:ext cx="9617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Maas, J.; van </a:t>
            </a:r>
            <a:r>
              <a:rPr lang="en-GB" dirty="0" err="1">
                <a:solidFill>
                  <a:schemeClr val="bg1"/>
                </a:solidFill>
              </a:rPr>
              <a:t>Dillen</a:t>
            </a:r>
            <a:r>
              <a:rPr lang="en-GB" dirty="0">
                <a:solidFill>
                  <a:schemeClr val="bg1"/>
                </a:solidFill>
              </a:rPr>
              <a:t>, S.M.E.; </a:t>
            </a:r>
            <a:r>
              <a:rPr lang="en-GB" dirty="0" err="1">
                <a:solidFill>
                  <a:schemeClr val="bg1"/>
                </a:solidFill>
              </a:rPr>
              <a:t>Verheij</a:t>
            </a:r>
            <a:r>
              <a:rPr lang="en-GB" dirty="0">
                <a:solidFill>
                  <a:schemeClr val="bg1"/>
                </a:solidFill>
              </a:rPr>
              <a:t>, R.A.; </a:t>
            </a:r>
            <a:r>
              <a:rPr lang="en-GB" dirty="0" err="1">
                <a:solidFill>
                  <a:schemeClr val="bg1"/>
                </a:solidFill>
              </a:rPr>
              <a:t>Groenewegen</a:t>
            </a:r>
            <a:r>
              <a:rPr lang="en-GB" dirty="0">
                <a:solidFill>
                  <a:schemeClr val="bg1"/>
                </a:solidFill>
              </a:rPr>
              <a:t>, P.P. Social contacts as a possible mechanism behind the relation between green space and health. </a:t>
            </a:r>
            <a:r>
              <a:rPr lang="en-GB" i="1" dirty="0">
                <a:solidFill>
                  <a:schemeClr val="bg1"/>
                </a:solidFill>
              </a:rPr>
              <a:t>Health Place </a:t>
            </a:r>
            <a:r>
              <a:rPr lang="en-GB" b="1" dirty="0">
                <a:solidFill>
                  <a:schemeClr val="bg1"/>
                </a:solidFill>
              </a:rPr>
              <a:t>2009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i="1" dirty="0">
                <a:solidFill>
                  <a:schemeClr val="bg1"/>
                </a:solidFill>
              </a:rPr>
              <a:t>15</a:t>
            </a:r>
            <a:r>
              <a:rPr lang="en-GB" dirty="0">
                <a:solidFill>
                  <a:schemeClr val="bg1"/>
                </a:solidFill>
              </a:rPr>
              <a:t>, 586–595.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2230" y="491490"/>
            <a:ext cx="3044921" cy="3097530"/>
          </a:xfrm>
          <a:prstGeom prst="rect">
            <a:avLst/>
          </a:prstGeom>
          <a:solidFill>
            <a:schemeClr val="accent3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521450" y="648280"/>
            <a:ext cx="2935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Green Space increases social </a:t>
            </a:r>
            <a:r>
              <a:rPr lang="en-GB" sz="2800" dirty="0">
                <a:solidFill>
                  <a:schemeClr val="bg1"/>
                </a:solidFill>
              </a:rPr>
              <a:t>contact and </a:t>
            </a:r>
            <a:r>
              <a:rPr lang="en-GB" sz="2800" dirty="0" smtClean="0">
                <a:solidFill>
                  <a:schemeClr val="bg1"/>
                </a:solidFill>
              </a:rPr>
              <a:t>the sense </a:t>
            </a:r>
            <a:r>
              <a:rPr lang="en-GB" sz="2800" dirty="0">
                <a:solidFill>
                  <a:schemeClr val="bg1"/>
                </a:solidFill>
              </a:rPr>
              <a:t>of “belonging” within a community </a:t>
            </a:r>
          </a:p>
        </p:txBody>
      </p:sp>
    </p:spTree>
    <p:extLst>
      <p:ext uri="{BB962C8B-B14F-4D97-AF65-F5344CB8AC3E}">
        <p14:creationId xmlns:p14="http://schemas.microsoft.com/office/powerpoint/2010/main" val="38909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45750262"/>
              </p:ext>
            </p:extLst>
          </p:nvPr>
        </p:nvGraphicFramePr>
        <p:xfrm>
          <a:off x="428497" y="476672"/>
          <a:ext cx="88929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1" name="Picture 3" descr="IH_logo_symbo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528" y="6188136"/>
            <a:ext cx="21256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Up Arrow 1"/>
          <p:cNvSpPr/>
          <p:nvPr/>
        </p:nvSpPr>
        <p:spPr>
          <a:xfrm rot="16200000">
            <a:off x="6963223" y="3911402"/>
            <a:ext cx="2376264" cy="113112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contrast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rot="4841065">
            <a:off x="708901" y="4096217"/>
            <a:ext cx="2376264" cy="113112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contrast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dirty="0" smtClean="0"/>
              <a:t/>
            </a:r>
            <a:br>
              <a:rPr lang="en-GB" sz="2000" dirty="0" smtClean="0"/>
            </a:br>
            <a:endParaRPr lang="en-US" sz="2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4034" name="Picture 2" descr="C:\Users\William Bird\Downloads\iStock_00000661224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55" y="1"/>
            <a:ext cx="99311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7199" y="1084669"/>
            <a:ext cx="3042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Physical activity improves the body’s response to stress</a:t>
            </a:r>
            <a:r>
              <a:rPr lang="en-GB" sz="2800" baseline="30000" dirty="0" smtClean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Chronic stress reduces levels of physical activity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489" y="836712"/>
            <a:ext cx="3198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Physical Activity 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</a:rPr>
              <a:t>&amp;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Stress</a:t>
            </a: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471" y="5301209"/>
            <a:ext cx="5731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Rimmele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et al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(2009) </a:t>
            </a:r>
          </a:p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2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Vitaliano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 P et al (2002)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29069</TotalTime>
  <Words>740</Words>
  <Application>Microsoft Office PowerPoint</Application>
  <PresentationFormat>A4 Paper (210x297 mm)</PresentationFormat>
  <Paragraphs>146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Office Theme</vt:lpstr>
      <vt:lpstr>7_Office Theme</vt:lpstr>
      <vt:lpstr>8_Office Theme</vt:lpstr>
      <vt:lpstr>9_Office Theme</vt:lpstr>
      <vt:lpstr>10_Office Theme</vt:lpstr>
      <vt:lpstr>2_Office Theme</vt:lpstr>
      <vt:lpstr>3_Office Theme</vt:lpstr>
      <vt:lpstr>12_Office Theme</vt:lpstr>
      <vt:lpstr>16_Office Theme</vt:lpstr>
      <vt:lpstr>15_Office Theme</vt:lpstr>
      <vt:lpstr>4_Office Theme</vt:lpstr>
      <vt:lpstr> Trees, People and the Built Environment 1st April 2014 </vt:lpstr>
      <vt:lpstr>Mankind has evolved well</vt:lpstr>
      <vt:lpstr>PowerPoint Presentation</vt:lpstr>
      <vt:lpstr>PowerPoint Presentation</vt:lpstr>
      <vt:lpstr>Place</vt:lpstr>
      <vt:lpstr>PowerPoint Presentation</vt:lpstr>
      <vt:lpstr>PowerPoint Presentation</vt:lpstr>
      <vt:lpstr>PowerPoint Presentation</vt:lpstr>
      <vt:lpstr> </vt:lpstr>
      <vt:lpstr>Why does Nature Make us Less Stressed?</vt:lpstr>
      <vt:lpstr>PowerPoint Presentation</vt:lpstr>
      <vt:lpstr>Sedentary </vt:lpstr>
      <vt:lpstr>Physically Active</vt:lpstr>
      <vt:lpstr>PowerPoint Presentation</vt:lpstr>
      <vt:lpstr>PowerPoint Presentation</vt:lpstr>
      <vt:lpstr>Key attributes to increased use of green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Beat the Street (Local)</vt:lpstr>
      <vt:lpstr> Beat the Street (Local)</vt:lpstr>
      <vt:lpstr>PowerPoint Presentation</vt:lpstr>
      <vt:lpstr>Reasons to take part in Beat the Street</vt:lpstr>
      <vt:lpstr>PowerPoint Presentation</vt:lpstr>
      <vt:lpstr>PowerPoint Presentation</vt:lpstr>
      <vt:lpstr>The Health principles of Green Space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Sarah Myring</cp:lastModifiedBy>
  <cp:revision>218</cp:revision>
  <dcterms:created xsi:type="dcterms:W3CDTF">2012-08-24T11:05:52Z</dcterms:created>
  <dcterms:modified xsi:type="dcterms:W3CDTF">2014-04-03T15:30:55Z</dcterms:modified>
</cp:coreProperties>
</file>