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30"/>
  </p:notesMasterIdLst>
  <p:handoutMasterIdLst>
    <p:handoutMasterId r:id="rId31"/>
  </p:handoutMasterIdLst>
  <p:sldIdLst>
    <p:sldId id="256" r:id="rId2"/>
    <p:sldId id="258" r:id="rId3"/>
    <p:sldId id="316" r:id="rId4"/>
    <p:sldId id="317" r:id="rId5"/>
    <p:sldId id="322" r:id="rId6"/>
    <p:sldId id="320" r:id="rId7"/>
    <p:sldId id="326" r:id="rId8"/>
    <p:sldId id="321" r:id="rId9"/>
    <p:sldId id="324" r:id="rId10"/>
    <p:sldId id="323" r:id="rId11"/>
    <p:sldId id="327" r:id="rId12"/>
    <p:sldId id="328" r:id="rId13"/>
    <p:sldId id="318" r:id="rId14"/>
    <p:sldId id="285" r:id="rId15"/>
    <p:sldId id="284" r:id="rId16"/>
    <p:sldId id="286" r:id="rId17"/>
    <p:sldId id="302" r:id="rId18"/>
    <p:sldId id="303" r:id="rId19"/>
    <p:sldId id="259" r:id="rId20"/>
    <p:sldId id="279" r:id="rId21"/>
    <p:sldId id="277" r:id="rId22"/>
    <p:sldId id="276" r:id="rId23"/>
    <p:sldId id="293" r:id="rId24"/>
    <p:sldId id="273" r:id="rId25"/>
    <p:sldId id="275" r:id="rId26"/>
    <p:sldId id="280" r:id="rId27"/>
    <p:sldId id="260" r:id="rId28"/>
    <p:sldId id="312" r:id="rId29"/>
  </p:sldIdLst>
  <p:sldSz cx="12192000" cy="6858000"/>
  <p:notesSz cx="6875463" cy="10002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 uri="{2D200454-40CA-4A62-9FC3-DE9A4176ACB9}">
      <p15:notes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an McHal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4" autoAdjust="0"/>
    <p:restoredTop sz="94434" autoAdjust="0"/>
  </p:normalViewPr>
  <p:slideViewPr>
    <p:cSldViewPr snapToGrid="0">
      <p:cViewPr varScale="1">
        <p:scale>
          <a:sx n="63" d="100"/>
          <a:sy n="63" d="100"/>
        </p:scale>
        <p:origin x="-102" y="-18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57" d="100"/>
          <a:sy n="57" d="100"/>
        </p:scale>
        <p:origin x="283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367" cy="501879"/>
          </a:xfrm>
          <a:prstGeom prst="rect">
            <a:avLst/>
          </a:prstGeom>
        </p:spPr>
        <p:txBody>
          <a:bodyPr vert="horz" lIns="96442" tIns="48221" rIns="96442" bIns="48221" rtlCol="0"/>
          <a:lstStyle>
            <a:lvl1pPr algn="l">
              <a:defRPr sz="1300"/>
            </a:lvl1pPr>
          </a:lstStyle>
          <a:p>
            <a:endParaRPr lang="en-GB" dirty="0"/>
          </a:p>
        </p:txBody>
      </p:sp>
      <p:sp>
        <p:nvSpPr>
          <p:cNvPr id="3" name="Date Placeholder 2"/>
          <p:cNvSpPr>
            <a:spLocks noGrp="1"/>
          </p:cNvSpPr>
          <p:nvPr>
            <p:ph type="dt" sz="quarter" idx="1"/>
          </p:nvPr>
        </p:nvSpPr>
        <p:spPr>
          <a:xfrm>
            <a:off x="3894505" y="0"/>
            <a:ext cx="2979367" cy="501879"/>
          </a:xfrm>
          <a:prstGeom prst="rect">
            <a:avLst/>
          </a:prstGeom>
        </p:spPr>
        <p:txBody>
          <a:bodyPr vert="horz" lIns="96442" tIns="48221" rIns="96442" bIns="48221" rtlCol="0"/>
          <a:lstStyle>
            <a:lvl1pPr algn="r">
              <a:defRPr sz="1300"/>
            </a:lvl1pPr>
          </a:lstStyle>
          <a:p>
            <a:fld id="{1FB2A2F3-2F21-4850-8508-4050E97E446D}" type="datetimeFigureOut">
              <a:rPr lang="en-GB" smtClean="0"/>
              <a:t>01/04/2014</a:t>
            </a:fld>
            <a:endParaRPr lang="en-GB" dirty="0"/>
          </a:p>
        </p:txBody>
      </p:sp>
      <p:sp>
        <p:nvSpPr>
          <p:cNvPr id="4" name="Footer Placeholder 3"/>
          <p:cNvSpPr>
            <a:spLocks noGrp="1"/>
          </p:cNvSpPr>
          <p:nvPr>
            <p:ph type="ftr" sz="quarter" idx="2"/>
          </p:nvPr>
        </p:nvSpPr>
        <p:spPr>
          <a:xfrm>
            <a:off x="0" y="9500961"/>
            <a:ext cx="2979367" cy="501878"/>
          </a:xfrm>
          <a:prstGeom prst="rect">
            <a:avLst/>
          </a:prstGeom>
        </p:spPr>
        <p:txBody>
          <a:bodyPr vert="horz" lIns="96442" tIns="48221" rIns="96442" bIns="48221" rtlCol="0" anchor="b"/>
          <a:lstStyle>
            <a:lvl1pPr algn="l">
              <a:defRPr sz="1300"/>
            </a:lvl1pPr>
          </a:lstStyle>
          <a:p>
            <a:endParaRPr lang="en-GB" dirty="0"/>
          </a:p>
        </p:txBody>
      </p:sp>
      <p:sp>
        <p:nvSpPr>
          <p:cNvPr id="5" name="Slide Number Placeholder 4"/>
          <p:cNvSpPr>
            <a:spLocks noGrp="1"/>
          </p:cNvSpPr>
          <p:nvPr>
            <p:ph type="sldNum" sz="quarter" idx="3"/>
          </p:nvPr>
        </p:nvSpPr>
        <p:spPr>
          <a:xfrm>
            <a:off x="3894505" y="9500961"/>
            <a:ext cx="2979367" cy="501878"/>
          </a:xfrm>
          <a:prstGeom prst="rect">
            <a:avLst/>
          </a:prstGeom>
        </p:spPr>
        <p:txBody>
          <a:bodyPr vert="horz" lIns="96442" tIns="48221" rIns="96442" bIns="48221" rtlCol="0" anchor="b"/>
          <a:lstStyle>
            <a:lvl1pPr algn="r">
              <a:defRPr sz="1300"/>
            </a:lvl1pPr>
          </a:lstStyle>
          <a:p>
            <a:fld id="{FECC8DA3-BD82-41CF-A6F7-2F282C81F59E}" type="slidenum">
              <a:rPr lang="en-GB" smtClean="0"/>
              <a:t>‹#›</a:t>
            </a:fld>
            <a:endParaRPr lang="en-GB" dirty="0"/>
          </a:p>
        </p:txBody>
      </p:sp>
    </p:spTree>
    <p:extLst>
      <p:ext uri="{BB962C8B-B14F-4D97-AF65-F5344CB8AC3E}">
        <p14:creationId xmlns:p14="http://schemas.microsoft.com/office/powerpoint/2010/main" val="8610120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367" cy="501879"/>
          </a:xfrm>
          <a:prstGeom prst="rect">
            <a:avLst/>
          </a:prstGeom>
        </p:spPr>
        <p:txBody>
          <a:bodyPr vert="horz" lIns="96442" tIns="48221" rIns="96442" bIns="48221" rtlCol="0"/>
          <a:lstStyle>
            <a:lvl1pPr algn="l">
              <a:defRPr sz="1300"/>
            </a:lvl1pPr>
          </a:lstStyle>
          <a:p>
            <a:endParaRPr lang="en-GB" dirty="0"/>
          </a:p>
        </p:txBody>
      </p:sp>
      <p:sp>
        <p:nvSpPr>
          <p:cNvPr id="3" name="Date Placeholder 2"/>
          <p:cNvSpPr>
            <a:spLocks noGrp="1"/>
          </p:cNvSpPr>
          <p:nvPr>
            <p:ph type="dt" idx="1"/>
          </p:nvPr>
        </p:nvSpPr>
        <p:spPr>
          <a:xfrm>
            <a:off x="3894505" y="0"/>
            <a:ext cx="2979367" cy="501879"/>
          </a:xfrm>
          <a:prstGeom prst="rect">
            <a:avLst/>
          </a:prstGeom>
        </p:spPr>
        <p:txBody>
          <a:bodyPr vert="horz" lIns="96442" tIns="48221" rIns="96442" bIns="48221" rtlCol="0"/>
          <a:lstStyle>
            <a:lvl1pPr algn="r">
              <a:defRPr sz="1300"/>
            </a:lvl1pPr>
          </a:lstStyle>
          <a:p>
            <a:fld id="{98AC8CA6-DB3D-4476-98CC-FB9A559C8D48}" type="datetimeFigureOut">
              <a:rPr lang="en-GB" smtClean="0"/>
              <a:t>01/04/2014</a:t>
            </a:fld>
            <a:endParaRPr lang="en-GB" dirty="0"/>
          </a:p>
        </p:txBody>
      </p:sp>
      <p:sp>
        <p:nvSpPr>
          <p:cNvPr id="4" name="Slide Image Placeholder 3"/>
          <p:cNvSpPr>
            <a:spLocks noGrp="1" noRot="1" noChangeAspect="1"/>
          </p:cNvSpPr>
          <p:nvPr>
            <p:ph type="sldImg" idx="2"/>
          </p:nvPr>
        </p:nvSpPr>
        <p:spPr>
          <a:xfrm>
            <a:off x="438150" y="1250950"/>
            <a:ext cx="5999163" cy="3375025"/>
          </a:xfrm>
          <a:prstGeom prst="rect">
            <a:avLst/>
          </a:prstGeom>
          <a:noFill/>
          <a:ln w="12700">
            <a:solidFill>
              <a:prstClr val="black"/>
            </a:solidFill>
          </a:ln>
        </p:spPr>
        <p:txBody>
          <a:bodyPr vert="horz" lIns="96442" tIns="48221" rIns="96442" bIns="48221" rtlCol="0" anchor="ctr"/>
          <a:lstStyle/>
          <a:p>
            <a:endParaRPr lang="en-GB" dirty="0"/>
          </a:p>
        </p:txBody>
      </p:sp>
      <p:sp>
        <p:nvSpPr>
          <p:cNvPr id="5" name="Notes Placeholder 4"/>
          <p:cNvSpPr>
            <a:spLocks noGrp="1"/>
          </p:cNvSpPr>
          <p:nvPr>
            <p:ph type="body" sz="quarter" idx="3"/>
          </p:nvPr>
        </p:nvSpPr>
        <p:spPr>
          <a:xfrm>
            <a:off x="687547" y="4813866"/>
            <a:ext cx="5500370" cy="3938617"/>
          </a:xfrm>
          <a:prstGeom prst="rect">
            <a:avLst/>
          </a:prstGeom>
        </p:spPr>
        <p:txBody>
          <a:bodyPr vert="horz" lIns="96442" tIns="48221" rIns="96442" bIns="4822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500961"/>
            <a:ext cx="2979367" cy="501878"/>
          </a:xfrm>
          <a:prstGeom prst="rect">
            <a:avLst/>
          </a:prstGeom>
        </p:spPr>
        <p:txBody>
          <a:bodyPr vert="horz" lIns="96442" tIns="48221" rIns="96442" bIns="48221" rtlCol="0" anchor="b"/>
          <a:lstStyle>
            <a:lvl1pPr algn="l">
              <a:defRPr sz="1300"/>
            </a:lvl1pPr>
          </a:lstStyle>
          <a:p>
            <a:endParaRPr lang="en-GB" dirty="0"/>
          </a:p>
        </p:txBody>
      </p:sp>
      <p:sp>
        <p:nvSpPr>
          <p:cNvPr id="7" name="Slide Number Placeholder 6"/>
          <p:cNvSpPr>
            <a:spLocks noGrp="1"/>
          </p:cNvSpPr>
          <p:nvPr>
            <p:ph type="sldNum" sz="quarter" idx="5"/>
          </p:nvPr>
        </p:nvSpPr>
        <p:spPr>
          <a:xfrm>
            <a:off x="3894505" y="9500961"/>
            <a:ext cx="2979367" cy="501878"/>
          </a:xfrm>
          <a:prstGeom prst="rect">
            <a:avLst/>
          </a:prstGeom>
        </p:spPr>
        <p:txBody>
          <a:bodyPr vert="horz" lIns="96442" tIns="48221" rIns="96442" bIns="48221" rtlCol="0" anchor="b"/>
          <a:lstStyle>
            <a:lvl1pPr algn="r">
              <a:defRPr sz="1300"/>
            </a:lvl1pPr>
          </a:lstStyle>
          <a:p>
            <a:fld id="{A1637E3E-60BE-4451-A40A-1C45431834B7}" type="slidenum">
              <a:rPr lang="en-GB" smtClean="0"/>
              <a:t>‹#›</a:t>
            </a:fld>
            <a:endParaRPr lang="en-GB" dirty="0"/>
          </a:p>
        </p:txBody>
      </p:sp>
    </p:spTree>
    <p:extLst>
      <p:ext uri="{BB962C8B-B14F-4D97-AF65-F5344CB8AC3E}">
        <p14:creationId xmlns:p14="http://schemas.microsoft.com/office/powerpoint/2010/main" val="31362000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637E3E-60BE-4451-A40A-1C45431834B7}" type="slidenum">
              <a:rPr lang="en-GB" smtClean="0"/>
              <a:t>1</a:t>
            </a:fld>
            <a:endParaRPr lang="en-GB" dirty="0"/>
          </a:p>
        </p:txBody>
      </p:sp>
    </p:spTree>
    <p:extLst>
      <p:ext uri="{BB962C8B-B14F-4D97-AF65-F5344CB8AC3E}">
        <p14:creationId xmlns:p14="http://schemas.microsoft.com/office/powerpoint/2010/main" val="10870476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FC15954-D329-FC44-8F04-E7AB0317BB3D}" type="slidenum">
              <a:rPr lang="en-US" smtClean="0"/>
              <a:t>2</a:t>
            </a:fld>
            <a:endParaRPr lang="en-US" dirty="0"/>
          </a:p>
        </p:txBody>
      </p:sp>
    </p:spTree>
    <p:extLst>
      <p:ext uri="{BB962C8B-B14F-4D97-AF65-F5344CB8AC3E}">
        <p14:creationId xmlns:p14="http://schemas.microsoft.com/office/powerpoint/2010/main" val="34181523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637E3E-60BE-4451-A40A-1C45431834B7}" type="slidenum">
              <a:rPr lang="en-GB" smtClean="0"/>
              <a:t>27</a:t>
            </a:fld>
            <a:endParaRPr lang="en-GB" dirty="0"/>
          </a:p>
        </p:txBody>
      </p:sp>
    </p:spTree>
    <p:extLst>
      <p:ext uri="{BB962C8B-B14F-4D97-AF65-F5344CB8AC3E}">
        <p14:creationId xmlns:p14="http://schemas.microsoft.com/office/powerpoint/2010/main" val="1355171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5A2710E-516F-4D40-9CB5-82CC1514727A}" type="datetimeFigureOut">
              <a:rPr lang="en-GB" smtClean="0"/>
              <a:t>01/04/2014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0FDC559-E907-4276-A16C-EDE6AD167CDA}" type="slidenum">
              <a:rPr lang="en-GB" smtClean="0"/>
              <a:t>‹#›</a:t>
            </a:fld>
            <a:endParaRPr lang="en-GB" dirty="0"/>
          </a:p>
        </p:txBody>
      </p:sp>
    </p:spTree>
    <p:extLst>
      <p:ext uri="{BB962C8B-B14F-4D97-AF65-F5344CB8AC3E}">
        <p14:creationId xmlns:p14="http://schemas.microsoft.com/office/powerpoint/2010/main" val="3743832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A2710E-516F-4D40-9CB5-82CC1514727A}" type="datetimeFigureOut">
              <a:rPr lang="en-GB" smtClean="0"/>
              <a:t>01/04/2014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0FDC559-E907-4276-A16C-EDE6AD167CDA}" type="slidenum">
              <a:rPr lang="en-GB" smtClean="0"/>
              <a:t>‹#›</a:t>
            </a:fld>
            <a:endParaRPr lang="en-GB" dirty="0"/>
          </a:p>
        </p:txBody>
      </p:sp>
    </p:spTree>
    <p:extLst>
      <p:ext uri="{BB962C8B-B14F-4D97-AF65-F5344CB8AC3E}">
        <p14:creationId xmlns:p14="http://schemas.microsoft.com/office/powerpoint/2010/main" val="1074455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A2710E-516F-4D40-9CB5-82CC1514727A}" type="datetimeFigureOut">
              <a:rPr lang="en-GB" smtClean="0"/>
              <a:t>01/04/2014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0FDC559-E907-4276-A16C-EDE6AD167CDA}" type="slidenum">
              <a:rPr lang="en-GB" smtClean="0"/>
              <a:t>‹#›</a:t>
            </a:fld>
            <a:endParaRPr lang="en-GB" dirty="0"/>
          </a:p>
        </p:txBody>
      </p:sp>
    </p:spTree>
    <p:extLst>
      <p:ext uri="{BB962C8B-B14F-4D97-AF65-F5344CB8AC3E}">
        <p14:creationId xmlns:p14="http://schemas.microsoft.com/office/powerpoint/2010/main" val="14082281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A2710E-516F-4D40-9CB5-82CC1514727A}" type="datetimeFigureOut">
              <a:rPr lang="en-GB" smtClean="0"/>
              <a:t>01/04/2014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0FDC559-E907-4276-A16C-EDE6AD167CDA}" type="slidenum">
              <a:rPr lang="en-GB" smtClean="0"/>
              <a:t>‹#›</a:t>
            </a:fld>
            <a:endParaRPr lang="en-GB"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7919397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A2710E-516F-4D40-9CB5-82CC1514727A}" type="datetimeFigureOut">
              <a:rPr lang="en-GB" smtClean="0"/>
              <a:t>01/04/2014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0FDC559-E907-4276-A16C-EDE6AD167CDA}" type="slidenum">
              <a:rPr lang="en-GB" smtClean="0"/>
              <a:t>‹#›</a:t>
            </a:fld>
            <a:endParaRPr lang="en-GB" dirty="0"/>
          </a:p>
        </p:txBody>
      </p:sp>
    </p:spTree>
    <p:extLst>
      <p:ext uri="{BB962C8B-B14F-4D97-AF65-F5344CB8AC3E}">
        <p14:creationId xmlns:p14="http://schemas.microsoft.com/office/powerpoint/2010/main" val="18230416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5A2710E-516F-4D40-9CB5-82CC1514727A}" type="datetimeFigureOut">
              <a:rPr lang="en-GB" smtClean="0"/>
              <a:t>01/04/2014</a:t>
            </a:fld>
            <a:endParaRPr lang="en-GB" dirty="0"/>
          </a:p>
        </p:txBody>
      </p:sp>
      <p:sp>
        <p:nvSpPr>
          <p:cNvPr id="4"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0FDC559-E907-4276-A16C-EDE6AD167CDA}" type="slidenum">
              <a:rPr lang="en-GB" smtClean="0"/>
              <a:t>‹#›</a:t>
            </a:fld>
            <a:endParaRPr lang="en-GB" dirty="0"/>
          </a:p>
        </p:txBody>
      </p:sp>
    </p:spTree>
    <p:extLst>
      <p:ext uri="{BB962C8B-B14F-4D97-AF65-F5344CB8AC3E}">
        <p14:creationId xmlns:p14="http://schemas.microsoft.com/office/powerpoint/2010/main" val="40718071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5A2710E-516F-4D40-9CB5-82CC1514727A}" type="datetimeFigureOut">
              <a:rPr lang="en-GB" smtClean="0"/>
              <a:t>01/04/2014</a:t>
            </a:fld>
            <a:endParaRPr lang="en-GB" dirty="0"/>
          </a:p>
        </p:txBody>
      </p:sp>
      <p:sp>
        <p:nvSpPr>
          <p:cNvPr id="4"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0FDC559-E907-4276-A16C-EDE6AD167CDA}" type="slidenum">
              <a:rPr lang="en-GB" smtClean="0"/>
              <a:t>‹#›</a:t>
            </a:fld>
            <a:endParaRPr lang="en-GB" dirty="0"/>
          </a:p>
        </p:txBody>
      </p:sp>
    </p:spTree>
    <p:extLst>
      <p:ext uri="{BB962C8B-B14F-4D97-AF65-F5344CB8AC3E}">
        <p14:creationId xmlns:p14="http://schemas.microsoft.com/office/powerpoint/2010/main" val="19955814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5A2710E-516F-4D40-9CB5-82CC1514727A}" type="datetimeFigureOut">
              <a:rPr lang="en-GB" smtClean="0"/>
              <a:t>01/04/2014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0FDC559-E907-4276-A16C-EDE6AD167CDA}" type="slidenum">
              <a:rPr lang="en-GB" smtClean="0"/>
              <a:t>‹#›</a:t>
            </a:fld>
            <a:endParaRPr lang="en-GB" dirty="0"/>
          </a:p>
        </p:txBody>
      </p:sp>
    </p:spTree>
    <p:extLst>
      <p:ext uri="{BB962C8B-B14F-4D97-AF65-F5344CB8AC3E}">
        <p14:creationId xmlns:p14="http://schemas.microsoft.com/office/powerpoint/2010/main" val="17798035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5A2710E-516F-4D40-9CB5-82CC1514727A}" type="datetimeFigureOut">
              <a:rPr lang="en-GB" smtClean="0"/>
              <a:t>01/04/2014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0FDC559-E907-4276-A16C-EDE6AD167CDA}" type="slidenum">
              <a:rPr lang="en-GB" smtClean="0"/>
              <a:t>‹#›</a:t>
            </a:fld>
            <a:endParaRPr lang="en-GB" dirty="0"/>
          </a:p>
        </p:txBody>
      </p:sp>
    </p:spTree>
    <p:extLst>
      <p:ext uri="{BB962C8B-B14F-4D97-AF65-F5344CB8AC3E}">
        <p14:creationId xmlns:p14="http://schemas.microsoft.com/office/powerpoint/2010/main" val="4128640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5A2710E-516F-4D40-9CB5-82CC1514727A}" type="datetimeFigureOut">
              <a:rPr lang="en-GB" smtClean="0"/>
              <a:t>01/04/2014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0FDC559-E907-4276-A16C-EDE6AD167CDA}" type="slidenum">
              <a:rPr lang="en-GB" smtClean="0"/>
              <a:t>‹#›</a:t>
            </a:fld>
            <a:endParaRPr lang="en-GB" dirty="0"/>
          </a:p>
        </p:txBody>
      </p:sp>
    </p:spTree>
    <p:extLst>
      <p:ext uri="{BB962C8B-B14F-4D97-AF65-F5344CB8AC3E}">
        <p14:creationId xmlns:p14="http://schemas.microsoft.com/office/powerpoint/2010/main" val="3591769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A2710E-516F-4D40-9CB5-82CC1514727A}" type="datetimeFigureOut">
              <a:rPr lang="en-GB" smtClean="0"/>
              <a:t>01/04/2014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0FDC559-E907-4276-A16C-EDE6AD167CDA}" type="slidenum">
              <a:rPr lang="en-GB" smtClean="0"/>
              <a:t>‹#›</a:t>
            </a:fld>
            <a:endParaRPr lang="en-GB" dirty="0"/>
          </a:p>
        </p:txBody>
      </p:sp>
    </p:spTree>
    <p:extLst>
      <p:ext uri="{BB962C8B-B14F-4D97-AF65-F5344CB8AC3E}">
        <p14:creationId xmlns:p14="http://schemas.microsoft.com/office/powerpoint/2010/main" val="2124036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5A2710E-516F-4D40-9CB5-82CC1514727A}" type="datetimeFigureOut">
              <a:rPr lang="en-GB" smtClean="0"/>
              <a:t>01/04/2014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0FDC559-E907-4276-A16C-EDE6AD167CDA}" type="slidenum">
              <a:rPr lang="en-GB" smtClean="0"/>
              <a:t>‹#›</a:t>
            </a:fld>
            <a:endParaRPr lang="en-GB" dirty="0"/>
          </a:p>
        </p:txBody>
      </p:sp>
    </p:spTree>
    <p:extLst>
      <p:ext uri="{BB962C8B-B14F-4D97-AF65-F5344CB8AC3E}">
        <p14:creationId xmlns:p14="http://schemas.microsoft.com/office/powerpoint/2010/main" val="621448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5A2710E-516F-4D40-9CB5-82CC1514727A}" type="datetimeFigureOut">
              <a:rPr lang="en-GB" smtClean="0"/>
              <a:t>01/04/2014</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A0FDC559-E907-4276-A16C-EDE6AD167CDA}" type="slidenum">
              <a:rPr lang="en-GB" smtClean="0"/>
              <a:t>‹#›</a:t>
            </a:fld>
            <a:endParaRPr lang="en-GB" dirty="0"/>
          </a:p>
        </p:txBody>
      </p:sp>
    </p:spTree>
    <p:extLst>
      <p:ext uri="{BB962C8B-B14F-4D97-AF65-F5344CB8AC3E}">
        <p14:creationId xmlns:p14="http://schemas.microsoft.com/office/powerpoint/2010/main" val="85511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35A2710E-516F-4D40-9CB5-82CC1514727A}" type="datetimeFigureOut">
              <a:rPr lang="en-GB" smtClean="0"/>
              <a:t>01/04/2014</a:t>
            </a:fld>
            <a:endParaRPr lang="en-GB" dirty="0"/>
          </a:p>
        </p:txBody>
      </p:sp>
      <p:sp>
        <p:nvSpPr>
          <p:cNvPr id="5" name="Footer Placeholder 3"/>
          <p:cNvSpPr>
            <a:spLocks noGrp="1"/>
          </p:cNvSpPr>
          <p:nvPr>
            <p:ph type="ftr" sz="quarter" idx="11"/>
          </p:nvPr>
        </p:nvSpPr>
        <p:spPr/>
        <p:txBody>
          <a:bodyPr/>
          <a:lstStyle/>
          <a:p>
            <a:endParaRPr lang="en-GB" dirty="0"/>
          </a:p>
        </p:txBody>
      </p:sp>
      <p:sp>
        <p:nvSpPr>
          <p:cNvPr id="6" name="Slide Number Placeholder 4"/>
          <p:cNvSpPr>
            <a:spLocks noGrp="1"/>
          </p:cNvSpPr>
          <p:nvPr>
            <p:ph type="sldNum" sz="quarter" idx="12"/>
          </p:nvPr>
        </p:nvSpPr>
        <p:spPr/>
        <p:txBody>
          <a:bodyPr/>
          <a:lstStyle/>
          <a:p>
            <a:fld id="{A0FDC559-E907-4276-A16C-EDE6AD167CDA}" type="slidenum">
              <a:rPr lang="en-GB" smtClean="0"/>
              <a:t>‹#›</a:t>
            </a:fld>
            <a:endParaRPr lang="en-GB" dirty="0"/>
          </a:p>
        </p:txBody>
      </p:sp>
    </p:spTree>
    <p:extLst>
      <p:ext uri="{BB962C8B-B14F-4D97-AF65-F5344CB8AC3E}">
        <p14:creationId xmlns:p14="http://schemas.microsoft.com/office/powerpoint/2010/main" val="1210866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5A2710E-516F-4D40-9CB5-82CC1514727A}" type="datetimeFigureOut">
              <a:rPr lang="en-GB" smtClean="0"/>
              <a:t>01/04/2014</a:t>
            </a:fld>
            <a:endParaRPr lang="en-GB" dirty="0"/>
          </a:p>
        </p:txBody>
      </p:sp>
      <p:sp>
        <p:nvSpPr>
          <p:cNvPr id="5" name="Footer Placeholder 2"/>
          <p:cNvSpPr>
            <a:spLocks noGrp="1"/>
          </p:cNvSpPr>
          <p:nvPr>
            <p:ph type="ftr" sz="quarter" idx="11"/>
          </p:nvPr>
        </p:nvSpPr>
        <p:spPr/>
        <p:txBody>
          <a:bodyPr/>
          <a:lstStyle/>
          <a:p>
            <a:endParaRPr lang="en-GB" dirty="0"/>
          </a:p>
        </p:txBody>
      </p:sp>
      <p:sp>
        <p:nvSpPr>
          <p:cNvPr id="6" name="Slide Number Placeholder 3"/>
          <p:cNvSpPr>
            <a:spLocks noGrp="1"/>
          </p:cNvSpPr>
          <p:nvPr>
            <p:ph type="sldNum" sz="quarter" idx="12"/>
          </p:nvPr>
        </p:nvSpPr>
        <p:spPr/>
        <p:txBody>
          <a:bodyPr/>
          <a:lstStyle/>
          <a:p>
            <a:fld id="{A0FDC559-E907-4276-A16C-EDE6AD167CDA}" type="slidenum">
              <a:rPr lang="en-GB" smtClean="0"/>
              <a:t>‹#›</a:t>
            </a:fld>
            <a:endParaRPr lang="en-GB" dirty="0"/>
          </a:p>
        </p:txBody>
      </p:sp>
    </p:spTree>
    <p:extLst>
      <p:ext uri="{BB962C8B-B14F-4D97-AF65-F5344CB8AC3E}">
        <p14:creationId xmlns:p14="http://schemas.microsoft.com/office/powerpoint/2010/main" val="4150131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35A2710E-516F-4D40-9CB5-82CC1514727A}" type="datetimeFigureOut">
              <a:rPr lang="en-GB" smtClean="0"/>
              <a:t>01/04/2014</a:t>
            </a:fld>
            <a:endParaRPr lang="en-GB" dirty="0"/>
          </a:p>
        </p:txBody>
      </p:sp>
      <p:sp>
        <p:nvSpPr>
          <p:cNvPr id="5" name="Footer Placeholder 5"/>
          <p:cNvSpPr>
            <a:spLocks noGrp="1"/>
          </p:cNvSpPr>
          <p:nvPr>
            <p:ph type="ftr" sz="quarter" idx="11"/>
          </p:nvPr>
        </p:nvSpPr>
        <p:spPr/>
        <p:txBody>
          <a:bodyPr/>
          <a:lstStyle/>
          <a:p>
            <a:endParaRPr lang="en-GB" dirty="0"/>
          </a:p>
        </p:txBody>
      </p:sp>
      <p:sp>
        <p:nvSpPr>
          <p:cNvPr id="6" name="Slide Number Placeholder 6"/>
          <p:cNvSpPr>
            <a:spLocks noGrp="1"/>
          </p:cNvSpPr>
          <p:nvPr>
            <p:ph type="sldNum" sz="quarter" idx="12"/>
          </p:nvPr>
        </p:nvSpPr>
        <p:spPr/>
        <p:txBody>
          <a:bodyPr/>
          <a:lstStyle/>
          <a:p>
            <a:fld id="{A0FDC559-E907-4276-A16C-EDE6AD167CDA}" type="slidenum">
              <a:rPr lang="en-GB" smtClean="0"/>
              <a:t>‹#›</a:t>
            </a:fld>
            <a:endParaRPr lang="en-GB" dirty="0"/>
          </a:p>
        </p:txBody>
      </p:sp>
    </p:spTree>
    <p:extLst>
      <p:ext uri="{BB962C8B-B14F-4D97-AF65-F5344CB8AC3E}">
        <p14:creationId xmlns:p14="http://schemas.microsoft.com/office/powerpoint/2010/main" val="1295462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A2710E-516F-4D40-9CB5-82CC1514727A}" type="datetimeFigureOut">
              <a:rPr lang="en-GB" smtClean="0"/>
              <a:t>01/04/2014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0FDC559-E907-4276-A16C-EDE6AD167CDA}" type="slidenum">
              <a:rPr lang="en-GB" smtClean="0"/>
              <a:t>‹#›</a:t>
            </a:fld>
            <a:endParaRPr lang="en-GB" dirty="0"/>
          </a:p>
        </p:txBody>
      </p:sp>
    </p:spTree>
    <p:extLst>
      <p:ext uri="{BB962C8B-B14F-4D97-AF65-F5344CB8AC3E}">
        <p14:creationId xmlns:p14="http://schemas.microsoft.com/office/powerpoint/2010/main" val="3987794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5A2710E-516F-4D40-9CB5-82CC1514727A}" type="datetimeFigureOut">
              <a:rPr lang="en-GB" smtClean="0"/>
              <a:t>01/04/2014</a:t>
            </a:fld>
            <a:endParaRPr lang="en-GB"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0FDC559-E907-4276-A16C-EDE6AD167CDA}" type="slidenum">
              <a:rPr lang="en-GB" smtClean="0"/>
              <a:t>‹#›</a:t>
            </a:fld>
            <a:endParaRPr lang="en-GB" dirty="0"/>
          </a:p>
        </p:txBody>
      </p:sp>
    </p:spTree>
    <p:extLst>
      <p:ext uri="{BB962C8B-B14F-4D97-AF65-F5344CB8AC3E}">
        <p14:creationId xmlns:p14="http://schemas.microsoft.com/office/powerpoint/2010/main" val="1245240729"/>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UNIVERSITY OF BIRMINGHAM POLICY COMMISSION</a:t>
            </a:r>
            <a:endParaRPr lang="en-GB" dirty="0"/>
          </a:p>
        </p:txBody>
      </p:sp>
      <p:sp>
        <p:nvSpPr>
          <p:cNvPr id="3" name="Subtitle 2"/>
          <p:cNvSpPr>
            <a:spLocks noGrp="1"/>
          </p:cNvSpPr>
          <p:nvPr>
            <p:ph type="subTitle" idx="1"/>
          </p:nvPr>
        </p:nvSpPr>
        <p:spPr/>
        <p:txBody>
          <a:bodyPr/>
          <a:lstStyle/>
          <a:p>
            <a:r>
              <a:rPr lang="en-GB" dirty="0" smtClean="0"/>
              <a:t>HEALTHY AGEING IN THE c21st CENTURY: THE BEST IS YET TO COME?</a:t>
            </a:r>
            <a:endParaRPr lang="en-GB" dirty="0"/>
          </a:p>
        </p:txBody>
      </p:sp>
    </p:spTree>
    <p:extLst>
      <p:ext uri="{BB962C8B-B14F-4D97-AF65-F5344CB8AC3E}">
        <p14:creationId xmlns:p14="http://schemas.microsoft.com/office/powerpoint/2010/main" val="7939710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ENABLING AN EXPERIENCE OF HEALTHY AGEING: LONG TERM PROJECT: PLANNING IS NEEDED</a:t>
            </a:r>
            <a:endParaRPr lang="en-GB" sz="3200" dirty="0"/>
          </a:p>
        </p:txBody>
      </p:sp>
      <p:sp>
        <p:nvSpPr>
          <p:cNvPr id="3" name="Content Placeholder 2"/>
          <p:cNvSpPr>
            <a:spLocks noGrp="1"/>
          </p:cNvSpPr>
          <p:nvPr>
            <p:ph idx="1"/>
          </p:nvPr>
        </p:nvSpPr>
        <p:spPr/>
        <p:txBody>
          <a:bodyPr/>
          <a:lstStyle/>
          <a:p>
            <a:endParaRPr lang="en-GB" dirty="0" smtClean="0"/>
          </a:p>
          <a:p>
            <a:r>
              <a:rPr lang="en-GB" dirty="0" smtClean="0"/>
              <a:t>High value placed upon public services, health care, place and space, mobility and transport and personal safety</a:t>
            </a:r>
          </a:p>
          <a:p>
            <a:endParaRPr lang="en-GB" dirty="0" smtClean="0"/>
          </a:p>
          <a:p>
            <a:r>
              <a:rPr lang="en-GB" dirty="0" smtClean="0"/>
              <a:t>Importance of physical and social environments to healthy ageing</a:t>
            </a:r>
          </a:p>
          <a:p>
            <a:endParaRPr lang="en-GB" dirty="0" smtClean="0"/>
          </a:p>
          <a:p>
            <a:r>
              <a:rPr lang="en-GB" dirty="0" smtClean="0"/>
              <a:t>The need for effective transport- public  transport seen as economical, warm  and safe activity in its own right</a:t>
            </a:r>
            <a:endParaRPr lang="en-GB" dirty="0"/>
          </a:p>
        </p:txBody>
      </p:sp>
    </p:spTree>
    <p:extLst>
      <p:ext uri="{BB962C8B-B14F-4D97-AF65-F5344CB8AC3E}">
        <p14:creationId xmlns:p14="http://schemas.microsoft.com/office/powerpoint/2010/main" val="37796210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IMPACT OF URBAN FOREST ON HEALTHY AGEING</a:t>
            </a:r>
            <a:endParaRPr lang="en-GB" dirty="0"/>
          </a:p>
        </p:txBody>
      </p:sp>
      <p:sp>
        <p:nvSpPr>
          <p:cNvPr id="3" name="Content Placeholder 2"/>
          <p:cNvSpPr>
            <a:spLocks noGrp="1"/>
          </p:cNvSpPr>
          <p:nvPr>
            <p:ph idx="1"/>
          </p:nvPr>
        </p:nvSpPr>
        <p:spPr/>
        <p:txBody>
          <a:bodyPr/>
          <a:lstStyle/>
          <a:p>
            <a:r>
              <a:rPr lang="en-GB" dirty="0" smtClean="0"/>
              <a:t>Research studies appear to have mixed results dependant on context.</a:t>
            </a:r>
          </a:p>
          <a:p>
            <a:r>
              <a:rPr lang="en-GB" dirty="0" smtClean="0"/>
              <a:t>Evidence that it does have particular benefits in relation to mental health indicators </a:t>
            </a:r>
          </a:p>
          <a:p>
            <a:r>
              <a:rPr lang="en-GB" dirty="0" smtClean="0"/>
              <a:t>Urban forests can facilitate the needs of older people to keep mobile- something critical for healthy ageing.</a:t>
            </a:r>
          </a:p>
          <a:p>
            <a:r>
              <a:rPr lang="en-GB" dirty="0" smtClean="0"/>
              <a:t>Opportunities to plan urban forests to support the needs of the elderly( see further </a:t>
            </a:r>
            <a:r>
              <a:rPr lang="en-GB" dirty="0" err="1" smtClean="0"/>
              <a:t>L.O’Brian</a:t>
            </a:r>
            <a:r>
              <a:rPr lang="en-GB" dirty="0" smtClean="0"/>
              <a:t>, </a:t>
            </a:r>
            <a:r>
              <a:rPr lang="en-GB" dirty="0" err="1" smtClean="0"/>
              <a:t>K.Williams</a:t>
            </a:r>
            <a:r>
              <a:rPr lang="en-GB" dirty="0" smtClean="0"/>
              <a:t> and A. Stewart </a:t>
            </a:r>
            <a:r>
              <a:rPr lang="en-GB" i="1" dirty="0" smtClean="0"/>
              <a:t>Urban Health and health inequalities: the role of urban forestry in Britain  a  review</a:t>
            </a:r>
            <a:r>
              <a:rPr lang="en-GB" dirty="0" smtClean="0"/>
              <a:t>( University of Melbourne and The Research Agency of the Forestry Commission 2010)</a:t>
            </a:r>
            <a:endParaRPr lang="en-GB" dirty="0"/>
          </a:p>
        </p:txBody>
      </p:sp>
    </p:spTree>
    <p:extLst>
      <p:ext uri="{BB962C8B-B14F-4D97-AF65-F5344CB8AC3E}">
        <p14:creationId xmlns:p14="http://schemas.microsoft.com/office/powerpoint/2010/main" val="29637890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CAN HEALTHY AGEING BE FACILITATED/SAFEGUARDED?</a:t>
            </a:r>
            <a:endParaRPr lang="en-GB" dirty="0"/>
          </a:p>
        </p:txBody>
      </p:sp>
      <p:sp>
        <p:nvSpPr>
          <p:cNvPr id="3" name="Content Placeholder 2"/>
          <p:cNvSpPr>
            <a:spLocks noGrp="1"/>
          </p:cNvSpPr>
          <p:nvPr>
            <p:ph idx="1"/>
          </p:nvPr>
        </p:nvSpPr>
        <p:spPr/>
        <p:txBody>
          <a:bodyPr/>
          <a:lstStyle/>
          <a:p>
            <a:endParaRPr lang="en-GB" dirty="0" smtClean="0"/>
          </a:p>
          <a:p>
            <a:r>
              <a:rPr lang="en-GB" dirty="0" smtClean="0"/>
              <a:t>A question of “rights”?</a:t>
            </a:r>
          </a:p>
          <a:p>
            <a:endParaRPr lang="en-GB" dirty="0"/>
          </a:p>
          <a:p>
            <a:r>
              <a:rPr lang="en-GB" dirty="0" smtClean="0"/>
              <a:t>A question of “voice”?</a:t>
            </a:r>
            <a:endParaRPr lang="en-GB" dirty="0"/>
          </a:p>
        </p:txBody>
      </p:sp>
    </p:spTree>
    <p:extLst>
      <p:ext uri="{BB962C8B-B14F-4D97-AF65-F5344CB8AC3E}">
        <p14:creationId xmlns:p14="http://schemas.microsoft.com/office/powerpoint/2010/main" val="40833440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RIGHTS AND HEALTHY AGEING </a:t>
            </a:r>
            <a:endParaRPr lang="en-US" dirty="0"/>
          </a:p>
        </p:txBody>
      </p:sp>
      <p:sp>
        <p:nvSpPr>
          <p:cNvPr id="3" name="Content Placeholder 2"/>
          <p:cNvSpPr>
            <a:spLocks noGrp="1"/>
          </p:cNvSpPr>
          <p:nvPr>
            <p:ph idx="1"/>
          </p:nvPr>
        </p:nvSpPr>
        <p:spPr/>
        <p:txBody>
          <a:bodyPr/>
          <a:lstStyle/>
          <a:p>
            <a:endParaRPr lang="en-US" dirty="0" smtClean="0"/>
          </a:p>
          <a:p>
            <a:r>
              <a:rPr lang="en-US" dirty="0" smtClean="0"/>
              <a:t>Inextricable link between public health and the environment.</a:t>
            </a:r>
          </a:p>
          <a:p>
            <a:endParaRPr lang="en-US" dirty="0"/>
          </a:p>
          <a:p>
            <a:r>
              <a:rPr lang="en-US" dirty="0" smtClean="0"/>
              <a:t>Public health duties imposed upon local authorities – specific provision under the Health and Social Care Act 2012.</a:t>
            </a:r>
          </a:p>
          <a:p>
            <a:endParaRPr lang="en-US" dirty="0"/>
          </a:p>
          <a:p>
            <a:r>
              <a:rPr lang="en-US" dirty="0" smtClean="0"/>
              <a:t>Challenges in relation to their implementation-</a:t>
            </a:r>
          </a:p>
          <a:p>
            <a:endParaRPr lang="en-US" dirty="0"/>
          </a:p>
        </p:txBody>
      </p:sp>
    </p:spTree>
    <p:extLst>
      <p:ext uri="{BB962C8B-B14F-4D97-AF65-F5344CB8AC3E}">
        <p14:creationId xmlns:p14="http://schemas.microsoft.com/office/powerpoint/2010/main" val="39236980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THE NEED FOR “VOICE”</a:t>
            </a:r>
            <a:endParaRPr lang="en-GB" dirty="0"/>
          </a:p>
        </p:txBody>
      </p:sp>
      <p:sp>
        <p:nvSpPr>
          <p:cNvPr id="3" name="Content Placeholder 2"/>
          <p:cNvSpPr>
            <a:spLocks noGrp="1"/>
          </p:cNvSpPr>
          <p:nvPr>
            <p:ph idx="1"/>
          </p:nvPr>
        </p:nvSpPr>
        <p:spPr/>
        <p:txBody>
          <a:bodyPr/>
          <a:lstStyle/>
          <a:p>
            <a:r>
              <a:rPr lang="en-GB" dirty="0" smtClean="0"/>
              <a:t> Champions appointed on non-statutory temporary basis- e.g. Baroness Bakewell</a:t>
            </a:r>
          </a:p>
          <a:p>
            <a:endParaRPr lang="en-GB" dirty="0"/>
          </a:p>
          <a:p>
            <a:r>
              <a:rPr lang="en-GB" dirty="0" smtClean="0"/>
              <a:t>Older Persons Tsars- NHS National Clinical Directors, Iain Philp and David Oliver</a:t>
            </a:r>
          </a:p>
          <a:p>
            <a:endParaRPr lang="en-GB" dirty="0"/>
          </a:p>
          <a:p>
            <a:r>
              <a:rPr lang="en-US" dirty="0" smtClean="0"/>
              <a:t>A statutory Older </a:t>
            </a:r>
            <a:r>
              <a:rPr lang="en-US" dirty="0"/>
              <a:t>Person’s </a:t>
            </a:r>
            <a:r>
              <a:rPr lang="en-US" dirty="0" smtClean="0"/>
              <a:t>Commissioner</a:t>
            </a:r>
            <a:r>
              <a:rPr lang="en-US" dirty="0"/>
              <a:t>?</a:t>
            </a:r>
          </a:p>
          <a:p>
            <a:endParaRPr lang="en-GB" dirty="0"/>
          </a:p>
        </p:txBody>
      </p:sp>
    </p:spTree>
    <p:extLst>
      <p:ext uri="{BB962C8B-B14F-4D97-AF65-F5344CB8AC3E}">
        <p14:creationId xmlns:p14="http://schemas.microsoft.com/office/powerpoint/2010/main" val="14553047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COMMISSIONER FOR THE OLDER PERSON</a:t>
            </a:r>
          </a:p>
        </p:txBody>
      </p:sp>
      <p:sp>
        <p:nvSpPr>
          <p:cNvPr id="3" name="Content Placeholder 2"/>
          <p:cNvSpPr>
            <a:spLocks noGrp="1"/>
          </p:cNvSpPr>
          <p:nvPr>
            <p:ph idx="1"/>
          </p:nvPr>
        </p:nvSpPr>
        <p:spPr/>
        <p:txBody>
          <a:bodyPr>
            <a:normAutofit fontScale="92500" lnSpcReduction="20000"/>
          </a:bodyPr>
          <a:lstStyle/>
          <a:p>
            <a:endParaRPr lang="en-US" dirty="0" smtClean="0"/>
          </a:p>
          <a:p>
            <a:endParaRPr lang="en-US" dirty="0"/>
          </a:p>
          <a:p>
            <a:r>
              <a:rPr lang="en-US" dirty="0" smtClean="0"/>
              <a:t>Older People’s Commissioner Bill (2004)</a:t>
            </a:r>
          </a:p>
          <a:p>
            <a:endParaRPr lang="en-US" i="1" dirty="0" smtClean="0"/>
          </a:p>
          <a:p>
            <a:r>
              <a:rPr lang="en-US" i="1" dirty="0" smtClean="0"/>
              <a:t>Commissioner for Older People (Wales) Act (2006), </a:t>
            </a:r>
          </a:p>
          <a:p>
            <a:endParaRPr lang="en-US" i="1" dirty="0"/>
          </a:p>
          <a:p>
            <a:r>
              <a:rPr lang="en-US" i="1" dirty="0" smtClean="0"/>
              <a:t>Commissioner for Older People (Northern Ireland) Act (2011).</a:t>
            </a:r>
          </a:p>
          <a:p>
            <a:endParaRPr lang="en-US" i="1" dirty="0" smtClean="0"/>
          </a:p>
          <a:p>
            <a:pPr marL="0" indent="0">
              <a:buNone/>
            </a:pPr>
            <a:r>
              <a:rPr lang="en-US" i="1" dirty="0"/>
              <a:t> </a:t>
            </a:r>
            <a:r>
              <a:rPr lang="en-US" i="1" dirty="0" smtClean="0"/>
              <a:t>  Attempts to include in Health and Social Care Bill 2012.</a:t>
            </a:r>
          </a:p>
          <a:p>
            <a:endParaRPr lang="en-US" i="1" dirty="0" smtClean="0"/>
          </a:p>
          <a:p>
            <a:r>
              <a:rPr lang="en-US" i="1" dirty="0" smtClean="0"/>
              <a:t>Centreforum Report</a:t>
            </a:r>
            <a:r>
              <a:rPr lang="en-US" dirty="0" smtClean="0"/>
              <a:t>, Giving Older People a Voice (2013)</a:t>
            </a:r>
          </a:p>
        </p:txBody>
      </p:sp>
    </p:spTree>
    <p:extLst>
      <p:ext uri="{BB962C8B-B14F-4D97-AF65-F5344CB8AC3E}">
        <p14:creationId xmlns:p14="http://schemas.microsoft.com/office/powerpoint/2010/main" val="20371698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ENSURING VOICE, SAFEGUARDING RIGHTS: A NEW COMMISSIONER</a:t>
            </a:r>
            <a:endParaRPr lang="en-GB" dirty="0"/>
          </a:p>
        </p:txBody>
      </p:sp>
      <p:sp>
        <p:nvSpPr>
          <p:cNvPr id="3" name="Content Placeholder 2"/>
          <p:cNvSpPr>
            <a:spLocks noGrp="1"/>
          </p:cNvSpPr>
          <p:nvPr>
            <p:ph idx="1"/>
          </p:nvPr>
        </p:nvSpPr>
        <p:spPr/>
        <p:txBody>
          <a:bodyPr/>
          <a:lstStyle/>
          <a:p>
            <a:endParaRPr lang="en-GB" dirty="0" smtClean="0"/>
          </a:p>
          <a:p>
            <a:endParaRPr lang="en-GB" dirty="0" smtClean="0"/>
          </a:p>
          <a:p>
            <a:r>
              <a:rPr lang="en-GB" dirty="0" smtClean="0"/>
              <a:t> A body with “teeth”?</a:t>
            </a:r>
          </a:p>
          <a:p>
            <a:endParaRPr lang="en-GB" dirty="0" smtClean="0"/>
          </a:p>
          <a:p>
            <a:r>
              <a:rPr lang="en-GB" dirty="0" smtClean="0"/>
              <a:t>Working alongside existing bodies such as the Equality and Human Rights Commission and Care Quality Commission-</a:t>
            </a:r>
          </a:p>
          <a:p>
            <a:r>
              <a:rPr lang="en-GB" dirty="0" smtClean="0"/>
              <a:t> </a:t>
            </a:r>
            <a:r>
              <a:rPr lang="en-GB" dirty="0"/>
              <a:t>C</a:t>
            </a:r>
            <a:r>
              <a:rPr lang="en-GB" dirty="0" smtClean="0"/>
              <a:t>omplementary but not supplanting-</a:t>
            </a:r>
          </a:p>
          <a:p>
            <a:endParaRPr lang="en-GB" dirty="0" smtClean="0"/>
          </a:p>
        </p:txBody>
      </p:sp>
    </p:spTree>
    <p:extLst>
      <p:ext uri="{BB962C8B-B14F-4D97-AF65-F5344CB8AC3E}">
        <p14:creationId xmlns:p14="http://schemas.microsoft.com/office/powerpoint/2010/main" val="24028558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ENSURING HUMAN RIGHTS ARE TO THE FORE IN RELATION TO OLDER PERSONS</a:t>
            </a:r>
            <a:endParaRPr lang="en-GB" sz="3200" dirty="0"/>
          </a:p>
        </p:txBody>
      </p:sp>
      <p:sp>
        <p:nvSpPr>
          <p:cNvPr id="3" name="Content Placeholder 2"/>
          <p:cNvSpPr>
            <a:spLocks noGrp="1"/>
          </p:cNvSpPr>
          <p:nvPr>
            <p:ph idx="1"/>
          </p:nvPr>
        </p:nvSpPr>
        <p:spPr/>
        <p:txBody>
          <a:bodyPr/>
          <a:lstStyle/>
          <a:p>
            <a:endParaRPr lang="en-GB" dirty="0" smtClean="0"/>
          </a:p>
          <a:p>
            <a:r>
              <a:rPr lang="en-GB" dirty="0" smtClean="0"/>
              <a:t>Human Rights Act  1998</a:t>
            </a:r>
          </a:p>
          <a:p>
            <a:endParaRPr lang="en-GB" dirty="0"/>
          </a:p>
          <a:p>
            <a:r>
              <a:rPr lang="en-GB" dirty="0" smtClean="0"/>
              <a:t>Equality Act 2010</a:t>
            </a:r>
          </a:p>
          <a:p>
            <a:endParaRPr lang="en-GB" dirty="0"/>
          </a:p>
          <a:p>
            <a:r>
              <a:rPr lang="en-GB" dirty="0" smtClean="0"/>
              <a:t>Health and Social Care Act 2012</a:t>
            </a:r>
            <a:endParaRPr lang="en-GB" dirty="0"/>
          </a:p>
        </p:txBody>
      </p:sp>
    </p:spTree>
    <p:extLst>
      <p:ext uri="{BB962C8B-B14F-4D97-AF65-F5344CB8AC3E}">
        <p14:creationId xmlns:p14="http://schemas.microsoft.com/office/powerpoint/2010/main" val="33824320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HUMAN RIGHTS ACT 1998</a:t>
            </a:r>
            <a:endParaRPr lang="en-GB" dirty="0"/>
          </a:p>
        </p:txBody>
      </p:sp>
      <p:sp>
        <p:nvSpPr>
          <p:cNvPr id="3" name="Content Placeholder 2"/>
          <p:cNvSpPr>
            <a:spLocks noGrp="1"/>
          </p:cNvSpPr>
          <p:nvPr>
            <p:ph idx="1"/>
          </p:nvPr>
        </p:nvSpPr>
        <p:spPr/>
        <p:txBody>
          <a:bodyPr/>
          <a:lstStyle/>
          <a:p>
            <a:endParaRPr lang="en-GB" dirty="0" smtClean="0"/>
          </a:p>
          <a:p>
            <a:endParaRPr lang="en-GB" dirty="0"/>
          </a:p>
          <a:p>
            <a:r>
              <a:rPr lang="en-GB" dirty="0" smtClean="0"/>
              <a:t>Traditional civil and political rights statement</a:t>
            </a:r>
          </a:p>
          <a:p>
            <a:endParaRPr lang="en-GB" dirty="0" smtClean="0"/>
          </a:p>
          <a:p>
            <a:r>
              <a:rPr lang="en-GB" dirty="0"/>
              <a:t> </a:t>
            </a:r>
            <a:r>
              <a:rPr lang="en-GB" dirty="0" smtClean="0"/>
              <a:t>Problematic in framing positive entitlements</a:t>
            </a:r>
            <a:endParaRPr lang="en-GB" dirty="0"/>
          </a:p>
        </p:txBody>
      </p:sp>
    </p:spTree>
    <p:extLst>
      <p:ext uri="{BB962C8B-B14F-4D97-AF65-F5344CB8AC3E}">
        <p14:creationId xmlns:p14="http://schemas.microsoft.com/office/powerpoint/2010/main" val="41620341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CHALLENGES IN PLANNING SERVICES </a:t>
            </a:r>
            <a:br>
              <a:rPr lang="en-US" sz="3600" dirty="0" smtClean="0"/>
            </a:br>
            <a:r>
              <a:rPr lang="en-US" sz="3600" dirty="0" smtClean="0"/>
              <a:t> A PROBLEM OF AGEISM</a:t>
            </a:r>
            <a:r>
              <a:rPr lang="en-US" dirty="0" smtClean="0"/>
              <a:t>?</a:t>
            </a:r>
            <a:endParaRPr lang="en-US" dirty="0"/>
          </a:p>
        </p:txBody>
      </p:sp>
      <p:sp>
        <p:nvSpPr>
          <p:cNvPr id="3" name="Content Placeholder 2"/>
          <p:cNvSpPr>
            <a:spLocks noGrp="1"/>
          </p:cNvSpPr>
          <p:nvPr>
            <p:ph idx="1"/>
          </p:nvPr>
        </p:nvSpPr>
        <p:spPr/>
        <p:txBody>
          <a:bodyPr>
            <a:normAutofit/>
          </a:bodyPr>
          <a:lstStyle/>
          <a:p>
            <a:r>
              <a:rPr lang="en-US" dirty="0"/>
              <a:t>“Ageism can be seen as a process of systematic </a:t>
            </a:r>
            <a:r>
              <a:rPr lang="en-US" dirty="0" smtClean="0"/>
              <a:t>stereotyping </a:t>
            </a:r>
            <a:r>
              <a:rPr lang="en-US" dirty="0"/>
              <a:t>of and discrimination against people because they are old, just as racism and sexism accomplish this for skin colour and gender. Old people are categorized as senile, rigid in thought and manner, old fashioned in morality and skills.. Ageism allows the younger generations to see older people as different from themselves, thus they subtly cease to identify with their elders as human beings</a:t>
            </a:r>
            <a:r>
              <a:rPr lang="en-US" dirty="0" smtClean="0"/>
              <a:t>”(Butler 1969 ).</a:t>
            </a:r>
            <a:endParaRPr lang="en-GB" dirty="0"/>
          </a:p>
          <a:p>
            <a:endParaRPr lang="en-US" dirty="0"/>
          </a:p>
        </p:txBody>
      </p:sp>
    </p:spTree>
    <p:extLst>
      <p:ext uri="{BB962C8B-B14F-4D97-AF65-F5344CB8AC3E}">
        <p14:creationId xmlns:p14="http://schemas.microsoft.com/office/powerpoint/2010/main" val="33216223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BACKDROP</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An increasing ageing population- some 19 million over 65 by 2050 </a:t>
            </a:r>
          </a:p>
          <a:p>
            <a:endParaRPr lang="en-US" dirty="0" smtClean="0"/>
          </a:p>
          <a:p>
            <a:r>
              <a:rPr lang="en-US" dirty="0" smtClean="0"/>
              <a:t>An increasingly super-diverse society</a:t>
            </a:r>
          </a:p>
          <a:p>
            <a:endParaRPr lang="en-US" dirty="0" smtClean="0"/>
          </a:p>
          <a:p>
            <a:r>
              <a:rPr lang="en-US" dirty="0" smtClean="0"/>
              <a:t>An absence of truly effective voice</a:t>
            </a:r>
          </a:p>
          <a:p>
            <a:endParaRPr lang="en-US" dirty="0" smtClean="0"/>
          </a:p>
          <a:p>
            <a:pPr marL="0" indent="0">
              <a:buNone/>
            </a:pPr>
            <a:endParaRPr lang="en-US" dirty="0"/>
          </a:p>
          <a:p>
            <a:endParaRPr lang="en-US" dirty="0" smtClean="0"/>
          </a:p>
          <a:p>
            <a:endParaRPr lang="en-US" dirty="0" smtClean="0"/>
          </a:p>
          <a:p>
            <a:endParaRPr lang="en-US" dirty="0"/>
          </a:p>
        </p:txBody>
      </p:sp>
    </p:spTree>
    <p:extLst>
      <p:ext uri="{BB962C8B-B14F-4D97-AF65-F5344CB8AC3E}">
        <p14:creationId xmlns:p14="http://schemas.microsoft.com/office/powerpoint/2010/main" val="36420332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RIGHTS SAFEGUARDED: A MATTER OF EQUALITY?</a:t>
            </a:r>
            <a:endParaRPr lang="en-US" dirty="0"/>
          </a:p>
        </p:txBody>
      </p:sp>
      <p:sp>
        <p:nvSpPr>
          <p:cNvPr id="3" name="Content Placeholder 2"/>
          <p:cNvSpPr>
            <a:spLocks noGrp="1"/>
          </p:cNvSpPr>
          <p:nvPr>
            <p:ph idx="1"/>
          </p:nvPr>
        </p:nvSpPr>
        <p:spPr/>
        <p:txBody>
          <a:bodyPr/>
          <a:lstStyle/>
          <a:p>
            <a:endParaRPr lang="en-US" dirty="0" smtClean="0"/>
          </a:p>
          <a:p>
            <a:r>
              <a:rPr lang="en-US" dirty="0" smtClean="0"/>
              <a:t>Equality Act 2010</a:t>
            </a:r>
          </a:p>
          <a:p>
            <a:endParaRPr lang="en-US" dirty="0" smtClean="0"/>
          </a:p>
          <a:p>
            <a:r>
              <a:rPr lang="en-US" dirty="0" smtClean="0"/>
              <a:t>Applies to a range of protected      characteristics- including age, </a:t>
            </a:r>
          </a:p>
          <a:p>
            <a:r>
              <a:rPr lang="en-US" dirty="0" smtClean="0"/>
              <a:t>Relates to direct/indirect discrimination and victimisation</a:t>
            </a:r>
          </a:p>
          <a:p>
            <a:r>
              <a:rPr lang="en-US" dirty="0" smtClean="0"/>
              <a:t>Now applies to the provision of goods/services</a:t>
            </a:r>
            <a:endParaRPr lang="en-US" dirty="0"/>
          </a:p>
        </p:txBody>
      </p:sp>
    </p:spTree>
    <p:extLst>
      <p:ext uri="{BB962C8B-B14F-4D97-AF65-F5344CB8AC3E}">
        <p14:creationId xmlns:p14="http://schemas.microsoft.com/office/powerpoint/2010/main" val="39706472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QUESTION OF DISCRIMINATION?</a:t>
            </a:r>
          </a:p>
        </p:txBody>
      </p:sp>
      <p:sp>
        <p:nvSpPr>
          <p:cNvPr id="3" name="Content Placeholder 2"/>
          <p:cNvSpPr>
            <a:spLocks noGrp="1"/>
          </p:cNvSpPr>
          <p:nvPr>
            <p:ph idx="1"/>
          </p:nvPr>
        </p:nvSpPr>
        <p:spPr/>
        <p:txBody>
          <a:bodyPr>
            <a:normAutofit lnSpcReduction="10000"/>
          </a:bodyPr>
          <a:lstStyle/>
          <a:p>
            <a:r>
              <a:rPr lang="en-US" dirty="0" smtClean="0"/>
              <a:t>Equality Act 2010</a:t>
            </a:r>
          </a:p>
          <a:p>
            <a:endParaRPr lang="en-US" dirty="0"/>
          </a:p>
          <a:p>
            <a:r>
              <a:rPr lang="en-US" dirty="0" smtClean="0"/>
              <a:t>Statutory duty of equality. s149 </a:t>
            </a:r>
            <a:r>
              <a:rPr lang="en-US" dirty="0"/>
              <a:t> </a:t>
            </a:r>
            <a:endParaRPr lang="en-GB" dirty="0"/>
          </a:p>
          <a:p>
            <a:r>
              <a:rPr lang="en-GB" dirty="0"/>
              <a:t> (1)A public authority must, in the exercise of its functions, have due regard to the need to—</a:t>
            </a:r>
          </a:p>
          <a:p>
            <a:r>
              <a:rPr lang="en-GB" dirty="0"/>
              <a:t>(a) eliminate discrimination, harassment, victimisation and any other conduct that is prohibited by or under this Act;</a:t>
            </a:r>
          </a:p>
          <a:p>
            <a:r>
              <a:rPr lang="en-GB" dirty="0"/>
              <a:t>(b)advance equality of opportunity between persons who share a relevant protected characteristic and persons who do not share it;</a:t>
            </a:r>
          </a:p>
          <a:p>
            <a:r>
              <a:rPr lang="en-GB" dirty="0"/>
              <a:t>(c) Foster good relations between persons who share a relevant protected characteristic and persons who do not share it.</a:t>
            </a:r>
          </a:p>
          <a:p>
            <a:endParaRPr lang="en-US" dirty="0" smtClean="0"/>
          </a:p>
          <a:p>
            <a:endParaRPr lang="en-US" dirty="0"/>
          </a:p>
        </p:txBody>
      </p:sp>
    </p:spTree>
    <p:extLst>
      <p:ext uri="{BB962C8B-B14F-4D97-AF65-F5344CB8AC3E}">
        <p14:creationId xmlns:p14="http://schemas.microsoft.com/office/powerpoint/2010/main" val="29963740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POTENTIAL OF EQUALITY LEGISLATION</a:t>
            </a:r>
          </a:p>
        </p:txBody>
      </p:sp>
      <p:sp>
        <p:nvSpPr>
          <p:cNvPr id="3" name="Content Placeholder 2"/>
          <p:cNvSpPr>
            <a:spLocks noGrp="1"/>
          </p:cNvSpPr>
          <p:nvPr>
            <p:ph idx="1"/>
          </p:nvPr>
        </p:nvSpPr>
        <p:spPr/>
        <p:txBody>
          <a:bodyPr/>
          <a:lstStyle/>
          <a:p>
            <a:endParaRPr lang="en-GB" dirty="0" smtClean="0"/>
          </a:p>
          <a:p>
            <a:pPr marL="0" indent="0">
              <a:buNone/>
            </a:pPr>
            <a:r>
              <a:rPr lang="en-GB" dirty="0"/>
              <a:t> </a:t>
            </a:r>
            <a:r>
              <a:rPr lang="en-GB" dirty="0" smtClean="0"/>
              <a:t>Recognising diversity</a:t>
            </a:r>
          </a:p>
          <a:p>
            <a:pPr marL="0" indent="0">
              <a:buNone/>
            </a:pPr>
            <a:endParaRPr lang="en-GB" dirty="0"/>
          </a:p>
          <a:p>
            <a:pPr marL="0" indent="0">
              <a:buNone/>
            </a:pPr>
            <a:r>
              <a:rPr lang="en-GB" dirty="0" smtClean="0"/>
              <a:t>Addressing discrimination in provision of goods and services- application to age discrimination post October 2013</a:t>
            </a:r>
          </a:p>
          <a:p>
            <a:pPr marL="0" indent="0">
              <a:buNone/>
            </a:pPr>
            <a:endParaRPr lang="en-GB" dirty="0"/>
          </a:p>
          <a:p>
            <a:pPr marL="0" indent="0">
              <a:buNone/>
            </a:pPr>
            <a:r>
              <a:rPr lang="en-GB" dirty="0" smtClean="0"/>
              <a:t>Recognising complexity of multiple discrimination issues</a:t>
            </a:r>
          </a:p>
          <a:p>
            <a:pPr marL="0" indent="0">
              <a:buNone/>
            </a:pPr>
            <a:endParaRPr lang="en-GB" dirty="0"/>
          </a:p>
          <a:p>
            <a:pPr marL="0" indent="0">
              <a:buNone/>
            </a:pPr>
            <a:r>
              <a:rPr lang="en-GB" dirty="0" smtClean="0"/>
              <a:t>But is this enough- or a race to the bottom?</a:t>
            </a:r>
            <a:endParaRPr lang="en-GB" dirty="0"/>
          </a:p>
        </p:txBody>
      </p:sp>
    </p:spTree>
    <p:extLst>
      <p:ext uri="{BB962C8B-B14F-4D97-AF65-F5344CB8AC3E}">
        <p14:creationId xmlns:p14="http://schemas.microsoft.com/office/powerpoint/2010/main" val="32489765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HEALTH AND SOCIAL CARE ACT 2012</a:t>
            </a:r>
            <a:endParaRPr lang="en-GB" dirty="0"/>
          </a:p>
        </p:txBody>
      </p:sp>
      <p:sp>
        <p:nvSpPr>
          <p:cNvPr id="3" name="Content Placeholder 2"/>
          <p:cNvSpPr>
            <a:spLocks noGrp="1"/>
          </p:cNvSpPr>
          <p:nvPr>
            <p:ph idx="1"/>
          </p:nvPr>
        </p:nvSpPr>
        <p:spPr/>
        <p:txBody>
          <a:bodyPr/>
          <a:lstStyle/>
          <a:p>
            <a:endParaRPr lang="en-GB" dirty="0" smtClean="0"/>
          </a:p>
          <a:p>
            <a:r>
              <a:rPr lang="en-GB" dirty="0" smtClean="0"/>
              <a:t>Role of GP Commissioning- local targeted services- better recognise the needs of a local ageing population – or does this favour the needs of majorities not minorities?</a:t>
            </a:r>
          </a:p>
          <a:p>
            <a:endParaRPr lang="en-GB" dirty="0"/>
          </a:p>
          <a:p>
            <a:r>
              <a:rPr lang="en-GB" dirty="0" smtClean="0"/>
              <a:t>Public health functions of local authorities- target specific population needs- address healthy ageing for the future?</a:t>
            </a:r>
            <a:r>
              <a:rPr lang="en-US" b="1" dirty="0"/>
              <a:t> </a:t>
            </a:r>
            <a:endParaRPr lang="en-US" b="1" dirty="0" smtClean="0"/>
          </a:p>
          <a:p>
            <a:r>
              <a:rPr lang="en-US" dirty="0" smtClean="0"/>
              <a:t>New </a:t>
            </a:r>
            <a:r>
              <a:rPr lang="en-US" dirty="0"/>
              <a:t>S1C </a:t>
            </a:r>
            <a:r>
              <a:rPr lang="en-US" dirty="0" smtClean="0"/>
              <a:t>NHS </a:t>
            </a:r>
            <a:r>
              <a:rPr lang="en-US" dirty="0"/>
              <a:t>Act 2006- duty to have regard to the need to reduce inequalities between the people of England in respect of the benefits that may be obtained by them from the health service</a:t>
            </a:r>
            <a:r>
              <a:rPr lang="en-US" b="1" dirty="0"/>
              <a:t>.</a:t>
            </a:r>
          </a:p>
          <a:p>
            <a:endParaRPr lang="en-GB" dirty="0"/>
          </a:p>
        </p:txBody>
      </p:sp>
    </p:spTree>
    <p:extLst>
      <p:ext uri="{BB962C8B-B14F-4D97-AF65-F5344CB8AC3E}">
        <p14:creationId xmlns:p14="http://schemas.microsoft.com/office/powerpoint/2010/main" val="42015620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MAINSTREAMING HUMAN RIGHTS FOR THE OLDER PERSON</a:t>
            </a:r>
          </a:p>
        </p:txBody>
      </p:sp>
      <p:sp>
        <p:nvSpPr>
          <p:cNvPr id="3" name="Content Placeholder 2"/>
          <p:cNvSpPr>
            <a:spLocks noGrp="1"/>
          </p:cNvSpPr>
          <p:nvPr>
            <p:ph idx="1"/>
          </p:nvPr>
        </p:nvSpPr>
        <p:spPr/>
        <p:txBody>
          <a:bodyPr>
            <a:normAutofit/>
          </a:bodyPr>
          <a:lstStyle/>
          <a:p>
            <a:endParaRPr lang="en-US" dirty="0" smtClean="0"/>
          </a:p>
          <a:p>
            <a:r>
              <a:rPr lang="en-US" dirty="0" smtClean="0"/>
              <a:t>UN Open Ended  Working Group on Ageing</a:t>
            </a:r>
            <a:endParaRPr lang="en-US" dirty="0"/>
          </a:p>
          <a:p>
            <a:r>
              <a:rPr lang="en-US" dirty="0" smtClean="0"/>
              <a:t>“ </a:t>
            </a:r>
            <a:r>
              <a:rPr lang="en-US" dirty="0"/>
              <a:t>mainstream the concerns of older persons into their policy agendas, bearing in mind the crucial importance of family intergenerational interdependence, solidarity and reciprocity for social development and the realization of all human rights for older persons, and to prevent age discrimination and provide social </a:t>
            </a:r>
            <a:r>
              <a:rPr lang="en-US" dirty="0" smtClean="0"/>
              <a:t>integration” </a:t>
            </a:r>
            <a:r>
              <a:rPr lang="en-US" dirty="0"/>
              <a:t>(UN 2010)</a:t>
            </a:r>
            <a:endParaRPr lang="en-GB" dirty="0"/>
          </a:p>
          <a:p>
            <a:endParaRPr lang="en-US" dirty="0"/>
          </a:p>
        </p:txBody>
      </p:sp>
    </p:spTree>
    <p:extLst>
      <p:ext uri="{BB962C8B-B14F-4D97-AF65-F5344CB8AC3E}">
        <p14:creationId xmlns:p14="http://schemas.microsoft.com/office/powerpoint/2010/main" val="249890032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EU AND THE OLDER PERSON</a:t>
            </a:r>
          </a:p>
        </p:txBody>
      </p:sp>
      <p:sp>
        <p:nvSpPr>
          <p:cNvPr id="3" name="Content Placeholder 2"/>
          <p:cNvSpPr>
            <a:spLocks noGrp="1"/>
          </p:cNvSpPr>
          <p:nvPr>
            <p:ph idx="1"/>
          </p:nvPr>
        </p:nvSpPr>
        <p:spPr/>
        <p:txBody>
          <a:bodyPr>
            <a:normAutofit/>
          </a:bodyPr>
          <a:lstStyle/>
          <a:p>
            <a:r>
              <a:rPr lang="en-US" dirty="0" smtClean="0"/>
              <a:t>EU Charter of Fundamental Rights</a:t>
            </a:r>
          </a:p>
          <a:p>
            <a:r>
              <a:rPr lang="en-US" dirty="0" smtClean="0"/>
              <a:t>Article 25</a:t>
            </a:r>
          </a:p>
          <a:p>
            <a:r>
              <a:rPr lang="en-US" dirty="0" smtClean="0"/>
              <a:t>“ The Union recognises and respects the rights of the elderly to lead a life of dignity and independence and to participate in social and cultural life”</a:t>
            </a:r>
            <a:r>
              <a:rPr lang="en-GB" dirty="0"/>
              <a:t> </a:t>
            </a:r>
            <a:endParaRPr lang="en-GB" dirty="0" smtClean="0"/>
          </a:p>
          <a:p>
            <a:r>
              <a:rPr lang="en-GB" dirty="0" smtClean="0"/>
              <a:t>See also Article 38 </a:t>
            </a:r>
            <a:endParaRPr lang="en-GB" dirty="0"/>
          </a:p>
          <a:p>
            <a:r>
              <a:rPr lang="en-GB" dirty="0" smtClean="0"/>
              <a:t>A </a:t>
            </a:r>
            <a:r>
              <a:rPr lang="en-GB" dirty="0"/>
              <a:t>high level of environmental protection and the improvement of the quality of the environment </a:t>
            </a:r>
            <a:r>
              <a:rPr lang="en-GB" dirty="0" smtClean="0"/>
              <a:t>must be </a:t>
            </a:r>
            <a:r>
              <a:rPr lang="en-GB" dirty="0"/>
              <a:t>integrated into the policies of the Union and ensured in accordance with the principle of </a:t>
            </a:r>
            <a:r>
              <a:rPr lang="en-GB" dirty="0" smtClean="0"/>
              <a:t>sustainable development</a:t>
            </a:r>
            <a:r>
              <a:rPr lang="en-GB" dirty="0"/>
              <a:t>.</a:t>
            </a:r>
            <a:endParaRPr lang="en-US" dirty="0"/>
          </a:p>
        </p:txBody>
      </p:sp>
    </p:spTree>
    <p:extLst>
      <p:ext uri="{BB962C8B-B14F-4D97-AF65-F5344CB8AC3E}">
        <p14:creationId xmlns:p14="http://schemas.microsoft.com/office/powerpoint/2010/main" val="4180749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COUNCIL OF EUROPE STEERING GROUP ON HUMAN RIGHTS (2014)</a:t>
            </a:r>
            <a:endParaRPr lang="en-US" dirty="0"/>
          </a:p>
        </p:txBody>
      </p:sp>
      <p:sp>
        <p:nvSpPr>
          <p:cNvPr id="3" name="Content Placeholder 2"/>
          <p:cNvSpPr>
            <a:spLocks noGrp="1"/>
          </p:cNvSpPr>
          <p:nvPr>
            <p:ph idx="1"/>
          </p:nvPr>
        </p:nvSpPr>
        <p:spPr/>
        <p:txBody>
          <a:bodyPr/>
          <a:lstStyle/>
          <a:p>
            <a:r>
              <a:rPr lang="en-US" dirty="0" smtClean="0"/>
              <a:t>Recommendation of the Committee of Ministers to Member states on the promotion of the human rights of older persons. (20140</a:t>
            </a:r>
          </a:p>
          <a:p>
            <a:r>
              <a:rPr lang="en-US" dirty="0" smtClean="0"/>
              <a:t>To ensure the full and equal rights and fundamental freedoms for older persons</a:t>
            </a:r>
            <a:r>
              <a:rPr lang="en-US" dirty="0"/>
              <a:t> </a:t>
            </a:r>
            <a:r>
              <a:rPr lang="en-US" dirty="0" smtClean="0"/>
              <a:t>and promote respect for their dignity.</a:t>
            </a:r>
          </a:p>
          <a:p>
            <a:r>
              <a:rPr lang="en-US" dirty="0" smtClean="0"/>
              <a:t>Non- discrimination</a:t>
            </a:r>
          </a:p>
          <a:p>
            <a:r>
              <a:rPr lang="en-US" dirty="0" smtClean="0"/>
              <a:t>Autonomy</a:t>
            </a:r>
          </a:p>
        </p:txBody>
      </p:sp>
    </p:spTree>
    <p:extLst>
      <p:ext uri="{BB962C8B-B14F-4D97-AF65-F5344CB8AC3E}">
        <p14:creationId xmlns:p14="http://schemas.microsoft.com/office/powerpoint/2010/main" val="102020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t>
            </a:r>
            <a:r>
              <a:rPr lang="en-GB" sz="3200" dirty="0" smtClean="0"/>
              <a:t>MOVEMENT TO A CONVENTION OF  HUMAN RIGHTS FOR THE OLDER PERSON?</a:t>
            </a:r>
          </a:p>
        </p:txBody>
      </p:sp>
      <p:sp>
        <p:nvSpPr>
          <p:cNvPr id="3" name="Content Placeholder 2"/>
          <p:cNvSpPr>
            <a:spLocks noGrp="1"/>
          </p:cNvSpPr>
          <p:nvPr>
            <p:ph idx="1"/>
          </p:nvPr>
        </p:nvSpPr>
        <p:spPr/>
        <p:txBody>
          <a:bodyPr>
            <a:normAutofit fontScale="25000" lnSpcReduction="20000"/>
          </a:bodyPr>
          <a:lstStyle/>
          <a:p>
            <a:endParaRPr lang="en-GB" dirty="0" smtClean="0"/>
          </a:p>
          <a:p>
            <a:r>
              <a:rPr lang="en-GB" sz="8000" dirty="0" smtClean="0"/>
              <a:t>On the agenda – currently subject to a Welsh Assembly Consultation (2013)</a:t>
            </a:r>
          </a:p>
          <a:p>
            <a:endParaRPr lang="en-GB" sz="5500" dirty="0"/>
          </a:p>
          <a:p>
            <a:endParaRPr lang="en-GB" sz="5500" dirty="0" smtClean="0"/>
          </a:p>
          <a:p>
            <a:pPr marL="347472" lvl="0" indent="-347472">
              <a:buClr>
                <a:srgbClr val="ACD433"/>
              </a:buClr>
            </a:pPr>
            <a:r>
              <a:rPr lang="en-GB" sz="7200" dirty="0" smtClean="0">
                <a:solidFill>
                  <a:srgbClr val="FFFFFF"/>
                </a:solidFill>
              </a:rPr>
              <a:t>Very general </a:t>
            </a:r>
            <a:r>
              <a:rPr lang="en-GB" sz="7200" dirty="0" err="1" smtClean="0">
                <a:solidFill>
                  <a:srgbClr val="FFFFFF"/>
                </a:solidFill>
              </a:rPr>
              <a:t>eg</a:t>
            </a:r>
            <a:r>
              <a:rPr lang="en-GB" sz="7200" dirty="0" smtClean="0">
                <a:solidFill>
                  <a:srgbClr val="FFFFFF"/>
                </a:solidFill>
              </a:rPr>
              <a:t> </a:t>
            </a:r>
          </a:p>
          <a:p>
            <a:pPr marL="347472" lvl="0" indent="-347472">
              <a:buClr>
                <a:srgbClr val="ACD433"/>
              </a:buClr>
            </a:pPr>
            <a:endParaRPr lang="en-GB" sz="7200" dirty="0" smtClean="0">
              <a:solidFill>
                <a:srgbClr val="FFFFFF"/>
              </a:solidFill>
            </a:endParaRPr>
          </a:p>
          <a:p>
            <a:pPr marL="347472" lvl="0" indent="-347472">
              <a:buClr>
                <a:srgbClr val="ACD433"/>
              </a:buClr>
            </a:pPr>
            <a:r>
              <a:rPr lang="en-GB" sz="7200" dirty="0" smtClean="0">
                <a:solidFill>
                  <a:srgbClr val="FFFFFF"/>
                </a:solidFill>
              </a:rPr>
              <a:t>“I </a:t>
            </a:r>
            <a:r>
              <a:rPr lang="en-GB" sz="7200" dirty="0">
                <a:solidFill>
                  <a:srgbClr val="FFFFFF"/>
                </a:solidFill>
              </a:rPr>
              <a:t>have free will and the right to make decisions about my life</a:t>
            </a:r>
            <a:r>
              <a:rPr lang="en-GB" sz="7200" dirty="0" smtClean="0">
                <a:solidFill>
                  <a:srgbClr val="FFFFFF"/>
                </a:solidFill>
              </a:rPr>
              <a:t>”</a:t>
            </a:r>
          </a:p>
          <a:p>
            <a:pPr marL="347472" lvl="0" indent="-347472">
              <a:buClr>
                <a:srgbClr val="ACD433"/>
              </a:buClr>
            </a:pPr>
            <a:r>
              <a:rPr lang="en-GB" sz="7200" dirty="0" smtClean="0">
                <a:solidFill>
                  <a:srgbClr val="FFFFFF"/>
                </a:solidFill>
              </a:rPr>
              <a:t>“ </a:t>
            </a:r>
            <a:r>
              <a:rPr lang="en-GB" sz="7200" dirty="0">
                <a:solidFill>
                  <a:srgbClr val="FFFFFF"/>
                </a:solidFill>
              </a:rPr>
              <a:t>I have the right to decide where I live, how I live and with whom I live”</a:t>
            </a:r>
          </a:p>
          <a:p>
            <a:pPr marL="347472" lvl="0" indent="-347472">
              <a:buClr>
                <a:srgbClr val="ACD433"/>
              </a:buClr>
            </a:pPr>
            <a:r>
              <a:rPr lang="en-GB" sz="7200" dirty="0">
                <a:solidFill>
                  <a:srgbClr val="FFFFFF"/>
                </a:solidFill>
              </a:rPr>
              <a:t> “I have the right to work, develop, participate and contribute”</a:t>
            </a:r>
            <a:endParaRPr lang="en-GB" sz="7200" dirty="0">
              <a:solidFill>
                <a:prstClr val="white"/>
              </a:solidFill>
            </a:endParaRPr>
          </a:p>
          <a:p>
            <a:pPr lvl="0">
              <a:buClr>
                <a:srgbClr val="ACD433"/>
              </a:buClr>
            </a:pPr>
            <a:r>
              <a:rPr lang="en-GB" sz="7200" dirty="0">
                <a:solidFill>
                  <a:prstClr val="white"/>
                </a:solidFill>
              </a:rPr>
              <a:t>“ I have a right to safety, security and justice”</a:t>
            </a:r>
          </a:p>
          <a:p>
            <a:endParaRPr lang="en-GB" sz="5500" dirty="0" smtClean="0"/>
          </a:p>
          <a:p>
            <a:endParaRPr lang="en-GB" sz="5500" dirty="0"/>
          </a:p>
          <a:p>
            <a:endParaRPr lang="en-GB" dirty="0"/>
          </a:p>
          <a:p>
            <a:endParaRPr lang="en-GB" dirty="0" smtClean="0"/>
          </a:p>
          <a:p>
            <a:endParaRPr lang="en-GB" dirty="0" smtClean="0"/>
          </a:p>
          <a:p>
            <a:pPr marL="0" indent="0">
              <a:buNone/>
            </a:pPr>
            <a:endParaRPr lang="en-GB" dirty="0" smtClean="0"/>
          </a:p>
          <a:p>
            <a:pPr marL="0" indent="0">
              <a:buNone/>
            </a:pPr>
            <a:endParaRPr lang="en-GB" dirty="0" smtClean="0"/>
          </a:p>
          <a:p>
            <a:pPr marL="0" indent="0">
              <a:buNone/>
            </a:pPr>
            <a:r>
              <a:rPr lang="en-GB" dirty="0"/>
              <a:t>	</a:t>
            </a:r>
          </a:p>
        </p:txBody>
      </p:sp>
    </p:spTree>
    <p:extLst>
      <p:ext uri="{BB962C8B-B14F-4D97-AF65-F5344CB8AC3E}">
        <p14:creationId xmlns:p14="http://schemas.microsoft.com/office/powerpoint/2010/main" val="8425154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HEALTHY AGEING IN THE CITY: AN AGENDA FOR CHANGE</a:t>
            </a:r>
            <a:endParaRPr lang="en-GB" dirty="0"/>
          </a:p>
        </p:txBody>
      </p:sp>
      <p:sp>
        <p:nvSpPr>
          <p:cNvPr id="3" name="Content Placeholder 2"/>
          <p:cNvSpPr>
            <a:spLocks noGrp="1"/>
          </p:cNvSpPr>
          <p:nvPr>
            <p:ph idx="1"/>
          </p:nvPr>
        </p:nvSpPr>
        <p:spPr/>
        <p:txBody>
          <a:bodyPr/>
          <a:lstStyle/>
          <a:p>
            <a:endParaRPr lang="en-GB" dirty="0" smtClean="0"/>
          </a:p>
          <a:p>
            <a:r>
              <a:rPr lang="en-GB" dirty="0" smtClean="0"/>
              <a:t>A question of voice</a:t>
            </a:r>
          </a:p>
          <a:p>
            <a:endParaRPr lang="en-GB" dirty="0"/>
          </a:p>
          <a:p>
            <a:r>
              <a:rPr lang="en-GB" dirty="0" smtClean="0"/>
              <a:t>A question of visibility</a:t>
            </a:r>
          </a:p>
          <a:p>
            <a:endParaRPr lang="en-GB" dirty="0"/>
          </a:p>
          <a:p>
            <a:r>
              <a:rPr lang="en-GB" dirty="0" smtClean="0"/>
              <a:t>A question of equality</a:t>
            </a:r>
            <a:endParaRPr lang="en-GB" dirty="0"/>
          </a:p>
        </p:txBody>
      </p:sp>
    </p:spTree>
    <p:extLst>
      <p:ext uri="{BB962C8B-B14F-4D97-AF65-F5344CB8AC3E}">
        <p14:creationId xmlns:p14="http://schemas.microsoft.com/office/powerpoint/2010/main" val="28122042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COMMISSION’S WORK: THE BACKGROUND</a:t>
            </a:r>
            <a:endParaRPr lang="en-US" dirty="0"/>
          </a:p>
        </p:txBody>
      </p:sp>
      <p:sp>
        <p:nvSpPr>
          <p:cNvPr id="3" name="Content Placeholder 2"/>
          <p:cNvSpPr>
            <a:spLocks noGrp="1"/>
          </p:cNvSpPr>
          <p:nvPr>
            <p:ph idx="1"/>
          </p:nvPr>
        </p:nvSpPr>
        <p:spPr/>
        <p:txBody>
          <a:bodyPr/>
          <a:lstStyle/>
          <a:p>
            <a:endParaRPr lang="en-US" dirty="0" smtClean="0"/>
          </a:p>
          <a:p>
            <a:r>
              <a:rPr lang="en-US" dirty="0" smtClean="0"/>
              <a:t>Chair, Professor Steve Field, former President of the Royal College of GP’s, Chief Inspector of General Practice, Care Quality Commission.</a:t>
            </a:r>
          </a:p>
          <a:p>
            <a:r>
              <a:rPr lang="en-US" dirty="0" smtClean="0"/>
              <a:t>Commissioners, internal and external experts in public health, ageing, biomedical ethics, law, health service policy.</a:t>
            </a:r>
          </a:p>
          <a:p>
            <a:r>
              <a:rPr lang="en-US" dirty="0" smtClean="0"/>
              <a:t>Deliberations informed by literature review and evidence gathering sessions in London and Birmingham in 2013.</a:t>
            </a:r>
          </a:p>
          <a:p>
            <a:r>
              <a:rPr lang="en-US" dirty="0" smtClean="0"/>
              <a:t>Meetings with community elder groups and faith leaders.</a:t>
            </a:r>
            <a:endParaRPr lang="en-US" dirty="0"/>
          </a:p>
        </p:txBody>
      </p:sp>
    </p:spTree>
    <p:extLst>
      <p:ext uri="{BB962C8B-B14F-4D97-AF65-F5344CB8AC3E}">
        <p14:creationId xmlns:p14="http://schemas.microsoft.com/office/powerpoint/2010/main" val="14702483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smtClean="0"/>
              <a:t> WHAT IS “HEALTH”?</a:t>
            </a:r>
            <a:endParaRPr lang="en-US" dirty="0"/>
          </a:p>
        </p:txBody>
      </p:sp>
      <p:sp>
        <p:nvSpPr>
          <p:cNvPr id="3" name="Content Placeholder 2"/>
          <p:cNvSpPr>
            <a:spLocks noGrp="1"/>
          </p:cNvSpPr>
          <p:nvPr>
            <p:ph idx="1"/>
          </p:nvPr>
        </p:nvSpPr>
        <p:spPr/>
        <p:txBody>
          <a:bodyPr/>
          <a:lstStyle/>
          <a:p>
            <a:endParaRPr lang="en-US" dirty="0" smtClean="0"/>
          </a:p>
          <a:p>
            <a:pPr marL="0" indent="0">
              <a:buNone/>
            </a:pPr>
            <a:r>
              <a:rPr lang="en-US" dirty="0" smtClean="0"/>
              <a:t>World Health </a:t>
            </a:r>
            <a:r>
              <a:rPr lang="en-US" dirty="0" err="1" smtClean="0"/>
              <a:t>Organisation</a:t>
            </a:r>
            <a:r>
              <a:rPr lang="en-US" dirty="0" smtClean="0"/>
              <a:t> definition</a:t>
            </a:r>
          </a:p>
          <a:p>
            <a:endParaRPr lang="en-US" dirty="0"/>
          </a:p>
          <a:p>
            <a:r>
              <a:rPr lang="en-US" dirty="0" smtClean="0"/>
              <a:t>Broad implications here for environment and for the provision of services.</a:t>
            </a:r>
          </a:p>
          <a:p>
            <a:endParaRPr lang="en-US" dirty="0"/>
          </a:p>
        </p:txBody>
      </p:sp>
    </p:spTree>
    <p:extLst>
      <p:ext uri="{BB962C8B-B14F-4D97-AF65-F5344CB8AC3E}">
        <p14:creationId xmlns:p14="http://schemas.microsoft.com/office/powerpoint/2010/main" val="19738817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HEALTHY CITY </a:t>
            </a:r>
            <a:endParaRPr lang="en-GB" dirty="0"/>
          </a:p>
        </p:txBody>
      </p:sp>
      <p:sp>
        <p:nvSpPr>
          <p:cNvPr id="3" name="Content Placeholder 2"/>
          <p:cNvSpPr>
            <a:spLocks noGrp="1"/>
          </p:cNvSpPr>
          <p:nvPr>
            <p:ph idx="1"/>
          </p:nvPr>
        </p:nvSpPr>
        <p:spPr/>
        <p:txBody>
          <a:bodyPr/>
          <a:lstStyle/>
          <a:p>
            <a:r>
              <a:rPr lang="en-GB" dirty="0" smtClean="0"/>
              <a:t> “one that is continually creating and improving the physical and social environment and expanding the community resources that enable people to mutually support each other in performing all the function of life and in developing to their maximum potential.” WHO</a:t>
            </a:r>
          </a:p>
          <a:p>
            <a:endParaRPr lang="en-GB" dirty="0"/>
          </a:p>
          <a:p>
            <a:r>
              <a:rPr lang="en-GB" dirty="0" smtClean="0"/>
              <a:t>Major challenges in terms of social-economic inequalities. </a:t>
            </a:r>
            <a:endParaRPr lang="en-GB" dirty="0"/>
          </a:p>
        </p:txBody>
      </p:sp>
    </p:spTree>
    <p:extLst>
      <p:ext uri="{BB962C8B-B14F-4D97-AF65-F5344CB8AC3E}">
        <p14:creationId xmlns:p14="http://schemas.microsoft.com/office/powerpoint/2010/main" val="33379058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WORLD HEALTH ORGANISATION: GLOBAL AGE-FRIENDLY CITIES</a:t>
            </a:r>
          </a:p>
        </p:txBody>
      </p:sp>
      <p:sp>
        <p:nvSpPr>
          <p:cNvPr id="3" name="Content Placeholder 2"/>
          <p:cNvSpPr>
            <a:spLocks noGrp="1"/>
          </p:cNvSpPr>
          <p:nvPr>
            <p:ph idx="1"/>
          </p:nvPr>
        </p:nvSpPr>
        <p:spPr/>
        <p:txBody>
          <a:bodyPr/>
          <a:lstStyle/>
          <a:p>
            <a:r>
              <a:rPr lang="en-GB" dirty="0" smtClean="0"/>
              <a:t>Check list of essential </a:t>
            </a:r>
            <a:r>
              <a:rPr lang="en-GB" dirty="0" err="1" smtClean="0"/>
              <a:t>featues</a:t>
            </a:r>
            <a:r>
              <a:rPr lang="en-GB" dirty="0" smtClean="0"/>
              <a:t> for age-friendly cities</a:t>
            </a:r>
          </a:p>
          <a:p>
            <a:r>
              <a:rPr lang="en-GB" dirty="0" smtClean="0"/>
              <a:t>Public areas are clean and pleasant</a:t>
            </a:r>
          </a:p>
          <a:p>
            <a:r>
              <a:rPr lang="en-GB" dirty="0" err="1" smtClean="0"/>
              <a:t>Grren</a:t>
            </a:r>
            <a:r>
              <a:rPr lang="en-GB" dirty="0" smtClean="0"/>
              <a:t> spaces and outdoor seating are sufficient in number, well maintained and safe</a:t>
            </a:r>
          </a:p>
          <a:p>
            <a:r>
              <a:rPr lang="en-GB" dirty="0" smtClean="0"/>
              <a:t>Age friendly pavements and buildings.</a:t>
            </a:r>
          </a:p>
          <a:p>
            <a:r>
              <a:rPr lang="en-GB" dirty="0" smtClean="0"/>
              <a:t>Physical accessibility</a:t>
            </a:r>
            <a:endParaRPr lang="en-GB" dirty="0"/>
          </a:p>
        </p:txBody>
      </p:sp>
    </p:spTree>
    <p:extLst>
      <p:ext uri="{BB962C8B-B14F-4D97-AF65-F5344CB8AC3E}">
        <p14:creationId xmlns:p14="http://schemas.microsoft.com/office/powerpoint/2010/main" val="30525467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AGEING, HEALTH INEQUALITIES AND SOCIAL INEQUALITY</a:t>
            </a:r>
            <a:endParaRPr lang="en-GB" dirty="0"/>
          </a:p>
        </p:txBody>
      </p:sp>
      <p:sp>
        <p:nvSpPr>
          <p:cNvPr id="3" name="Content Placeholder 2"/>
          <p:cNvSpPr>
            <a:spLocks noGrp="1"/>
          </p:cNvSpPr>
          <p:nvPr>
            <p:ph idx="1"/>
          </p:nvPr>
        </p:nvSpPr>
        <p:spPr/>
        <p:txBody>
          <a:bodyPr/>
          <a:lstStyle/>
          <a:p>
            <a:r>
              <a:rPr lang="en-GB" dirty="0" smtClean="0"/>
              <a:t>Black Report (1980) </a:t>
            </a:r>
          </a:p>
          <a:p>
            <a:r>
              <a:rPr lang="en-GB" dirty="0" smtClean="0"/>
              <a:t>Marmot Report, (2009)(2010) – gap between rich and poor in the UK is greater than in ¾ of OCED countries.</a:t>
            </a:r>
          </a:p>
          <a:p>
            <a:r>
              <a:rPr lang="en-GB" dirty="0" err="1" smtClean="0"/>
              <a:t>Culmulative</a:t>
            </a:r>
            <a:r>
              <a:rPr lang="en-GB" dirty="0" smtClean="0"/>
              <a:t> effect of this across life-span.</a:t>
            </a:r>
          </a:p>
          <a:p>
            <a:endParaRPr lang="en-GB" dirty="0"/>
          </a:p>
          <a:p>
            <a:r>
              <a:rPr lang="en-GB" dirty="0" smtClean="0"/>
              <a:t>Marmot highlighted the fact that green infrastructure enables urban healthy living and encourages physical activity. </a:t>
            </a:r>
            <a:endParaRPr lang="en-GB" dirty="0"/>
          </a:p>
        </p:txBody>
      </p:sp>
    </p:spTree>
    <p:extLst>
      <p:ext uri="{BB962C8B-B14F-4D97-AF65-F5344CB8AC3E}">
        <p14:creationId xmlns:p14="http://schemas.microsoft.com/office/powerpoint/2010/main" val="14080588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AGEING, HEALTH INEQUALITIES  AND SOCIO-ECONOMIC INEQUALITY</a:t>
            </a:r>
            <a:endParaRPr lang="en-GB" sz="3600" dirty="0"/>
          </a:p>
        </p:txBody>
      </p:sp>
      <p:sp>
        <p:nvSpPr>
          <p:cNvPr id="3" name="Content Placeholder 2"/>
          <p:cNvSpPr>
            <a:spLocks noGrp="1"/>
          </p:cNvSpPr>
          <p:nvPr>
            <p:ph idx="1"/>
          </p:nvPr>
        </p:nvSpPr>
        <p:spPr>
          <a:xfrm>
            <a:off x="1103312" y="2052917"/>
            <a:ext cx="8946541" cy="4176000"/>
          </a:xfrm>
        </p:spPr>
        <p:txBody>
          <a:bodyPr/>
          <a:lstStyle/>
          <a:p>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6528" y="2241251"/>
            <a:ext cx="5256000" cy="41914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269008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URBAN FOREST AND HEALTHY AGEING</a:t>
            </a:r>
            <a:endParaRPr lang="en-GB" dirty="0"/>
          </a:p>
        </p:txBody>
      </p:sp>
      <p:sp>
        <p:nvSpPr>
          <p:cNvPr id="3" name="Content Placeholder 2"/>
          <p:cNvSpPr>
            <a:spLocks noGrp="1"/>
          </p:cNvSpPr>
          <p:nvPr>
            <p:ph idx="1"/>
          </p:nvPr>
        </p:nvSpPr>
        <p:spPr/>
        <p:txBody>
          <a:bodyPr/>
          <a:lstStyle/>
          <a:p>
            <a:r>
              <a:rPr lang="en-GB" dirty="0" smtClean="0"/>
              <a:t>DEFRA “Strategy for England’s trees, woods and forests” (DEFRA 2007)</a:t>
            </a:r>
          </a:p>
          <a:p>
            <a:r>
              <a:rPr lang="en-GB" dirty="0" smtClean="0"/>
              <a:t>Aims included “quality of life”</a:t>
            </a:r>
          </a:p>
          <a:p>
            <a:endParaRPr lang="en-GB" dirty="0"/>
          </a:p>
          <a:p>
            <a:r>
              <a:rPr lang="en-GB" dirty="0" smtClean="0"/>
              <a:t>Delivery Plan 2008-2012 (Forestry Commission and Natural England,2008)  stated that </a:t>
            </a:r>
            <a:r>
              <a:rPr lang="en-GB" dirty="0"/>
              <a:t> </a:t>
            </a:r>
            <a:r>
              <a:rPr lang="en-GB" dirty="0" smtClean="0"/>
              <a:t>there was an aim of increasing “ the use of TWF(</a:t>
            </a:r>
            <a:r>
              <a:rPr lang="en-GB" dirty="0" err="1" smtClean="0"/>
              <a:t>trees,woodlands</a:t>
            </a:r>
            <a:r>
              <a:rPr lang="en-GB" dirty="0" smtClean="0"/>
              <a:t> and forests) for recreation and physical activity, promoting healthier lifestyles, enjoyment and a greater understanding of the natural environment”</a:t>
            </a:r>
            <a:endParaRPr lang="en-GB" dirty="0"/>
          </a:p>
        </p:txBody>
      </p:sp>
    </p:spTree>
    <p:extLst>
      <p:ext uri="{BB962C8B-B14F-4D97-AF65-F5344CB8AC3E}">
        <p14:creationId xmlns:p14="http://schemas.microsoft.com/office/powerpoint/2010/main" val="292173850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 xmlns:thm15="http://schemas.microsoft.com/office/thememl/2012/main" name="Ion" id="{B8441ADB-2E43-4AF7-B97A-BD870242C6A8}" vid="{BACC050B-8757-4460-95D8-E37B46A6B4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1345</TotalTime>
  <Words>1358</Words>
  <Application>Microsoft Office PowerPoint</Application>
  <PresentationFormat>Custom</PresentationFormat>
  <Paragraphs>183</Paragraphs>
  <Slides>28</Slides>
  <Notes>3</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Ion</vt:lpstr>
      <vt:lpstr>UNIVERSITY OF BIRMINGHAM POLICY COMMISSION</vt:lpstr>
      <vt:lpstr>THE BACKDROP</vt:lpstr>
      <vt:lpstr>THE COMMISSION’S WORK: THE BACKGROUND</vt:lpstr>
      <vt:lpstr>  WHAT IS “HEALTH”?</vt:lpstr>
      <vt:lpstr>A HEALTHY CITY </vt:lpstr>
      <vt:lpstr>WORLD HEALTH ORGANISATION: GLOBAL AGE-FRIENDLY CITIES</vt:lpstr>
      <vt:lpstr>AGEING, HEALTH INEQUALITIES AND SOCIAL INEQUALITY</vt:lpstr>
      <vt:lpstr>AGEING, HEALTH INEQUALITIES  AND SOCIO-ECONOMIC INEQUALITY</vt:lpstr>
      <vt:lpstr>THE URBAN FOREST AND HEALTHY AGEING</vt:lpstr>
      <vt:lpstr>ENABLING AN EXPERIENCE OF HEALTHY AGEING: LONG TERM PROJECT: PLANNING IS NEEDED</vt:lpstr>
      <vt:lpstr>IMPACT OF URBAN FOREST ON HEALTHY AGEING</vt:lpstr>
      <vt:lpstr>HOW CAN HEALTHY AGEING BE FACILITATED/SAFEGUARDED?</vt:lpstr>
      <vt:lpstr> RIGHTS AND HEALTHY AGEING </vt:lpstr>
      <vt:lpstr> THE NEED FOR “VOICE”</vt:lpstr>
      <vt:lpstr>COMMISSIONER FOR THE OLDER PERSON</vt:lpstr>
      <vt:lpstr>ENSURING VOICE, SAFEGUARDING RIGHTS: A NEW COMMISSIONER</vt:lpstr>
      <vt:lpstr>ENSURING HUMAN RIGHTS ARE TO THE FORE IN RELATION TO OLDER PERSONS</vt:lpstr>
      <vt:lpstr>HUMAN RIGHTS ACT 1998</vt:lpstr>
      <vt:lpstr>CHALLENGES IN PLANNING SERVICES   A PROBLEM OF AGEISM?</vt:lpstr>
      <vt:lpstr>RIGHTS SAFEGUARDED: A MATTER OF EQUALITY?</vt:lpstr>
      <vt:lpstr>A QUESTION OF DISCRIMINATION?</vt:lpstr>
      <vt:lpstr> POTENTIAL OF EQUALITY LEGISLATION</vt:lpstr>
      <vt:lpstr>HEALTH AND SOCIAL CARE ACT 2012</vt:lpstr>
      <vt:lpstr>MAINSTREAMING HUMAN RIGHTS FOR THE OLDER PERSON</vt:lpstr>
      <vt:lpstr>THE EU AND THE OLDER PERSON</vt:lpstr>
      <vt:lpstr>COUNCIL OF EUROPE STEERING GROUP ON HUMAN RIGHTS (2014)</vt:lpstr>
      <vt:lpstr>  MOVEMENT TO A CONVENTION OF  HUMAN RIGHTS FOR THE OLDER PERSON?</vt:lpstr>
      <vt:lpstr> HEALTHY AGEING IN THE CITY: AN AGENDA FOR CHANGE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BIRMINGHAM POLICY COMMISSION</dc:title>
  <dc:creator>Jean McHale</dc:creator>
  <cp:lastModifiedBy>user</cp:lastModifiedBy>
  <cp:revision>95</cp:revision>
  <cp:lastPrinted>2014-02-03T12:25:27Z</cp:lastPrinted>
  <dcterms:created xsi:type="dcterms:W3CDTF">2014-02-01T17:56:45Z</dcterms:created>
  <dcterms:modified xsi:type="dcterms:W3CDTF">2014-04-01T16:42:07Z</dcterms:modified>
</cp:coreProperties>
</file>