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36" r:id="rId3"/>
    <p:sldId id="334" r:id="rId4"/>
    <p:sldId id="362" r:id="rId5"/>
    <p:sldId id="340" r:id="rId6"/>
    <p:sldId id="341" r:id="rId7"/>
    <p:sldId id="342" r:id="rId8"/>
    <p:sldId id="343" r:id="rId9"/>
    <p:sldId id="257" r:id="rId10"/>
    <p:sldId id="273" r:id="rId11"/>
    <p:sldId id="277" r:id="rId12"/>
    <p:sldId id="279" r:id="rId13"/>
    <p:sldId id="281" r:id="rId14"/>
    <p:sldId id="283" r:id="rId15"/>
    <p:sldId id="285" r:id="rId16"/>
    <p:sldId id="288" r:id="rId17"/>
    <p:sldId id="290" r:id="rId18"/>
    <p:sldId id="293" r:id="rId19"/>
    <p:sldId id="294" r:id="rId20"/>
    <p:sldId id="310" r:id="rId21"/>
    <p:sldId id="344" r:id="rId22"/>
    <p:sldId id="303" r:id="rId23"/>
    <p:sldId id="304" r:id="rId24"/>
    <p:sldId id="345" r:id="rId25"/>
    <p:sldId id="346" r:id="rId26"/>
    <p:sldId id="348" r:id="rId27"/>
    <p:sldId id="318" r:id="rId28"/>
    <p:sldId id="321" r:id="rId29"/>
    <p:sldId id="350" r:id="rId30"/>
    <p:sldId id="351" r:id="rId31"/>
    <p:sldId id="353" r:id="rId32"/>
    <p:sldId id="354" r:id="rId33"/>
    <p:sldId id="357" r:id="rId34"/>
    <p:sldId id="356" r:id="rId35"/>
    <p:sldId id="361" r:id="rId36"/>
    <p:sldId id="33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30">
          <p15:clr>
            <a:srgbClr val="A4A3A4"/>
          </p15:clr>
        </p15:guide>
        <p15:guide id="2" pos="290">
          <p15:clr>
            <a:srgbClr val="A4A3A4"/>
          </p15:clr>
        </p15:guide>
        <p15:guide id="3" pos="54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12" autoAdjust="0"/>
  </p:normalViewPr>
  <p:slideViewPr>
    <p:cSldViewPr snapToGrid="0" snapToObjects="1">
      <p:cViewPr>
        <p:scale>
          <a:sx n="100" d="100"/>
          <a:sy n="100" d="100"/>
        </p:scale>
        <p:origin x="-1816" y="-80"/>
      </p:cViewPr>
      <p:guideLst>
        <p:guide orient="horz" pos="3930"/>
        <p:guide pos="290"/>
        <p:guide pos="54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1C3403-6245-2945-BB96-AF4BA9D7F163}" type="doc">
      <dgm:prSet loTypeId="urn:microsoft.com/office/officeart/2005/8/layout/radial3" loCatId="" qsTypeId="urn:microsoft.com/office/officeart/2005/8/quickstyle/simple2" qsCatId="simple" csTypeId="urn:microsoft.com/office/officeart/2005/8/colors/accent1_4" csCatId="accent1" phldr="1"/>
      <dgm:spPr/>
    </dgm:pt>
    <dgm:pt modelId="{403420AF-640E-774E-ADBE-1E18C5A37CEB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pPr algn="ctr"/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Trade Regionalism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CE69B0CF-2658-4A4C-A064-9D3B6AB644DD}" type="parTrans" cxnId="{55BB1F66-DC2C-8F44-8E4F-095F4A67A5DA}">
      <dgm:prSet/>
      <dgm:spPr/>
      <dgm:t>
        <a:bodyPr/>
        <a:lstStyle/>
        <a:p>
          <a:pPr algn="ctr"/>
          <a:endParaRPr lang="en-US"/>
        </a:p>
      </dgm:t>
    </dgm:pt>
    <dgm:pt modelId="{C7987EC3-BE91-4C46-8AD2-914FDA46F92A}" type="sibTrans" cxnId="{55BB1F66-DC2C-8F44-8E4F-095F4A67A5DA}">
      <dgm:prSet/>
      <dgm:spPr/>
      <dgm:t>
        <a:bodyPr/>
        <a:lstStyle/>
        <a:p>
          <a:pPr algn="ctr"/>
          <a:endParaRPr lang="en-US"/>
        </a:p>
      </dgm:t>
    </dgm:pt>
    <dgm:pt modelId="{53FED024-F6A2-FB4A-B9C9-5B4F4BB2F246}">
      <dgm:prSet phldrT="[Text]"/>
      <dgm:spPr>
        <a:solidFill>
          <a:schemeClr val="accent3">
            <a:alpha val="50000"/>
          </a:schemeClr>
        </a:solidFill>
      </dgm:spPr>
      <dgm:t>
        <a:bodyPr/>
        <a:lstStyle/>
        <a:p>
          <a:pPr algn="ctr"/>
          <a:r>
            <a:rPr lang="en-US" dirty="0" smtClean="0">
              <a:solidFill>
                <a:schemeClr val="accent3">
                  <a:lumMod val="50000"/>
                </a:schemeClr>
              </a:solidFill>
            </a:rPr>
            <a:t>Economic Development</a:t>
          </a:r>
          <a:endParaRPr lang="en-US" dirty="0">
            <a:solidFill>
              <a:schemeClr val="accent3">
                <a:lumMod val="50000"/>
              </a:schemeClr>
            </a:solidFill>
          </a:endParaRPr>
        </a:p>
      </dgm:t>
    </dgm:pt>
    <dgm:pt modelId="{1E54E4CF-199B-3F4C-A235-5CC1BDDA6899}" type="parTrans" cxnId="{4AE5223E-4C2A-B747-8C49-07F1AFA81048}">
      <dgm:prSet/>
      <dgm:spPr/>
      <dgm:t>
        <a:bodyPr/>
        <a:lstStyle/>
        <a:p>
          <a:pPr algn="ctr"/>
          <a:endParaRPr lang="en-US"/>
        </a:p>
      </dgm:t>
    </dgm:pt>
    <dgm:pt modelId="{44341792-5EFC-FE46-B1EB-9DD27E83797B}" type="sibTrans" cxnId="{4AE5223E-4C2A-B747-8C49-07F1AFA81048}">
      <dgm:prSet/>
      <dgm:spPr/>
      <dgm:t>
        <a:bodyPr/>
        <a:lstStyle/>
        <a:p>
          <a:pPr algn="ctr"/>
          <a:endParaRPr lang="en-US"/>
        </a:p>
      </dgm:t>
    </dgm:pt>
    <dgm:pt modelId="{F50A9156-2374-2545-803F-C653561BE3BE}">
      <dgm:prSet phldrT="[Text]"/>
      <dgm:spPr/>
      <dgm:t>
        <a:bodyPr/>
        <a:lstStyle/>
        <a:p>
          <a:pPr algn="ctr"/>
          <a:r>
            <a:rPr lang="en-US" dirty="0" smtClean="0">
              <a:solidFill>
                <a:schemeClr val="tx2">
                  <a:lumMod val="50000"/>
                </a:schemeClr>
              </a:solidFill>
            </a:rPr>
            <a:t>South-North Regional Trade Regimes</a:t>
          </a:r>
          <a:endParaRPr lang="en-US" dirty="0">
            <a:solidFill>
              <a:schemeClr val="tx2">
                <a:lumMod val="50000"/>
              </a:schemeClr>
            </a:solidFill>
          </a:endParaRPr>
        </a:p>
      </dgm:t>
    </dgm:pt>
    <dgm:pt modelId="{E5C8EB7B-4B32-BE4C-B629-1DB57EE423B9}" type="parTrans" cxnId="{1EA50370-324F-1541-96BB-A11AEDAA3E81}">
      <dgm:prSet/>
      <dgm:spPr/>
      <dgm:t>
        <a:bodyPr/>
        <a:lstStyle/>
        <a:p>
          <a:pPr algn="ctr"/>
          <a:endParaRPr lang="en-US"/>
        </a:p>
      </dgm:t>
    </dgm:pt>
    <dgm:pt modelId="{7340EBC3-BB80-FD4F-A65C-DF83248E0899}" type="sibTrans" cxnId="{1EA50370-324F-1541-96BB-A11AEDAA3E81}">
      <dgm:prSet/>
      <dgm:spPr/>
      <dgm:t>
        <a:bodyPr/>
        <a:lstStyle/>
        <a:p>
          <a:pPr algn="ctr"/>
          <a:endParaRPr lang="en-US"/>
        </a:p>
      </dgm:t>
    </dgm:pt>
    <dgm:pt modelId="{BE344C58-E47B-6941-A850-5663AAF258AB}">
      <dgm:prSet phldrT="[Text]"/>
      <dgm:spPr>
        <a:solidFill>
          <a:srgbClr val="C0504D">
            <a:alpha val="50000"/>
          </a:srgbClr>
        </a:solidFill>
      </dgm:spPr>
      <dgm:t>
        <a:bodyPr/>
        <a:lstStyle/>
        <a:p>
          <a:pPr algn="ctr"/>
          <a:r>
            <a:rPr lang="en-US" dirty="0" smtClean="0">
              <a:solidFill>
                <a:srgbClr val="984807"/>
              </a:solidFill>
            </a:rPr>
            <a:t>WTO Law</a:t>
          </a:r>
          <a:endParaRPr lang="en-US" dirty="0">
            <a:solidFill>
              <a:srgbClr val="984807"/>
            </a:solidFill>
          </a:endParaRPr>
        </a:p>
      </dgm:t>
    </dgm:pt>
    <dgm:pt modelId="{412BC121-C67C-764A-AFAD-33D5D796BCF2}" type="parTrans" cxnId="{3400E19D-B23C-A349-811E-BF9F49A01484}">
      <dgm:prSet/>
      <dgm:spPr/>
      <dgm:t>
        <a:bodyPr/>
        <a:lstStyle/>
        <a:p>
          <a:pPr algn="ctr"/>
          <a:endParaRPr lang="en-US"/>
        </a:p>
      </dgm:t>
    </dgm:pt>
    <dgm:pt modelId="{92B1D8FA-0BEC-2842-9D4B-1C1FD902B495}" type="sibTrans" cxnId="{3400E19D-B23C-A349-811E-BF9F49A01484}">
      <dgm:prSet/>
      <dgm:spPr/>
      <dgm:t>
        <a:bodyPr/>
        <a:lstStyle/>
        <a:p>
          <a:pPr algn="ctr"/>
          <a:endParaRPr lang="en-US"/>
        </a:p>
      </dgm:t>
    </dgm:pt>
    <dgm:pt modelId="{6516FC5D-5AF7-3C43-AFC0-AA4FA5689EB6}" type="pres">
      <dgm:prSet presAssocID="{651C3403-6245-2945-BB96-AF4BA9D7F163}" presName="composite" presStyleCnt="0">
        <dgm:presLayoutVars>
          <dgm:chMax val="1"/>
          <dgm:dir/>
          <dgm:resizeHandles val="exact"/>
        </dgm:presLayoutVars>
      </dgm:prSet>
      <dgm:spPr/>
    </dgm:pt>
    <dgm:pt modelId="{457A1150-DBE3-974F-9983-ECF991C240EB}" type="pres">
      <dgm:prSet presAssocID="{651C3403-6245-2945-BB96-AF4BA9D7F163}" presName="radial" presStyleCnt="0">
        <dgm:presLayoutVars>
          <dgm:animLvl val="ctr"/>
        </dgm:presLayoutVars>
      </dgm:prSet>
      <dgm:spPr/>
    </dgm:pt>
    <dgm:pt modelId="{643A4CFF-A7D1-2740-947B-5BB014B80F5D}" type="pres">
      <dgm:prSet presAssocID="{F50A9156-2374-2545-803F-C653561BE3BE}" presName="centerShape" presStyleLbl="vennNode1" presStyleIdx="0" presStyleCnt="4" custLinFactNeighborY="5278"/>
      <dgm:spPr/>
      <dgm:t>
        <a:bodyPr/>
        <a:lstStyle/>
        <a:p>
          <a:endParaRPr lang="en-US"/>
        </a:p>
      </dgm:t>
    </dgm:pt>
    <dgm:pt modelId="{CD382BFC-0E1F-DB43-A1BE-F372F0D217AA}" type="pres">
      <dgm:prSet presAssocID="{403420AF-640E-774E-ADBE-1E18C5A37CEB}" presName="node" presStyleLbl="vennNode1" presStyleIdx="1" presStyleCnt="4" custScaleX="165385" custScaleY="171368" custRadScaleRad="1007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572FE0-4C1B-FF41-9B68-3E632DEABB39}" type="pres">
      <dgm:prSet presAssocID="{53FED024-F6A2-FB4A-B9C9-5B4F4BB2F246}" presName="node" presStyleLbl="vennNode1" presStyleIdx="2" presStyleCnt="4" custScaleX="165385" custScaleY="171368" custRadScaleRad="121649" custRadScaleInc="-47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48021-746D-C440-83C9-4C0492F86BB9}" type="pres">
      <dgm:prSet presAssocID="{BE344C58-E47B-6941-A850-5663AAF258AB}" presName="node" presStyleLbl="vennNode1" presStyleIdx="3" presStyleCnt="4" custScaleX="165385" custScaleY="171368" custRadScaleRad="121651" custRadScaleInc="47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9F2F35-6041-EF49-85AE-D8FF7823AFDC}" type="presOf" srcId="{53FED024-F6A2-FB4A-B9C9-5B4F4BB2F246}" destId="{61572FE0-4C1B-FF41-9B68-3E632DEABB39}" srcOrd="0" destOrd="0" presId="urn:microsoft.com/office/officeart/2005/8/layout/radial3"/>
    <dgm:cxn modelId="{1EA50370-324F-1541-96BB-A11AEDAA3E81}" srcId="{651C3403-6245-2945-BB96-AF4BA9D7F163}" destId="{F50A9156-2374-2545-803F-C653561BE3BE}" srcOrd="0" destOrd="0" parTransId="{E5C8EB7B-4B32-BE4C-B629-1DB57EE423B9}" sibTransId="{7340EBC3-BB80-FD4F-A65C-DF83248E0899}"/>
    <dgm:cxn modelId="{CDB6054B-F314-BA48-BDFD-9B3DEAF47B4B}" type="presOf" srcId="{BE344C58-E47B-6941-A850-5663AAF258AB}" destId="{DB248021-746D-C440-83C9-4C0492F86BB9}" srcOrd="0" destOrd="0" presId="urn:microsoft.com/office/officeart/2005/8/layout/radial3"/>
    <dgm:cxn modelId="{70AEDD0D-7B9E-264C-963F-79C8E35AECFB}" type="presOf" srcId="{651C3403-6245-2945-BB96-AF4BA9D7F163}" destId="{6516FC5D-5AF7-3C43-AFC0-AA4FA5689EB6}" srcOrd="0" destOrd="0" presId="urn:microsoft.com/office/officeart/2005/8/layout/radial3"/>
    <dgm:cxn modelId="{4AE5223E-4C2A-B747-8C49-07F1AFA81048}" srcId="{F50A9156-2374-2545-803F-C653561BE3BE}" destId="{53FED024-F6A2-FB4A-B9C9-5B4F4BB2F246}" srcOrd="1" destOrd="0" parTransId="{1E54E4CF-199B-3F4C-A235-5CC1BDDA6899}" sibTransId="{44341792-5EFC-FE46-B1EB-9DD27E83797B}"/>
    <dgm:cxn modelId="{55BB1F66-DC2C-8F44-8E4F-095F4A67A5DA}" srcId="{F50A9156-2374-2545-803F-C653561BE3BE}" destId="{403420AF-640E-774E-ADBE-1E18C5A37CEB}" srcOrd="0" destOrd="0" parTransId="{CE69B0CF-2658-4A4C-A064-9D3B6AB644DD}" sibTransId="{C7987EC3-BE91-4C46-8AD2-914FDA46F92A}"/>
    <dgm:cxn modelId="{3400E19D-B23C-A349-811E-BF9F49A01484}" srcId="{F50A9156-2374-2545-803F-C653561BE3BE}" destId="{BE344C58-E47B-6941-A850-5663AAF258AB}" srcOrd="2" destOrd="0" parTransId="{412BC121-C67C-764A-AFAD-33D5D796BCF2}" sibTransId="{92B1D8FA-0BEC-2842-9D4B-1C1FD902B495}"/>
    <dgm:cxn modelId="{9E7F0A19-CDCE-B142-BB2A-3EFA48076A39}" type="presOf" srcId="{F50A9156-2374-2545-803F-C653561BE3BE}" destId="{643A4CFF-A7D1-2740-947B-5BB014B80F5D}" srcOrd="0" destOrd="0" presId="urn:microsoft.com/office/officeart/2005/8/layout/radial3"/>
    <dgm:cxn modelId="{0A903197-E487-E74A-B180-4AA041C5AA4F}" type="presOf" srcId="{403420AF-640E-774E-ADBE-1E18C5A37CEB}" destId="{CD382BFC-0E1F-DB43-A1BE-F372F0D217AA}" srcOrd="0" destOrd="0" presId="urn:microsoft.com/office/officeart/2005/8/layout/radial3"/>
    <dgm:cxn modelId="{08EB6BAA-3D1C-1C40-9B16-5A5566AE4D44}" type="presParOf" srcId="{6516FC5D-5AF7-3C43-AFC0-AA4FA5689EB6}" destId="{457A1150-DBE3-974F-9983-ECF991C240EB}" srcOrd="0" destOrd="0" presId="urn:microsoft.com/office/officeart/2005/8/layout/radial3"/>
    <dgm:cxn modelId="{866E22B9-6641-DF43-8A59-80F5F9FE882E}" type="presParOf" srcId="{457A1150-DBE3-974F-9983-ECF991C240EB}" destId="{643A4CFF-A7D1-2740-947B-5BB014B80F5D}" srcOrd="0" destOrd="0" presId="urn:microsoft.com/office/officeart/2005/8/layout/radial3"/>
    <dgm:cxn modelId="{FAE2957B-D5D6-4545-B47E-C717FC058B3B}" type="presParOf" srcId="{457A1150-DBE3-974F-9983-ECF991C240EB}" destId="{CD382BFC-0E1F-DB43-A1BE-F372F0D217AA}" srcOrd="1" destOrd="0" presId="urn:microsoft.com/office/officeart/2005/8/layout/radial3"/>
    <dgm:cxn modelId="{F130E8E4-A445-A341-95FC-35C9B3B9215A}" type="presParOf" srcId="{457A1150-DBE3-974F-9983-ECF991C240EB}" destId="{61572FE0-4C1B-FF41-9B68-3E632DEABB39}" srcOrd="2" destOrd="0" presId="urn:microsoft.com/office/officeart/2005/8/layout/radial3"/>
    <dgm:cxn modelId="{507A55FE-14B7-264F-88D3-B06093065796}" type="presParOf" srcId="{457A1150-DBE3-974F-9983-ECF991C240EB}" destId="{DB248021-746D-C440-83C9-4C0492F86BB9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CF724F-EE31-5044-89F5-4CAB0A871C23}" type="doc">
      <dgm:prSet loTypeId="urn:microsoft.com/office/officeart/2008/layout/RadialCluster" loCatId="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9F57D25-4996-AF4F-AD7D-BB366BF05EEC}">
      <dgm:prSet phldrT="[Text]"/>
      <dgm:spPr/>
      <dgm:t>
        <a:bodyPr/>
        <a:lstStyle/>
        <a:p>
          <a:r>
            <a:rPr lang="en-US" dirty="0" smtClean="0">
              <a:solidFill>
                <a:srgbClr val="984807"/>
              </a:solidFill>
            </a:rPr>
            <a:t>GATT/WTO</a:t>
          </a:r>
          <a:endParaRPr lang="en-US" dirty="0">
            <a:solidFill>
              <a:srgbClr val="984807"/>
            </a:solidFill>
          </a:endParaRPr>
        </a:p>
      </dgm:t>
    </dgm:pt>
    <dgm:pt modelId="{A26BF732-DF1D-DC4E-AA3C-B201D7BA3EB6}" type="parTrans" cxnId="{BB52BD5D-685B-4646-9E39-C13D130FF652}">
      <dgm:prSet/>
      <dgm:spPr/>
      <dgm:t>
        <a:bodyPr/>
        <a:lstStyle/>
        <a:p>
          <a:endParaRPr lang="en-US"/>
        </a:p>
      </dgm:t>
    </dgm:pt>
    <dgm:pt modelId="{336A1DAC-066E-3B46-A132-1F8C60BD98C0}" type="sibTrans" cxnId="{BB52BD5D-685B-4646-9E39-C13D130FF652}">
      <dgm:prSet/>
      <dgm:spPr/>
      <dgm:t>
        <a:bodyPr/>
        <a:lstStyle/>
        <a:p>
          <a:endParaRPr lang="en-US"/>
        </a:p>
      </dgm:t>
    </dgm:pt>
    <dgm:pt modelId="{9F5EE4A9-7918-314B-87E5-4FE548966722}">
      <dgm:prSet phldrT="[Text]"/>
      <dgm:spPr/>
      <dgm:t>
        <a:bodyPr/>
        <a:lstStyle/>
        <a:p>
          <a:r>
            <a:rPr lang="en-US" dirty="0" smtClean="0">
              <a:solidFill>
                <a:srgbClr val="984807"/>
              </a:solidFill>
            </a:rPr>
            <a:t>Bilateral Commercial Treaties</a:t>
          </a:r>
          <a:endParaRPr lang="en-US" dirty="0">
            <a:solidFill>
              <a:srgbClr val="984807"/>
            </a:solidFill>
          </a:endParaRPr>
        </a:p>
      </dgm:t>
    </dgm:pt>
    <dgm:pt modelId="{3FCED458-B979-924D-880E-40D0174C3409}" type="parTrans" cxnId="{6DE09AA0-2E71-1145-8C8D-761788B2EF9C}">
      <dgm:prSet/>
      <dgm:spPr/>
      <dgm:t>
        <a:bodyPr/>
        <a:lstStyle/>
        <a:p>
          <a:endParaRPr lang="en-US"/>
        </a:p>
      </dgm:t>
    </dgm:pt>
    <dgm:pt modelId="{126EEBDE-5C9B-C749-822B-CD2C6DD98817}" type="sibTrans" cxnId="{6DE09AA0-2E71-1145-8C8D-761788B2EF9C}">
      <dgm:prSet/>
      <dgm:spPr/>
      <dgm:t>
        <a:bodyPr/>
        <a:lstStyle/>
        <a:p>
          <a:endParaRPr lang="en-US"/>
        </a:p>
      </dgm:t>
    </dgm:pt>
    <dgm:pt modelId="{0A0719F2-F1F2-BE44-92AE-A084C1D1ADFE}">
      <dgm:prSet phldrT="[Text]"/>
      <dgm:spPr/>
      <dgm:t>
        <a:bodyPr/>
        <a:lstStyle/>
        <a:p>
          <a:r>
            <a:rPr lang="en-US" dirty="0" smtClean="0">
              <a:solidFill>
                <a:srgbClr val="984807"/>
              </a:solidFill>
            </a:rPr>
            <a:t>Colonial Regimes</a:t>
          </a:r>
          <a:endParaRPr lang="en-US" dirty="0">
            <a:solidFill>
              <a:srgbClr val="984807"/>
            </a:solidFill>
          </a:endParaRPr>
        </a:p>
      </dgm:t>
    </dgm:pt>
    <dgm:pt modelId="{BC299040-F090-014B-A44A-CB6D93E5A94C}" type="parTrans" cxnId="{5B12519B-DE9B-7048-8FEA-6AA973097F6E}">
      <dgm:prSet/>
      <dgm:spPr/>
      <dgm:t>
        <a:bodyPr/>
        <a:lstStyle/>
        <a:p>
          <a:endParaRPr lang="en-US"/>
        </a:p>
      </dgm:t>
    </dgm:pt>
    <dgm:pt modelId="{27711175-6F27-1B48-B638-D869DCB50F7C}" type="sibTrans" cxnId="{5B12519B-DE9B-7048-8FEA-6AA973097F6E}">
      <dgm:prSet/>
      <dgm:spPr/>
      <dgm:t>
        <a:bodyPr/>
        <a:lstStyle/>
        <a:p>
          <a:endParaRPr lang="en-US"/>
        </a:p>
      </dgm:t>
    </dgm:pt>
    <dgm:pt modelId="{FE8A92F2-4ECE-FB4A-BD76-38A09FF53C53}">
      <dgm:prSet phldrT="[Text]"/>
      <dgm:spPr/>
      <dgm:t>
        <a:bodyPr/>
        <a:lstStyle/>
        <a:p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Regional Trade Agreements (RTAs)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6C78B56B-8996-0944-9CEA-4146FA268A17}" type="parTrans" cxnId="{DDAAC1C0-B41B-6F45-B5C1-97CECEF92F2D}">
      <dgm:prSet/>
      <dgm:spPr/>
      <dgm:t>
        <a:bodyPr/>
        <a:lstStyle/>
        <a:p>
          <a:endParaRPr lang="en-US"/>
        </a:p>
      </dgm:t>
    </dgm:pt>
    <dgm:pt modelId="{03272DA7-E8C2-BD44-9D4A-0DCBD40C70F3}" type="sibTrans" cxnId="{DDAAC1C0-B41B-6F45-B5C1-97CECEF92F2D}">
      <dgm:prSet/>
      <dgm:spPr/>
      <dgm:t>
        <a:bodyPr/>
        <a:lstStyle/>
        <a:p>
          <a:endParaRPr lang="en-US"/>
        </a:p>
      </dgm:t>
    </dgm:pt>
    <dgm:pt modelId="{962B55B3-90C3-B348-9459-1F567C9C1FA2}" type="pres">
      <dgm:prSet presAssocID="{AFCF724F-EE31-5044-89F5-4CAB0A871C2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A071950-2D8F-824B-A534-BDEA45A26F29}" type="pres">
      <dgm:prSet presAssocID="{99F57D25-4996-AF4F-AD7D-BB366BF05EEC}" presName="singleCycle" presStyleCnt="0"/>
      <dgm:spPr/>
    </dgm:pt>
    <dgm:pt modelId="{6CBFCACB-60A1-5749-90BE-EA34347D87C9}" type="pres">
      <dgm:prSet presAssocID="{99F57D25-4996-AF4F-AD7D-BB366BF05EEC}" presName="singleCenter" presStyleLbl="node1" presStyleIdx="0" presStyleCnt="4" custScaleX="160203" custScaleY="129596" custLinFactNeighborX="-8620" custLinFactNeighborY="-2560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EA496084-89E6-9C4B-A16F-B5EA0ADE7088}" type="pres">
      <dgm:prSet presAssocID="{BC299040-F090-014B-A44A-CB6D93E5A94C}" presName="Name56" presStyleLbl="parChTrans1D2" presStyleIdx="0" presStyleCnt="3"/>
      <dgm:spPr/>
      <dgm:t>
        <a:bodyPr/>
        <a:lstStyle/>
        <a:p>
          <a:endParaRPr lang="en-US"/>
        </a:p>
      </dgm:t>
    </dgm:pt>
    <dgm:pt modelId="{4033B26F-42BE-244D-A2F5-9356ED6F4AE2}" type="pres">
      <dgm:prSet presAssocID="{0A0719F2-F1F2-BE44-92AE-A084C1D1ADFE}" presName="text0" presStyleLbl="node1" presStyleIdx="1" presStyleCnt="4" custScaleX="231782" custScaleY="56856" custRadScaleRad="165862" custRadScaleInc="-79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50AD76-F168-E14E-BA08-01B6F9CE2EB6}" type="pres">
      <dgm:prSet presAssocID="{6C78B56B-8996-0944-9CEA-4146FA268A17}" presName="Name56" presStyleLbl="parChTrans1D2" presStyleIdx="1" presStyleCnt="3"/>
      <dgm:spPr/>
      <dgm:t>
        <a:bodyPr/>
        <a:lstStyle/>
        <a:p>
          <a:endParaRPr lang="en-US"/>
        </a:p>
      </dgm:t>
    </dgm:pt>
    <dgm:pt modelId="{C0A31B70-31C6-2C40-ABBD-38ABA38FAF37}" type="pres">
      <dgm:prSet presAssocID="{FE8A92F2-4ECE-FB4A-BD76-38A09FF53C53}" presName="text0" presStyleLbl="node1" presStyleIdx="2" presStyleCnt="4" custScaleX="199321" custScaleY="175320" custRadScaleRad="68769" custRadScaleInc="1257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722392-D8A2-0E4B-A239-6C30347EAAFA}" type="pres">
      <dgm:prSet presAssocID="{3FCED458-B979-924D-880E-40D0174C3409}" presName="Name56" presStyleLbl="parChTrans1D2" presStyleIdx="2" presStyleCnt="3"/>
      <dgm:spPr/>
      <dgm:t>
        <a:bodyPr/>
        <a:lstStyle/>
        <a:p>
          <a:endParaRPr lang="en-US"/>
        </a:p>
      </dgm:t>
    </dgm:pt>
    <dgm:pt modelId="{B8F638F0-76D2-E344-B88C-A6042887271B}" type="pres">
      <dgm:prSet presAssocID="{9F5EE4A9-7918-314B-87E5-4FE548966722}" presName="text0" presStyleLbl="node1" presStyleIdx="3" presStyleCnt="4" custScaleX="342655" custScaleY="46959" custRadScaleRad="165862" custRadScaleInc="279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12A6C7-679C-9145-8F9B-701334E4FC2B}" type="presOf" srcId="{AFCF724F-EE31-5044-89F5-4CAB0A871C23}" destId="{962B55B3-90C3-B348-9459-1F567C9C1FA2}" srcOrd="0" destOrd="0" presId="urn:microsoft.com/office/officeart/2008/layout/RadialCluster"/>
    <dgm:cxn modelId="{6DE09AA0-2E71-1145-8C8D-761788B2EF9C}" srcId="{99F57D25-4996-AF4F-AD7D-BB366BF05EEC}" destId="{9F5EE4A9-7918-314B-87E5-4FE548966722}" srcOrd="2" destOrd="0" parTransId="{3FCED458-B979-924D-880E-40D0174C3409}" sibTransId="{126EEBDE-5C9B-C749-822B-CD2C6DD98817}"/>
    <dgm:cxn modelId="{035F6415-E373-9946-9EA4-3D65A5ABA319}" type="presOf" srcId="{3FCED458-B979-924D-880E-40D0174C3409}" destId="{56722392-D8A2-0E4B-A239-6C30347EAAFA}" srcOrd="0" destOrd="0" presId="urn:microsoft.com/office/officeart/2008/layout/RadialCluster"/>
    <dgm:cxn modelId="{6263E4CE-8C94-0444-8FB3-C9FFF7AB6C8A}" type="presOf" srcId="{99F57D25-4996-AF4F-AD7D-BB366BF05EEC}" destId="{6CBFCACB-60A1-5749-90BE-EA34347D87C9}" srcOrd="0" destOrd="0" presId="urn:microsoft.com/office/officeart/2008/layout/RadialCluster"/>
    <dgm:cxn modelId="{DDAAC1C0-B41B-6F45-B5C1-97CECEF92F2D}" srcId="{99F57D25-4996-AF4F-AD7D-BB366BF05EEC}" destId="{FE8A92F2-4ECE-FB4A-BD76-38A09FF53C53}" srcOrd="1" destOrd="0" parTransId="{6C78B56B-8996-0944-9CEA-4146FA268A17}" sibTransId="{03272DA7-E8C2-BD44-9D4A-0DCBD40C70F3}"/>
    <dgm:cxn modelId="{A976D13C-A01D-C941-B1B5-9A1E41651064}" type="presOf" srcId="{FE8A92F2-4ECE-FB4A-BD76-38A09FF53C53}" destId="{C0A31B70-31C6-2C40-ABBD-38ABA38FAF37}" srcOrd="0" destOrd="0" presId="urn:microsoft.com/office/officeart/2008/layout/RadialCluster"/>
    <dgm:cxn modelId="{BB52BD5D-685B-4646-9E39-C13D130FF652}" srcId="{AFCF724F-EE31-5044-89F5-4CAB0A871C23}" destId="{99F57D25-4996-AF4F-AD7D-BB366BF05EEC}" srcOrd="0" destOrd="0" parTransId="{A26BF732-DF1D-DC4E-AA3C-B201D7BA3EB6}" sibTransId="{336A1DAC-066E-3B46-A132-1F8C60BD98C0}"/>
    <dgm:cxn modelId="{16616B3A-1546-F74B-93B8-8653B468B88E}" type="presOf" srcId="{6C78B56B-8996-0944-9CEA-4146FA268A17}" destId="{5150AD76-F168-E14E-BA08-01B6F9CE2EB6}" srcOrd="0" destOrd="0" presId="urn:microsoft.com/office/officeart/2008/layout/RadialCluster"/>
    <dgm:cxn modelId="{E613B85D-60CF-F64A-BB18-1348DE42937D}" type="presOf" srcId="{0A0719F2-F1F2-BE44-92AE-A084C1D1ADFE}" destId="{4033B26F-42BE-244D-A2F5-9356ED6F4AE2}" srcOrd="0" destOrd="0" presId="urn:microsoft.com/office/officeart/2008/layout/RadialCluster"/>
    <dgm:cxn modelId="{5B12519B-DE9B-7048-8FEA-6AA973097F6E}" srcId="{99F57D25-4996-AF4F-AD7D-BB366BF05EEC}" destId="{0A0719F2-F1F2-BE44-92AE-A084C1D1ADFE}" srcOrd="0" destOrd="0" parTransId="{BC299040-F090-014B-A44A-CB6D93E5A94C}" sibTransId="{27711175-6F27-1B48-B638-D869DCB50F7C}"/>
    <dgm:cxn modelId="{60319B64-DE93-FE47-A275-F519642BBC09}" type="presOf" srcId="{BC299040-F090-014B-A44A-CB6D93E5A94C}" destId="{EA496084-89E6-9C4B-A16F-B5EA0ADE7088}" srcOrd="0" destOrd="0" presId="urn:microsoft.com/office/officeart/2008/layout/RadialCluster"/>
    <dgm:cxn modelId="{89A00DDE-FCEC-B944-AFE4-1D5676E011DE}" type="presOf" srcId="{9F5EE4A9-7918-314B-87E5-4FE548966722}" destId="{B8F638F0-76D2-E344-B88C-A6042887271B}" srcOrd="0" destOrd="0" presId="urn:microsoft.com/office/officeart/2008/layout/RadialCluster"/>
    <dgm:cxn modelId="{FA3B5A74-2541-2C48-B42A-729E33DE922F}" type="presParOf" srcId="{962B55B3-90C3-B348-9459-1F567C9C1FA2}" destId="{FA071950-2D8F-824B-A534-BDEA45A26F29}" srcOrd="0" destOrd="0" presId="urn:microsoft.com/office/officeart/2008/layout/RadialCluster"/>
    <dgm:cxn modelId="{B48B51EE-5088-1348-AB12-5D8EE271981D}" type="presParOf" srcId="{FA071950-2D8F-824B-A534-BDEA45A26F29}" destId="{6CBFCACB-60A1-5749-90BE-EA34347D87C9}" srcOrd="0" destOrd="0" presId="urn:microsoft.com/office/officeart/2008/layout/RadialCluster"/>
    <dgm:cxn modelId="{C6232F6F-679F-8048-AC71-0E557FA90BA5}" type="presParOf" srcId="{FA071950-2D8F-824B-A534-BDEA45A26F29}" destId="{EA496084-89E6-9C4B-A16F-B5EA0ADE7088}" srcOrd="1" destOrd="0" presId="urn:microsoft.com/office/officeart/2008/layout/RadialCluster"/>
    <dgm:cxn modelId="{24DE44FF-EB27-FE41-A292-0CE0913E6E85}" type="presParOf" srcId="{FA071950-2D8F-824B-A534-BDEA45A26F29}" destId="{4033B26F-42BE-244D-A2F5-9356ED6F4AE2}" srcOrd="2" destOrd="0" presId="urn:microsoft.com/office/officeart/2008/layout/RadialCluster"/>
    <dgm:cxn modelId="{008CA578-D31C-6345-BF23-54EA9E73D869}" type="presParOf" srcId="{FA071950-2D8F-824B-A534-BDEA45A26F29}" destId="{5150AD76-F168-E14E-BA08-01B6F9CE2EB6}" srcOrd="3" destOrd="0" presId="urn:microsoft.com/office/officeart/2008/layout/RadialCluster"/>
    <dgm:cxn modelId="{61F2ED6B-3694-A144-9912-0A3EAEC9D442}" type="presParOf" srcId="{FA071950-2D8F-824B-A534-BDEA45A26F29}" destId="{C0A31B70-31C6-2C40-ABBD-38ABA38FAF37}" srcOrd="4" destOrd="0" presId="urn:microsoft.com/office/officeart/2008/layout/RadialCluster"/>
    <dgm:cxn modelId="{36809DFA-4BE3-C345-8996-12809F0A3403}" type="presParOf" srcId="{FA071950-2D8F-824B-A534-BDEA45A26F29}" destId="{56722392-D8A2-0E4B-A239-6C30347EAAFA}" srcOrd="5" destOrd="0" presId="urn:microsoft.com/office/officeart/2008/layout/RadialCluster"/>
    <dgm:cxn modelId="{B742C4AD-960A-3B44-ACE8-63CC4A000CD2}" type="presParOf" srcId="{FA071950-2D8F-824B-A534-BDEA45A26F29}" destId="{B8F638F0-76D2-E344-B88C-A6042887271B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A2ED45-3BEF-4241-8070-D37D48F105DB}" type="doc">
      <dgm:prSet loTypeId="urn:microsoft.com/office/officeart/2005/8/layout/arrow4" loCatId="" qsTypeId="urn:microsoft.com/office/officeart/2005/8/quickstyle/simple4" qsCatId="simple" csTypeId="urn:microsoft.com/office/officeart/2005/8/colors/accent3_3" csCatId="accent3"/>
      <dgm:spPr/>
      <dgm:t>
        <a:bodyPr/>
        <a:lstStyle/>
        <a:p>
          <a:endParaRPr lang="en-US"/>
        </a:p>
      </dgm:t>
    </dgm:pt>
    <dgm:pt modelId="{C00D7C44-0324-5B46-814C-30F79308D2E7}">
      <dgm:prSet/>
      <dgm:spPr/>
      <dgm:t>
        <a:bodyPr/>
        <a:lstStyle/>
        <a:p>
          <a:pPr rtl="0"/>
          <a:r>
            <a:rPr lang="en-US" dirty="0" smtClean="0">
              <a:solidFill>
                <a:srgbClr val="4F6228"/>
              </a:solidFill>
            </a:rPr>
            <a:t>Trade Creation </a:t>
          </a:r>
          <a:endParaRPr lang="en-US" dirty="0">
            <a:solidFill>
              <a:srgbClr val="4F6228"/>
            </a:solidFill>
          </a:endParaRPr>
        </a:p>
      </dgm:t>
    </dgm:pt>
    <dgm:pt modelId="{13BADF43-4806-A044-BF1C-3C2ED57477EB}" type="parTrans" cxnId="{DCBB9C17-1B0F-5D47-ACE1-848A75FC743A}">
      <dgm:prSet/>
      <dgm:spPr/>
      <dgm:t>
        <a:bodyPr/>
        <a:lstStyle/>
        <a:p>
          <a:endParaRPr lang="en-US"/>
        </a:p>
      </dgm:t>
    </dgm:pt>
    <dgm:pt modelId="{7A5F5963-590E-6144-9BBD-D4C162182250}" type="sibTrans" cxnId="{DCBB9C17-1B0F-5D47-ACE1-848A75FC743A}">
      <dgm:prSet/>
      <dgm:spPr/>
      <dgm:t>
        <a:bodyPr/>
        <a:lstStyle/>
        <a:p>
          <a:endParaRPr lang="en-US"/>
        </a:p>
      </dgm:t>
    </dgm:pt>
    <dgm:pt modelId="{67B004C5-BBFE-B64E-B7C8-64A02F28F255}">
      <dgm:prSet/>
      <dgm:spPr/>
      <dgm:t>
        <a:bodyPr/>
        <a:lstStyle/>
        <a:p>
          <a:pPr rtl="0"/>
          <a:r>
            <a:rPr lang="en-US" dirty="0" smtClean="0">
              <a:solidFill>
                <a:srgbClr val="4F6228"/>
              </a:solidFill>
            </a:rPr>
            <a:t>Occurs when the formation of a RTA leads to a shifting in the pattern of trade from a high-cost producers to a low-cost producer</a:t>
          </a:r>
          <a:endParaRPr lang="en-US" dirty="0">
            <a:solidFill>
              <a:srgbClr val="4F6228"/>
            </a:solidFill>
          </a:endParaRPr>
        </a:p>
      </dgm:t>
    </dgm:pt>
    <dgm:pt modelId="{246F6BC3-36C6-2D4E-82AF-0C37E2FF1BD9}" type="parTrans" cxnId="{75C7626C-EDA6-F44F-AD74-6607ED1A468A}">
      <dgm:prSet/>
      <dgm:spPr/>
      <dgm:t>
        <a:bodyPr/>
        <a:lstStyle/>
        <a:p>
          <a:endParaRPr lang="en-US"/>
        </a:p>
      </dgm:t>
    </dgm:pt>
    <dgm:pt modelId="{A920F7D6-7889-F34E-A8EC-9AEC9D6F6C14}" type="sibTrans" cxnId="{75C7626C-EDA6-F44F-AD74-6607ED1A468A}">
      <dgm:prSet/>
      <dgm:spPr/>
      <dgm:t>
        <a:bodyPr/>
        <a:lstStyle/>
        <a:p>
          <a:endParaRPr lang="en-US"/>
        </a:p>
      </dgm:t>
    </dgm:pt>
    <dgm:pt modelId="{1DCDC587-D504-4040-9428-7DEAC486649E}">
      <dgm:prSet/>
      <dgm:spPr/>
      <dgm:t>
        <a:bodyPr/>
        <a:lstStyle/>
        <a:p>
          <a:pPr rtl="0"/>
          <a:r>
            <a:rPr lang="en-US" dirty="0" smtClean="0">
              <a:solidFill>
                <a:srgbClr val="4F6228"/>
              </a:solidFill>
            </a:rPr>
            <a:t>Tends to improve welfare</a:t>
          </a:r>
          <a:endParaRPr lang="en-US" dirty="0">
            <a:solidFill>
              <a:srgbClr val="4F6228"/>
            </a:solidFill>
          </a:endParaRPr>
        </a:p>
      </dgm:t>
    </dgm:pt>
    <dgm:pt modelId="{A7CF8331-4585-6A42-B04A-8230F623148C}" type="parTrans" cxnId="{F5DE2E51-D928-704E-843D-48A9694B790A}">
      <dgm:prSet/>
      <dgm:spPr/>
      <dgm:t>
        <a:bodyPr/>
        <a:lstStyle/>
        <a:p>
          <a:endParaRPr lang="en-US"/>
        </a:p>
      </dgm:t>
    </dgm:pt>
    <dgm:pt modelId="{22F7EF1F-0C92-C84B-905B-F38DA9080E5C}" type="sibTrans" cxnId="{F5DE2E51-D928-704E-843D-48A9694B790A}">
      <dgm:prSet/>
      <dgm:spPr/>
      <dgm:t>
        <a:bodyPr/>
        <a:lstStyle/>
        <a:p>
          <a:endParaRPr lang="en-US"/>
        </a:p>
      </dgm:t>
    </dgm:pt>
    <dgm:pt modelId="{EA1EFA66-61BD-E348-9655-BEEDE252B06C}">
      <dgm:prSet/>
      <dgm:spPr/>
      <dgm:t>
        <a:bodyPr/>
        <a:lstStyle/>
        <a:p>
          <a:pPr rtl="0"/>
          <a:r>
            <a:rPr lang="en-US" dirty="0" smtClean="0">
              <a:solidFill>
                <a:srgbClr val="4F6228"/>
              </a:solidFill>
            </a:rPr>
            <a:t>Trade Diversion </a:t>
          </a:r>
          <a:endParaRPr lang="en-US" dirty="0">
            <a:solidFill>
              <a:srgbClr val="4F6228"/>
            </a:solidFill>
          </a:endParaRPr>
        </a:p>
      </dgm:t>
    </dgm:pt>
    <dgm:pt modelId="{A3DF9484-61AB-4247-AD8B-76D59E1FEC43}" type="parTrans" cxnId="{4AA7D8FD-7B26-AE4F-ABC5-55F94B35AB09}">
      <dgm:prSet/>
      <dgm:spPr/>
      <dgm:t>
        <a:bodyPr/>
        <a:lstStyle/>
        <a:p>
          <a:endParaRPr lang="en-US"/>
        </a:p>
      </dgm:t>
    </dgm:pt>
    <dgm:pt modelId="{80016446-691F-FE44-BECF-A86CE5DECE01}" type="sibTrans" cxnId="{4AA7D8FD-7B26-AE4F-ABC5-55F94B35AB09}">
      <dgm:prSet/>
      <dgm:spPr/>
      <dgm:t>
        <a:bodyPr/>
        <a:lstStyle/>
        <a:p>
          <a:endParaRPr lang="en-US"/>
        </a:p>
      </dgm:t>
    </dgm:pt>
    <dgm:pt modelId="{5D34F74E-7EC7-3B45-947E-4D716F3ED6D0}">
      <dgm:prSet/>
      <dgm:spPr/>
      <dgm:t>
        <a:bodyPr/>
        <a:lstStyle/>
        <a:p>
          <a:pPr rtl="0"/>
          <a:r>
            <a:rPr lang="en-US" dirty="0" smtClean="0">
              <a:solidFill>
                <a:srgbClr val="4F6228"/>
              </a:solidFill>
            </a:rPr>
            <a:t>Occurs when imports shift in the pattern of trade from a low-cost producer to a high-cost producer</a:t>
          </a:r>
          <a:endParaRPr lang="en-US" dirty="0">
            <a:solidFill>
              <a:srgbClr val="4F6228"/>
            </a:solidFill>
          </a:endParaRPr>
        </a:p>
      </dgm:t>
    </dgm:pt>
    <dgm:pt modelId="{F880FB80-E258-C04B-A682-A85C0EE90E55}" type="parTrans" cxnId="{91E551A2-04C3-7E46-8778-AF0E1AFB082B}">
      <dgm:prSet/>
      <dgm:spPr/>
      <dgm:t>
        <a:bodyPr/>
        <a:lstStyle/>
        <a:p>
          <a:endParaRPr lang="en-US"/>
        </a:p>
      </dgm:t>
    </dgm:pt>
    <dgm:pt modelId="{DA2921B7-80E8-964B-AB06-9B3373DC6487}" type="sibTrans" cxnId="{91E551A2-04C3-7E46-8778-AF0E1AFB082B}">
      <dgm:prSet/>
      <dgm:spPr/>
      <dgm:t>
        <a:bodyPr/>
        <a:lstStyle/>
        <a:p>
          <a:endParaRPr lang="en-US"/>
        </a:p>
      </dgm:t>
    </dgm:pt>
    <dgm:pt modelId="{5514216A-CF7B-1C42-B74D-3CED120297B8}">
      <dgm:prSet/>
      <dgm:spPr/>
      <dgm:t>
        <a:bodyPr/>
        <a:lstStyle/>
        <a:p>
          <a:pPr rtl="0"/>
          <a:r>
            <a:rPr lang="en-US" dirty="0" smtClean="0">
              <a:solidFill>
                <a:srgbClr val="4F6228"/>
              </a:solidFill>
            </a:rPr>
            <a:t>Tends to worsen welfare</a:t>
          </a:r>
          <a:endParaRPr lang="en-US" dirty="0">
            <a:solidFill>
              <a:srgbClr val="4F6228"/>
            </a:solidFill>
          </a:endParaRPr>
        </a:p>
      </dgm:t>
    </dgm:pt>
    <dgm:pt modelId="{C95B4D64-ED06-184D-B434-F4C2D7CB79D3}" type="parTrans" cxnId="{93D5C471-CD18-BA44-9E79-B021BCDA38D0}">
      <dgm:prSet/>
      <dgm:spPr/>
      <dgm:t>
        <a:bodyPr/>
        <a:lstStyle/>
        <a:p>
          <a:endParaRPr lang="en-US"/>
        </a:p>
      </dgm:t>
    </dgm:pt>
    <dgm:pt modelId="{DC9C0D87-85DC-A24A-826A-139EA459D195}" type="sibTrans" cxnId="{93D5C471-CD18-BA44-9E79-B021BCDA38D0}">
      <dgm:prSet/>
      <dgm:spPr/>
      <dgm:t>
        <a:bodyPr/>
        <a:lstStyle/>
        <a:p>
          <a:endParaRPr lang="en-US"/>
        </a:p>
      </dgm:t>
    </dgm:pt>
    <dgm:pt modelId="{E0ABC94B-1EF6-C444-85C4-0B12BAE2147B}" type="pres">
      <dgm:prSet presAssocID="{BFA2ED45-3BEF-4241-8070-D37D48F105D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87846-7977-1646-B6BF-40FFD95F8ED4}" type="pres">
      <dgm:prSet presAssocID="{C00D7C44-0324-5B46-814C-30F79308D2E7}" presName="upArrow" presStyleLbl="node1" presStyleIdx="0" presStyleCnt="2"/>
      <dgm:spPr/>
    </dgm:pt>
    <dgm:pt modelId="{4E7AFFF2-C4FF-B540-8F40-8E3FCD6F824D}" type="pres">
      <dgm:prSet presAssocID="{C00D7C44-0324-5B46-814C-30F79308D2E7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20409E-1E74-7A46-AE41-69CC87F4D81F}" type="pres">
      <dgm:prSet presAssocID="{EA1EFA66-61BD-E348-9655-BEEDE252B06C}" presName="downArrow" presStyleLbl="node1" presStyleIdx="1" presStyleCnt="2"/>
      <dgm:spPr/>
    </dgm:pt>
    <dgm:pt modelId="{BD261BE2-CBA9-B443-BDA7-01314BECF5A1}" type="pres">
      <dgm:prSet presAssocID="{EA1EFA66-61BD-E348-9655-BEEDE252B06C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B7CD65-78AE-A047-B1CF-6EA1B4C65C83}" type="presOf" srcId="{1DCDC587-D504-4040-9428-7DEAC486649E}" destId="{4E7AFFF2-C4FF-B540-8F40-8E3FCD6F824D}" srcOrd="0" destOrd="2" presId="urn:microsoft.com/office/officeart/2005/8/layout/arrow4"/>
    <dgm:cxn modelId="{91E551A2-04C3-7E46-8778-AF0E1AFB082B}" srcId="{EA1EFA66-61BD-E348-9655-BEEDE252B06C}" destId="{5D34F74E-7EC7-3B45-947E-4D716F3ED6D0}" srcOrd="0" destOrd="0" parTransId="{F880FB80-E258-C04B-A682-A85C0EE90E55}" sibTransId="{DA2921B7-80E8-964B-AB06-9B3373DC6487}"/>
    <dgm:cxn modelId="{B8A8FC1C-756C-6747-9178-0BBDD0EDD21E}" type="presOf" srcId="{67B004C5-BBFE-B64E-B7C8-64A02F28F255}" destId="{4E7AFFF2-C4FF-B540-8F40-8E3FCD6F824D}" srcOrd="0" destOrd="1" presId="urn:microsoft.com/office/officeart/2005/8/layout/arrow4"/>
    <dgm:cxn modelId="{4AA7D8FD-7B26-AE4F-ABC5-55F94B35AB09}" srcId="{BFA2ED45-3BEF-4241-8070-D37D48F105DB}" destId="{EA1EFA66-61BD-E348-9655-BEEDE252B06C}" srcOrd="1" destOrd="0" parTransId="{A3DF9484-61AB-4247-AD8B-76D59E1FEC43}" sibTransId="{80016446-691F-FE44-BECF-A86CE5DECE01}"/>
    <dgm:cxn modelId="{DC5C241F-5168-7B44-A056-5B7F65E88C4E}" type="presOf" srcId="{5514216A-CF7B-1C42-B74D-3CED120297B8}" destId="{BD261BE2-CBA9-B443-BDA7-01314BECF5A1}" srcOrd="0" destOrd="2" presId="urn:microsoft.com/office/officeart/2005/8/layout/arrow4"/>
    <dgm:cxn modelId="{75C7626C-EDA6-F44F-AD74-6607ED1A468A}" srcId="{C00D7C44-0324-5B46-814C-30F79308D2E7}" destId="{67B004C5-BBFE-B64E-B7C8-64A02F28F255}" srcOrd="0" destOrd="0" parTransId="{246F6BC3-36C6-2D4E-82AF-0C37E2FF1BD9}" sibTransId="{A920F7D6-7889-F34E-A8EC-9AEC9D6F6C14}"/>
    <dgm:cxn modelId="{429B02C9-2A72-6C4D-BE6E-A22068DF4E4F}" type="presOf" srcId="{C00D7C44-0324-5B46-814C-30F79308D2E7}" destId="{4E7AFFF2-C4FF-B540-8F40-8E3FCD6F824D}" srcOrd="0" destOrd="0" presId="urn:microsoft.com/office/officeart/2005/8/layout/arrow4"/>
    <dgm:cxn modelId="{DCBB9C17-1B0F-5D47-ACE1-848A75FC743A}" srcId="{BFA2ED45-3BEF-4241-8070-D37D48F105DB}" destId="{C00D7C44-0324-5B46-814C-30F79308D2E7}" srcOrd="0" destOrd="0" parTransId="{13BADF43-4806-A044-BF1C-3C2ED57477EB}" sibTransId="{7A5F5963-590E-6144-9BBD-D4C162182250}"/>
    <dgm:cxn modelId="{9D891181-F614-CF4D-8944-2F65B40F88B4}" type="presOf" srcId="{5D34F74E-7EC7-3B45-947E-4D716F3ED6D0}" destId="{BD261BE2-CBA9-B443-BDA7-01314BECF5A1}" srcOrd="0" destOrd="1" presId="urn:microsoft.com/office/officeart/2005/8/layout/arrow4"/>
    <dgm:cxn modelId="{DF15CBF8-29BA-7D41-A2B0-B8DC65154459}" type="presOf" srcId="{EA1EFA66-61BD-E348-9655-BEEDE252B06C}" destId="{BD261BE2-CBA9-B443-BDA7-01314BECF5A1}" srcOrd="0" destOrd="0" presId="urn:microsoft.com/office/officeart/2005/8/layout/arrow4"/>
    <dgm:cxn modelId="{F5DE2E51-D928-704E-843D-48A9694B790A}" srcId="{67B004C5-BBFE-B64E-B7C8-64A02F28F255}" destId="{1DCDC587-D504-4040-9428-7DEAC486649E}" srcOrd="0" destOrd="0" parTransId="{A7CF8331-4585-6A42-B04A-8230F623148C}" sibTransId="{22F7EF1F-0C92-C84B-905B-F38DA9080E5C}"/>
    <dgm:cxn modelId="{B0CAF07E-A355-B740-A2D5-D626F78D5228}" type="presOf" srcId="{BFA2ED45-3BEF-4241-8070-D37D48F105DB}" destId="{E0ABC94B-1EF6-C444-85C4-0B12BAE2147B}" srcOrd="0" destOrd="0" presId="urn:microsoft.com/office/officeart/2005/8/layout/arrow4"/>
    <dgm:cxn modelId="{93D5C471-CD18-BA44-9E79-B021BCDA38D0}" srcId="{5D34F74E-7EC7-3B45-947E-4D716F3ED6D0}" destId="{5514216A-CF7B-1C42-B74D-3CED120297B8}" srcOrd="0" destOrd="0" parTransId="{C95B4D64-ED06-184D-B434-F4C2D7CB79D3}" sibTransId="{DC9C0D87-85DC-A24A-826A-139EA459D195}"/>
    <dgm:cxn modelId="{AF63D787-9005-014D-9DF8-08FCC676C454}" type="presParOf" srcId="{E0ABC94B-1EF6-C444-85C4-0B12BAE2147B}" destId="{B2887846-7977-1646-B6BF-40FFD95F8ED4}" srcOrd="0" destOrd="0" presId="urn:microsoft.com/office/officeart/2005/8/layout/arrow4"/>
    <dgm:cxn modelId="{80DD7FB8-D3D8-004E-96A0-B61323705DBE}" type="presParOf" srcId="{E0ABC94B-1EF6-C444-85C4-0B12BAE2147B}" destId="{4E7AFFF2-C4FF-B540-8F40-8E3FCD6F824D}" srcOrd="1" destOrd="0" presId="urn:microsoft.com/office/officeart/2005/8/layout/arrow4"/>
    <dgm:cxn modelId="{3DC77171-508A-754D-8A3C-69DCB66E28D9}" type="presParOf" srcId="{E0ABC94B-1EF6-C444-85C4-0B12BAE2147B}" destId="{1B20409E-1E74-7A46-AE41-69CC87F4D81F}" srcOrd="2" destOrd="0" presId="urn:microsoft.com/office/officeart/2005/8/layout/arrow4"/>
    <dgm:cxn modelId="{6632DDCC-C444-7E40-B4BB-BDA9FB65D1A4}" type="presParOf" srcId="{E0ABC94B-1EF6-C444-85C4-0B12BAE2147B}" destId="{BD261BE2-CBA9-B443-BDA7-01314BECF5A1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C4A910-DE40-CD46-B76D-9933E5C41C66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A57D2C-DC57-3C4A-97E6-FA5E8A855AB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Article XXIV</a:t>
          </a:r>
          <a:endParaRPr lang="en-US" dirty="0"/>
        </a:p>
      </dgm:t>
    </dgm:pt>
    <dgm:pt modelId="{568076C6-1063-D94C-9421-3C6097C61D89}" type="parTrans" cxnId="{F561296E-F24A-5D43-855C-BE16766EDDAC}">
      <dgm:prSet/>
      <dgm:spPr/>
      <dgm:t>
        <a:bodyPr/>
        <a:lstStyle/>
        <a:p>
          <a:endParaRPr lang="en-US"/>
        </a:p>
      </dgm:t>
    </dgm:pt>
    <dgm:pt modelId="{BE4364FE-E19D-F545-B4EA-828866871091}" type="sibTrans" cxnId="{F561296E-F24A-5D43-855C-BE16766EDDAC}">
      <dgm:prSet/>
      <dgm:spPr/>
      <dgm:t>
        <a:bodyPr/>
        <a:lstStyle/>
        <a:p>
          <a:endParaRPr lang="en-US"/>
        </a:p>
      </dgm:t>
    </dgm:pt>
    <dgm:pt modelId="{E61AF110-AE92-6044-9B04-81E438AB3BD6}">
      <dgm:prSet phldrT="[Text]"/>
      <dgm:spPr>
        <a:solidFill>
          <a:srgbClr val="D99694"/>
        </a:solidFill>
      </dgm:spPr>
      <dgm:t>
        <a:bodyPr/>
        <a:lstStyle/>
        <a:p>
          <a:r>
            <a:rPr lang="en-US" dirty="0" smtClean="0"/>
            <a:t>Internal View</a:t>
          </a:r>
          <a:endParaRPr lang="en-US" dirty="0"/>
        </a:p>
      </dgm:t>
    </dgm:pt>
    <dgm:pt modelId="{F7302D04-949E-7B44-ABA1-C90FFBAC2C52}" type="parTrans" cxnId="{33AE3F50-10F4-A24B-8293-A1E856CBA07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9860C91-54A8-884B-8FF9-C10783EEB366}" type="sibTrans" cxnId="{33AE3F50-10F4-A24B-8293-A1E856CBA07C}">
      <dgm:prSet/>
      <dgm:spPr/>
      <dgm:t>
        <a:bodyPr/>
        <a:lstStyle/>
        <a:p>
          <a:endParaRPr lang="en-US"/>
        </a:p>
      </dgm:t>
    </dgm:pt>
    <dgm:pt modelId="{C86D9D58-1495-EA4C-A47B-4AC108F775E4}">
      <dgm:prSet phldrT="[Text]"/>
      <dgm:spPr>
        <a:solidFill>
          <a:srgbClr val="D99694"/>
        </a:solidFill>
      </dgm:spPr>
      <dgm:t>
        <a:bodyPr/>
        <a:lstStyle/>
        <a:p>
          <a:r>
            <a:rPr lang="en-US" dirty="0" smtClean="0"/>
            <a:t>Too Flexible</a:t>
          </a:r>
          <a:endParaRPr lang="en-US" dirty="0"/>
        </a:p>
      </dgm:t>
    </dgm:pt>
    <dgm:pt modelId="{003FCD0C-21E2-8647-BA8F-0CC6C832E493}" type="parTrans" cxnId="{A22D6CF0-088D-0145-A890-DAAB59FDE67D}">
      <dgm:prSet/>
      <dgm:spPr/>
      <dgm:t>
        <a:bodyPr/>
        <a:lstStyle/>
        <a:p>
          <a:endParaRPr lang="en-US"/>
        </a:p>
      </dgm:t>
    </dgm:pt>
    <dgm:pt modelId="{BEBFDC39-D81E-0844-9125-8B09F7819728}" type="sibTrans" cxnId="{A22D6CF0-088D-0145-A890-DAAB59FDE67D}">
      <dgm:prSet/>
      <dgm:spPr/>
      <dgm:t>
        <a:bodyPr/>
        <a:lstStyle/>
        <a:p>
          <a:endParaRPr lang="en-US"/>
        </a:p>
      </dgm:t>
    </dgm:pt>
    <dgm:pt modelId="{79AF1F7C-97BB-5E47-ADA3-8B6BCF1FB377}">
      <dgm:prSet phldrT="[Text]"/>
      <dgm:spPr>
        <a:solidFill>
          <a:srgbClr val="D99694"/>
        </a:solidFill>
      </dgm:spPr>
      <dgm:t>
        <a:bodyPr/>
        <a:lstStyle/>
        <a:p>
          <a:r>
            <a:rPr lang="en-US" dirty="0" smtClean="0"/>
            <a:t>External View</a:t>
          </a:r>
          <a:endParaRPr lang="en-US" dirty="0"/>
        </a:p>
      </dgm:t>
    </dgm:pt>
    <dgm:pt modelId="{8A5744A1-45AE-CF4D-9989-88B883A87716}" type="parTrans" cxnId="{0945EECD-7A03-2B45-8A37-F4C59585EA00}">
      <dgm:prSet/>
      <dgm:spPr>
        <a:solidFill>
          <a:srgbClr val="953735"/>
        </a:solidFill>
      </dgm:spPr>
      <dgm:t>
        <a:bodyPr/>
        <a:lstStyle/>
        <a:p>
          <a:endParaRPr lang="en-US"/>
        </a:p>
      </dgm:t>
    </dgm:pt>
    <dgm:pt modelId="{99F50D3B-1B52-314F-A3DF-23D28C1CB796}" type="sibTrans" cxnId="{0945EECD-7A03-2B45-8A37-F4C59585EA00}">
      <dgm:prSet/>
      <dgm:spPr/>
      <dgm:t>
        <a:bodyPr/>
        <a:lstStyle/>
        <a:p>
          <a:endParaRPr lang="en-US"/>
        </a:p>
      </dgm:t>
    </dgm:pt>
    <dgm:pt modelId="{EF3A99C8-5E92-FB4A-89DF-803D9C6157A8}">
      <dgm:prSet phldrT="[Text]"/>
      <dgm:spPr>
        <a:solidFill>
          <a:srgbClr val="D99694"/>
        </a:solidFill>
      </dgm:spPr>
      <dgm:t>
        <a:bodyPr/>
        <a:lstStyle/>
        <a:p>
          <a:r>
            <a:rPr lang="en-US" dirty="0" smtClean="0"/>
            <a:t>Cause Erosion</a:t>
          </a:r>
          <a:endParaRPr lang="en-US" dirty="0"/>
        </a:p>
      </dgm:t>
    </dgm:pt>
    <dgm:pt modelId="{2B124F29-85AF-864B-B041-031F6CA55393}" type="parTrans" cxnId="{534284EA-02FE-6642-90A6-E254E1FBAE90}">
      <dgm:prSet/>
      <dgm:spPr/>
      <dgm:t>
        <a:bodyPr/>
        <a:lstStyle/>
        <a:p>
          <a:endParaRPr lang="en-US"/>
        </a:p>
      </dgm:t>
    </dgm:pt>
    <dgm:pt modelId="{7FB86BE0-F12E-AB45-A4F4-B64F0B6A3FCE}" type="sibTrans" cxnId="{534284EA-02FE-6642-90A6-E254E1FBAE90}">
      <dgm:prSet/>
      <dgm:spPr/>
      <dgm:t>
        <a:bodyPr/>
        <a:lstStyle/>
        <a:p>
          <a:endParaRPr lang="en-US"/>
        </a:p>
      </dgm:t>
    </dgm:pt>
    <dgm:pt modelId="{3EBF74D5-C74D-2B4B-BB8E-4931AAEC6E26}">
      <dgm:prSet phldrT="[Text]"/>
      <dgm:spPr>
        <a:solidFill>
          <a:srgbClr val="D99694"/>
        </a:solidFill>
      </dgm:spPr>
      <dgm:t>
        <a:bodyPr/>
        <a:lstStyle/>
        <a:p>
          <a:r>
            <a:rPr lang="en-US" dirty="0" smtClean="0"/>
            <a:t>Too Rigid</a:t>
          </a:r>
          <a:endParaRPr lang="en-US" dirty="0"/>
        </a:p>
      </dgm:t>
    </dgm:pt>
    <dgm:pt modelId="{E2839B5E-7213-4B46-A834-06ADEFCF6164}" type="parTrans" cxnId="{F50D822A-7EC2-BB48-95B2-FCBE6B4B7AB7}">
      <dgm:prSet/>
      <dgm:spPr/>
      <dgm:t>
        <a:bodyPr/>
        <a:lstStyle/>
        <a:p>
          <a:endParaRPr lang="en-US"/>
        </a:p>
      </dgm:t>
    </dgm:pt>
    <dgm:pt modelId="{D86D7B1D-EA79-1A42-B464-702DAA6CF068}" type="sibTrans" cxnId="{F50D822A-7EC2-BB48-95B2-FCBE6B4B7AB7}">
      <dgm:prSet/>
      <dgm:spPr/>
      <dgm:t>
        <a:bodyPr/>
        <a:lstStyle/>
        <a:p>
          <a:endParaRPr lang="en-US"/>
        </a:p>
      </dgm:t>
    </dgm:pt>
    <dgm:pt modelId="{6AF90E8B-1258-5C4A-A57E-A6B95BFD0F00}">
      <dgm:prSet phldrT="[Text]"/>
      <dgm:spPr>
        <a:solidFill>
          <a:srgbClr val="D99694"/>
        </a:solidFill>
      </dgm:spPr>
      <dgm:t>
        <a:bodyPr/>
        <a:lstStyle/>
        <a:p>
          <a:r>
            <a:rPr lang="en-US" dirty="0" smtClean="0"/>
            <a:t>Constrain Negotiators</a:t>
          </a:r>
          <a:endParaRPr lang="en-US" dirty="0"/>
        </a:p>
      </dgm:t>
    </dgm:pt>
    <dgm:pt modelId="{E0618F2E-1793-E844-991C-A5A1D828B290}" type="parTrans" cxnId="{A5A7A118-87C7-5C41-97AC-2B29D8EBB353}">
      <dgm:prSet/>
      <dgm:spPr/>
      <dgm:t>
        <a:bodyPr/>
        <a:lstStyle/>
        <a:p>
          <a:endParaRPr lang="en-US"/>
        </a:p>
      </dgm:t>
    </dgm:pt>
    <dgm:pt modelId="{D7AA521B-7720-DA48-8B94-C8F0974E4C5C}" type="sibTrans" cxnId="{A5A7A118-87C7-5C41-97AC-2B29D8EBB353}">
      <dgm:prSet/>
      <dgm:spPr/>
      <dgm:t>
        <a:bodyPr/>
        <a:lstStyle/>
        <a:p>
          <a:endParaRPr lang="en-US"/>
        </a:p>
      </dgm:t>
    </dgm:pt>
    <dgm:pt modelId="{91FD2668-2411-714A-B3D9-BF3CBB01BEC7}">
      <dgm:prSet phldrT="[Text]"/>
      <dgm:spPr/>
      <dgm:t>
        <a:bodyPr/>
        <a:lstStyle/>
        <a:p>
          <a:endParaRPr lang="en-US" dirty="0"/>
        </a:p>
      </dgm:t>
    </dgm:pt>
    <dgm:pt modelId="{9C376F28-EBD0-2846-82A6-6EBD0C9C6CBF}" type="parTrans" cxnId="{54B790A6-5892-324C-B694-79B99CBBA4E7}">
      <dgm:prSet/>
      <dgm:spPr/>
      <dgm:t>
        <a:bodyPr/>
        <a:lstStyle/>
        <a:p>
          <a:endParaRPr lang="en-US"/>
        </a:p>
      </dgm:t>
    </dgm:pt>
    <dgm:pt modelId="{0F5EB204-61C9-F54B-82EA-C3E1ABBF3758}" type="sibTrans" cxnId="{54B790A6-5892-324C-B694-79B99CBBA4E7}">
      <dgm:prSet/>
      <dgm:spPr/>
      <dgm:t>
        <a:bodyPr/>
        <a:lstStyle/>
        <a:p>
          <a:endParaRPr lang="en-US"/>
        </a:p>
      </dgm:t>
    </dgm:pt>
    <dgm:pt modelId="{83535C0F-FD2F-AA40-BD51-02DD0B0D07BC}" type="pres">
      <dgm:prSet presAssocID="{0FC4A910-DE40-CD46-B76D-9933E5C41C6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A8ADE0-AFC6-5C43-A726-04E1DCB2FD7C}" type="pres">
      <dgm:prSet presAssocID="{DBA57D2C-DC57-3C4A-97E6-FA5E8A855AB9}" presName="centerShape" presStyleLbl="node0" presStyleIdx="0" presStyleCnt="1" custLinFactNeighborX="1160" custLinFactNeighborY="8461"/>
      <dgm:spPr/>
      <dgm:t>
        <a:bodyPr/>
        <a:lstStyle/>
        <a:p>
          <a:endParaRPr lang="en-US"/>
        </a:p>
      </dgm:t>
    </dgm:pt>
    <dgm:pt modelId="{0174E148-51E8-B14A-B21B-F634390307EF}" type="pres">
      <dgm:prSet presAssocID="{8A5744A1-45AE-CF4D-9989-88B883A87716}" presName="parTrans" presStyleLbl="bgSibTrans2D1" presStyleIdx="0" presStyleCnt="2"/>
      <dgm:spPr/>
      <dgm:t>
        <a:bodyPr/>
        <a:lstStyle/>
        <a:p>
          <a:endParaRPr lang="en-US"/>
        </a:p>
      </dgm:t>
    </dgm:pt>
    <dgm:pt modelId="{34F0E509-C571-FB4F-A46F-2049D550624F}" type="pres">
      <dgm:prSet presAssocID="{79AF1F7C-97BB-5E47-ADA3-8B6BCF1FB37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4DCCEF-6B19-8C42-BA71-C562CC291B83}" type="pres">
      <dgm:prSet presAssocID="{F7302D04-949E-7B44-ABA1-C90FFBAC2C52}" presName="parTrans" presStyleLbl="bgSibTrans2D1" presStyleIdx="1" presStyleCnt="2"/>
      <dgm:spPr/>
      <dgm:t>
        <a:bodyPr/>
        <a:lstStyle/>
        <a:p>
          <a:endParaRPr lang="en-US"/>
        </a:p>
      </dgm:t>
    </dgm:pt>
    <dgm:pt modelId="{ACC7A033-0E5A-554B-854B-1EAD2BB705D7}" type="pres">
      <dgm:prSet presAssocID="{E61AF110-AE92-6044-9B04-81E438AB3BD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4284EA-02FE-6642-90A6-E254E1FBAE90}" srcId="{79AF1F7C-97BB-5E47-ADA3-8B6BCF1FB377}" destId="{EF3A99C8-5E92-FB4A-89DF-803D9C6157A8}" srcOrd="1" destOrd="0" parTransId="{2B124F29-85AF-864B-B041-031F6CA55393}" sibTransId="{7FB86BE0-F12E-AB45-A4F4-B64F0B6A3FCE}"/>
    <dgm:cxn modelId="{F561296E-F24A-5D43-855C-BE16766EDDAC}" srcId="{0FC4A910-DE40-CD46-B76D-9933E5C41C66}" destId="{DBA57D2C-DC57-3C4A-97E6-FA5E8A855AB9}" srcOrd="0" destOrd="0" parTransId="{568076C6-1063-D94C-9421-3C6097C61D89}" sibTransId="{BE4364FE-E19D-F545-B4EA-828866871091}"/>
    <dgm:cxn modelId="{4A103884-81BC-9642-A1D4-F35FFD5BB7F9}" type="presOf" srcId="{EF3A99C8-5E92-FB4A-89DF-803D9C6157A8}" destId="{34F0E509-C571-FB4F-A46F-2049D550624F}" srcOrd="0" destOrd="2" presId="urn:microsoft.com/office/officeart/2005/8/layout/radial4"/>
    <dgm:cxn modelId="{22B78B00-8277-7D45-9666-C95D7C51DB92}" type="presOf" srcId="{DBA57D2C-DC57-3C4A-97E6-FA5E8A855AB9}" destId="{85A8ADE0-AFC6-5C43-A726-04E1DCB2FD7C}" srcOrd="0" destOrd="0" presId="urn:microsoft.com/office/officeart/2005/8/layout/radial4"/>
    <dgm:cxn modelId="{E73AE845-FDCC-3E4F-92C5-43B6CAD29B21}" type="presOf" srcId="{8A5744A1-45AE-CF4D-9989-88B883A87716}" destId="{0174E148-51E8-B14A-B21B-F634390307EF}" srcOrd="0" destOrd="0" presId="urn:microsoft.com/office/officeart/2005/8/layout/radial4"/>
    <dgm:cxn modelId="{13FEDDEA-0F07-6744-B23C-A717658CD84D}" type="presOf" srcId="{6AF90E8B-1258-5C4A-A57E-A6B95BFD0F00}" destId="{ACC7A033-0E5A-554B-854B-1EAD2BB705D7}" srcOrd="0" destOrd="2" presId="urn:microsoft.com/office/officeart/2005/8/layout/radial4"/>
    <dgm:cxn modelId="{0945EECD-7A03-2B45-8A37-F4C59585EA00}" srcId="{DBA57D2C-DC57-3C4A-97E6-FA5E8A855AB9}" destId="{79AF1F7C-97BB-5E47-ADA3-8B6BCF1FB377}" srcOrd="0" destOrd="0" parTransId="{8A5744A1-45AE-CF4D-9989-88B883A87716}" sibTransId="{99F50D3B-1B52-314F-A3DF-23D28C1CB796}"/>
    <dgm:cxn modelId="{F50D822A-7EC2-BB48-95B2-FCBE6B4B7AB7}" srcId="{E61AF110-AE92-6044-9B04-81E438AB3BD6}" destId="{3EBF74D5-C74D-2B4B-BB8E-4931AAEC6E26}" srcOrd="0" destOrd="0" parTransId="{E2839B5E-7213-4B46-A834-06ADEFCF6164}" sibTransId="{D86D7B1D-EA79-1A42-B464-702DAA6CF068}"/>
    <dgm:cxn modelId="{54B790A6-5892-324C-B694-79B99CBBA4E7}" srcId="{0FC4A910-DE40-CD46-B76D-9933E5C41C66}" destId="{91FD2668-2411-714A-B3D9-BF3CBB01BEC7}" srcOrd="1" destOrd="0" parTransId="{9C376F28-EBD0-2846-82A6-6EBD0C9C6CBF}" sibTransId="{0F5EB204-61C9-F54B-82EA-C3E1ABBF3758}"/>
    <dgm:cxn modelId="{A22D6CF0-088D-0145-A890-DAAB59FDE67D}" srcId="{79AF1F7C-97BB-5E47-ADA3-8B6BCF1FB377}" destId="{C86D9D58-1495-EA4C-A47B-4AC108F775E4}" srcOrd="0" destOrd="0" parTransId="{003FCD0C-21E2-8647-BA8F-0CC6C832E493}" sibTransId="{BEBFDC39-D81E-0844-9125-8B09F7819728}"/>
    <dgm:cxn modelId="{33AE3F50-10F4-A24B-8293-A1E856CBA07C}" srcId="{DBA57D2C-DC57-3C4A-97E6-FA5E8A855AB9}" destId="{E61AF110-AE92-6044-9B04-81E438AB3BD6}" srcOrd="1" destOrd="0" parTransId="{F7302D04-949E-7B44-ABA1-C90FFBAC2C52}" sibTransId="{D9860C91-54A8-884B-8FF9-C10783EEB366}"/>
    <dgm:cxn modelId="{F477402C-5A1C-BC4A-8DD5-ED11FDE74454}" type="presOf" srcId="{79AF1F7C-97BB-5E47-ADA3-8B6BCF1FB377}" destId="{34F0E509-C571-FB4F-A46F-2049D550624F}" srcOrd="0" destOrd="0" presId="urn:microsoft.com/office/officeart/2005/8/layout/radial4"/>
    <dgm:cxn modelId="{8CCE3C3C-395C-D547-98A1-3436FB35BEF2}" type="presOf" srcId="{3EBF74D5-C74D-2B4B-BB8E-4931AAEC6E26}" destId="{ACC7A033-0E5A-554B-854B-1EAD2BB705D7}" srcOrd="0" destOrd="1" presId="urn:microsoft.com/office/officeart/2005/8/layout/radial4"/>
    <dgm:cxn modelId="{0E934277-0869-DD46-9B95-7F6315B75F6F}" type="presOf" srcId="{C86D9D58-1495-EA4C-A47B-4AC108F775E4}" destId="{34F0E509-C571-FB4F-A46F-2049D550624F}" srcOrd="0" destOrd="1" presId="urn:microsoft.com/office/officeart/2005/8/layout/radial4"/>
    <dgm:cxn modelId="{FE1B795D-0FDE-6344-8853-86EC43274BA5}" type="presOf" srcId="{0FC4A910-DE40-CD46-B76D-9933E5C41C66}" destId="{83535C0F-FD2F-AA40-BD51-02DD0B0D07BC}" srcOrd="0" destOrd="0" presId="urn:microsoft.com/office/officeart/2005/8/layout/radial4"/>
    <dgm:cxn modelId="{A5A7A118-87C7-5C41-97AC-2B29D8EBB353}" srcId="{E61AF110-AE92-6044-9B04-81E438AB3BD6}" destId="{6AF90E8B-1258-5C4A-A57E-A6B95BFD0F00}" srcOrd="1" destOrd="0" parTransId="{E0618F2E-1793-E844-991C-A5A1D828B290}" sibTransId="{D7AA521B-7720-DA48-8B94-C8F0974E4C5C}"/>
    <dgm:cxn modelId="{0258336C-77F5-5D45-B25C-6913EC1B2620}" type="presOf" srcId="{F7302D04-949E-7B44-ABA1-C90FFBAC2C52}" destId="{744DCCEF-6B19-8C42-BA71-C562CC291B83}" srcOrd="0" destOrd="0" presId="urn:microsoft.com/office/officeart/2005/8/layout/radial4"/>
    <dgm:cxn modelId="{624F16FC-0523-BA47-986A-86E914D2C852}" type="presOf" srcId="{E61AF110-AE92-6044-9B04-81E438AB3BD6}" destId="{ACC7A033-0E5A-554B-854B-1EAD2BB705D7}" srcOrd="0" destOrd="0" presId="urn:microsoft.com/office/officeart/2005/8/layout/radial4"/>
    <dgm:cxn modelId="{62532EFC-853A-6743-A96B-852172D4A207}" type="presParOf" srcId="{83535C0F-FD2F-AA40-BD51-02DD0B0D07BC}" destId="{85A8ADE0-AFC6-5C43-A726-04E1DCB2FD7C}" srcOrd="0" destOrd="0" presId="urn:microsoft.com/office/officeart/2005/8/layout/radial4"/>
    <dgm:cxn modelId="{D2CAAC40-A8B3-A847-9255-50803B6816F8}" type="presParOf" srcId="{83535C0F-FD2F-AA40-BD51-02DD0B0D07BC}" destId="{0174E148-51E8-B14A-B21B-F634390307EF}" srcOrd="1" destOrd="0" presId="urn:microsoft.com/office/officeart/2005/8/layout/radial4"/>
    <dgm:cxn modelId="{4F8C0376-6D9E-5446-9228-121C93934EA8}" type="presParOf" srcId="{83535C0F-FD2F-AA40-BD51-02DD0B0D07BC}" destId="{34F0E509-C571-FB4F-A46F-2049D550624F}" srcOrd="2" destOrd="0" presId="urn:microsoft.com/office/officeart/2005/8/layout/radial4"/>
    <dgm:cxn modelId="{2FAE0F81-E9BF-8543-8497-07D8A26E4610}" type="presParOf" srcId="{83535C0F-FD2F-AA40-BD51-02DD0B0D07BC}" destId="{744DCCEF-6B19-8C42-BA71-C562CC291B83}" srcOrd="3" destOrd="0" presId="urn:microsoft.com/office/officeart/2005/8/layout/radial4"/>
    <dgm:cxn modelId="{B32DAEA4-F2DE-1E4A-8B23-C2E9F6BEC26F}" type="presParOf" srcId="{83535C0F-FD2F-AA40-BD51-02DD0B0D07BC}" destId="{ACC7A033-0E5A-554B-854B-1EAD2BB705D7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500A15-BB92-4DC9-97A7-7BE47100B1B2}" type="doc">
      <dgm:prSet loTypeId="urn:microsoft.com/office/officeart/2005/8/layout/hList6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6AC9FD0B-8204-4446-925F-FE01E65BBF2F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600" b="1" dirty="0" smtClean="0"/>
            <a:t>Law and Integration Framework</a:t>
          </a:r>
          <a:endParaRPr lang="en-GB" sz="1600" b="1" dirty="0"/>
        </a:p>
      </dgm:t>
    </dgm:pt>
    <dgm:pt modelId="{4E32A74B-00B6-4E5B-AC55-FB599161FA85}" type="parTrans" cxnId="{B8DBF3B0-95E6-4EDD-9018-AA6FCE90973F}">
      <dgm:prSet/>
      <dgm:spPr/>
      <dgm:t>
        <a:bodyPr/>
        <a:lstStyle/>
        <a:p>
          <a:endParaRPr lang="en-GB"/>
        </a:p>
      </dgm:t>
    </dgm:pt>
    <dgm:pt modelId="{3D836EE7-5BAF-4BCD-B9E7-20F1835F7410}" type="sibTrans" cxnId="{B8DBF3B0-95E6-4EDD-9018-AA6FCE90973F}">
      <dgm:prSet/>
      <dgm:spPr/>
      <dgm:t>
        <a:bodyPr/>
        <a:lstStyle/>
        <a:p>
          <a:endParaRPr lang="en-GB"/>
        </a:p>
      </dgm:t>
    </dgm:pt>
    <dgm:pt modelId="{01AE731F-60D7-48A3-B6D4-864235390257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200" dirty="0" smtClean="0"/>
            <a:t>EU-Turkey RTA (1963)</a:t>
          </a:r>
          <a:endParaRPr lang="en-GB" sz="1200" dirty="0"/>
        </a:p>
      </dgm:t>
    </dgm:pt>
    <dgm:pt modelId="{413C800B-11C0-4AAA-9A17-4DDE91E72F42}" type="parTrans" cxnId="{45801C62-08E6-452E-BA4E-698AF9D4B193}">
      <dgm:prSet/>
      <dgm:spPr/>
      <dgm:t>
        <a:bodyPr/>
        <a:lstStyle/>
        <a:p>
          <a:endParaRPr lang="en-GB"/>
        </a:p>
      </dgm:t>
    </dgm:pt>
    <dgm:pt modelId="{34D9E796-D2B0-4864-81ED-A1169F163790}" type="sibTrans" cxnId="{45801C62-08E6-452E-BA4E-698AF9D4B193}">
      <dgm:prSet/>
      <dgm:spPr/>
      <dgm:t>
        <a:bodyPr/>
        <a:lstStyle/>
        <a:p>
          <a:endParaRPr lang="en-GB"/>
        </a:p>
      </dgm:t>
    </dgm:pt>
    <dgm:pt modelId="{E87F530F-23DD-46C8-BEA0-325B5839962C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200" dirty="0" smtClean="0"/>
            <a:t>EU-Malta (1970)</a:t>
          </a:r>
          <a:endParaRPr lang="en-GB" sz="1200" dirty="0"/>
        </a:p>
      </dgm:t>
    </dgm:pt>
    <dgm:pt modelId="{B06CD3C7-23E9-4281-A51D-B90B595D65EC}" type="parTrans" cxnId="{D8EB08E5-3EC2-4F85-BFDB-D8B62C8AD8B6}">
      <dgm:prSet/>
      <dgm:spPr/>
      <dgm:t>
        <a:bodyPr/>
        <a:lstStyle/>
        <a:p>
          <a:endParaRPr lang="en-GB"/>
        </a:p>
      </dgm:t>
    </dgm:pt>
    <dgm:pt modelId="{832D2552-1A6D-4B28-B132-BDC3E7F2C554}" type="sibTrans" cxnId="{D8EB08E5-3EC2-4F85-BFDB-D8B62C8AD8B6}">
      <dgm:prSet/>
      <dgm:spPr/>
      <dgm:t>
        <a:bodyPr/>
        <a:lstStyle/>
        <a:p>
          <a:endParaRPr lang="en-GB"/>
        </a:p>
      </dgm:t>
    </dgm:pt>
    <dgm:pt modelId="{EC19604C-3068-435E-9F75-2204E21AF34F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200" dirty="0" smtClean="0"/>
            <a:t>EU-Cyprus (1973)</a:t>
          </a:r>
          <a:endParaRPr lang="en-GB" sz="1200" dirty="0"/>
        </a:p>
      </dgm:t>
    </dgm:pt>
    <dgm:pt modelId="{C4966F59-30B4-4549-A36D-835E93BCC635}" type="parTrans" cxnId="{25C0C611-BCB5-4DCD-AA4A-A2073777BF47}">
      <dgm:prSet/>
      <dgm:spPr/>
      <dgm:t>
        <a:bodyPr/>
        <a:lstStyle/>
        <a:p>
          <a:endParaRPr lang="en-GB"/>
        </a:p>
      </dgm:t>
    </dgm:pt>
    <dgm:pt modelId="{DD90041E-661F-4C64-B907-116E02D0E7C8}" type="sibTrans" cxnId="{25C0C611-BCB5-4DCD-AA4A-A2073777BF47}">
      <dgm:prSet/>
      <dgm:spPr/>
      <dgm:t>
        <a:bodyPr/>
        <a:lstStyle/>
        <a:p>
          <a:endParaRPr lang="en-GB"/>
        </a:p>
      </dgm:t>
    </dgm:pt>
    <dgm:pt modelId="{2043DA18-8653-4C1D-93FB-EDCD8B58C801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600" b="1" dirty="0" smtClean="0"/>
            <a:t>Law and Trade Cooperation Framework</a:t>
          </a:r>
          <a:endParaRPr lang="en-GB" sz="1600" b="1" dirty="0"/>
        </a:p>
      </dgm:t>
    </dgm:pt>
    <dgm:pt modelId="{679A2354-48EE-4320-A235-24262D7057C2}" type="parTrans" cxnId="{79E82A60-D678-4DD5-88ED-4BC9A850A5DA}">
      <dgm:prSet/>
      <dgm:spPr/>
      <dgm:t>
        <a:bodyPr/>
        <a:lstStyle/>
        <a:p>
          <a:endParaRPr lang="en-GB"/>
        </a:p>
      </dgm:t>
    </dgm:pt>
    <dgm:pt modelId="{E3A6B896-3D70-4CB1-A910-B71A0814FC3C}" type="sibTrans" cxnId="{79E82A60-D678-4DD5-88ED-4BC9A850A5DA}">
      <dgm:prSet/>
      <dgm:spPr/>
      <dgm:t>
        <a:bodyPr/>
        <a:lstStyle/>
        <a:p>
          <a:endParaRPr lang="en-GB"/>
        </a:p>
      </dgm:t>
    </dgm:pt>
    <dgm:pt modelId="{B73DDFE0-20BC-4103-B07F-05A62E48AD93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600" b="1" dirty="0" smtClean="0"/>
            <a:t>Law and Economic Development Framework</a:t>
          </a:r>
          <a:endParaRPr lang="en-GB" sz="1600" b="1" dirty="0"/>
        </a:p>
      </dgm:t>
    </dgm:pt>
    <dgm:pt modelId="{FB44BFA7-7639-4537-8B43-CAE1C3D9DAD2}" type="parTrans" cxnId="{1D6CE0A1-EFC7-4E52-9EAF-33AC02CFFE69}">
      <dgm:prSet/>
      <dgm:spPr/>
      <dgm:t>
        <a:bodyPr/>
        <a:lstStyle/>
        <a:p>
          <a:endParaRPr lang="en-GB"/>
        </a:p>
      </dgm:t>
    </dgm:pt>
    <dgm:pt modelId="{875B3D56-3BDF-4599-B909-1FA059171488}" type="sibTrans" cxnId="{1D6CE0A1-EFC7-4E52-9EAF-33AC02CFFE69}">
      <dgm:prSet/>
      <dgm:spPr/>
      <dgm:t>
        <a:bodyPr/>
        <a:lstStyle/>
        <a:p>
          <a:endParaRPr lang="en-GB"/>
        </a:p>
      </dgm:t>
    </dgm:pt>
    <dgm:pt modelId="{7078BA54-8405-4E6A-97D4-60013A720425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EU-Tunisia RTA (1969)</a:t>
          </a:r>
          <a:endParaRPr lang="en-GB" sz="800" dirty="0"/>
        </a:p>
      </dgm:t>
    </dgm:pt>
    <dgm:pt modelId="{5E4EEBD5-2891-4A91-AB6D-D34854C62979}" type="parTrans" cxnId="{81A80071-77A2-4915-87AE-50D874DEB6C4}">
      <dgm:prSet/>
      <dgm:spPr/>
      <dgm:t>
        <a:bodyPr/>
        <a:lstStyle/>
        <a:p>
          <a:endParaRPr lang="en-GB"/>
        </a:p>
      </dgm:t>
    </dgm:pt>
    <dgm:pt modelId="{2C20F305-4549-46A1-928A-E735B02E360E}" type="sibTrans" cxnId="{81A80071-77A2-4915-87AE-50D874DEB6C4}">
      <dgm:prSet/>
      <dgm:spPr/>
      <dgm:t>
        <a:bodyPr/>
        <a:lstStyle/>
        <a:p>
          <a:endParaRPr lang="en-GB"/>
        </a:p>
      </dgm:t>
    </dgm:pt>
    <dgm:pt modelId="{B477E2D8-93EE-445E-A127-9C39C598BA09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EU-Morocco RTA (1969)</a:t>
          </a:r>
          <a:endParaRPr lang="en-GB" sz="800" dirty="0"/>
        </a:p>
      </dgm:t>
    </dgm:pt>
    <dgm:pt modelId="{33EB008D-C332-404E-AC74-C0A94ABB27E6}" type="parTrans" cxnId="{7EB4EA41-3D3D-41BB-AFB7-85F2780853A8}">
      <dgm:prSet/>
      <dgm:spPr/>
      <dgm:t>
        <a:bodyPr/>
        <a:lstStyle/>
        <a:p>
          <a:endParaRPr lang="en-GB"/>
        </a:p>
      </dgm:t>
    </dgm:pt>
    <dgm:pt modelId="{ACFCD784-4998-4898-A0EB-8E9C6C677790}" type="sibTrans" cxnId="{7EB4EA41-3D3D-41BB-AFB7-85F2780853A8}">
      <dgm:prSet/>
      <dgm:spPr/>
      <dgm:t>
        <a:bodyPr/>
        <a:lstStyle/>
        <a:p>
          <a:endParaRPr lang="en-GB"/>
        </a:p>
      </dgm:t>
    </dgm:pt>
    <dgm:pt modelId="{4015730F-730B-4DB3-9D6D-FF46550AB98B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EU-Israel RTA (1970)</a:t>
          </a:r>
          <a:endParaRPr lang="en-GB" sz="800" dirty="0"/>
        </a:p>
      </dgm:t>
    </dgm:pt>
    <dgm:pt modelId="{E048AD74-A1B2-447F-A8E6-C4C9B61A5F2B}" type="parTrans" cxnId="{CC6E00E5-8EB7-4B61-9062-AF5CA8DC6534}">
      <dgm:prSet/>
      <dgm:spPr/>
      <dgm:t>
        <a:bodyPr/>
        <a:lstStyle/>
        <a:p>
          <a:endParaRPr lang="en-GB"/>
        </a:p>
      </dgm:t>
    </dgm:pt>
    <dgm:pt modelId="{B7C3D296-8F7B-402D-B260-EBA50596683D}" type="sibTrans" cxnId="{CC6E00E5-8EB7-4B61-9062-AF5CA8DC6534}">
      <dgm:prSet/>
      <dgm:spPr/>
      <dgm:t>
        <a:bodyPr/>
        <a:lstStyle/>
        <a:p>
          <a:endParaRPr lang="en-GB"/>
        </a:p>
      </dgm:t>
    </dgm:pt>
    <dgm:pt modelId="{DA53CFB5-98EA-4077-BA2C-680D35DF80B4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EU-Egypt RTA (1972)</a:t>
          </a:r>
          <a:endParaRPr lang="en-GB" sz="800" dirty="0"/>
        </a:p>
      </dgm:t>
    </dgm:pt>
    <dgm:pt modelId="{8FD3EAB5-56E2-419F-93CD-75EA12501DBD}" type="parTrans" cxnId="{FECB46A7-DB59-4F56-9D62-2B5CE16E829E}">
      <dgm:prSet/>
      <dgm:spPr/>
      <dgm:t>
        <a:bodyPr/>
        <a:lstStyle/>
        <a:p>
          <a:endParaRPr lang="en-GB"/>
        </a:p>
      </dgm:t>
    </dgm:pt>
    <dgm:pt modelId="{F7B941A1-75E2-45D7-AC83-24C400940D96}" type="sibTrans" cxnId="{FECB46A7-DB59-4F56-9D62-2B5CE16E829E}">
      <dgm:prSet/>
      <dgm:spPr/>
      <dgm:t>
        <a:bodyPr/>
        <a:lstStyle/>
        <a:p>
          <a:endParaRPr lang="en-GB"/>
        </a:p>
      </dgm:t>
    </dgm:pt>
    <dgm:pt modelId="{78FF43E0-46F2-451F-843E-932856620F72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EU-Lebanon RTA (1972)</a:t>
          </a:r>
          <a:endParaRPr lang="en-GB" sz="800" dirty="0"/>
        </a:p>
      </dgm:t>
    </dgm:pt>
    <dgm:pt modelId="{EF2B6E01-872F-4FC6-9261-91415498B0DE}" type="parTrans" cxnId="{C4A8251F-9F82-4F3C-8EE8-2B0ACA465545}">
      <dgm:prSet/>
      <dgm:spPr/>
      <dgm:t>
        <a:bodyPr/>
        <a:lstStyle/>
        <a:p>
          <a:endParaRPr lang="en-GB"/>
        </a:p>
      </dgm:t>
    </dgm:pt>
    <dgm:pt modelId="{E25581E3-2A9C-4F00-8FF9-4A2C64DEF7FA}" type="sibTrans" cxnId="{C4A8251F-9F82-4F3C-8EE8-2B0ACA465545}">
      <dgm:prSet/>
      <dgm:spPr/>
      <dgm:t>
        <a:bodyPr/>
        <a:lstStyle/>
        <a:p>
          <a:endParaRPr lang="en-GB"/>
        </a:p>
      </dgm:t>
    </dgm:pt>
    <dgm:pt modelId="{EBA89728-13FB-4219-AFB9-C08C2128AB1F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EU-Israel RTA (1975)</a:t>
          </a:r>
          <a:endParaRPr lang="en-GB" sz="800" dirty="0"/>
        </a:p>
      </dgm:t>
    </dgm:pt>
    <dgm:pt modelId="{AC4E51D5-4758-422E-BFD7-4C6E1C514E11}" type="parTrans" cxnId="{0DE682FD-9572-46B3-82C4-B3FB599A913D}">
      <dgm:prSet/>
      <dgm:spPr/>
      <dgm:t>
        <a:bodyPr/>
        <a:lstStyle/>
        <a:p>
          <a:endParaRPr lang="en-GB"/>
        </a:p>
      </dgm:t>
    </dgm:pt>
    <dgm:pt modelId="{6A7EB4BD-5337-4240-BD3E-790BDB602922}" type="sibTrans" cxnId="{0DE682FD-9572-46B3-82C4-B3FB599A913D}">
      <dgm:prSet/>
      <dgm:spPr/>
      <dgm:t>
        <a:bodyPr/>
        <a:lstStyle/>
        <a:p>
          <a:endParaRPr lang="en-GB"/>
        </a:p>
      </dgm:t>
    </dgm:pt>
    <dgm:pt modelId="{3F192C82-323C-419F-A1CA-892F84857F40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EU-Algeria RTA (1976)</a:t>
          </a:r>
          <a:endParaRPr lang="en-GB" sz="800" dirty="0"/>
        </a:p>
      </dgm:t>
    </dgm:pt>
    <dgm:pt modelId="{ECB05BA2-5534-4C41-8FB4-FB7BF601FB14}" type="parTrans" cxnId="{04600FB0-5D63-4D18-ABF3-8187CDCE9E7C}">
      <dgm:prSet/>
      <dgm:spPr/>
      <dgm:t>
        <a:bodyPr/>
        <a:lstStyle/>
        <a:p>
          <a:endParaRPr lang="en-GB"/>
        </a:p>
      </dgm:t>
    </dgm:pt>
    <dgm:pt modelId="{BB11089F-7397-4973-9BF0-44FCAAC8E898}" type="sibTrans" cxnId="{04600FB0-5D63-4D18-ABF3-8187CDCE9E7C}">
      <dgm:prSet/>
      <dgm:spPr/>
      <dgm:t>
        <a:bodyPr/>
        <a:lstStyle/>
        <a:p>
          <a:endParaRPr lang="en-GB"/>
        </a:p>
      </dgm:t>
    </dgm:pt>
    <dgm:pt modelId="{BCB370F2-8946-4296-95D0-9BB1BA329E7E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EU-Tunisia RTA (1976)</a:t>
          </a:r>
          <a:endParaRPr lang="en-GB" sz="800" dirty="0"/>
        </a:p>
      </dgm:t>
    </dgm:pt>
    <dgm:pt modelId="{C4E10AEB-65DF-4EA8-B231-DF53A0EE070C}" type="parTrans" cxnId="{976222B3-F992-4406-9767-2BEFCDDDA0E4}">
      <dgm:prSet/>
      <dgm:spPr/>
      <dgm:t>
        <a:bodyPr/>
        <a:lstStyle/>
        <a:p>
          <a:endParaRPr lang="en-GB"/>
        </a:p>
      </dgm:t>
    </dgm:pt>
    <dgm:pt modelId="{AD677308-D04B-4DF1-B8AB-FE4B5D6EA9F1}" type="sibTrans" cxnId="{976222B3-F992-4406-9767-2BEFCDDDA0E4}">
      <dgm:prSet/>
      <dgm:spPr/>
      <dgm:t>
        <a:bodyPr/>
        <a:lstStyle/>
        <a:p>
          <a:endParaRPr lang="en-GB"/>
        </a:p>
      </dgm:t>
    </dgm:pt>
    <dgm:pt modelId="{9C03EA02-CBF3-4DB2-860C-69EBA4C68B7F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EU-Morocco RTA (1976)</a:t>
          </a:r>
          <a:endParaRPr lang="en-GB" sz="800" dirty="0"/>
        </a:p>
      </dgm:t>
    </dgm:pt>
    <dgm:pt modelId="{E29B175E-20F4-4C80-B848-B8416301A08C}" type="parTrans" cxnId="{9E7FA152-6D5F-4C83-8E37-8EAB25126635}">
      <dgm:prSet/>
      <dgm:spPr/>
      <dgm:t>
        <a:bodyPr/>
        <a:lstStyle/>
        <a:p>
          <a:endParaRPr lang="en-GB"/>
        </a:p>
      </dgm:t>
    </dgm:pt>
    <dgm:pt modelId="{C9ACBEE1-648D-45F1-BFD0-6F4216447ACC}" type="sibTrans" cxnId="{9E7FA152-6D5F-4C83-8E37-8EAB25126635}">
      <dgm:prSet/>
      <dgm:spPr/>
      <dgm:t>
        <a:bodyPr/>
        <a:lstStyle/>
        <a:p>
          <a:endParaRPr lang="en-GB"/>
        </a:p>
      </dgm:t>
    </dgm:pt>
    <dgm:pt modelId="{FE1EF0B4-380C-4453-ABB7-BCFFAA2EC195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EU-Jordan RTA (1977)</a:t>
          </a:r>
          <a:endParaRPr lang="en-GB" sz="800" dirty="0"/>
        </a:p>
      </dgm:t>
    </dgm:pt>
    <dgm:pt modelId="{86DDA42D-5C77-4B5A-BE52-86DC79621D51}" type="parTrans" cxnId="{9836BC14-98F0-4601-B72D-B1D2D97B1C18}">
      <dgm:prSet/>
      <dgm:spPr/>
      <dgm:t>
        <a:bodyPr/>
        <a:lstStyle/>
        <a:p>
          <a:endParaRPr lang="en-GB"/>
        </a:p>
      </dgm:t>
    </dgm:pt>
    <dgm:pt modelId="{C12C21DF-6B96-4368-AC87-2F0AB224E3F5}" type="sibTrans" cxnId="{9836BC14-98F0-4601-B72D-B1D2D97B1C18}">
      <dgm:prSet/>
      <dgm:spPr/>
      <dgm:t>
        <a:bodyPr/>
        <a:lstStyle/>
        <a:p>
          <a:endParaRPr lang="en-GB"/>
        </a:p>
      </dgm:t>
    </dgm:pt>
    <dgm:pt modelId="{060E7AF0-4E8D-4123-A579-086442790EB2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EU-Egypt RTA (1978)</a:t>
          </a:r>
          <a:endParaRPr lang="en-GB" sz="800" dirty="0"/>
        </a:p>
      </dgm:t>
    </dgm:pt>
    <dgm:pt modelId="{9016C928-765F-4178-AB91-AF4BFFC78F94}" type="parTrans" cxnId="{51B056C4-CBC6-42E5-BBF4-E31341373263}">
      <dgm:prSet/>
      <dgm:spPr/>
      <dgm:t>
        <a:bodyPr/>
        <a:lstStyle/>
        <a:p>
          <a:endParaRPr lang="en-GB"/>
        </a:p>
      </dgm:t>
    </dgm:pt>
    <dgm:pt modelId="{34C676A3-E1C6-4610-AA92-E23C094A3F73}" type="sibTrans" cxnId="{51B056C4-CBC6-42E5-BBF4-E31341373263}">
      <dgm:prSet/>
      <dgm:spPr/>
      <dgm:t>
        <a:bodyPr/>
        <a:lstStyle/>
        <a:p>
          <a:endParaRPr lang="en-GB"/>
        </a:p>
      </dgm:t>
    </dgm:pt>
    <dgm:pt modelId="{6FEACE20-8374-4774-89DD-4DF38ED44675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EU-Lebanon (1978) </a:t>
          </a:r>
          <a:endParaRPr lang="en-GB" sz="800" dirty="0"/>
        </a:p>
      </dgm:t>
    </dgm:pt>
    <dgm:pt modelId="{73065971-A940-400C-94A9-17B7BE8DBB3B}" type="parTrans" cxnId="{4ECE7416-F50C-4E73-8F1E-D6E7E804162A}">
      <dgm:prSet/>
      <dgm:spPr/>
      <dgm:t>
        <a:bodyPr/>
        <a:lstStyle/>
        <a:p>
          <a:endParaRPr lang="en-GB"/>
        </a:p>
      </dgm:t>
    </dgm:pt>
    <dgm:pt modelId="{70AF759C-9B60-408C-8D60-C97A7F10E609}" type="sibTrans" cxnId="{4ECE7416-F50C-4E73-8F1E-D6E7E804162A}">
      <dgm:prSet/>
      <dgm:spPr/>
      <dgm:t>
        <a:bodyPr/>
        <a:lstStyle/>
        <a:p>
          <a:endParaRPr lang="en-GB"/>
        </a:p>
      </dgm:t>
    </dgm:pt>
    <dgm:pt modelId="{EF7D9705-FF6F-4F7F-B563-6A6EF42BE16B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EU-Syria (1978)</a:t>
          </a:r>
          <a:endParaRPr lang="en-GB" sz="800" dirty="0"/>
        </a:p>
      </dgm:t>
    </dgm:pt>
    <dgm:pt modelId="{74ADC778-DAD1-4342-BCE3-6B4739A19386}" type="parTrans" cxnId="{7939ECF7-06C2-4C6F-8E85-B3B9A2FAE516}">
      <dgm:prSet/>
      <dgm:spPr/>
      <dgm:t>
        <a:bodyPr/>
        <a:lstStyle/>
        <a:p>
          <a:endParaRPr lang="en-GB"/>
        </a:p>
      </dgm:t>
    </dgm:pt>
    <dgm:pt modelId="{15AA4B49-343E-4FDC-A7CF-0E3FBF08352D}" type="sibTrans" cxnId="{7939ECF7-06C2-4C6F-8E85-B3B9A2FAE516}">
      <dgm:prSet/>
      <dgm:spPr/>
      <dgm:t>
        <a:bodyPr/>
        <a:lstStyle/>
        <a:p>
          <a:endParaRPr lang="en-GB"/>
        </a:p>
      </dgm:t>
    </dgm:pt>
    <dgm:pt modelId="{D7B042FB-C6F6-4956-93EE-761BA2C07F39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EU-Yugoslavia (1980)</a:t>
          </a:r>
          <a:endParaRPr lang="en-GB" sz="800" dirty="0"/>
        </a:p>
      </dgm:t>
    </dgm:pt>
    <dgm:pt modelId="{499AB71C-0709-4AD9-860C-17A267B98EA8}" type="parTrans" cxnId="{6B2A8697-6E02-48D0-9BA7-2060A8CFD5B0}">
      <dgm:prSet/>
      <dgm:spPr/>
      <dgm:t>
        <a:bodyPr/>
        <a:lstStyle/>
        <a:p>
          <a:endParaRPr lang="en-GB"/>
        </a:p>
      </dgm:t>
    </dgm:pt>
    <dgm:pt modelId="{853E41AD-CAC3-4E6A-9DEE-781BB0FA69B7}" type="sibTrans" cxnId="{6B2A8697-6E02-48D0-9BA7-2060A8CFD5B0}">
      <dgm:prSet/>
      <dgm:spPr/>
      <dgm:t>
        <a:bodyPr/>
        <a:lstStyle/>
        <a:p>
          <a:endParaRPr lang="en-GB"/>
        </a:p>
      </dgm:t>
    </dgm:pt>
    <dgm:pt modelId="{2776BB86-6A63-4B90-8C58-5BDA14D5F8DB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200" dirty="0" smtClean="0"/>
            <a:t>Yaoundé I (1963)</a:t>
          </a:r>
          <a:endParaRPr lang="en-GB" sz="1200" dirty="0"/>
        </a:p>
      </dgm:t>
    </dgm:pt>
    <dgm:pt modelId="{D271648A-DF2A-408B-A856-3257AC8C3EA0}" type="parTrans" cxnId="{FAC3B03D-819C-46AF-8235-63DC58F04501}">
      <dgm:prSet/>
      <dgm:spPr/>
      <dgm:t>
        <a:bodyPr/>
        <a:lstStyle/>
        <a:p>
          <a:endParaRPr lang="en-GB"/>
        </a:p>
      </dgm:t>
    </dgm:pt>
    <dgm:pt modelId="{20611FEC-82C5-456F-ACF0-D59575B60B83}" type="sibTrans" cxnId="{FAC3B03D-819C-46AF-8235-63DC58F04501}">
      <dgm:prSet/>
      <dgm:spPr/>
      <dgm:t>
        <a:bodyPr/>
        <a:lstStyle/>
        <a:p>
          <a:endParaRPr lang="en-GB"/>
        </a:p>
      </dgm:t>
    </dgm:pt>
    <dgm:pt modelId="{60E2A39F-89FF-4117-96A6-72ECFF373B5D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200" dirty="0" smtClean="0"/>
            <a:t>Lomé I (1975)</a:t>
          </a:r>
          <a:endParaRPr lang="en-GB" sz="1200" dirty="0"/>
        </a:p>
      </dgm:t>
    </dgm:pt>
    <dgm:pt modelId="{F1422E30-6DB6-48FE-AE10-FC29E71CD1D6}" type="parTrans" cxnId="{C49AAB8F-5DAE-422D-A48D-C7F55BFB3977}">
      <dgm:prSet/>
      <dgm:spPr/>
      <dgm:t>
        <a:bodyPr/>
        <a:lstStyle/>
        <a:p>
          <a:endParaRPr lang="en-GB"/>
        </a:p>
      </dgm:t>
    </dgm:pt>
    <dgm:pt modelId="{8B8EB406-900C-473D-8883-83CCB02844FA}" type="sibTrans" cxnId="{C49AAB8F-5DAE-422D-A48D-C7F55BFB3977}">
      <dgm:prSet/>
      <dgm:spPr/>
      <dgm:t>
        <a:bodyPr/>
        <a:lstStyle/>
        <a:p>
          <a:endParaRPr lang="en-GB"/>
        </a:p>
      </dgm:t>
    </dgm:pt>
    <dgm:pt modelId="{F7A6D9CF-C186-4B7D-BAAD-CA6AE5C12A04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200" dirty="0" smtClean="0"/>
            <a:t>Yaoundé II (1969)</a:t>
          </a:r>
          <a:endParaRPr lang="en-GB" sz="1200" dirty="0"/>
        </a:p>
      </dgm:t>
    </dgm:pt>
    <dgm:pt modelId="{FC3559BC-89D3-49EB-85C4-79C557C9C3AF}" type="parTrans" cxnId="{B8C6A824-0EF8-47CF-AA98-8107B70DDFB9}">
      <dgm:prSet/>
      <dgm:spPr/>
      <dgm:t>
        <a:bodyPr/>
        <a:lstStyle/>
        <a:p>
          <a:endParaRPr lang="en-GB"/>
        </a:p>
      </dgm:t>
    </dgm:pt>
    <dgm:pt modelId="{D253A5E8-0978-43D0-B1E9-F7B434663B11}" type="sibTrans" cxnId="{B8C6A824-0EF8-47CF-AA98-8107B70DDFB9}">
      <dgm:prSet/>
      <dgm:spPr/>
      <dgm:t>
        <a:bodyPr/>
        <a:lstStyle/>
        <a:p>
          <a:endParaRPr lang="en-GB"/>
        </a:p>
      </dgm:t>
    </dgm:pt>
    <dgm:pt modelId="{BF1E9BBE-A809-40BA-B291-CBA624AB318A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200" dirty="0" smtClean="0"/>
            <a:t>Lomé II (1979)</a:t>
          </a:r>
          <a:endParaRPr lang="en-GB" sz="1200" dirty="0"/>
        </a:p>
      </dgm:t>
    </dgm:pt>
    <dgm:pt modelId="{E81531C5-16F4-4281-8C32-A24752F82F7A}" type="parTrans" cxnId="{CD9BFCA5-29A3-44CA-B814-48E1DDFB1BB2}">
      <dgm:prSet/>
      <dgm:spPr/>
      <dgm:t>
        <a:bodyPr/>
        <a:lstStyle/>
        <a:p>
          <a:endParaRPr lang="en-GB"/>
        </a:p>
      </dgm:t>
    </dgm:pt>
    <dgm:pt modelId="{5BE0142F-760C-4F4B-A53B-88764C0643EB}" type="sibTrans" cxnId="{CD9BFCA5-29A3-44CA-B814-48E1DDFB1BB2}">
      <dgm:prSet/>
      <dgm:spPr/>
      <dgm:t>
        <a:bodyPr/>
        <a:lstStyle/>
        <a:p>
          <a:endParaRPr lang="en-GB"/>
        </a:p>
      </dgm:t>
    </dgm:pt>
    <dgm:pt modelId="{AB31AB71-0468-4AEF-8579-C436D04611CD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Finland-Bulgaria (1974)</a:t>
          </a:r>
          <a:endParaRPr lang="en-GB" sz="800" dirty="0"/>
        </a:p>
      </dgm:t>
    </dgm:pt>
    <dgm:pt modelId="{4DFCC706-B190-41B9-88B9-472DE88A9E2E}" type="parTrans" cxnId="{34568F8A-0B51-44C8-96B2-FAFB8E6BD158}">
      <dgm:prSet/>
      <dgm:spPr/>
      <dgm:t>
        <a:bodyPr/>
        <a:lstStyle/>
        <a:p>
          <a:endParaRPr lang="en-GB"/>
        </a:p>
      </dgm:t>
    </dgm:pt>
    <dgm:pt modelId="{DD4DE889-EE01-4CEB-822F-E9D2B6BBA3BE}" type="sibTrans" cxnId="{34568F8A-0B51-44C8-96B2-FAFB8E6BD158}">
      <dgm:prSet/>
      <dgm:spPr/>
      <dgm:t>
        <a:bodyPr/>
        <a:lstStyle/>
        <a:p>
          <a:endParaRPr lang="en-GB"/>
        </a:p>
      </dgm:t>
    </dgm:pt>
    <dgm:pt modelId="{4E454D5D-E8E2-43C4-AEA1-CEB6F764A056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Finland-Czechoslovakia (1974)</a:t>
          </a:r>
          <a:endParaRPr lang="en-GB" sz="800" dirty="0"/>
        </a:p>
      </dgm:t>
    </dgm:pt>
    <dgm:pt modelId="{625DFBBD-AFE4-4B3B-85CA-71F1EEAA7A5B}" type="parTrans" cxnId="{D75569E2-33C3-49C9-8CD9-DF533FD176FF}">
      <dgm:prSet/>
      <dgm:spPr/>
      <dgm:t>
        <a:bodyPr/>
        <a:lstStyle/>
        <a:p>
          <a:endParaRPr lang="en-GB"/>
        </a:p>
      </dgm:t>
    </dgm:pt>
    <dgm:pt modelId="{FAEEC528-A33E-43D6-8C9F-5E5775272355}" type="sibTrans" cxnId="{D75569E2-33C3-49C9-8CD9-DF533FD176FF}">
      <dgm:prSet/>
      <dgm:spPr/>
      <dgm:t>
        <a:bodyPr/>
        <a:lstStyle/>
        <a:p>
          <a:endParaRPr lang="en-GB"/>
        </a:p>
      </dgm:t>
    </dgm:pt>
    <dgm:pt modelId="{B03AD70B-83EE-45DC-8420-44AF80926CCB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Finland-Hungary (1974)</a:t>
          </a:r>
          <a:endParaRPr lang="en-GB" sz="800" dirty="0"/>
        </a:p>
      </dgm:t>
    </dgm:pt>
    <dgm:pt modelId="{B7675655-4C70-4207-BAD6-6902D54742FA}" type="parTrans" cxnId="{626F215F-7983-47BF-8071-3ED01513D14B}">
      <dgm:prSet/>
      <dgm:spPr/>
      <dgm:t>
        <a:bodyPr/>
        <a:lstStyle/>
        <a:p>
          <a:endParaRPr lang="en-GB"/>
        </a:p>
      </dgm:t>
    </dgm:pt>
    <dgm:pt modelId="{59865C3D-27F5-4F16-8577-749760DD120F}" type="sibTrans" cxnId="{626F215F-7983-47BF-8071-3ED01513D14B}">
      <dgm:prSet/>
      <dgm:spPr/>
      <dgm:t>
        <a:bodyPr/>
        <a:lstStyle/>
        <a:p>
          <a:endParaRPr lang="en-GB"/>
        </a:p>
      </dgm:t>
    </dgm:pt>
    <dgm:pt modelId="{C7EDE2A6-CA37-41FC-93CF-216CC6BF60D6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Finland-Poland (1974)</a:t>
          </a:r>
          <a:endParaRPr lang="en-GB" sz="800" dirty="0"/>
        </a:p>
      </dgm:t>
    </dgm:pt>
    <dgm:pt modelId="{C5F9B11B-223D-470F-9317-AB0B6EEA2387}" type="parTrans" cxnId="{A526CD0E-C466-4B34-8C13-0407B79C6FA6}">
      <dgm:prSet/>
      <dgm:spPr/>
      <dgm:t>
        <a:bodyPr/>
        <a:lstStyle/>
        <a:p>
          <a:endParaRPr lang="en-GB"/>
        </a:p>
      </dgm:t>
    </dgm:pt>
    <dgm:pt modelId="{9DD22067-8ACA-465D-A6F3-6CC29BCC9ED9}" type="sibTrans" cxnId="{A526CD0E-C466-4B34-8C13-0407B79C6FA6}">
      <dgm:prSet/>
      <dgm:spPr/>
      <dgm:t>
        <a:bodyPr/>
        <a:lstStyle/>
        <a:p>
          <a:endParaRPr lang="en-GB"/>
        </a:p>
      </dgm:t>
    </dgm:pt>
    <dgm:pt modelId="{13084029-30CE-4837-9ACE-9AF2B4CB3C49}">
      <dgm:prSet phldrT="[Text]"/>
      <dgm:spPr>
        <a:solidFill>
          <a:srgbClr val="000090"/>
        </a:solidFill>
      </dgm:spPr>
      <dgm:t>
        <a:bodyPr/>
        <a:lstStyle/>
        <a:p>
          <a:r>
            <a:rPr lang="en-GB" sz="800" dirty="0" smtClean="0"/>
            <a:t>Australia-Papua New Guinea (1976)</a:t>
          </a:r>
          <a:endParaRPr lang="en-GB" sz="800" dirty="0"/>
        </a:p>
      </dgm:t>
    </dgm:pt>
    <dgm:pt modelId="{EECF0F98-1A11-4802-BC59-2F189DD32A2C}" type="parTrans" cxnId="{B951F62E-BB9E-407B-9C33-2A56157E1233}">
      <dgm:prSet/>
      <dgm:spPr/>
      <dgm:t>
        <a:bodyPr/>
        <a:lstStyle/>
        <a:p>
          <a:endParaRPr lang="en-GB"/>
        </a:p>
      </dgm:t>
    </dgm:pt>
    <dgm:pt modelId="{B522B780-3672-4303-8B11-B579CAC91994}" type="sibTrans" cxnId="{B951F62E-BB9E-407B-9C33-2A56157E1233}">
      <dgm:prSet/>
      <dgm:spPr/>
      <dgm:t>
        <a:bodyPr/>
        <a:lstStyle/>
        <a:p>
          <a:endParaRPr lang="en-GB"/>
        </a:p>
      </dgm:t>
    </dgm:pt>
    <dgm:pt modelId="{E53234EB-76DC-4B3C-B82A-ACC78A702780}" type="pres">
      <dgm:prSet presAssocID="{A6500A15-BB92-4DC9-97A7-7BE47100B1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5D21AF-115D-48A5-BA54-DF7AC7AF54C9}" type="pres">
      <dgm:prSet presAssocID="{6AC9FD0B-8204-4446-925F-FE01E65BBF2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EA10F8-4BF4-45C7-BF21-22B705EBC7C9}" type="pres">
      <dgm:prSet presAssocID="{3D836EE7-5BAF-4BCD-B9E7-20F1835F7410}" presName="sibTrans" presStyleCnt="0"/>
      <dgm:spPr/>
    </dgm:pt>
    <dgm:pt modelId="{C8CBC9A3-08E7-421B-BF57-B8F2B5844883}" type="pres">
      <dgm:prSet presAssocID="{2043DA18-8653-4C1D-93FB-EDCD8B58C80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B526B2-B3BD-4260-9607-AE59B29FF0A6}" type="pres">
      <dgm:prSet presAssocID="{E3A6B896-3D70-4CB1-A910-B71A0814FC3C}" presName="sibTrans" presStyleCnt="0"/>
      <dgm:spPr/>
    </dgm:pt>
    <dgm:pt modelId="{939F1C6D-EDB3-4D9E-B96D-DABA47F51572}" type="pres">
      <dgm:prSet presAssocID="{B73DDFE0-20BC-4103-B07F-05A62E48AD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26F215F-7983-47BF-8071-3ED01513D14B}" srcId="{2043DA18-8653-4C1D-93FB-EDCD8B58C801}" destId="{B03AD70B-83EE-45DC-8420-44AF80926CCB}" srcOrd="17" destOrd="0" parTransId="{B7675655-4C70-4207-BAD6-6902D54742FA}" sibTransId="{59865C3D-27F5-4F16-8577-749760DD120F}"/>
    <dgm:cxn modelId="{79E82A60-D678-4DD5-88ED-4BC9A850A5DA}" srcId="{A6500A15-BB92-4DC9-97A7-7BE47100B1B2}" destId="{2043DA18-8653-4C1D-93FB-EDCD8B58C801}" srcOrd="1" destOrd="0" parTransId="{679A2354-48EE-4320-A235-24262D7057C2}" sibTransId="{E3A6B896-3D70-4CB1-A910-B71A0814FC3C}"/>
    <dgm:cxn modelId="{B8C6A824-0EF8-47CF-AA98-8107B70DDFB9}" srcId="{B73DDFE0-20BC-4103-B07F-05A62E48AD93}" destId="{F7A6D9CF-C186-4B7D-BAAD-CA6AE5C12A04}" srcOrd="1" destOrd="0" parTransId="{FC3559BC-89D3-49EB-85C4-79C557C9C3AF}" sibTransId="{D253A5E8-0978-43D0-B1E9-F7B434663B11}"/>
    <dgm:cxn modelId="{51B056C4-CBC6-42E5-BBF4-E31341373263}" srcId="{2043DA18-8653-4C1D-93FB-EDCD8B58C801}" destId="{060E7AF0-4E8D-4123-A579-086442790EB2}" srcOrd="11" destOrd="0" parTransId="{9016C928-765F-4178-AB91-AF4BFFC78F94}" sibTransId="{34C676A3-E1C6-4610-AA92-E23C094A3F73}"/>
    <dgm:cxn modelId="{9E7FA152-6D5F-4C83-8E37-8EAB25126635}" srcId="{2043DA18-8653-4C1D-93FB-EDCD8B58C801}" destId="{9C03EA02-CBF3-4DB2-860C-69EBA4C68B7F}" srcOrd="9" destOrd="0" parTransId="{E29B175E-20F4-4C80-B848-B8416301A08C}" sibTransId="{C9ACBEE1-648D-45F1-BFD0-6F4216447ACC}"/>
    <dgm:cxn modelId="{6B2A8697-6E02-48D0-9BA7-2060A8CFD5B0}" srcId="{2043DA18-8653-4C1D-93FB-EDCD8B58C801}" destId="{D7B042FB-C6F6-4956-93EE-761BA2C07F39}" srcOrd="14" destOrd="0" parTransId="{499AB71C-0709-4AD9-860C-17A267B98EA8}" sibTransId="{853E41AD-CAC3-4E6A-9DEE-781BB0FA69B7}"/>
    <dgm:cxn modelId="{B951F62E-BB9E-407B-9C33-2A56157E1233}" srcId="{2043DA18-8653-4C1D-93FB-EDCD8B58C801}" destId="{13084029-30CE-4837-9ACE-9AF2B4CB3C49}" srcOrd="0" destOrd="0" parTransId="{EECF0F98-1A11-4802-BC59-2F189DD32A2C}" sibTransId="{B522B780-3672-4303-8B11-B579CAC91994}"/>
    <dgm:cxn modelId="{027ED8D9-7ABB-D54E-A567-FD2D43986047}" type="presOf" srcId="{6AC9FD0B-8204-4446-925F-FE01E65BBF2F}" destId="{1A5D21AF-115D-48A5-BA54-DF7AC7AF54C9}" srcOrd="0" destOrd="0" presId="urn:microsoft.com/office/officeart/2005/8/layout/hList6"/>
    <dgm:cxn modelId="{DCCC1E86-92DF-CD4D-8AC1-43DB7C550347}" type="presOf" srcId="{B73DDFE0-20BC-4103-B07F-05A62E48AD93}" destId="{939F1C6D-EDB3-4D9E-B96D-DABA47F51572}" srcOrd="0" destOrd="0" presId="urn:microsoft.com/office/officeart/2005/8/layout/hList6"/>
    <dgm:cxn modelId="{ECED52B0-3E58-774C-8301-7083CD0A1CFC}" type="presOf" srcId="{78FF43E0-46F2-451F-843E-932856620F72}" destId="{C8CBC9A3-08E7-421B-BF57-B8F2B5844883}" srcOrd="0" destOrd="6" presId="urn:microsoft.com/office/officeart/2005/8/layout/hList6"/>
    <dgm:cxn modelId="{ADBC22C8-0FB3-D341-9AED-617235688BB3}" type="presOf" srcId="{B03AD70B-83EE-45DC-8420-44AF80926CCB}" destId="{C8CBC9A3-08E7-421B-BF57-B8F2B5844883}" srcOrd="0" destOrd="18" presId="urn:microsoft.com/office/officeart/2005/8/layout/hList6"/>
    <dgm:cxn modelId="{154BA39C-00EF-2346-A61A-E9966434F500}" type="presOf" srcId="{060E7AF0-4E8D-4123-A579-086442790EB2}" destId="{C8CBC9A3-08E7-421B-BF57-B8F2B5844883}" srcOrd="0" destOrd="12" presId="urn:microsoft.com/office/officeart/2005/8/layout/hList6"/>
    <dgm:cxn modelId="{0DE682FD-9572-46B3-82C4-B3FB599A913D}" srcId="{2043DA18-8653-4C1D-93FB-EDCD8B58C801}" destId="{EBA89728-13FB-4219-AFB9-C08C2128AB1F}" srcOrd="6" destOrd="0" parTransId="{AC4E51D5-4758-422E-BFD7-4C6E1C514E11}" sibTransId="{6A7EB4BD-5337-4240-BD3E-790BDB602922}"/>
    <dgm:cxn modelId="{5F3DD5F2-8B9B-B046-9497-BCA4773DA686}" type="presOf" srcId="{9C03EA02-CBF3-4DB2-860C-69EBA4C68B7F}" destId="{C8CBC9A3-08E7-421B-BF57-B8F2B5844883}" srcOrd="0" destOrd="10" presId="urn:microsoft.com/office/officeart/2005/8/layout/hList6"/>
    <dgm:cxn modelId="{508A507B-FF21-504B-AE7B-2118B30BA20A}" type="presOf" srcId="{EF7D9705-FF6F-4F7F-B563-6A6EF42BE16B}" destId="{C8CBC9A3-08E7-421B-BF57-B8F2B5844883}" srcOrd="0" destOrd="14" presId="urn:microsoft.com/office/officeart/2005/8/layout/hList6"/>
    <dgm:cxn modelId="{B39AEE4E-5B50-624F-A95A-1D726FBF437E}" type="presOf" srcId="{C7EDE2A6-CA37-41FC-93CF-216CC6BF60D6}" destId="{C8CBC9A3-08E7-421B-BF57-B8F2B5844883}" srcOrd="0" destOrd="19" presId="urn:microsoft.com/office/officeart/2005/8/layout/hList6"/>
    <dgm:cxn modelId="{C4A8251F-9F82-4F3C-8EE8-2B0ACA465545}" srcId="{2043DA18-8653-4C1D-93FB-EDCD8B58C801}" destId="{78FF43E0-46F2-451F-843E-932856620F72}" srcOrd="5" destOrd="0" parTransId="{EF2B6E01-872F-4FC6-9261-91415498B0DE}" sibTransId="{E25581E3-2A9C-4F00-8FF9-4A2C64DEF7FA}"/>
    <dgm:cxn modelId="{81A80071-77A2-4915-87AE-50D874DEB6C4}" srcId="{2043DA18-8653-4C1D-93FB-EDCD8B58C801}" destId="{7078BA54-8405-4E6A-97D4-60013A720425}" srcOrd="1" destOrd="0" parTransId="{5E4EEBD5-2891-4A91-AB6D-D34854C62979}" sibTransId="{2C20F305-4549-46A1-928A-E735B02E360E}"/>
    <dgm:cxn modelId="{0123353D-4D8E-AD46-8FD1-BAC8D1F3F71A}" type="presOf" srcId="{01AE731F-60D7-48A3-B6D4-864235390257}" destId="{1A5D21AF-115D-48A5-BA54-DF7AC7AF54C9}" srcOrd="0" destOrd="1" presId="urn:microsoft.com/office/officeart/2005/8/layout/hList6"/>
    <dgm:cxn modelId="{1D6CE0A1-EFC7-4E52-9EAF-33AC02CFFE69}" srcId="{A6500A15-BB92-4DC9-97A7-7BE47100B1B2}" destId="{B73DDFE0-20BC-4103-B07F-05A62E48AD93}" srcOrd="2" destOrd="0" parTransId="{FB44BFA7-7639-4537-8B43-CAE1C3D9DAD2}" sibTransId="{875B3D56-3BDF-4599-B909-1FA059171488}"/>
    <dgm:cxn modelId="{9836BC14-98F0-4601-B72D-B1D2D97B1C18}" srcId="{2043DA18-8653-4C1D-93FB-EDCD8B58C801}" destId="{FE1EF0B4-380C-4453-ABB7-BCFFAA2EC195}" srcOrd="10" destOrd="0" parTransId="{86DDA42D-5C77-4B5A-BE52-86DC79621D51}" sibTransId="{C12C21DF-6B96-4368-AC87-2F0AB224E3F5}"/>
    <dgm:cxn modelId="{7EB4EA41-3D3D-41BB-AFB7-85F2780853A8}" srcId="{2043DA18-8653-4C1D-93FB-EDCD8B58C801}" destId="{B477E2D8-93EE-445E-A127-9C39C598BA09}" srcOrd="2" destOrd="0" parTransId="{33EB008D-C332-404E-AC74-C0A94ABB27E6}" sibTransId="{ACFCD784-4998-4898-A0EB-8E9C6C677790}"/>
    <dgm:cxn modelId="{3C4E5F36-BF50-9541-8D8E-7017A0DE9255}" type="presOf" srcId="{3F192C82-323C-419F-A1CA-892F84857F40}" destId="{C8CBC9A3-08E7-421B-BF57-B8F2B5844883}" srcOrd="0" destOrd="8" presId="urn:microsoft.com/office/officeart/2005/8/layout/hList6"/>
    <dgm:cxn modelId="{D8EB08E5-3EC2-4F85-BFDB-D8B62C8AD8B6}" srcId="{6AC9FD0B-8204-4446-925F-FE01E65BBF2F}" destId="{E87F530F-23DD-46C8-BEA0-325B5839962C}" srcOrd="1" destOrd="0" parTransId="{B06CD3C7-23E9-4281-A51D-B90B595D65EC}" sibTransId="{832D2552-1A6D-4B28-B132-BDC3E7F2C554}"/>
    <dgm:cxn modelId="{E56E8880-9558-9046-86C6-A3717C536A6F}" type="presOf" srcId="{BCB370F2-8946-4296-95D0-9BB1BA329E7E}" destId="{C8CBC9A3-08E7-421B-BF57-B8F2B5844883}" srcOrd="0" destOrd="9" presId="urn:microsoft.com/office/officeart/2005/8/layout/hList6"/>
    <dgm:cxn modelId="{CC6E00E5-8EB7-4B61-9062-AF5CA8DC6534}" srcId="{2043DA18-8653-4C1D-93FB-EDCD8B58C801}" destId="{4015730F-730B-4DB3-9D6D-FF46550AB98B}" srcOrd="3" destOrd="0" parTransId="{E048AD74-A1B2-447F-A8E6-C4C9B61A5F2B}" sibTransId="{B7C3D296-8F7B-402D-B260-EBA50596683D}"/>
    <dgm:cxn modelId="{D75569E2-33C3-49C9-8CD9-DF533FD176FF}" srcId="{2043DA18-8653-4C1D-93FB-EDCD8B58C801}" destId="{4E454D5D-E8E2-43C4-AEA1-CEB6F764A056}" srcOrd="16" destOrd="0" parTransId="{625DFBBD-AFE4-4B3B-85CA-71F1EEAA7A5B}" sibTransId="{FAEEC528-A33E-43D6-8C9F-5E5775272355}"/>
    <dgm:cxn modelId="{9D37D44C-ADCD-5448-8157-A4728E75282E}" type="presOf" srcId="{7078BA54-8405-4E6A-97D4-60013A720425}" destId="{C8CBC9A3-08E7-421B-BF57-B8F2B5844883}" srcOrd="0" destOrd="2" presId="urn:microsoft.com/office/officeart/2005/8/layout/hList6"/>
    <dgm:cxn modelId="{BAFFD147-CB3A-4548-9983-018658000F0D}" type="presOf" srcId="{2043DA18-8653-4C1D-93FB-EDCD8B58C801}" destId="{C8CBC9A3-08E7-421B-BF57-B8F2B5844883}" srcOrd="0" destOrd="0" presId="urn:microsoft.com/office/officeart/2005/8/layout/hList6"/>
    <dgm:cxn modelId="{B4E5A387-D4B5-094D-BFEB-BD524BD48315}" type="presOf" srcId="{B477E2D8-93EE-445E-A127-9C39C598BA09}" destId="{C8CBC9A3-08E7-421B-BF57-B8F2B5844883}" srcOrd="0" destOrd="3" presId="urn:microsoft.com/office/officeart/2005/8/layout/hList6"/>
    <dgm:cxn modelId="{49922AF8-5AA5-A845-B588-D2E64088D29C}" type="presOf" srcId="{EC19604C-3068-435E-9F75-2204E21AF34F}" destId="{1A5D21AF-115D-48A5-BA54-DF7AC7AF54C9}" srcOrd="0" destOrd="3" presId="urn:microsoft.com/office/officeart/2005/8/layout/hList6"/>
    <dgm:cxn modelId="{976222B3-F992-4406-9767-2BEFCDDDA0E4}" srcId="{2043DA18-8653-4C1D-93FB-EDCD8B58C801}" destId="{BCB370F2-8946-4296-95D0-9BB1BA329E7E}" srcOrd="8" destOrd="0" parTransId="{C4E10AEB-65DF-4EA8-B231-DF53A0EE070C}" sibTransId="{AD677308-D04B-4DF1-B8AB-FE4B5D6EA9F1}"/>
    <dgm:cxn modelId="{05C8707A-2E20-7847-AAEA-6079E340699E}" type="presOf" srcId="{D7B042FB-C6F6-4956-93EE-761BA2C07F39}" destId="{C8CBC9A3-08E7-421B-BF57-B8F2B5844883}" srcOrd="0" destOrd="15" presId="urn:microsoft.com/office/officeart/2005/8/layout/hList6"/>
    <dgm:cxn modelId="{C671F0C8-5814-D44B-B94D-720218CC388B}" type="presOf" srcId="{6FEACE20-8374-4774-89DD-4DF38ED44675}" destId="{C8CBC9A3-08E7-421B-BF57-B8F2B5844883}" srcOrd="0" destOrd="13" presId="urn:microsoft.com/office/officeart/2005/8/layout/hList6"/>
    <dgm:cxn modelId="{BC5FEBFF-EB72-5743-8356-CCBF0CEF3D6F}" type="presOf" srcId="{AB31AB71-0468-4AEF-8579-C436D04611CD}" destId="{C8CBC9A3-08E7-421B-BF57-B8F2B5844883}" srcOrd="0" destOrd="16" presId="urn:microsoft.com/office/officeart/2005/8/layout/hList6"/>
    <dgm:cxn modelId="{CB6F95C2-B52D-BD4A-BEE2-45AD10C78FC3}" type="presOf" srcId="{DA53CFB5-98EA-4077-BA2C-680D35DF80B4}" destId="{C8CBC9A3-08E7-421B-BF57-B8F2B5844883}" srcOrd="0" destOrd="5" presId="urn:microsoft.com/office/officeart/2005/8/layout/hList6"/>
    <dgm:cxn modelId="{9EC7E4BA-F366-B849-8B9B-2EBDD936EB8D}" type="presOf" srcId="{2776BB86-6A63-4B90-8C58-5BDA14D5F8DB}" destId="{939F1C6D-EDB3-4D9E-B96D-DABA47F51572}" srcOrd="0" destOrd="1" presId="urn:microsoft.com/office/officeart/2005/8/layout/hList6"/>
    <dgm:cxn modelId="{FECB46A7-DB59-4F56-9D62-2B5CE16E829E}" srcId="{2043DA18-8653-4C1D-93FB-EDCD8B58C801}" destId="{DA53CFB5-98EA-4077-BA2C-680D35DF80B4}" srcOrd="4" destOrd="0" parTransId="{8FD3EAB5-56E2-419F-93CD-75EA12501DBD}" sibTransId="{F7B941A1-75E2-45D7-AC83-24C400940D96}"/>
    <dgm:cxn modelId="{1C7A6400-1510-014A-ADCE-34D24283FF62}" type="presOf" srcId="{A6500A15-BB92-4DC9-97A7-7BE47100B1B2}" destId="{E53234EB-76DC-4B3C-B82A-ACC78A702780}" srcOrd="0" destOrd="0" presId="urn:microsoft.com/office/officeart/2005/8/layout/hList6"/>
    <dgm:cxn modelId="{F8FACACD-38F9-9D41-84C1-394956B19F33}" type="presOf" srcId="{60E2A39F-89FF-4117-96A6-72ECFF373B5D}" destId="{939F1C6D-EDB3-4D9E-B96D-DABA47F51572}" srcOrd="0" destOrd="3" presId="urn:microsoft.com/office/officeart/2005/8/layout/hList6"/>
    <dgm:cxn modelId="{25C0C611-BCB5-4DCD-AA4A-A2073777BF47}" srcId="{6AC9FD0B-8204-4446-925F-FE01E65BBF2F}" destId="{EC19604C-3068-435E-9F75-2204E21AF34F}" srcOrd="2" destOrd="0" parTransId="{C4966F59-30B4-4549-A36D-835E93BCC635}" sibTransId="{DD90041E-661F-4C64-B907-116E02D0E7C8}"/>
    <dgm:cxn modelId="{DD5F6434-404E-DE4B-901B-F3A847CCC1D1}" type="presOf" srcId="{E87F530F-23DD-46C8-BEA0-325B5839962C}" destId="{1A5D21AF-115D-48A5-BA54-DF7AC7AF54C9}" srcOrd="0" destOrd="2" presId="urn:microsoft.com/office/officeart/2005/8/layout/hList6"/>
    <dgm:cxn modelId="{45801C62-08E6-452E-BA4E-698AF9D4B193}" srcId="{6AC9FD0B-8204-4446-925F-FE01E65BBF2F}" destId="{01AE731F-60D7-48A3-B6D4-864235390257}" srcOrd="0" destOrd="0" parTransId="{413C800B-11C0-4AAA-9A17-4DDE91E72F42}" sibTransId="{34D9E796-D2B0-4864-81ED-A1169F163790}"/>
    <dgm:cxn modelId="{CD9BFCA5-29A3-44CA-B814-48E1DDFB1BB2}" srcId="{B73DDFE0-20BC-4103-B07F-05A62E48AD93}" destId="{BF1E9BBE-A809-40BA-B291-CBA624AB318A}" srcOrd="3" destOrd="0" parTransId="{E81531C5-16F4-4281-8C32-A24752F82F7A}" sibTransId="{5BE0142F-760C-4F4B-A53B-88764C0643EB}"/>
    <dgm:cxn modelId="{69A8CCC8-BCAC-BD40-96B3-DE84E53E3820}" type="presOf" srcId="{4015730F-730B-4DB3-9D6D-FF46550AB98B}" destId="{C8CBC9A3-08E7-421B-BF57-B8F2B5844883}" srcOrd="0" destOrd="4" presId="urn:microsoft.com/office/officeart/2005/8/layout/hList6"/>
    <dgm:cxn modelId="{34621DF5-F4F1-8C41-8F0D-135C1CA8C39B}" type="presOf" srcId="{F7A6D9CF-C186-4B7D-BAAD-CA6AE5C12A04}" destId="{939F1C6D-EDB3-4D9E-B96D-DABA47F51572}" srcOrd="0" destOrd="2" presId="urn:microsoft.com/office/officeart/2005/8/layout/hList6"/>
    <dgm:cxn modelId="{4ECE7416-F50C-4E73-8F1E-D6E7E804162A}" srcId="{2043DA18-8653-4C1D-93FB-EDCD8B58C801}" destId="{6FEACE20-8374-4774-89DD-4DF38ED44675}" srcOrd="12" destOrd="0" parTransId="{73065971-A940-400C-94A9-17B7BE8DBB3B}" sibTransId="{70AF759C-9B60-408C-8D60-C97A7F10E609}"/>
    <dgm:cxn modelId="{FCA12DE0-746D-9E4E-84C7-60C91A174CB2}" type="presOf" srcId="{BF1E9BBE-A809-40BA-B291-CBA624AB318A}" destId="{939F1C6D-EDB3-4D9E-B96D-DABA47F51572}" srcOrd="0" destOrd="4" presId="urn:microsoft.com/office/officeart/2005/8/layout/hList6"/>
    <dgm:cxn modelId="{82B66054-A903-224E-AEF2-9F68D0973A00}" type="presOf" srcId="{13084029-30CE-4837-9ACE-9AF2B4CB3C49}" destId="{C8CBC9A3-08E7-421B-BF57-B8F2B5844883}" srcOrd="0" destOrd="1" presId="urn:microsoft.com/office/officeart/2005/8/layout/hList6"/>
    <dgm:cxn modelId="{04600FB0-5D63-4D18-ABF3-8187CDCE9E7C}" srcId="{2043DA18-8653-4C1D-93FB-EDCD8B58C801}" destId="{3F192C82-323C-419F-A1CA-892F84857F40}" srcOrd="7" destOrd="0" parTransId="{ECB05BA2-5534-4C41-8FB4-FB7BF601FB14}" sibTransId="{BB11089F-7397-4973-9BF0-44FCAAC8E898}"/>
    <dgm:cxn modelId="{C41D7595-0054-FF4D-9952-19573BD0F1A7}" type="presOf" srcId="{FE1EF0B4-380C-4453-ABB7-BCFFAA2EC195}" destId="{C8CBC9A3-08E7-421B-BF57-B8F2B5844883}" srcOrd="0" destOrd="11" presId="urn:microsoft.com/office/officeart/2005/8/layout/hList6"/>
    <dgm:cxn modelId="{B8DBF3B0-95E6-4EDD-9018-AA6FCE90973F}" srcId="{A6500A15-BB92-4DC9-97A7-7BE47100B1B2}" destId="{6AC9FD0B-8204-4446-925F-FE01E65BBF2F}" srcOrd="0" destOrd="0" parTransId="{4E32A74B-00B6-4E5B-AC55-FB599161FA85}" sibTransId="{3D836EE7-5BAF-4BCD-B9E7-20F1835F7410}"/>
    <dgm:cxn modelId="{729E1462-1D7E-FD4F-A539-EFDC83706738}" type="presOf" srcId="{EBA89728-13FB-4219-AFB9-C08C2128AB1F}" destId="{C8CBC9A3-08E7-421B-BF57-B8F2B5844883}" srcOrd="0" destOrd="7" presId="urn:microsoft.com/office/officeart/2005/8/layout/hList6"/>
    <dgm:cxn modelId="{FAC3B03D-819C-46AF-8235-63DC58F04501}" srcId="{B73DDFE0-20BC-4103-B07F-05A62E48AD93}" destId="{2776BB86-6A63-4B90-8C58-5BDA14D5F8DB}" srcOrd="0" destOrd="0" parTransId="{D271648A-DF2A-408B-A856-3257AC8C3EA0}" sibTransId="{20611FEC-82C5-456F-ACF0-D59575B60B83}"/>
    <dgm:cxn modelId="{A526CD0E-C466-4B34-8C13-0407B79C6FA6}" srcId="{2043DA18-8653-4C1D-93FB-EDCD8B58C801}" destId="{C7EDE2A6-CA37-41FC-93CF-216CC6BF60D6}" srcOrd="18" destOrd="0" parTransId="{C5F9B11B-223D-470F-9317-AB0B6EEA2387}" sibTransId="{9DD22067-8ACA-465D-A6F3-6CC29BCC9ED9}"/>
    <dgm:cxn modelId="{7939ECF7-06C2-4C6F-8E85-B3B9A2FAE516}" srcId="{2043DA18-8653-4C1D-93FB-EDCD8B58C801}" destId="{EF7D9705-FF6F-4F7F-B563-6A6EF42BE16B}" srcOrd="13" destOrd="0" parTransId="{74ADC778-DAD1-4342-BCE3-6B4739A19386}" sibTransId="{15AA4B49-343E-4FDC-A7CF-0E3FBF08352D}"/>
    <dgm:cxn modelId="{34568F8A-0B51-44C8-96B2-FAFB8E6BD158}" srcId="{2043DA18-8653-4C1D-93FB-EDCD8B58C801}" destId="{AB31AB71-0468-4AEF-8579-C436D04611CD}" srcOrd="15" destOrd="0" parTransId="{4DFCC706-B190-41B9-88B9-472DE88A9E2E}" sibTransId="{DD4DE889-EE01-4CEB-822F-E9D2B6BBA3BE}"/>
    <dgm:cxn modelId="{C49AAB8F-5DAE-422D-A48D-C7F55BFB3977}" srcId="{B73DDFE0-20BC-4103-B07F-05A62E48AD93}" destId="{60E2A39F-89FF-4117-96A6-72ECFF373B5D}" srcOrd="2" destOrd="0" parTransId="{F1422E30-6DB6-48FE-AE10-FC29E71CD1D6}" sibTransId="{8B8EB406-900C-473D-8883-83CCB02844FA}"/>
    <dgm:cxn modelId="{67C34E20-5602-E74A-A17B-F0EAF5CB6CDA}" type="presOf" srcId="{4E454D5D-E8E2-43C4-AEA1-CEB6F764A056}" destId="{C8CBC9A3-08E7-421B-BF57-B8F2B5844883}" srcOrd="0" destOrd="17" presId="urn:microsoft.com/office/officeart/2005/8/layout/hList6"/>
    <dgm:cxn modelId="{8D421DC2-7904-4541-A0EC-DC11613B73C4}" type="presParOf" srcId="{E53234EB-76DC-4B3C-B82A-ACC78A702780}" destId="{1A5D21AF-115D-48A5-BA54-DF7AC7AF54C9}" srcOrd="0" destOrd="0" presId="urn:microsoft.com/office/officeart/2005/8/layout/hList6"/>
    <dgm:cxn modelId="{EA2AAA35-9AA6-9044-9209-BFC474EB0A9C}" type="presParOf" srcId="{E53234EB-76DC-4B3C-B82A-ACC78A702780}" destId="{1EEA10F8-4BF4-45C7-BF21-22B705EBC7C9}" srcOrd="1" destOrd="0" presId="urn:microsoft.com/office/officeart/2005/8/layout/hList6"/>
    <dgm:cxn modelId="{78F53104-BF0A-114B-8C4B-ECE454D42F8C}" type="presParOf" srcId="{E53234EB-76DC-4B3C-B82A-ACC78A702780}" destId="{C8CBC9A3-08E7-421B-BF57-B8F2B5844883}" srcOrd="2" destOrd="0" presId="urn:microsoft.com/office/officeart/2005/8/layout/hList6"/>
    <dgm:cxn modelId="{34C95AB8-C5F7-1048-9999-55011ED03DC2}" type="presParOf" srcId="{E53234EB-76DC-4B3C-B82A-ACC78A702780}" destId="{83B526B2-B3BD-4260-9607-AE59B29FF0A6}" srcOrd="3" destOrd="0" presId="urn:microsoft.com/office/officeart/2005/8/layout/hList6"/>
    <dgm:cxn modelId="{C78C6B3A-4144-3E4E-9C71-07C3B405E31D}" type="presParOf" srcId="{E53234EB-76DC-4B3C-B82A-ACC78A702780}" destId="{939F1C6D-EDB3-4D9E-B96D-DABA47F5157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46AF29-9554-49A1-82BE-5C45BF7C5447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E9767E-01B2-4E35-B46E-803AAB96A607}">
      <dgm:prSet phldrT="[Text]" custT="1"/>
      <dgm:spPr>
        <a:solidFill>
          <a:srgbClr val="B9CDE5">
            <a:alpha val="50000"/>
          </a:srgbClr>
        </a:solidFill>
        <a:ln>
          <a:solidFill>
            <a:srgbClr val="3366FF"/>
          </a:solidFill>
        </a:ln>
      </dgm:spPr>
      <dgm:t>
        <a:bodyPr/>
        <a:lstStyle/>
        <a:p>
          <a:r>
            <a:rPr lang="en-GB" sz="16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Political Economy</a:t>
          </a:r>
          <a:endParaRPr lang="en-GB" sz="16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CF56979E-57EE-4EDB-95C5-25D6DA40E0DC}" type="parTrans" cxnId="{147E2A57-2761-4628-9298-FA0513F4861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A15455B-4574-42C3-83AC-BADAB37BF2E8}" type="sibTrans" cxnId="{147E2A57-2761-4628-9298-FA0513F4861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9A546BAA-3F88-48FC-AEE9-520806EF7B08}">
      <dgm:prSet phldrT="[Text]" custT="1"/>
      <dgm:spPr>
        <a:solidFill>
          <a:srgbClr val="B9CDE5">
            <a:alpha val="50000"/>
          </a:srgbClr>
        </a:solidFill>
        <a:ln>
          <a:solidFill>
            <a:srgbClr val="3366FF"/>
          </a:solidFill>
        </a:ln>
      </dgm:spPr>
      <dgm:t>
        <a:bodyPr/>
        <a:lstStyle/>
        <a:p>
          <a:r>
            <a:rPr lang="en-GB" sz="16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Legal System</a:t>
          </a:r>
          <a:endParaRPr lang="en-GB" sz="16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3D22A203-0951-41CF-BA49-F684195E15E0}" type="parTrans" cxnId="{890763D6-35FF-4C13-B967-F5E4A80C472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84A58DD5-09CE-4A0B-95A4-11A57024960F}" type="sibTrans" cxnId="{890763D6-35FF-4C13-B967-F5E4A80C472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2BE059FB-B0AE-4684-AAAD-D44F9FDA7007}">
      <dgm:prSet phldrT="[Text]" custT="1"/>
      <dgm:spPr>
        <a:solidFill>
          <a:schemeClr val="accent1">
            <a:lumMod val="40000"/>
            <a:lumOff val="60000"/>
            <a:alpha val="50000"/>
          </a:schemeClr>
        </a:solidFill>
        <a:ln>
          <a:solidFill>
            <a:srgbClr val="3366FF"/>
          </a:solidFill>
        </a:ln>
      </dgm:spPr>
      <dgm:t>
        <a:bodyPr/>
        <a:lstStyle/>
        <a:p>
          <a:r>
            <a:rPr lang="en-GB" sz="16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Global Governance Institutions</a:t>
          </a:r>
          <a:endParaRPr lang="en-GB" sz="16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F2AC7A78-A549-4F6D-BD8B-5131EC00442F}" type="parTrans" cxnId="{BA3CD2E8-BB27-4C7C-9DC3-90D0D1DD8AE7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08872FBA-CA32-44B1-B45E-CFB06EC43132}" type="sibTrans" cxnId="{BA3CD2E8-BB27-4C7C-9DC3-90D0D1DD8AE7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54065191-8356-4E76-821D-8785D39B5FC1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0090"/>
        </a:solidFill>
        <a:ln>
          <a:solidFill>
            <a:srgbClr val="3366FF"/>
          </a:solidFill>
        </a:ln>
      </dgm:spPr>
      <dgm:t>
        <a:bodyPr/>
        <a:lstStyle/>
        <a:p>
          <a:r>
            <a:rPr lang="en-GB" sz="2400" cap="small" baseline="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anose="02020603050405020304" pitchFamily="18" charset="0"/>
            </a:rPr>
            <a:t>Legal </a:t>
          </a:r>
          <a:r>
            <a:rPr lang="en-GB" sz="2800" cap="small" baseline="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anose="02020603050405020304" pitchFamily="18" charset="0"/>
            </a:rPr>
            <a:t>Framework</a:t>
          </a:r>
          <a:endParaRPr lang="en-GB" sz="2800" cap="small" baseline="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  <a:cs typeface="Times New Roman" panose="02020603050405020304" pitchFamily="18" charset="0"/>
          </a:endParaRPr>
        </a:p>
      </dgm:t>
    </dgm:pt>
    <dgm:pt modelId="{5280074E-99B2-4522-84DB-728D849C693E}" type="sibTrans" cxnId="{BD54C178-6F03-4125-B281-1D7069098331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647CE907-91EE-4416-98F9-E5C316441522}" type="parTrans" cxnId="{BD54C178-6F03-4125-B281-1D7069098331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CF149FF0-08CF-4EF9-BCB9-4B94C4130C90}" type="pres">
      <dgm:prSet presAssocID="{D346AF29-9554-49A1-82BE-5C45BF7C544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9F677C-104E-4D74-B23F-21E38CB04E1D}" type="pres">
      <dgm:prSet presAssocID="{D346AF29-9554-49A1-82BE-5C45BF7C5447}" presName="radial" presStyleCnt="0">
        <dgm:presLayoutVars>
          <dgm:animLvl val="ctr"/>
        </dgm:presLayoutVars>
      </dgm:prSet>
      <dgm:spPr/>
    </dgm:pt>
    <dgm:pt modelId="{843B6953-A38F-4910-A741-BD574CFBA04C}" type="pres">
      <dgm:prSet presAssocID="{54065191-8356-4E76-821D-8785D39B5FC1}" presName="centerShape" presStyleLbl="vennNode1" presStyleIdx="0" presStyleCnt="4" custScaleX="147275" custScaleY="144266"/>
      <dgm:spPr/>
      <dgm:t>
        <a:bodyPr/>
        <a:lstStyle/>
        <a:p>
          <a:endParaRPr lang="en-GB"/>
        </a:p>
      </dgm:t>
    </dgm:pt>
    <dgm:pt modelId="{D1AD6243-A8C9-4736-9AC7-5B45E3A1F1B5}" type="pres">
      <dgm:prSet presAssocID="{DDE9767E-01B2-4E35-B46E-803AAB96A607}" presName="node" presStyleLbl="vennNode1" presStyleIdx="1" presStyleCnt="4" custScaleX="274313" custScaleY="25523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48A8DF-69F9-46B0-A9D9-695A97224018}" type="pres">
      <dgm:prSet presAssocID="{9A546BAA-3F88-48FC-AEE9-520806EF7B08}" presName="node" presStyleLbl="vennNode1" presStyleIdx="2" presStyleCnt="4" custScaleX="274313" custScaleY="255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C246E-D2E7-4150-936F-964B236C8418}" type="pres">
      <dgm:prSet presAssocID="{2BE059FB-B0AE-4684-AAAD-D44F9FDA7007}" presName="node" presStyleLbl="vennNode1" presStyleIdx="3" presStyleCnt="4" custScaleX="274313" custScaleY="25523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2F10056-3FDA-A04D-917A-35D139942150}" type="presOf" srcId="{D346AF29-9554-49A1-82BE-5C45BF7C5447}" destId="{CF149FF0-08CF-4EF9-BCB9-4B94C4130C90}" srcOrd="0" destOrd="0" presId="urn:microsoft.com/office/officeart/2005/8/layout/radial3"/>
    <dgm:cxn modelId="{147E2A57-2761-4628-9298-FA0513F48616}" srcId="{54065191-8356-4E76-821D-8785D39B5FC1}" destId="{DDE9767E-01B2-4E35-B46E-803AAB96A607}" srcOrd="0" destOrd="0" parTransId="{CF56979E-57EE-4EDB-95C5-25D6DA40E0DC}" sibTransId="{FA15455B-4574-42C3-83AC-BADAB37BF2E8}"/>
    <dgm:cxn modelId="{3B3FEF0C-F506-7C45-ABDE-77E3C5178735}" type="presOf" srcId="{54065191-8356-4E76-821D-8785D39B5FC1}" destId="{843B6953-A38F-4910-A741-BD574CFBA04C}" srcOrd="0" destOrd="0" presId="urn:microsoft.com/office/officeart/2005/8/layout/radial3"/>
    <dgm:cxn modelId="{91816673-6ED5-7A4D-8BFB-A11C077AA9EA}" type="presOf" srcId="{9A546BAA-3F88-48FC-AEE9-520806EF7B08}" destId="{F948A8DF-69F9-46B0-A9D9-695A97224018}" srcOrd="0" destOrd="0" presId="urn:microsoft.com/office/officeart/2005/8/layout/radial3"/>
    <dgm:cxn modelId="{403EFE34-A870-8544-A4D1-B40DBD2F482E}" type="presOf" srcId="{DDE9767E-01B2-4E35-B46E-803AAB96A607}" destId="{D1AD6243-A8C9-4736-9AC7-5B45E3A1F1B5}" srcOrd="0" destOrd="0" presId="urn:microsoft.com/office/officeart/2005/8/layout/radial3"/>
    <dgm:cxn modelId="{BD54C178-6F03-4125-B281-1D7069098331}" srcId="{D346AF29-9554-49A1-82BE-5C45BF7C5447}" destId="{54065191-8356-4E76-821D-8785D39B5FC1}" srcOrd="0" destOrd="0" parTransId="{647CE907-91EE-4416-98F9-E5C316441522}" sibTransId="{5280074E-99B2-4522-84DB-728D849C693E}"/>
    <dgm:cxn modelId="{BA3CD2E8-BB27-4C7C-9DC3-90D0D1DD8AE7}" srcId="{54065191-8356-4E76-821D-8785D39B5FC1}" destId="{2BE059FB-B0AE-4684-AAAD-D44F9FDA7007}" srcOrd="2" destOrd="0" parTransId="{F2AC7A78-A549-4F6D-BD8B-5131EC00442F}" sibTransId="{08872FBA-CA32-44B1-B45E-CFB06EC43132}"/>
    <dgm:cxn modelId="{890763D6-35FF-4C13-B967-F5E4A80C4720}" srcId="{54065191-8356-4E76-821D-8785D39B5FC1}" destId="{9A546BAA-3F88-48FC-AEE9-520806EF7B08}" srcOrd="1" destOrd="0" parTransId="{3D22A203-0951-41CF-BA49-F684195E15E0}" sibTransId="{84A58DD5-09CE-4A0B-95A4-11A57024960F}"/>
    <dgm:cxn modelId="{C1424824-51D7-CA46-937B-79B71BD78DBC}" type="presOf" srcId="{2BE059FB-B0AE-4684-AAAD-D44F9FDA7007}" destId="{CC3C246E-D2E7-4150-936F-964B236C8418}" srcOrd="0" destOrd="0" presId="urn:microsoft.com/office/officeart/2005/8/layout/radial3"/>
    <dgm:cxn modelId="{73942462-C339-4F44-8301-2A96CA542C68}" type="presParOf" srcId="{CF149FF0-08CF-4EF9-BCB9-4B94C4130C90}" destId="{899F677C-104E-4D74-B23F-21E38CB04E1D}" srcOrd="0" destOrd="0" presId="urn:microsoft.com/office/officeart/2005/8/layout/radial3"/>
    <dgm:cxn modelId="{2EE468AC-94F3-9040-9E86-BD1801449435}" type="presParOf" srcId="{899F677C-104E-4D74-B23F-21E38CB04E1D}" destId="{843B6953-A38F-4910-A741-BD574CFBA04C}" srcOrd="0" destOrd="0" presId="urn:microsoft.com/office/officeart/2005/8/layout/radial3"/>
    <dgm:cxn modelId="{97098585-4C97-5541-B659-D877C25CCD27}" type="presParOf" srcId="{899F677C-104E-4D74-B23F-21E38CB04E1D}" destId="{D1AD6243-A8C9-4736-9AC7-5B45E3A1F1B5}" srcOrd="1" destOrd="0" presId="urn:microsoft.com/office/officeart/2005/8/layout/radial3"/>
    <dgm:cxn modelId="{F2732735-5151-5D4B-9951-9714DAB7957D}" type="presParOf" srcId="{899F677C-104E-4D74-B23F-21E38CB04E1D}" destId="{F948A8DF-69F9-46B0-A9D9-695A97224018}" srcOrd="2" destOrd="0" presId="urn:microsoft.com/office/officeart/2005/8/layout/radial3"/>
    <dgm:cxn modelId="{AAB855FB-0008-7141-8E1A-D0D5E30CEAAC}" type="presParOf" srcId="{899F677C-104E-4D74-B23F-21E38CB04E1D}" destId="{CC3C246E-D2E7-4150-936F-964B236C8418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46AF29-9554-49A1-82BE-5C45BF7C5447}" type="doc">
      <dgm:prSet loTypeId="urn:microsoft.com/office/officeart/2005/8/layout/vList5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E9767E-01B2-4E35-B46E-803AAB96A607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600" dirty="0" smtClean="0">
              <a:latin typeface="+mn-lt"/>
              <a:cs typeface="Times New Roman" panose="02020603050405020304" pitchFamily="18" charset="0"/>
            </a:rPr>
            <a:t>Political Economy</a:t>
          </a:r>
          <a:endParaRPr lang="en-GB" sz="1600" dirty="0">
            <a:latin typeface="+mn-lt"/>
            <a:cs typeface="Times New Roman" panose="02020603050405020304" pitchFamily="18" charset="0"/>
          </a:endParaRPr>
        </a:p>
      </dgm:t>
    </dgm:pt>
    <dgm:pt modelId="{CF56979E-57EE-4EDB-95C5-25D6DA40E0DC}" type="parTrans" cxnId="{147E2A57-2761-4628-9298-FA0513F4861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A15455B-4574-42C3-83AC-BADAB37BF2E8}" type="sibTrans" cxnId="{147E2A57-2761-4628-9298-FA0513F4861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9A546BAA-3F88-48FC-AEE9-520806EF7B08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600" dirty="0" smtClean="0">
              <a:latin typeface="+mn-lt"/>
              <a:cs typeface="Times New Roman" panose="02020603050405020304" pitchFamily="18" charset="0"/>
            </a:rPr>
            <a:t>Legal System</a:t>
          </a:r>
          <a:endParaRPr lang="en-GB" sz="1600" dirty="0">
            <a:latin typeface="+mn-lt"/>
            <a:cs typeface="Times New Roman" panose="02020603050405020304" pitchFamily="18" charset="0"/>
          </a:endParaRPr>
        </a:p>
      </dgm:t>
    </dgm:pt>
    <dgm:pt modelId="{3D22A203-0951-41CF-BA49-F684195E15E0}" type="parTrans" cxnId="{890763D6-35FF-4C13-B967-F5E4A80C472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84A58DD5-09CE-4A0B-95A4-11A57024960F}" type="sibTrans" cxnId="{890763D6-35FF-4C13-B967-F5E4A80C472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2BE059FB-B0AE-4684-AAAD-D44F9FDA7007}">
      <dgm:prSet phldrT="[Text]" custT="1"/>
      <dgm:spPr>
        <a:solidFill>
          <a:srgbClr val="000090"/>
        </a:solidFill>
      </dgm:spPr>
      <dgm:t>
        <a:bodyPr/>
        <a:lstStyle/>
        <a:p>
          <a:r>
            <a:rPr lang="en-GB" sz="1600" dirty="0" smtClean="0">
              <a:latin typeface="+mn-lt"/>
              <a:cs typeface="Times New Roman" panose="02020603050405020304" pitchFamily="18" charset="0"/>
            </a:rPr>
            <a:t>Global Governance Institutions</a:t>
          </a:r>
          <a:endParaRPr lang="en-GB" sz="1600" dirty="0">
            <a:latin typeface="+mn-lt"/>
            <a:cs typeface="Times New Roman" panose="02020603050405020304" pitchFamily="18" charset="0"/>
          </a:endParaRPr>
        </a:p>
      </dgm:t>
    </dgm:pt>
    <dgm:pt modelId="{F2AC7A78-A549-4F6D-BD8B-5131EC00442F}" type="parTrans" cxnId="{BA3CD2E8-BB27-4C7C-9DC3-90D0D1DD8AE7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08872FBA-CA32-44B1-B45E-CFB06EC43132}" type="sibTrans" cxnId="{BA3CD2E8-BB27-4C7C-9DC3-90D0D1DD8AE7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5D6CF049-9866-7544-9043-C66489353CE9}">
      <dgm:prSet phldrT="[Text]" custT="1"/>
      <dgm:spPr/>
      <dgm:t>
        <a:bodyPr/>
        <a:lstStyle/>
        <a:p>
          <a:r>
            <a:rPr lang="en-GB" sz="1600" dirty="0" smtClean="0">
              <a:latin typeface="+mn-lt"/>
              <a:cs typeface="Times New Roman" panose="02020603050405020304" pitchFamily="18" charset="0"/>
            </a:rPr>
            <a:t>Global Project for Trade Liberalization</a:t>
          </a:r>
          <a:endParaRPr lang="en-GB" sz="1600" dirty="0">
            <a:latin typeface="+mn-lt"/>
            <a:cs typeface="Times New Roman" panose="02020603050405020304" pitchFamily="18" charset="0"/>
          </a:endParaRPr>
        </a:p>
      </dgm:t>
    </dgm:pt>
    <dgm:pt modelId="{C700C619-0987-BD42-ABEC-F7749551BB15}" type="parTrans" cxnId="{C8894BA8-C250-A643-8FDE-CF0A358F2B09}">
      <dgm:prSet/>
      <dgm:spPr/>
      <dgm:t>
        <a:bodyPr/>
        <a:lstStyle/>
        <a:p>
          <a:endParaRPr lang="en-US"/>
        </a:p>
      </dgm:t>
    </dgm:pt>
    <dgm:pt modelId="{8B990216-8AE0-A74A-85A8-6304A47E0470}" type="sibTrans" cxnId="{C8894BA8-C250-A643-8FDE-CF0A358F2B09}">
      <dgm:prSet/>
      <dgm:spPr/>
      <dgm:t>
        <a:bodyPr/>
        <a:lstStyle/>
        <a:p>
          <a:endParaRPr lang="en-US"/>
        </a:p>
      </dgm:t>
    </dgm:pt>
    <dgm:pt modelId="{88D75E21-DD30-ED45-9281-3795665CAE5A}">
      <dgm:prSet phldrT="[Text]" custT="1"/>
      <dgm:spPr/>
      <dgm:t>
        <a:bodyPr/>
        <a:lstStyle/>
        <a:p>
          <a:r>
            <a:rPr lang="en-GB" sz="1600" dirty="0" smtClean="0">
              <a:latin typeface="+mn-lt"/>
              <a:cs typeface="Times New Roman" panose="02020603050405020304" pitchFamily="18" charset="0"/>
            </a:rPr>
            <a:t>WTO as Legal Authority</a:t>
          </a:r>
          <a:endParaRPr lang="en-GB" sz="1600" dirty="0">
            <a:latin typeface="+mn-lt"/>
            <a:cs typeface="Times New Roman" panose="02020603050405020304" pitchFamily="18" charset="0"/>
          </a:endParaRPr>
        </a:p>
      </dgm:t>
    </dgm:pt>
    <dgm:pt modelId="{4D8FFBD8-D43B-0E4F-B6AD-659D2100775A}" type="parTrans" cxnId="{C8B84F28-7D8D-0746-B2C1-8080C38D5C6B}">
      <dgm:prSet/>
      <dgm:spPr/>
      <dgm:t>
        <a:bodyPr/>
        <a:lstStyle/>
        <a:p>
          <a:endParaRPr lang="en-US"/>
        </a:p>
      </dgm:t>
    </dgm:pt>
    <dgm:pt modelId="{12E6F19A-F008-4946-B673-39EBEB322C41}" type="sibTrans" cxnId="{C8B84F28-7D8D-0746-B2C1-8080C38D5C6B}">
      <dgm:prSet/>
      <dgm:spPr/>
      <dgm:t>
        <a:bodyPr/>
        <a:lstStyle/>
        <a:p>
          <a:endParaRPr lang="en-US"/>
        </a:p>
      </dgm:t>
    </dgm:pt>
    <dgm:pt modelId="{13EA79F7-0260-3445-B9B8-4164B7049316}">
      <dgm:prSet phldrT="[Text]" custT="1"/>
      <dgm:spPr/>
      <dgm:t>
        <a:bodyPr/>
        <a:lstStyle/>
        <a:p>
          <a:r>
            <a:rPr lang="en-GB" sz="1600" dirty="0" smtClean="0">
              <a:latin typeface="+mn-lt"/>
              <a:cs typeface="Times New Roman" panose="02020603050405020304" pitchFamily="18" charset="0"/>
            </a:rPr>
            <a:t>WTO as Institutional Model</a:t>
          </a:r>
          <a:endParaRPr lang="en-GB" sz="1600" dirty="0">
            <a:latin typeface="+mn-lt"/>
            <a:cs typeface="Times New Roman" panose="02020603050405020304" pitchFamily="18" charset="0"/>
          </a:endParaRPr>
        </a:p>
      </dgm:t>
    </dgm:pt>
    <dgm:pt modelId="{8B2BCE2B-F9D4-684D-B384-28454CFCEEE5}" type="parTrans" cxnId="{96B8A4F5-1868-BC42-8500-4447FCCCB4E8}">
      <dgm:prSet/>
      <dgm:spPr/>
      <dgm:t>
        <a:bodyPr/>
        <a:lstStyle/>
        <a:p>
          <a:endParaRPr lang="en-US"/>
        </a:p>
      </dgm:t>
    </dgm:pt>
    <dgm:pt modelId="{EF9F6317-8E17-D749-A79C-3ED78BA7B1D3}" type="sibTrans" cxnId="{96B8A4F5-1868-BC42-8500-4447FCCCB4E8}">
      <dgm:prSet/>
      <dgm:spPr/>
      <dgm:t>
        <a:bodyPr/>
        <a:lstStyle/>
        <a:p>
          <a:endParaRPr lang="en-US"/>
        </a:p>
      </dgm:t>
    </dgm:pt>
    <dgm:pt modelId="{A361E9A2-8C5A-3347-9AFA-60F12717D691}">
      <dgm:prSet phldrT="[Text]" custT="1"/>
      <dgm:spPr/>
      <dgm:t>
        <a:bodyPr/>
        <a:lstStyle/>
        <a:p>
          <a:r>
            <a:rPr lang="en-GB" sz="1600" dirty="0" smtClean="0">
              <a:latin typeface="+mn-lt"/>
              <a:cs typeface="Times New Roman" panose="02020603050405020304" pitchFamily="18" charset="0"/>
            </a:rPr>
            <a:t>WTO law as international law treaty</a:t>
          </a:r>
          <a:endParaRPr lang="en-GB" sz="1600" dirty="0">
            <a:latin typeface="+mn-lt"/>
            <a:cs typeface="Times New Roman" panose="02020603050405020304" pitchFamily="18" charset="0"/>
          </a:endParaRPr>
        </a:p>
      </dgm:t>
    </dgm:pt>
    <dgm:pt modelId="{E4B414C9-28E2-974E-A7B6-4F83AFF5A652}" type="parTrans" cxnId="{D9FB5AFE-68D8-AE49-A73B-25BE7DB17E64}">
      <dgm:prSet/>
      <dgm:spPr/>
      <dgm:t>
        <a:bodyPr/>
        <a:lstStyle/>
        <a:p>
          <a:endParaRPr lang="en-US"/>
        </a:p>
      </dgm:t>
    </dgm:pt>
    <dgm:pt modelId="{998B9C5D-D784-3347-AF8C-EB74DD5147AE}" type="sibTrans" cxnId="{D9FB5AFE-68D8-AE49-A73B-25BE7DB17E64}">
      <dgm:prSet/>
      <dgm:spPr/>
      <dgm:t>
        <a:bodyPr/>
        <a:lstStyle/>
        <a:p>
          <a:endParaRPr lang="en-US"/>
        </a:p>
      </dgm:t>
    </dgm:pt>
    <dgm:pt modelId="{19526593-6699-484C-B626-526BF961C07F}">
      <dgm:prSet phldrT="[Text]" custT="1"/>
      <dgm:spPr/>
      <dgm:t>
        <a:bodyPr/>
        <a:lstStyle/>
        <a:p>
          <a:r>
            <a:rPr lang="en-GB" sz="1600" dirty="0" smtClean="0">
              <a:latin typeface="+mn-lt"/>
              <a:cs typeface="Times New Roman" panose="02020603050405020304" pitchFamily="18" charset="0"/>
            </a:rPr>
            <a:t>WTO law as legal vocabulary of concepts and practices</a:t>
          </a:r>
          <a:endParaRPr lang="en-GB" sz="1600" dirty="0">
            <a:latin typeface="+mn-lt"/>
            <a:cs typeface="Times New Roman" panose="02020603050405020304" pitchFamily="18" charset="0"/>
          </a:endParaRPr>
        </a:p>
      </dgm:t>
    </dgm:pt>
    <dgm:pt modelId="{17B8ABFF-BFC0-DB4B-B40A-2CD565133CF1}" type="parTrans" cxnId="{DF913FD8-B0C1-1A44-9486-9D02814AF429}">
      <dgm:prSet/>
      <dgm:spPr/>
      <dgm:t>
        <a:bodyPr/>
        <a:lstStyle/>
        <a:p>
          <a:endParaRPr lang="en-US"/>
        </a:p>
      </dgm:t>
    </dgm:pt>
    <dgm:pt modelId="{FDC85560-C1AE-FD40-A491-7D66F04311DD}" type="sibTrans" cxnId="{DF913FD8-B0C1-1A44-9486-9D02814AF429}">
      <dgm:prSet/>
      <dgm:spPr/>
      <dgm:t>
        <a:bodyPr/>
        <a:lstStyle/>
        <a:p>
          <a:endParaRPr lang="en-US"/>
        </a:p>
      </dgm:t>
    </dgm:pt>
    <dgm:pt modelId="{722AA170-A7EF-6E43-9F43-34B95DB202A6}">
      <dgm:prSet phldrT="[Text]" custT="1"/>
      <dgm:spPr/>
      <dgm:t>
        <a:bodyPr/>
        <a:lstStyle/>
        <a:p>
          <a:r>
            <a:rPr lang="en-GB" sz="1600" dirty="0" smtClean="0">
              <a:latin typeface="+mn-lt"/>
              <a:cs typeface="Times New Roman" panose="02020603050405020304" pitchFamily="18" charset="0"/>
            </a:rPr>
            <a:t>Trade-Centric Regionalism</a:t>
          </a:r>
          <a:endParaRPr lang="en-GB" sz="1600" dirty="0">
            <a:latin typeface="+mn-lt"/>
            <a:cs typeface="Times New Roman" panose="02020603050405020304" pitchFamily="18" charset="0"/>
          </a:endParaRPr>
        </a:p>
      </dgm:t>
    </dgm:pt>
    <dgm:pt modelId="{4989CCDE-B7C6-CB4F-AFB0-71E86B78DDCF}" type="parTrans" cxnId="{A7C08F49-410B-3F45-8851-41FAA49414F5}">
      <dgm:prSet/>
      <dgm:spPr/>
    </dgm:pt>
    <dgm:pt modelId="{F2B5C195-1E4C-BF41-82F8-E0CFE10679ED}" type="sibTrans" cxnId="{A7C08F49-410B-3F45-8851-41FAA49414F5}">
      <dgm:prSet/>
      <dgm:spPr/>
    </dgm:pt>
    <dgm:pt modelId="{C5CCA9C3-D0EA-BB48-A4BC-5799114D2A87}" type="pres">
      <dgm:prSet presAssocID="{D346AF29-9554-49A1-82BE-5C45BF7C54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31F33F-7072-8644-808D-847148A25EA6}" type="pres">
      <dgm:prSet presAssocID="{DDE9767E-01B2-4E35-B46E-803AAB96A607}" presName="linNode" presStyleCnt="0"/>
      <dgm:spPr/>
    </dgm:pt>
    <dgm:pt modelId="{0026ED8A-BDF7-674B-A0FF-040BC159F9EC}" type="pres">
      <dgm:prSet presAssocID="{DDE9767E-01B2-4E35-B46E-803AAB96A60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CF322-6BDB-AF42-9D2A-10798AACB768}" type="pres">
      <dgm:prSet presAssocID="{DDE9767E-01B2-4E35-B46E-803AAB96A60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6F71B-384B-2344-AC42-1F685431A2CC}" type="pres">
      <dgm:prSet presAssocID="{FA15455B-4574-42C3-83AC-BADAB37BF2E8}" presName="sp" presStyleCnt="0"/>
      <dgm:spPr/>
    </dgm:pt>
    <dgm:pt modelId="{61031C73-3F5E-2647-BCCD-930983C20C6C}" type="pres">
      <dgm:prSet presAssocID="{2BE059FB-B0AE-4684-AAAD-D44F9FDA7007}" presName="linNode" presStyleCnt="0"/>
      <dgm:spPr/>
    </dgm:pt>
    <dgm:pt modelId="{812CB4FD-7B3E-284E-867A-B4DF1F427460}" type="pres">
      <dgm:prSet presAssocID="{2BE059FB-B0AE-4684-AAAD-D44F9FDA700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C30AE-A408-C845-BA36-CEA9F1EC6867}" type="pres">
      <dgm:prSet presAssocID="{2BE059FB-B0AE-4684-AAAD-D44F9FDA700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FFA6E-BF5E-7E4E-AC83-8F963D7DC994}" type="pres">
      <dgm:prSet presAssocID="{08872FBA-CA32-44B1-B45E-CFB06EC43132}" presName="sp" presStyleCnt="0"/>
      <dgm:spPr/>
    </dgm:pt>
    <dgm:pt modelId="{7B5BF799-2FE9-C04F-AC78-3BADE5D4AE7C}" type="pres">
      <dgm:prSet presAssocID="{9A546BAA-3F88-48FC-AEE9-520806EF7B08}" presName="linNode" presStyleCnt="0"/>
      <dgm:spPr/>
    </dgm:pt>
    <dgm:pt modelId="{46E3C3F5-076D-5B4A-A25F-AFE9338E3380}" type="pres">
      <dgm:prSet presAssocID="{9A546BAA-3F88-48FC-AEE9-520806EF7B0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9F05F-BAD8-3945-B932-9E18872218B8}" type="pres">
      <dgm:prSet presAssocID="{9A546BAA-3F88-48FC-AEE9-520806EF7B0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3CD2E8-BB27-4C7C-9DC3-90D0D1DD8AE7}" srcId="{D346AF29-9554-49A1-82BE-5C45BF7C5447}" destId="{2BE059FB-B0AE-4684-AAAD-D44F9FDA7007}" srcOrd="1" destOrd="0" parTransId="{F2AC7A78-A549-4F6D-BD8B-5131EC00442F}" sibTransId="{08872FBA-CA32-44B1-B45E-CFB06EC43132}"/>
    <dgm:cxn modelId="{7B177E07-D503-AF4C-874C-F01F538631C6}" type="presOf" srcId="{2BE059FB-B0AE-4684-AAAD-D44F9FDA7007}" destId="{812CB4FD-7B3E-284E-867A-B4DF1F427460}" srcOrd="0" destOrd="0" presId="urn:microsoft.com/office/officeart/2005/8/layout/vList5"/>
    <dgm:cxn modelId="{8A0282E8-6E27-BB49-81FC-FC64F7AA0465}" type="presOf" srcId="{DDE9767E-01B2-4E35-B46E-803AAB96A607}" destId="{0026ED8A-BDF7-674B-A0FF-040BC159F9EC}" srcOrd="0" destOrd="0" presId="urn:microsoft.com/office/officeart/2005/8/layout/vList5"/>
    <dgm:cxn modelId="{D7FF25A2-CC94-594E-9785-21A1D9792870}" type="presOf" srcId="{19526593-6699-484C-B626-526BF961C07F}" destId="{0169F05F-BAD8-3945-B932-9E18872218B8}" srcOrd="0" destOrd="1" presId="urn:microsoft.com/office/officeart/2005/8/layout/vList5"/>
    <dgm:cxn modelId="{85C69B49-526F-8849-82FA-19CB67AB82FF}" type="presOf" srcId="{5D6CF049-9866-7544-9043-C66489353CE9}" destId="{908CF322-6BDB-AF42-9D2A-10798AACB768}" srcOrd="0" destOrd="0" presId="urn:microsoft.com/office/officeart/2005/8/layout/vList5"/>
    <dgm:cxn modelId="{D9FB5AFE-68D8-AE49-A73B-25BE7DB17E64}" srcId="{9A546BAA-3F88-48FC-AEE9-520806EF7B08}" destId="{A361E9A2-8C5A-3347-9AFA-60F12717D691}" srcOrd="0" destOrd="0" parTransId="{E4B414C9-28E2-974E-A7B6-4F83AFF5A652}" sibTransId="{998B9C5D-D784-3347-AF8C-EB74DD5147AE}"/>
    <dgm:cxn modelId="{2E38E6BC-D36E-9C42-A8F9-D1EA0018D853}" type="presOf" srcId="{88D75E21-DD30-ED45-9281-3795665CAE5A}" destId="{696C30AE-A408-C845-BA36-CEA9F1EC6867}" srcOrd="0" destOrd="0" presId="urn:microsoft.com/office/officeart/2005/8/layout/vList5"/>
    <dgm:cxn modelId="{A7C08F49-410B-3F45-8851-41FAA49414F5}" srcId="{2BE059FB-B0AE-4684-AAAD-D44F9FDA7007}" destId="{722AA170-A7EF-6E43-9F43-34B95DB202A6}" srcOrd="2" destOrd="0" parTransId="{4989CCDE-B7C6-CB4F-AFB0-71E86B78DDCF}" sibTransId="{F2B5C195-1E4C-BF41-82F8-E0CFE10679ED}"/>
    <dgm:cxn modelId="{890763D6-35FF-4C13-B967-F5E4A80C4720}" srcId="{D346AF29-9554-49A1-82BE-5C45BF7C5447}" destId="{9A546BAA-3F88-48FC-AEE9-520806EF7B08}" srcOrd="2" destOrd="0" parTransId="{3D22A203-0951-41CF-BA49-F684195E15E0}" sibTransId="{84A58DD5-09CE-4A0B-95A4-11A57024960F}"/>
    <dgm:cxn modelId="{C8B84F28-7D8D-0746-B2C1-8080C38D5C6B}" srcId="{2BE059FB-B0AE-4684-AAAD-D44F9FDA7007}" destId="{88D75E21-DD30-ED45-9281-3795665CAE5A}" srcOrd="0" destOrd="0" parTransId="{4D8FFBD8-D43B-0E4F-B6AD-659D2100775A}" sibTransId="{12E6F19A-F008-4946-B673-39EBEB322C41}"/>
    <dgm:cxn modelId="{5B97A86D-E25F-534F-BFC8-3B85321F0C75}" type="presOf" srcId="{A361E9A2-8C5A-3347-9AFA-60F12717D691}" destId="{0169F05F-BAD8-3945-B932-9E18872218B8}" srcOrd="0" destOrd="0" presId="urn:microsoft.com/office/officeart/2005/8/layout/vList5"/>
    <dgm:cxn modelId="{DF913FD8-B0C1-1A44-9486-9D02814AF429}" srcId="{9A546BAA-3F88-48FC-AEE9-520806EF7B08}" destId="{19526593-6699-484C-B626-526BF961C07F}" srcOrd="1" destOrd="0" parTransId="{17B8ABFF-BFC0-DB4B-B40A-2CD565133CF1}" sibTransId="{FDC85560-C1AE-FD40-A491-7D66F04311DD}"/>
    <dgm:cxn modelId="{00B06D0D-C734-B74A-AF60-CBCC4CF4382A}" type="presOf" srcId="{13EA79F7-0260-3445-B9B8-4164B7049316}" destId="{696C30AE-A408-C845-BA36-CEA9F1EC6867}" srcOrd="0" destOrd="1" presId="urn:microsoft.com/office/officeart/2005/8/layout/vList5"/>
    <dgm:cxn modelId="{93DB4F15-5FD9-A248-8DB1-DB738EF66891}" type="presOf" srcId="{D346AF29-9554-49A1-82BE-5C45BF7C5447}" destId="{C5CCA9C3-D0EA-BB48-A4BC-5799114D2A87}" srcOrd="0" destOrd="0" presId="urn:microsoft.com/office/officeart/2005/8/layout/vList5"/>
    <dgm:cxn modelId="{96B8A4F5-1868-BC42-8500-4447FCCCB4E8}" srcId="{2BE059FB-B0AE-4684-AAAD-D44F9FDA7007}" destId="{13EA79F7-0260-3445-B9B8-4164B7049316}" srcOrd="1" destOrd="0" parTransId="{8B2BCE2B-F9D4-684D-B384-28454CFCEEE5}" sibTransId="{EF9F6317-8E17-D749-A79C-3ED78BA7B1D3}"/>
    <dgm:cxn modelId="{16FEC240-AB84-A844-9A7B-1095015F9DB7}" type="presOf" srcId="{9A546BAA-3F88-48FC-AEE9-520806EF7B08}" destId="{46E3C3F5-076D-5B4A-A25F-AFE9338E3380}" srcOrd="0" destOrd="0" presId="urn:microsoft.com/office/officeart/2005/8/layout/vList5"/>
    <dgm:cxn modelId="{C8894BA8-C250-A643-8FDE-CF0A358F2B09}" srcId="{DDE9767E-01B2-4E35-B46E-803AAB96A607}" destId="{5D6CF049-9866-7544-9043-C66489353CE9}" srcOrd="0" destOrd="0" parTransId="{C700C619-0987-BD42-ABEC-F7749551BB15}" sibTransId="{8B990216-8AE0-A74A-85A8-6304A47E0470}"/>
    <dgm:cxn modelId="{AC7612EE-04DB-9943-8D74-D9377BFFC770}" type="presOf" srcId="{722AA170-A7EF-6E43-9F43-34B95DB202A6}" destId="{696C30AE-A408-C845-BA36-CEA9F1EC6867}" srcOrd="0" destOrd="2" presId="urn:microsoft.com/office/officeart/2005/8/layout/vList5"/>
    <dgm:cxn modelId="{147E2A57-2761-4628-9298-FA0513F48616}" srcId="{D346AF29-9554-49A1-82BE-5C45BF7C5447}" destId="{DDE9767E-01B2-4E35-B46E-803AAB96A607}" srcOrd="0" destOrd="0" parTransId="{CF56979E-57EE-4EDB-95C5-25D6DA40E0DC}" sibTransId="{FA15455B-4574-42C3-83AC-BADAB37BF2E8}"/>
    <dgm:cxn modelId="{73F994F7-799F-3141-A98F-E78BDDBBE383}" type="presParOf" srcId="{C5CCA9C3-D0EA-BB48-A4BC-5799114D2A87}" destId="{FC31F33F-7072-8644-808D-847148A25EA6}" srcOrd="0" destOrd="0" presId="urn:microsoft.com/office/officeart/2005/8/layout/vList5"/>
    <dgm:cxn modelId="{2ACEF616-EE6B-284B-B6B1-425DCC7558BF}" type="presParOf" srcId="{FC31F33F-7072-8644-808D-847148A25EA6}" destId="{0026ED8A-BDF7-674B-A0FF-040BC159F9EC}" srcOrd="0" destOrd="0" presId="urn:microsoft.com/office/officeart/2005/8/layout/vList5"/>
    <dgm:cxn modelId="{0032F701-A9DB-054A-B81E-8D4EA7B0978A}" type="presParOf" srcId="{FC31F33F-7072-8644-808D-847148A25EA6}" destId="{908CF322-6BDB-AF42-9D2A-10798AACB768}" srcOrd="1" destOrd="0" presId="urn:microsoft.com/office/officeart/2005/8/layout/vList5"/>
    <dgm:cxn modelId="{26C39FF9-5A04-BA45-9BBE-FCF552471AA6}" type="presParOf" srcId="{C5CCA9C3-D0EA-BB48-A4BC-5799114D2A87}" destId="{A766F71B-384B-2344-AC42-1F685431A2CC}" srcOrd="1" destOrd="0" presId="urn:microsoft.com/office/officeart/2005/8/layout/vList5"/>
    <dgm:cxn modelId="{FD185D8E-FB93-794F-8CD6-BFB801973673}" type="presParOf" srcId="{C5CCA9C3-D0EA-BB48-A4BC-5799114D2A87}" destId="{61031C73-3F5E-2647-BCCD-930983C20C6C}" srcOrd="2" destOrd="0" presId="urn:microsoft.com/office/officeart/2005/8/layout/vList5"/>
    <dgm:cxn modelId="{6F3BAD46-126C-1B43-9C1C-120C529B3593}" type="presParOf" srcId="{61031C73-3F5E-2647-BCCD-930983C20C6C}" destId="{812CB4FD-7B3E-284E-867A-B4DF1F427460}" srcOrd="0" destOrd="0" presId="urn:microsoft.com/office/officeart/2005/8/layout/vList5"/>
    <dgm:cxn modelId="{05431953-55D3-8746-BA4D-8BA021EB645E}" type="presParOf" srcId="{61031C73-3F5E-2647-BCCD-930983C20C6C}" destId="{696C30AE-A408-C845-BA36-CEA9F1EC6867}" srcOrd="1" destOrd="0" presId="urn:microsoft.com/office/officeart/2005/8/layout/vList5"/>
    <dgm:cxn modelId="{53C9866C-EE8E-3B43-A51A-EFFD8C44393F}" type="presParOf" srcId="{C5CCA9C3-D0EA-BB48-A4BC-5799114D2A87}" destId="{4E9FFA6E-BF5E-7E4E-AC83-8F963D7DC994}" srcOrd="3" destOrd="0" presId="urn:microsoft.com/office/officeart/2005/8/layout/vList5"/>
    <dgm:cxn modelId="{B5E05A05-01F7-F849-8A3F-9109418CA369}" type="presParOf" srcId="{C5CCA9C3-D0EA-BB48-A4BC-5799114D2A87}" destId="{7B5BF799-2FE9-C04F-AC78-3BADE5D4AE7C}" srcOrd="4" destOrd="0" presId="urn:microsoft.com/office/officeart/2005/8/layout/vList5"/>
    <dgm:cxn modelId="{48566BA9-C9EC-564F-802D-D525745796F8}" type="presParOf" srcId="{7B5BF799-2FE9-C04F-AC78-3BADE5D4AE7C}" destId="{46E3C3F5-076D-5B4A-A25F-AFE9338E3380}" srcOrd="0" destOrd="0" presId="urn:microsoft.com/office/officeart/2005/8/layout/vList5"/>
    <dgm:cxn modelId="{A6624133-3BD7-064C-A6D2-01ABA7EEEFE0}" type="presParOf" srcId="{7B5BF799-2FE9-C04F-AC78-3BADE5D4AE7C}" destId="{0169F05F-BAD8-3945-B932-9E18872218B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A4CFF-A7D1-2740-947B-5BB014B80F5D}">
      <dsp:nvSpPr>
        <dsp:cNvPr id="0" name=""/>
        <dsp:cNvSpPr/>
      </dsp:nvSpPr>
      <dsp:spPr>
        <a:xfrm>
          <a:off x="1988794" y="1721267"/>
          <a:ext cx="3156462" cy="3156462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chemeClr val="tx2">
                  <a:lumMod val="50000"/>
                </a:schemeClr>
              </a:solidFill>
            </a:rPr>
            <a:t>South-North Regional Trade Regimes</a:t>
          </a:r>
          <a:endParaRPr lang="en-US" sz="33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451047" y="2183520"/>
        <a:ext cx="2231956" cy="2231956"/>
      </dsp:txXfrm>
    </dsp:sp>
    <dsp:sp modelId="{CD382BFC-0E1F-DB43-A1BE-F372F0D217AA}">
      <dsp:nvSpPr>
        <dsp:cNvPr id="0" name=""/>
        <dsp:cNvSpPr/>
      </dsp:nvSpPr>
      <dsp:spPr>
        <a:xfrm>
          <a:off x="2261946" y="-323141"/>
          <a:ext cx="2610157" cy="2704583"/>
        </a:xfrm>
        <a:prstGeom prst="ellipse">
          <a:avLst/>
        </a:prstGeom>
        <a:solidFill>
          <a:schemeClr val="accent6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accent6">
                  <a:lumMod val="50000"/>
                </a:schemeClr>
              </a:solidFill>
            </a:rPr>
            <a:t>Trade Regionalism</a:t>
          </a:r>
          <a:endParaRPr lang="en-US" sz="25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644195" y="72936"/>
        <a:ext cx="1845659" cy="1912429"/>
      </dsp:txXfrm>
    </dsp:sp>
    <dsp:sp modelId="{61572FE0-4C1B-FF41-9B68-3E632DEABB39}">
      <dsp:nvSpPr>
        <dsp:cNvPr id="0" name=""/>
        <dsp:cNvSpPr/>
      </dsp:nvSpPr>
      <dsp:spPr>
        <a:xfrm>
          <a:off x="4523893" y="2757122"/>
          <a:ext cx="2610157" cy="2704583"/>
        </a:xfrm>
        <a:prstGeom prst="ellipse">
          <a:avLst/>
        </a:prstGeom>
        <a:solidFill>
          <a:schemeClr val="accent3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accent3">
                  <a:lumMod val="50000"/>
                </a:schemeClr>
              </a:solidFill>
            </a:rPr>
            <a:t>Economic Development</a:t>
          </a:r>
          <a:endParaRPr lang="en-US" sz="25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906142" y="3153199"/>
        <a:ext cx="1845659" cy="1912429"/>
      </dsp:txXfrm>
    </dsp:sp>
    <dsp:sp modelId="{DB248021-746D-C440-83C9-4C0492F86BB9}">
      <dsp:nvSpPr>
        <dsp:cNvPr id="0" name=""/>
        <dsp:cNvSpPr/>
      </dsp:nvSpPr>
      <dsp:spPr>
        <a:xfrm>
          <a:off x="0" y="2757219"/>
          <a:ext cx="2610157" cy="2704583"/>
        </a:xfrm>
        <a:prstGeom prst="ellipse">
          <a:avLst/>
        </a:prstGeom>
        <a:solidFill>
          <a:srgbClr val="C0504D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984807"/>
              </a:solidFill>
            </a:rPr>
            <a:t>WTO Law</a:t>
          </a:r>
          <a:endParaRPr lang="en-US" sz="2500" kern="1200" dirty="0">
            <a:solidFill>
              <a:srgbClr val="984807"/>
            </a:solidFill>
          </a:endParaRPr>
        </a:p>
      </dsp:txBody>
      <dsp:txXfrm>
        <a:off x="382249" y="3153296"/>
        <a:ext cx="1845659" cy="19124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FCACB-60A1-5749-90BE-EA34347D87C9}">
      <dsp:nvSpPr>
        <dsp:cNvPr id="0" name=""/>
        <dsp:cNvSpPr/>
      </dsp:nvSpPr>
      <dsp:spPr>
        <a:xfrm>
          <a:off x="2933805" y="597053"/>
          <a:ext cx="2291054" cy="185334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rgbClr val="984807"/>
              </a:solidFill>
            </a:rPr>
            <a:t>GATT/WTO</a:t>
          </a:r>
          <a:endParaRPr lang="en-US" sz="3500" kern="1200" dirty="0">
            <a:solidFill>
              <a:srgbClr val="984807"/>
            </a:solidFill>
          </a:endParaRPr>
        </a:p>
      </dsp:txBody>
      <dsp:txXfrm>
        <a:off x="3024278" y="687526"/>
        <a:ext cx="2110108" cy="1672399"/>
      </dsp:txXfrm>
    </dsp:sp>
    <dsp:sp modelId="{EA496084-89E6-9C4B-A16F-B5EA0ADE7088}">
      <dsp:nvSpPr>
        <dsp:cNvPr id="0" name=""/>
        <dsp:cNvSpPr/>
      </dsp:nvSpPr>
      <dsp:spPr>
        <a:xfrm rot="12503029">
          <a:off x="2222056" y="724766"/>
          <a:ext cx="757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7267" y="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33B26F-42BE-244D-A2F5-9356ED6F4AE2}">
      <dsp:nvSpPr>
        <dsp:cNvPr id="0" name=""/>
        <dsp:cNvSpPr/>
      </dsp:nvSpPr>
      <dsp:spPr>
        <a:xfrm>
          <a:off x="653040" y="0"/>
          <a:ext cx="2220850" cy="54477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984807"/>
              </a:solidFill>
            </a:rPr>
            <a:t>Colonial Regimes</a:t>
          </a:r>
          <a:endParaRPr lang="en-US" sz="2300" kern="1200" dirty="0">
            <a:solidFill>
              <a:srgbClr val="984807"/>
            </a:solidFill>
          </a:endParaRPr>
        </a:p>
      </dsp:txBody>
      <dsp:txXfrm>
        <a:off x="679634" y="26594"/>
        <a:ext cx="2167662" cy="491585"/>
      </dsp:txXfrm>
    </dsp:sp>
    <dsp:sp modelId="{5150AD76-F168-E14E-BA08-01B6F9CE2EB6}">
      <dsp:nvSpPr>
        <dsp:cNvPr id="0" name=""/>
        <dsp:cNvSpPr/>
      </dsp:nvSpPr>
      <dsp:spPr>
        <a:xfrm rot="5432892">
          <a:off x="3749039" y="2768764"/>
          <a:ext cx="6367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6760" y="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31B70-31C6-2C40-ABBD-38ABA38FAF37}">
      <dsp:nvSpPr>
        <dsp:cNvPr id="0" name=""/>
        <dsp:cNvSpPr/>
      </dsp:nvSpPr>
      <dsp:spPr>
        <a:xfrm>
          <a:off x="3101426" y="3087129"/>
          <a:ext cx="1909820" cy="167985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accent6">
                  <a:lumMod val="50000"/>
                </a:schemeClr>
              </a:solidFill>
            </a:rPr>
            <a:t>Regional Trade Agreements (RTAs)</a:t>
          </a:r>
          <a:endParaRPr lang="en-US" sz="25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83430" y="3169133"/>
        <a:ext cx="1745812" cy="1515844"/>
      </dsp:txXfrm>
    </dsp:sp>
    <dsp:sp modelId="{56722392-D8A2-0E4B-A239-6C30347EAAFA}">
      <dsp:nvSpPr>
        <dsp:cNvPr id="0" name=""/>
        <dsp:cNvSpPr/>
      </dsp:nvSpPr>
      <dsp:spPr>
        <a:xfrm rot="19957747">
          <a:off x="5166328" y="690311"/>
          <a:ext cx="10456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5649" y="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F638F0-76D2-E344-B88C-A6042887271B}">
      <dsp:nvSpPr>
        <dsp:cNvPr id="0" name=""/>
        <dsp:cNvSpPr/>
      </dsp:nvSpPr>
      <dsp:spPr>
        <a:xfrm>
          <a:off x="4946405" y="0"/>
          <a:ext cx="3283194" cy="44994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984807"/>
              </a:solidFill>
            </a:rPr>
            <a:t>Bilateral Commercial Treaties</a:t>
          </a:r>
          <a:endParaRPr lang="en-US" sz="2000" kern="1200" dirty="0">
            <a:solidFill>
              <a:srgbClr val="984807"/>
            </a:solidFill>
          </a:endParaRPr>
        </a:p>
      </dsp:txBody>
      <dsp:txXfrm>
        <a:off x="4968369" y="21964"/>
        <a:ext cx="3239266" cy="4060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87846-7977-1646-B6BF-40FFD95F8ED4}">
      <dsp:nvSpPr>
        <dsp:cNvPr id="0" name=""/>
        <dsp:cNvSpPr/>
      </dsp:nvSpPr>
      <dsp:spPr>
        <a:xfrm>
          <a:off x="31520" y="0"/>
          <a:ext cx="2621470" cy="1966102"/>
        </a:xfrm>
        <a:prstGeom prst="upArrow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7AFFF2-C4FF-B540-8F40-8E3FCD6F824D}">
      <dsp:nvSpPr>
        <dsp:cNvPr id="0" name=""/>
        <dsp:cNvSpPr/>
      </dsp:nvSpPr>
      <dsp:spPr>
        <a:xfrm>
          <a:off x="2731634" y="0"/>
          <a:ext cx="4517666" cy="196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0" rIns="163576" bIns="163576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4F6228"/>
              </a:solidFill>
            </a:rPr>
            <a:t>Trade Creation </a:t>
          </a:r>
          <a:endParaRPr lang="en-US" sz="2300" kern="1200" dirty="0">
            <a:solidFill>
              <a:srgbClr val="4F6228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4F6228"/>
              </a:solidFill>
            </a:rPr>
            <a:t>Occurs when the formation of a RTA leads to a shifting in the pattern of trade from a high-cost producers to a low-cost producer</a:t>
          </a:r>
          <a:endParaRPr lang="en-US" sz="1800" kern="1200" dirty="0">
            <a:solidFill>
              <a:srgbClr val="4F6228"/>
            </a:solidFill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4F6228"/>
              </a:solidFill>
            </a:rPr>
            <a:t>Tends to improve welfare</a:t>
          </a:r>
          <a:endParaRPr lang="en-US" sz="1800" kern="1200" dirty="0">
            <a:solidFill>
              <a:srgbClr val="4F6228"/>
            </a:solidFill>
          </a:endParaRPr>
        </a:p>
      </dsp:txBody>
      <dsp:txXfrm>
        <a:off x="2731634" y="0"/>
        <a:ext cx="4517666" cy="1966102"/>
      </dsp:txXfrm>
    </dsp:sp>
    <dsp:sp modelId="{1B20409E-1E74-7A46-AE41-69CC87F4D81F}">
      <dsp:nvSpPr>
        <dsp:cNvPr id="0" name=""/>
        <dsp:cNvSpPr/>
      </dsp:nvSpPr>
      <dsp:spPr>
        <a:xfrm>
          <a:off x="817961" y="2129944"/>
          <a:ext cx="2621470" cy="1966102"/>
        </a:xfrm>
        <a:prstGeom prst="downArrow">
          <a:avLst/>
        </a:prstGeom>
        <a:gradFill rotWithShape="0">
          <a:gsLst>
            <a:gs pos="0">
              <a:schemeClr val="accent3">
                <a:shade val="80000"/>
                <a:hueOff val="218906"/>
                <a:satOff val="-1431"/>
                <a:lumOff val="2455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218906"/>
                <a:satOff val="-1431"/>
                <a:lumOff val="2455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261BE2-CBA9-B443-BDA7-01314BECF5A1}">
      <dsp:nvSpPr>
        <dsp:cNvPr id="0" name=""/>
        <dsp:cNvSpPr/>
      </dsp:nvSpPr>
      <dsp:spPr>
        <a:xfrm>
          <a:off x="3518075" y="2129944"/>
          <a:ext cx="4517666" cy="196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0" rIns="163576" bIns="163576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4F6228"/>
              </a:solidFill>
            </a:rPr>
            <a:t>Trade Diversion </a:t>
          </a:r>
          <a:endParaRPr lang="en-US" sz="2300" kern="1200" dirty="0">
            <a:solidFill>
              <a:srgbClr val="4F6228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4F6228"/>
              </a:solidFill>
            </a:rPr>
            <a:t>Occurs when imports shift in the pattern of trade from a low-cost producer to a high-cost producer</a:t>
          </a:r>
          <a:endParaRPr lang="en-US" sz="1800" kern="1200" dirty="0">
            <a:solidFill>
              <a:srgbClr val="4F6228"/>
            </a:solidFill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4F6228"/>
              </a:solidFill>
            </a:rPr>
            <a:t>Tends to worsen welfare</a:t>
          </a:r>
          <a:endParaRPr lang="en-US" sz="1800" kern="1200" dirty="0">
            <a:solidFill>
              <a:srgbClr val="4F6228"/>
            </a:solidFill>
          </a:endParaRPr>
        </a:p>
      </dsp:txBody>
      <dsp:txXfrm>
        <a:off x="3518075" y="2129944"/>
        <a:ext cx="4517666" cy="19661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8ADE0-AFC6-5C43-A726-04E1DCB2FD7C}">
      <dsp:nvSpPr>
        <dsp:cNvPr id="0" name=""/>
        <dsp:cNvSpPr/>
      </dsp:nvSpPr>
      <dsp:spPr>
        <a:xfrm>
          <a:off x="2736430" y="2193222"/>
          <a:ext cx="2453163" cy="2453163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Article XXIV</a:t>
          </a:r>
          <a:endParaRPr lang="en-US" sz="5000" kern="1200" dirty="0"/>
        </a:p>
      </dsp:txBody>
      <dsp:txXfrm>
        <a:off x="3095687" y="2552479"/>
        <a:ext cx="1734649" cy="1734649"/>
      </dsp:txXfrm>
    </dsp:sp>
    <dsp:sp modelId="{0174E148-51E8-B14A-B21B-F634390307EF}">
      <dsp:nvSpPr>
        <dsp:cNvPr id="0" name=""/>
        <dsp:cNvSpPr/>
      </dsp:nvSpPr>
      <dsp:spPr>
        <a:xfrm rot="13090978">
          <a:off x="939404" y="1554983"/>
          <a:ext cx="2193793" cy="699151"/>
        </a:xfrm>
        <a:prstGeom prst="leftArrow">
          <a:avLst>
            <a:gd name="adj1" fmla="val 60000"/>
            <a:gd name="adj2" fmla="val 50000"/>
          </a:avLst>
        </a:prstGeom>
        <a:solidFill>
          <a:srgbClr val="9537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F0E509-C571-FB4F-A46F-2049D550624F}">
      <dsp:nvSpPr>
        <dsp:cNvPr id="0" name=""/>
        <dsp:cNvSpPr/>
      </dsp:nvSpPr>
      <dsp:spPr>
        <a:xfrm>
          <a:off x="8843" y="294283"/>
          <a:ext cx="2330505" cy="1864404"/>
        </a:xfrm>
        <a:prstGeom prst="roundRect">
          <a:avLst>
            <a:gd name="adj" fmla="val 10000"/>
          </a:avLst>
        </a:prstGeom>
        <a:solidFill>
          <a:srgbClr val="D9969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External View</a:t>
          </a:r>
          <a:endParaRPr lang="en-US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Too Flexible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Cause Erosion</a:t>
          </a:r>
          <a:endParaRPr lang="en-US" sz="2300" kern="1200" dirty="0"/>
        </a:p>
      </dsp:txBody>
      <dsp:txXfrm>
        <a:off x="63450" y="348890"/>
        <a:ext cx="2221291" cy="1755190"/>
      </dsp:txXfrm>
    </dsp:sp>
    <dsp:sp modelId="{744DCCEF-6B19-8C42-BA71-C562CC291B83}">
      <dsp:nvSpPr>
        <dsp:cNvPr id="0" name=""/>
        <dsp:cNvSpPr/>
      </dsp:nvSpPr>
      <dsp:spPr>
        <a:xfrm rot="19213790">
          <a:off x="4758126" y="1542502"/>
          <a:ext cx="2080922" cy="69915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C7A033-0E5A-554B-854B-1EAD2BB705D7}">
      <dsp:nvSpPr>
        <dsp:cNvPr id="0" name=""/>
        <dsp:cNvSpPr/>
      </dsp:nvSpPr>
      <dsp:spPr>
        <a:xfrm>
          <a:off x="5433051" y="294283"/>
          <a:ext cx="2330505" cy="1864404"/>
        </a:xfrm>
        <a:prstGeom prst="roundRect">
          <a:avLst>
            <a:gd name="adj" fmla="val 10000"/>
          </a:avLst>
        </a:prstGeom>
        <a:solidFill>
          <a:srgbClr val="D9969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Internal View</a:t>
          </a:r>
          <a:endParaRPr lang="en-US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Too Rigid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Constrain Negotiators</a:t>
          </a:r>
          <a:endParaRPr lang="en-US" sz="2300" kern="1200" dirty="0"/>
        </a:p>
      </dsp:txBody>
      <dsp:txXfrm>
        <a:off x="5487658" y="348890"/>
        <a:ext cx="2221291" cy="1755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D21AF-115D-48A5-BA54-DF7AC7AF54C9}">
      <dsp:nvSpPr>
        <dsp:cNvPr id="0" name=""/>
        <dsp:cNvSpPr/>
      </dsp:nvSpPr>
      <dsp:spPr>
        <a:xfrm rot="16200000">
          <a:off x="-1068070" y="1068978"/>
          <a:ext cx="4498975" cy="2361018"/>
        </a:xfrm>
        <a:prstGeom prst="flowChartManualOperation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Law and Integration Framework</a:t>
          </a:r>
          <a:endParaRPr lang="en-GB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EU-Turkey RTA (1963)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EU-Malta (1970)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EU-Cyprus (1973)</a:t>
          </a:r>
          <a:endParaRPr lang="en-GB" sz="1200" kern="1200" dirty="0"/>
        </a:p>
      </dsp:txBody>
      <dsp:txXfrm rot="5400000">
        <a:off x="908" y="899795"/>
        <a:ext cx="2361018" cy="2699385"/>
      </dsp:txXfrm>
    </dsp:sp>
    <dsp:sp modelId="{C8CBC9A3-08E7-421B-BF57-B8F2B5844883}">
      <dsp:nvSpPr>
        <dsp:cNvPr id="0" name=""/>
        <dsp:cNvSpPr/>
      </dsp:nvSpPr>
      <dsp:spPr>
        <a:xfrm rot="16200000">
          <a:off x="1470024" y="1068978"/>
          <a:ext cx="4498975" cy="2361018"/>
        </a:xfrm>
        <a:prstGeom prst="flowChartManualOperation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Law and Trade Cooperation Framework</a:t>
          </a:r>
          <a:endParaRPr lang="en-GB" sz="16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Australia-Papua New Guinea (1976)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EU-Tunisia RTA (1969)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EU-Morocco RTA (1969)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EU-Israel RTA (1970)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EU-Egypt RTA (1972)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EU-Lebanon RTA (1972)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EU-Israel RTA (1975)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EU-Algeria RTA (1976)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EU-Tunisia RTA (1976)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EU-Morocco RTA (1976)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EU-Jordan RTA (1977)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EU-Egypt RTA (1978)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EU-Lebanon (1978) 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EU-Syria (1978)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EU-Yugoslavia (1980)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Finland-Bulgaria (1974)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Finland-Czechoslovakia (1974)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Finland-Hungary (1974)</a:t>
          </a:r>
          <a:endParaRPr lang="en-GB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800" kern="1200" dirty="0" smtClean="0"/>
            <a:t>Finland-Poland (1974)</a:t>
          </a:r>
          <a:endParaRPr lang="en-GB" sz="800" kern="1200" dirty="0"/>
        </a:p>
      </dsp:txBody>
      <dsp:txXfrm rot="5400000">
        <a:off x="2539002" y="899795"/>
        <a:ext cx="2361018" cy="2699385"/>
      </dsp:txXfrm>
    </dsp:sp>
    <dsp:sp modelId="{939F1C6D-EDB3-4D9E-B96D-DABA47F51572}">
      <dsp:nvSpPr>
        <dsp:cNvPr id="0" name=""/>
        <dsp:cNvSpPr/>
      </dsp:nvSpPr>
      <dsp:spPr>
        <a:xfrm rot="16200000">
          <a:off x="4008120" y="1068978"/>
          <a:ext cx="4498975" cy="2361018"/>
        </a:xfrm>
        <a:prstGeom prst="flowChartManualOperation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Law and Economic Development Framework</a:t>
          </a:r>
          <a:endParaRPr lang="en-GB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Yaoundé I (1963)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Yaoundé II (1969)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Lomé I (1975)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Lomé II (1979)</a:t>
          </a:r>
          <a:endParaRPr lang="en-GB" sz="1200" kern="1200" dirty="0"/>
        </a:p>
      </dsp:txBody>
      <dsp:txXfrm rot="5400000">
        <a:off x="5077098" y="899795"/>
        <a:ext cx="2361018" cy="26993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B6953-A38F-4910-A741-BD574CFBA04C}">
      <dsp:nvSpPr>
        <dsp:cNvPr id="0" name=""/>
        <dsp:cNvSpPr/>
      </dsp:nvSpPr>
      <dsp:spPr>
        <a:xfrm>
          <a:off x="815954" y="478931"/>
          <a:ext cx="2762720" cy="2706274"/>
        </a:xfrm>
        <a:prstGeom prst="ellipse">
          <a:avLst/>
        </a:prstGeom>
        <a:solidFill>
          <a:srgbClr val="000090"/>
        </a:solidFill>
        <a:ln w="38100" cap="flat" cmpd="sng" algn="ctr">
          <a:solidFill>
            <a:srgbClr val="3366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cap="small" baseline="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anose="02020603050405020304" pitchFamily="18" charset="0"/>
            </a:rPr>
            <a:t>Legal </a:t>
          </a:r>
          <a:r>
            <a:rPr lang="en-GB" sz="2800" kern="1200" cap="small" baseline="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anose="02020603050405020304" pitchFamily="18" charset="0"/>
            </a:rPr>
            <a:t>Framework</a:t>
          </a:r>
          <a:endParaRPr lang="en-GB" sz="2800" kern="1200" cap="small" baseline="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lt"/>
            <a:cs typeface="Times New Roman" panose="02020603050405020304" pitchFamily="18" charset="0"/>
          </a:endParaRPr>
        </a:p>
      </dsp:txBody>
      <dsp:txXfrm>
        <a:off x="1220545" y="875256"/>
        <a:ext cx="1953538" cy="1913624"/>
      </dsp:txXfrm>
    </dsp:sp>
    <dsp:sp modelId="{D1AD6243-A8C9-4736-9AC7-5B45E3A1F1B5}">
      <dsp:nvSpPr>
        <dsp:cNvPr id="0" name=""/>
        <dsp:cNvSpPr/>
      </dsp:nvSpPr>
      <dsp:spPr>
        <a:xfrm>
          <a:off x="910860" y="-585362"/>
          <a:ext cx="2572908" cy="2393976"/>
        </a:xfrm>
        <a:prstGeom prst="ellipse">
          <a:avLst/>
        </a:prstGeom>
        <a:solidFill>
          <a:srgbClr val="B9CDE5">
            <a:alpha val="50000"/>
          </a:srgbClr>
        </a:solidFill>
        <a:ln w="25400" cap="flat" cmpd="sng" algn="ctr">
          <a:solidFill>
            <a:srgbClr val="33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Political Economy</a:t>
          </a:r>
          <a:endParaRPr lang="en-GB" sz="1600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1287654" y="-234772"/>
        <a:ext cx="1819320" cy="1692796"/>
      </dsp:txXfrm>
    </dsp:sp>
    <dsp:sp modelId="{F948A8DF-69F9-46B0-A9D9-695A97224018}">
      <dsp:nvSpPr>
        <dsp:cNvPr id="0" name=""/>
        <dsp:cNvSpPr/>
      </dsp:nvSpPr>
      <dsp:spPr>
        <a:xfrm>
          <a:off x="1967795" y="1245302"/>
          <a:ext cx="2572908" cy="2393976"/>
        </a:xfrm>
        <a:prstGeom prst="ellipse">
          <a:avLst/>
        </a:prstGeom>
        <a:solidFill>
          <a:srgbClr val="B9CDE5">
            <a:alpha val="50000"/>
          </a:srgbClr>
        </a:solidFill>
        <a:ln w="25400" cap="flat" cmpd="sng" algn="ctr">
          <a:solidFill>
            <a:srgbClr val="33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Legal System</a:t>
          </a:r>
          <a:endParaRPr lang="en-GB" sz="1600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2344589" y="1595892"/>
        <a:ext cx="1819320" cy="1692796"/>
      </dsp:txXfrm>
    </dsp:sp>
    <dsp:sp modelId="{CC3C246E-D2E7-4150-936F-964B236C8418}">
      <dsp:nvSpPr>
        <dsp:cNvPr id="0" name=""/>
        <dsp:cNvSpPr/>
      </dsp:nvSpPr>
      <dsp:spPr>
        <a:xfrm>
          <a:off x="-146074" y="1245302"/>
          <a:ext cx="2572908" cy="2393976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25400" cap="flat" cmpd="sng" algn="ctr">
          <a:solidFill>
            <a:srgbClr val="33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Global Governance Institutions</a:t>
          </a:r>
          <a:endParaRPr lang="en-GB" sz="1600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230720" y="1595892"/>
        <a:ext cx="1819320" cy="16927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CF322-6BDB-AF42-9D2A-10798AACB768}">
      <dsp:nvSpPr>
        <dsp:cNvPr id="0" name=""/>
        <dsp:cNvSpPr/>
      </dsp:nvSpPr>
      <dsp:spPr>
        <a:xfrm rot="5400000">
          <a:off x="5045760" y="-2003245"/>
          <a:ext cx="947982" cy="51950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  <a:cs typeface="Times New Roman" panose="02020603050405020304" pitchFamily="18" charset="0"/>
            </a:rPr>
            <a:t>Global Project for Trade Liberalization</a:t>
          </a:r>
          <a:endParaRPr lang="en-GB" sz="1600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2922222" y="166570"/>
        <a:ext cx="5148783" cy="855428"/>
      </dsp:txXfrm>
    </dsp:sp>
    <dsp:sp modelId="{0026ED8A-BDF7-674B-A0FF-040BC159F9EC}">
      <dsp:nvSpPr>
        <dsp:cNvPr id="0" name=""/>
        <dsp:cNvSpPr/>
      </dsp:nvSpPr>
      <dsp:spPr>
        <a:xfrm>
          <a:off x="0" y="1795"/>
          <a:ext cx="2922221" cy="1184978"/>
        </a:xfrm>
        <a:prstGeom prst="roundRect">
          <a:avLst/>
        </a:prstGeom>
        <a:solidFill>
          <a:srgbClr val="00009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+mn-lt"/>
              <a:cs typeface="Times New Roman" panose="02020603050405020304" pitchFamily="18" charset="0"/>
            </a:rPr>
            <a:t>Political Economy</a:t>
          </a:r>
          <a:endParaRPr lang="en-GB" sz="1600" kern="1200" dirty="0">
            <a:latin typeface="+mn-lt"/>
            <a:cs typeface="Times New Roman" panose="02020603050405020304" pitchFamily="18" charset="0"/>
          </a:endParaRPr>
        </a:p>
      </dsp:txBody>
      <dsp:txXfrm>
        <a:off x="57846" y="59641"/>
        <a:ext cx="2806529" cy="1069286"/>
      </dsp:txXfrm>
    </dsp:sp>
    <dsp:sp modelId="{696C30AE-A408-C845-BA36-CEA9F1EC6867}">
      <dsp:nvSpPr>
        <dsp:cNvPr id="0" name=""/>
        <dsp:cNvSpPr/>
      </dsp:nvSpPr>
      <dsp:spPr>
        <a:xfrm rot="5400000">
          <a:off x="5045760" y="-759018"/>
          <a:ext cx="947982" cy="51950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  <a:cs typeface="Times New Roman" panose="02020603050405020304" pitchFamily="18" charset="0"/>
            </a:rPr>
            <a:t>WTO as Legal Authority</a:t>
          </a:r>
          <a:endParaRPr lang="en-GB" sz="1600" kern="1200" dirty="0">
            <a:latin typeface="+mn-lt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  <a:cs typeface="Times New Roman" panose="02020603050405020304" pitchFamily="18" charset="0"/>
            </a:rPr>
            <a:t>WTO as Institutional Model</a:t>
          </a:r>
          <a:endParaRPr lang="en-GB" sz="1600" kern="1200" dirty="0">
            <a:latin typeface="+mn-lt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  <a:cs typeface="Times New Roman" panose="02020603050405020304" pitchFamily="18" charset="0"/>
            </a:rPr>
            <a:t>Trade-Centric Regionalism</a:t>
          </a:r>
          <a:endParaRPr lang="en-GB" sz="1600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2922222" y="1410797"/>
        <a:ext cx="5148783" cy="855428"/>
      </dsp:txXfrm>
    </dsp:sp>
    <dsp:sp modelId="{812CB4FD-7B3E-284E-867A-B4DF1F427460}">
      <dsp:nvSpPr>
        <dsp:cNvPr id="0" name=""/>
        <dsp:cNvSpPr/>
      </dsp:nvSpPr>
      <dsp:spPr>
        <a:xfrm>
          <a:off x="0" y="1246022"/>
          <a:ext cx="2922221" cy="1184978"/>
        </a:xfrm>
        <a:prstGeom prst="roundRect">
          <a:avLst/>
        </a:prstGeom>
        <a:solidFill>
          <a:srgbClr val="00009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+mn-lt"/>
              <a:cs typeface="Times New Roman" panose="02020603050405020304" pitchFamily="18" charset="0"/>
            </a:rPr>
            <a:t>Global Governance Institutions</a:t>
          </a:r>
          <a:endParaRPr lang="en-GB" sz="1600" kern="1200" dirty="0">
            <a:latin typeface="+mn-lt"/>
            <a:cs typeface="Times New Roman" panose="02020603050405020304" pitchFamily="18" charset="0"/>
          </a:endParaRPr>
        </a:p>
      </dsp:txBody>
      <dsp:txXfrm>
        <a:off x="57846" y="1303868"/>
        <a:ext cx="2806529" cy="1069286"/>
      </dsp:txXfrm>
    </dsp:sp>
    <dsp:sp modelId="{0169F05F-BAD8-3945-B932-9E18872218B8}">
      <dsp:nvSpPr>
        <dsp:cNvPr id="0" name=""/>
        <dsp:cNvSpPr/>
      </dsp:nvSpPr>
      <dsp:spPr>
        <a:xfrm rot="5400000">
          <a:off x="5045760" y="485209"/>
          <a:ext cx="947982" cy="51950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  <a:cs typeface="Times New Roman" panose="02020603050405020304" pitchFamily="18" charset="0"/>
            </a:rPr>
            <a:t>WTO law as international law treaty</a:t>
          </a:r>
          <a:endParaRPr lang="en-GB" sz="1600" kern="1200" dirty="0">
            <a:latin typeface="+mn-lt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  <a:cs typeface="Times New Roman" panose="02020603050405020304" pitchFamily="18" charset="0"/>
            </a:rPr>
            <a:t>WTO law as legal vocabulary of concepts and practices</a:t>
          </a:r>
          <a:endParaRPr lang="en-GB" sz="1600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2922222" y="2655025"/>
        <a:ext cx="5148783" cy="855428"/>
      </dsp:txXfrm>
    </dsp:sp>
    <dsp:sp modelId="{46E3C3F5-076D-5B4A-A25F-AFE9338E3380}">
      <dsp:nvSpPr>
        <dsp:cNvPr id="0" name=""/>
        <dsp:cNvSpPr/>
      </dsp:nvSpPr>
      <dsp:spPr>
        <a:xfrm>
          <a:off x="0" y="2490250"/>
          <a:ext cx="2922221" cy="1184978"/>
        </a:xfrm>
        <a:prstGeom prst="roundRect">
          <a:avLst/>
        </a:prstGeom>
        <a:solidFill>
          <a:srgbClr val="00009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+mn-lt"/>
              <a:cs typeface="Times New Roman" panose="02020603050405020304" pitchFamily="18" charset="0"/>
            </a:rPr>
            <a:t>Legal System</a:t>
          </a:r>
          <a:endParaRPr lang="en-GB" sz="1600" kern="1200" dirty="0">
            <a:latin typeface="+mn-lt"/>
            <a:cs typeface="Times New Roman" panose="02020603050405020304" pitchFamily="18" charset="0"/>
          </a:endParaRPr>
        </a:p>
      </dsp:txBody>
      <dsp:txXfrm>
        <a:off x="57846" y="2548096"/>
        <a:ext cx="2806529" cy="1069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EBA92-79AD-D943-BAD7-1AC60D6A5C69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788D9-E830-B24A-8787-B448FC64B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8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56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1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9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58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5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5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1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0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8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7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4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3D89-FBFE-134D-A64A-2A1A679300D2}" type="datetimeFigureOut">
              <a:rPr lang="en-US" smtClean="0"/>
              <a:t>24/02/17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5434A-9A50-C645-B9D6-579A073AB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3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258" y="263322"/>
            <a:ext cx="8539342" cy="6175577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Post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Brexit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Britain in A World of Preferential Trade Agreements (PTAs)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University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of Birmingham, School of Law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2000" b="1" cap="small" dirty="0" smtClean="0">
                <a:solidFill>
                  <a:schemeClr val="bg1">
                    <a:lumMod val="50000"/>
                  </a:schemeClr>
                </a:solidFill>
                <a:ea typeface="MS Mincho" panose="02020609040205080304" pitchFamily="49" charset="-128"/>
                <a:cs typeface="Calibri"/>
              </a:rPr>
              <a:t>24 </a:t>
            </a:r>
            <a:r>
              <a:rPr lang="en-US" sz="2000" b="1" cap="small" dirty="0">
                <a:solidFill>
                  <a:schemeClr val="bg1">
                    <a:lumMod val="50000"/>
                  </a:schemeClr>
                </a:solidFill>
                <a:ea typeface="MS Mincho" panose="02020609040205080304" pitchFamily="49" charset="-128"/>
                <a:cs typeface="Calibri"/>
              </a:rPr>
              <a:t>February 2017</a:t>
            </a:r>
          </a:p>
          <a:p>
            <a:endParaRPr lang="en-US" sz="2800" b="1" cap="small" dirty="0" smtClean="0">
              <a:solidFill>
                <a:schemeClr val="tx1"/>
              </a:solidFill>
              <a:latin typeface="Calibri"/>
              <a:ea typeface="MS Mincho" panose="02020609040205080304" pitchFamily="49" charset="-128"/>
              <a:cs typeface="Calibri"/>
            </a:endParaRPr>
          </a:p>
          <a:p>
            <a:endParaRPr lang="en-US" sz="2800" b="1" cap="small" dirty="0" smtClean="0">
              <a:solidFill>
                <a:schemeClr val="tx1"/>
              </a:solidFill>
              <a:latin typeface="Calibri"/>
              <a:ea typeface="MS Mincho" panose="02020609040205080304" pitchFamily="49" charset="-128"/>
              <a:cs typeface="Calibri"/>
            </a:endParaRPr>
          </a:p>
          <a:p>
            <a:r>
              <a:rPr lang="en-US" sz="2800" b="1" cap="small" dirty="0" smtClean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A </a:t>
            </a:r>
            <a:r>
              <a:rPr lang="en-US" sz="2800" b="1" i="1" cap="small" dirty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Legal</a:t>
            </a:r>
            <a:r>
              <a:rPr lang="en-US" sz="2800" b="1" cap="small" dirty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 </a:t>
            </a:r>
            <a:r>
              <a:rPr lang="en-US" sz="2800" b="1" i="1" cap="small" dirty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Framework</a:t>
            </a:r>
            <a:r>
              <a:rPr lang="en-US" sz="2800" b="1" cap="small" dirty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 Analysis of </a:t>
            </a:r>
            <a:r>
              <a:rPr lang="en-US" sz="2800" b="1" cap="small" dirty="0" smtClean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Britain </a:t>
            </a:r>
            <a:r>
              <a:rPr lang="en-US" sz="2800" b="1" cap="small" dirty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in A </a:t>
            </a:r>
            <a:r>
              <a:rPr lang="en-US" sz="2800" b="1" cap="small" dirty="0" smtClean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Post-</a:t>
            </a:r>
            <a:r>
              <a:rPr lang="en-US" sz="2800" b="1" cap="small" dirty="0" err="1" smtClean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Brexit</a:t>
            </a:r>
            <a:r>
              <a:rPr lang="en-US" sz="2800" b="1" cap="small" dirty="0" smtClean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 World </a:t>
            </a:r>
            <a:r>
              <a:rPr lang="en-US" sz="2800" b="1" cap="small" dirty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of </a:t>
            </a:r>
            <a:r>
              <a:rPr lang="en-US" sz="2800" b="1" cap="small" dirty="0" smtClean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Regional Trade </a:t>
            </a:r>
            <a:r>
              <a:rPr lang="en-US" sz="2800" b="1" cap="small" dirty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Agreements </a:t>
            </a:r>
            <a:r>
              <a:rPr lang="en-US" sz="2800" b="1" cap="small" dirty="0" smtClean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(</a:t>
            </a:r>
            <a:r>
              <a:rPr lang="en-US" sz="2800" b="1" i="1" cap="small" dirty="0" smtClean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RTAs</a:t>
            </a:r>
            <a:r>
              <a:rPr lang="en-US" sz="2800" b="1" cap="small" dirty="0">
                <a:solidFill>
                  <a:schemeClr val="tx1"/>
                </a:solidFill>
                <a:latin typeface="Calibri"/>
                <a:ea typeface="MS Mincho" panose="02020609040205080304" pitchFamily="49" charset="-128"/>
                <a:cs typeface="Calibri"/>
              </a:rPr>
              <a:t>) </a:t>
            </a:r>
            <a:endParaRPr lang="en-GB" sz="2800" dirty="0">
              <a:solidFill>
                <a:schemeClr val="tx1"/>
              </a:solidFill>
              <a:latin typeface="Calibri"/>
              <a:ea typeface="MS Mincho" panose="02020609040205080304" pitchFamily="49" charset="-128"/>
              <a:cs typeface="Calibri"/>
            </a:endParaRPr>
          </a:p>
          <a:p>
            <a:endParaRPr lang="en-US" sz="2400" b="1" dirty="0" smtClean="0">
              <a:solidFill>
                <a:schemeClr val="tx1"/>
              </a:solidFill>
              <a:effectLst/>
              <a:latin typeface="Calibri"/>
              <a:ea typeface="ＭＳ 明朝"/>
              <a:cs typeface="Calibri"/>
            </a:endParaRPr>
          </a:p>
          <a:p>
            <a:endParaRPr lang="en-US" sz="2400" b="1" dirty="0" smtClean="0">
              <a:solidFill>
                <a:schemeClr val="tx1"/>
              </a:solidFill>
              <a:effectLst/>
              <a:latin typeface="Calibri"/>
              <a:ea typeface="ＭＳ 明朝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800" b="1" cap="small" dirty="0" smtClean="0">
                <a:solidFill>
                  <a:schemeClr val="tx1"/>
                </a:solidFill>
                <a:effectLst/>
                <a:latin typeface="Calibri"/>
                <a:ea typeface="ＭＳ 明朝"/>
                <a:cs typeface="Calibri"/>
              </a:rPr>
              <a:t>Rafael Lima Sakr</a:t>
            </a:r>
          </a:p>
          <a:p>
            <a:pPr>
              <a:spcBef>
                <a:spcPts val="0"/>
              </a:spcBef>
            </a:pPr>
            <a:endParaRPr lang="en-US" sz="2400" b="1" dirty="0" smtClean="0">
              <a:solidFill>
                <a:schemeClr val="tx1"/>
              </a:solidFill>
              <a:effectLst/>
              <a:latin typeface="Calibri"/>
              <a:ea typeface="ＭＳ 明朝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  <a:effectLst/>
                <a:latin typeface="Calibri"/>
                <a:ea typeface="ＭＳ 明朝"/>
                <a:cs typeface="Calibri"/>
              </a:rPr>
              <a:t> </a:t>
            </a:r>
            <a:endParaRPr lang="en-US" sz="2400" dirty="0" smtClean="0">
              <a:solidFill>
                <a:schemeClr val="tx1"/>
              </a:solidFill>
              <a:effectLst/>
              <a:latin typeface="Calibri"/>
              <a:ea typeface="ＭＳ 明朝"/>
              <a:cs typeface="Calibri"/>
            </a:endParaRPr>
          </a:p>
          <a:p>
            <a:endParaRPr lang="en-US" dirty="0"/>
          </a:p>
        </p:txBody>
      </p:sp>
      <p:pic>
        <p:nvPicPr>
          <p:cNvPr id="5" name="Picture 1" descr="lse law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4874387"/>
            <a:ext cx="1968500" cy="19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4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084374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Trade</a:t>
                      </a:r>
                      <a:r>
                        <a:rPr lang="en-US" sz="3200" cap="small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Regionalism</a:t>
                      </a:r>
                      <a:endParaRPr lang="en-US" sz="3200" cap="small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74422" y="2987684"/>
            <a:ext cx="750967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Why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is trade 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regionalism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important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612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9670474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Trade</a:t>
                      </a:r>
                      <a:r>
                        <a:rPr lang="en-US" sz="3200" cap="small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Regionalism</a:t>
                      </a:r>
                      <a:endParaRPr lang="en-US" sz="3200" cap="small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44844919"/>
              </p:ext>
            </p:extLst>
          </p:nvPr>
        </p:nvGraphicFramePr>
        <p:xfrm>
          <a:off x="457200" y="1443318"/>
          <a:ext cx="8229600" cy="476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662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416739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Trade</a:t>
                      </a:r>
                      <a:r>
                        <a:rPr lang="en-US" sz="3200" cap="small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Regionalism</a:t>
                      </a:r>
                      <a:endParaRPr lang="en-US" sz="3200" cap="small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295400"/>
            <a:ext cx="7950199" cy="49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252723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4F6228"/>
                          </a:solidFill>
                        </a:rPr>
                        <a:t>Economic Development</a:t>
                      </a:r>
                      <a:endParaRPr lang="en-US" sz="3200" cap="small" dirty="0">
                        <a:solidFill>
                          <a:srgbClr val="4F6228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4422" y="2710685"/>
            <a:ext cx="750967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How 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does Regionalism relate to Economic Development? </a:t>
            </a:r>
          </a:p>
        </p:txBody>
      </p:sp>
    </p:spTree>
    <p:extLst>
      <p:ext uri="{BB962C8B-B14F-4D97-AF65-F5344CB8AC3E}">
        <p14:creationId xmlns:p14="http://schemas.microsoft.com/office/powerpoint/2010/main" val="38506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974882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4F6228"/>
                          </a:solidFill>
                        </a:rPr>
                        <a:t>Economic Development</a:t>
                      </a:r>
                      <a:endParaRPr lang="en-US" sz="3200" cap="small" dirty="0">
                        <a:solidFill>
                          <a:srgbClr val="4F6228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Fig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53" y="1273747"/>
            <a:ext cx="4511557" cy="50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18393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4F6228"/>
                          </a:solidFill>
                        </a:rPr>
                        <a:t>Economic Development</a:t>
                      </a:r>
                      <a:endParaRPr lang="en-US" sz="3200" cap="small" dirty="0">
                        <a:solidFill>
                          <a:srgbClr val="4F6228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66154875"/>
              </p:ext>
            </p:extLst>
          </p:nvPr>
        </p:nvGraphicFramePr>
        <p:xfrm>
          <a:off x="619538" y="2230496"/>
          <a:ext cx="8067262" cy="409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51075" y="1455408"/>
            <a:ext cx="62418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2400" b="1" cap="small" dirty="0">
                <a:solidFill>
                  <a:srgbClr val="4F6228"/>
                </a:solidFill>
              </a:rPr>
              <a:t>Neoclassical Economics of Trade </a:t>
            </a:r>
            <a:r>
              <a:rPr lang="en-US" sz="2400" b="1" cap="small" dirty="0" smtClean="0">
                <a:solidFill>
                  <a:srgbClr val="4F6228"/>
                </a:solidFill>
              </a:rPr>
              <a:t>Liberalization</a:t>
            </a:r>
            <a:endParaRPr lang="en-US" sz="2400" b="1" cap="small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 rot="4434510">
            <a:off x="3698015" y="962338"/>
            <a:ext cx="5189312" cy="5524006"/>
          </a:xfrm>
          <a:prstGeom prst="wedgeEllipseCallout">
            <a:avLst>
              <a:gd name="adj1" fmla="val 1718"/>
              <a:gd name="adj2" fmla="val 64264"/>
            </a:avLst>
          </a:prstGeom>
          <a:solidFill>
            <a:srgbClr val="EBF1DE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670234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4F6228"/>
                          </a:solidFill>
                        </a:rPr>
                        <a:t>Economic Development</a:t>
                      </a:r>
                      <a:endParaRPr lang="en-US" sz="3200" cap="small" dirty="0">
                        <a:solidFill>
                          <a:srgbClr val="4F6228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Jagdish_N__Bhagwati_Professor_Jagdish_pa_Columbia_University_talar_vid_invigningen_av_Nordiskt_globaliseringsforum_i_Riksgransen_2008-04-0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4" b="100000" l="9935" r="100000">
                        <a14:foregroundMark x1="53125" y1="51580" x2="53125" y2="51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1"/>
          <a:stretch/>
        </p:blipFill>
        <p:spPr>
          <a:xfrm flipH="1">
            <a:off x="-77441" y="2834588"/>
            <a:ext cx="5298016" cy="40234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6981" y="1505617"/>
            <a:ext cx="4677516" cy="46474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4F6228"/>
                </a:solidFill>
              </a:rPr>
              <a:t>Bhagwati’s</a:t>
            </a:r>
            <a:r>
              <a:rPr lang="en-US" sz="2000" b="1" dirty="0" smtClean="0">
                <a:solidFill>
                  <a:srgbClr val="4F6228"/>
                </a:solidFill>
              </a:rPr>
              <a:t> Arguments Against Regionalism</a:t>
            </a:r>
          </a:p>
          <a:p>
            <a:pPr algn="ctr"/>
            <a:endParaRPr lang="en-US" sz="2000" dirty="0">
              <a:solidFill>
                <a:srgbClr val="4F6228"/>
              </a:solidFill>
            </a:endParaRPr>
          </a:p>
          <a:p>
            <a:pPr algn="ctr"/>
            <a:endParaRPr lang="en-US" sz="2000" dirty="0">
              <a:solidFill>
                <a:srgbClr val="4F6228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solidFill>
                  <a:srgbClr val="4F6228"/>
                </a:solidFill>
              </a:rPr>
              <a:t>The </a:t>
            </a:r>
            <a:r>
              <a:rPr lang="en-US" sz="2000" i="1" dirty="0">
                <a:solidFill>
                  <a:srgbClr val="4F6228"/>
                </a:solidFill>
              </a:rPr>
              <a:t>formation of regional trade arrangements (RTAs) </a:t>
            </a:r>
            <a:r>
              <a:rPr lang="en-US" sz="2000" i="1" dirty="0" smtClean="0">
                <a:solidFill>
                  <a:srgbClr val="4F6228"/>
                </a:solidFill>
              </a:rPr>
              <a:t>undermines </a:t>
            </a:r>
            <a:r>
              <a:rPr lang="en-US" sz="2000" i="1" dirty="0">
                <a:solidFill>
                  <a:srgbClr val="4F6228"/>
                </a:solidFill>
              </a:rPr>
              <a:t>the </a:t>
            </a:r>
            <a:r>
              <a:rPr lang="en-US" sz="2000" i="1" dirty="0" smtClean="0">
                <a:solidFill>
                  <a:srgbClr val="4F6228"/>
                </a:solidFill>
              </a:rPr>
              <a:t>WTO</a:t>
            </a:r>
          </a:p>
          <a:p>
            <a:pPr marL="285750" indent="-285750">
              <a:buFont typeface="Arial"/>
              <a:buChar char="•"/>
            </a:pPr>
            <a:endParaRPr lang="en-US" sz="2000" i="1" dirty="0" smtClean="0">
              <a:solidFill>
                <a:srgbClr val="4F6228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solidFill>
                  <a:srgbClr val="4F6228"/>
                </a:solidFill>
              </a:rPr>
              <a:t>Regional Trade Agreements cause the erosion of non-discrimination principle</a:t>
            </a:r>
            <a:endParaRPr lang="en-US" sz="2000" i="1" dirty="0">
              <a:solidFill>
                <a:srgbClr val="4F6228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i="1" dirty="0">
              <a:solidFill>
                <a:srgbClr val="4F6228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i="1" dirty="0">
                <a:solidFill>
                  <a:srgbClr val="4F6228"/>
                </a:solidFill>
              </a:rPr>
              <a:t>Regionalism is harmful because it encourages trade diversion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 rot="17165490" flipH="1">
            <a:off x="197506" y="1050426"/>
            <a:ext cx="5097301" cy="5298124"/>
          </a:xfrm>
          <a:prstGeom prst="wedgeEllipseCallout">
            <a:avLst>
              <a:gd name="adj1" fmla="val 12814"/>
              <a:gd name="adj2" fmla="val 62747"/>
            </a:avLst>
          </a:prstGeom>
          <a:solidFill>
            <a:srgbClr val="EBF1DE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1048946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4F6228"/>
                          </a:solidFill>
                        </a:rPr>
                        <a:t>Economic Development</a:t>
                      </a:r>
                      <a:endParaRPr lang="en-US" sz="3200" cap="small" dirty="0">
                        <a:solidFill>
                          <a:srgbClr val="4F6228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flipH="1">
            <a:off x="371713" y="2122079"/>
            <a:ext cx="4677516" cy="36933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err="1" smtClean="0">
                <a:solidFill>
                  <a:srgbClr val="4F6228"/>
                </a:solidFill>
              </a:rPr>
              <a:t>Krugman’s</a:t>
            </a:r>
            <a:r>
              <a:rPr lang="en-US" b="1" dirty="0" smtClean="0">
                <a:solidFill>
                  <a:srgbClr val="4F6228"/>
                </a:solidFill>
              </a:rPr>
              <a:t> </a:t>
            </a:r>
            <a:r>
              <a:rPr lang="en-US" b="1" dirty="0">
                <a:solidFill>
                  <a:srgbClr val="4F6228"/>
                </a:solidFill>
              </a:rPr>
              <a:t>Arguments Favoring Regionalism</a:t>
            </a:r>
          </a:p>
          <a:p>
            <a:endParaRPr lang="en-US" dirty="0" smtClean="0">
              <a:solidFill>
                <a:srgbClr val="4F6228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4F6228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4F6228"/>
                </a:solidFill>
              </a:rPr>
              <a:t>Trade diversion from RTAs is low because trading blocs are “natural” trading areas</a:t>
            </a:r>
          </a:p>
          <a:p>
            <a:pPr marL="285750" indent="-285750">
              <a:buFont typeface="Arial"/>
              <a:buChar char="•"/>
            </a:pPr>
            <a:endParaRPr lang="en-US" i="1" dirty="0" smtClean="0">
              <a:solidFill>
                <a:srgbClr val="4F6228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4F6228"/>
                </a:solidFill>
              </a:rPr>
              <a:t>Due to proximity and similarity of cultures and standards of living, regional trade agreements stimulate trade that would have occurred even in the absence of an agreement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Paul_Krugma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2" b="100000" l="0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2819" y="3077114"/>
            <a:ext cx="5041181" cy="378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7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470630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632523"/>
                          </a:solidFill>
                        </a:rPr>
                        <a:t>WTO Law</a:t>
                      </a:r>
                      <a:endParaRPr lang="en-US" sz="3200" cap="small" dirty="0">
                        <a:solidFill>
                          <a:srgbClr val="632523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4422" y="2433686"/>
            <a:ext cx="7509677" cy="17543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632523"/>
                </a:solidFill>
              </a:rPr>
              <a:t>How does WTO law relate to regionalism and economic development? </a:t>
            </a:r>
          </a:p>
        </p:txBody>
      </p:sp>
    </p:spTree>
    <p:extLst>
      <p:ext uri="{BB962C8B-B14F-4D97-AF65-F5344CB8AC3E}">
        <p14:creationId xmlns:p14="http://schemas.microsoft.com/office/powerpoint/2010/main" val="38854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0599784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632523"/>
                          </a:solidFill>
                        </a:rPr>
                        <a:t>WTO Law</a:t>
                      </a:r>
                      <a:endParaRPr lang="en-US" sz="3200" cap="small" dirty="0">
                        <a:solidFill>
                          <a:srgbClr val="632523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38375"/>
              </p:ext>
            </p:extLst>
          </p:nvPr>
        </p:nvGraphicFramePr>
        <p:xfrm>
          <a:off x="881190" y="1598370"/>
          <a:ext cx="7627809" cy="397693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80715"/>
                <a:gridCol w="2126356"/>
                <a:gridCol w="1806603"/>
                <a:gridCol w="2414135"/>
              </a:tblGrid>
              <a:tr h="42066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Provisions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Rules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Functions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07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General Rule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GATT Article I:1 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Most-Favored-Nation Clause 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Non-Discrimination</a:t>
                      </a:r>
                      <a:endParaRPr lang="en-US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255">
                <a:tc row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Exceptions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GATT Article XXIV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Free Trade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Agreements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Customs Unions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Mutual Discriminatory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Regional Regimes for Trade in Goods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432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63252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GATT Article XXIV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Enabling Clause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Unilateral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Discriminatory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Regional Regimes for Trade in Goods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499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Other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Exceptions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9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36700" y="685800"/>
            <a:ext cx="6070600" cy="5486400"/>
            <a:chOff x="1988794" y="1721267"/>
            <a:chExt cx="3156462" cy="3156462"/>
          </a:xfrm>
        </p:grpSpPr>
        <p:sp>
          <p:nvSpPr>
            <p:cNvPr id="6" name="Oval 5"/>
            <p:cNvSpPr/>
            <p:nvPr/>
          </p:nvSpPr>
          <p:spPr>
            <a:xfrm>
              <a:off x="1988794" y="1721267"/>
              <a:ext cx="3156462" cy="3156462"/>
            </a:xfrm>
            <a:prstGeom prst="ellipse">
              <a:avLst/>
            </a:prstGeom>
            <a:solidFill>
              <a:schemeClr val="accent4">
                <a:lumMod val="75000"/>
                <a:alpha val="5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2451047" y="2183520"/>
              <a:ext cx="2231956" cy="2231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lang="en-US" sz="4800" b="1" cap="small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4800" b="1" cap="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Outline</a:t>
              </a:r>
            </a:p>
            <a:p>
              <a:pPr>
                <a:spcBef>
                  <a:spcPts val="0"/>
                </a:spcBef>
              </a:pPr>
              <a:endParaRPr lang="en-US" sz="3600" b="1" cap="small" dirty="0">
                <a:solidFill>
                  <a:schemeClr val="accent4">
                    <a:lumMod val="50000"/>
                  </a:schemeClr>
                </a:solidFill>
                <a:latin typeface="+mj-lt"/>
                <a:ea typeface="ＭＳ 明朝"/>
                <a:cs typeface="Times New Roman"/>
              </a:endParaRPr>
            </a:p>
            <a:p>
              <a:pPr marL="457200" indent="-4572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4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Overview of Brexit/Trump Phenomenon</a:t>
              </a:r>
              <a:endParaRPr lang="en-US" sz="2400" b="1" cap="small" dirty="0">
                <a:solidFill>
                  <a:schemeClr val="accent4">
                    <a:lumMod val="50000"/>
                  </a:schemeClr>
                </a:solidFill>
                <a:latin typeface="+mj-lt"/>
                <a:ea typeface="ＭＳ 明朝"/>
                <a:cs typeface="Times New Roman"/>
              </a:endParaRPr>
            </a:p>
            <a:p>
              <a:pPr marL="457200" indent="-4572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2400" b="1" cap="small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ＭＳ 明朝"/>
                <a:cs typeface="Times New Roman"/>
              </a:endParaRPr>
            </a:p>
            <a:p>
              <a:pPr marL="457200" indent="-4572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4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Overview of Research Project on WTO Law of South-North RTAs</a:t>
              </a:r>
            </a:p>
            <a:p>
              <a:pPr marL="457200" indent="-4572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2400" b="1" cap="small" dirty="0">
                <a:solidFill>
                  <a:schemeClr val="accent4">
                    <a:lumMod val="50000"/>
                  </a:schemeClr>
                </a:solidFill>
                <a:latin typeface="+mj-lt"/>
                <a:ea typeface="ＭＳ 明朝"/>
                <a:cs typeface="Times New Roman"/>
              </a:endParaRPr>
            </a:p>
            <a:p>
              <a:pPr marL="457200" indent="-4572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4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Legal Framework Analysis of Post-Brexit Britain</a:t>
              </a:r>
            </a:p>
            <a:p>
              <a:pPr algn="ctr">
                <a:spcBef>
                  <a:spcPts val="0"/>
                </a:spcBef>
              </a:pPr>
              <a:endParaRPr lang="en-US" sz="3600" b="1" cap="small" dirty="0">
                <a:latin typeface="Times New Roman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endParaRPr lang="en-US" sz="3600" dirty="0">
                <a:latin typeface="Cambria"/>
                <a:ea typeface="ＭＳ 明朝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5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Arial" charset="0"/>
              </a:rPr>
              <a:t/>
            </a:r>
            <a:br>
              <a:rPr lang="en-GB" sz="1600" dirty="0">
                <a:latin typeface="Arial" charset="0"/>
              </a:rPr>
            </a:br>
            <a:endParaRPr lang="en-GB" sz="1600" dirty="0">
              <a:latin typeface="Arial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04687152"/>
              </p:ext>
            </p:extLst>
          </p:nvPr>
        </p:nvGraphicFramePr>
        <p:xfrm>
          <a:off x="685800" y="1513114"/>
          <a:ext cx="7772400" cy="4646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Left-Right Arrow 6"/>
          <p:cNvSpPr/>
          <p:nvPr/>
        </p:nvSpPr>
        <p:spPr>
          <a:xfrm>
            <a:off x="3153104" y="1777636"/>
            <a:ext cx="2945174" cy="1029064"/>
          </a:xfrm>
          <a:prstGeom prst="leftRightArrow">
            <a:avLst/>
          </a:prstGeom>
          <a:solidFill>
            <a:srgbClr val="95373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Contradiction /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Tension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34729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632523"/>
                          </a:solidFill>
                        </a:rPr>
                        <a:t>WTO Law</a:t>
                      </a:r>
                      <a:endParaRPr lang="en-US" sz="3200" cap="small" dirty="0">
                        <a:solidFill>
                          <a:srgbClr val="632523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4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258" y="263323"/>
            <a:ext cx="8363768" cy="5622708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b="1" cap="small" dirty="0" smtClean="0">
              <a:effectLst/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b="1" cap="small" dirty="0">
              <a:solidFill>
                <a:schemeClr val="tx1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b="1" cap="small" dirty="0">
              <a:solidFill>
                <a:schemeClr val="tx1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2400" b="1" cap="small" dirty="0" smtClean="0">
              <a:solidFill>
                <a:schemeClr val="tx1"/>
              </a:solidFill>
              <a:effectLst/>
              <a:latin typeface="Times New Roman"/>
              <a:ea typeface="ＭＳ 明朝"/>
              <a:cs typeface="Times New Roman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36700" y="685800"/>
            <a:ext cx="6070600" cy="5486400"/>
            <a:chOff x="1988794" y="1721267"/>
            <a:chExt cx="3156462" cy="3156462"/>
          </a:xfrm>
        </p:grpSpPr>
        <p:sp>
          <p:nvSpPr>
            <p:cNvPr id="6" name="Oval 5"/>
            <p:cNvSpPr/>
            <p:nvPr/>
          </p:nvSpPr>
          <p:spPr>
            <a:xfrm>
              <a:off x="1988794" y="1721267"/>
              <a:ext cx="3156462" cy="3156462"/>
            </a:xfrm>
            <a:prstGeom prst="ellipse">
              <a:avLst/>
            </a:prstGeom>
            <a:solidFill>
              <a:schemeClr val="accent4">
                <a:lumMod val="75000"/>
                <a:alpha val="5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2451047" y="2453649"/>
              <a:ext cx="2231956" cy="194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lang="en-US" sz="4800" b="1" cap="small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32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Overview </a:t>
              </a:r>
            </a:p>
            <a:p>
              <a:pPr algn="ctr">
                <a:spcBef>
                  <a:spcPts val="0"/>
                </a:spcBef>
              </a:pPr>
              <a:endParaRPr lang="en-US" sz="3200" b="1" cap="small" dirty="0">
                <a:solidFill>
                  <a:schemeClr val="accent4">
                    <a:lumMod val="50000"/>
                  </a:schemeClr>
                </a:solidFill>
                <a:latin typeface="+mj-lt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32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of </a:t>
              </a:r>
            </a:p>
            <a:p>
              <a:pPr algn="ctr">
                <a:spcBef>
                  <a:spcPts val="0"/>
                </a:spcBef>
              </a:pPr>
              <a:endParaRPr lang="en-US" sz="3200" b="1" cap="small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r>
                <a:rPr lang="en-GB" sz="3200" b="1" cap="small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Research Project on WTO Law of South-North RTAs</a:t>
              </a:r>
            </a:p>
            <a:p>
              <a:pPr marL="457200" indent="-4572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2400" b="1" cap="small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endParaRPr lang="en-US" sz="3600" b="1" cap="small" dirty="0">
                <a:latin typeface="Times New Roman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endParaRPr lang="en-US" sz="3600" dirty="0">
                <a:latin typeface="Cambria"/>
                <a:ea typeface="ＭＳ 明朝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3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Arial" charset="0"/>
              </a:rPr>
              <a:t/>
            </a:r>
            <a:br>
              <a:rPr lang="en-GB" sz="1600" dirty="0">
                <a:latin typeface="Arial" charset="0"/>
              </a:rPr>
            </a:br>
            <a:endParaRPr lang="en-GB" sz="1600" dirty="0">
              <a:latin typeface="Arial" charset="0"/>
            </a:endParaRPr>
          </a:p>
        </p:txBody>
      </p:sp>
      <p:pic>
        <p:nvPicPr>
          <p:cNvPr id="2" name="Picture 1" descr="Screenshot 2015-05-13 16.36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650261"/>
            <a:ext cx="7556500" cy="48326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85800" y="6446936"/>
            <a:ext cx="36677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rgbClr val="254061"/>
                </a:solidFill>
              </a:rPr>
              <a:t>Source: WTO </a:t>
            </a:r>
            <a:r>
              <a:rPr lang="en-US" sz="1000" dirty="0" smtClean="0">
                <a:solidFill>
                  <a:srgbClr val="254061"/>
                </a:solidFill>
              </a:rPr>
              <a:t>World Trade Report 2011</a:t>
            </a:r>
            <a:endParaRPr lang="en-US" sz="1000" dirty="0">
              <a:solidFill>
                <a:srgbClr val="25406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602" y="1200378"/>
            <a:ext cx="205679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cap="small" dirty="0" smtClean="0">
                <a:solidFill>
                  <a:srgbClr val="254061"/>
                </a:solidFill>
              </a:rPr>
              <a:t>RTAs Archetypes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054177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cap="small" dirty="0" smtClean="0">
                          <a:solidFill>
                            <a:srgbClr val="000090"/>
                          </a:solidFill>
                        </a:rPr>
                        <a:t>Research Project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2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350604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cap="small" dirty="0" smtClean="0">
                          <a:solidFill>
                            <a:srgbClr val="000090"/>
                          </a:solidFill>
                        </a:rPr>
                        <a:t>Research Project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Arial" charset="0"/>
              </a:rPr>
              <a:t/>
            </a:r>
            <a:br>
              <a:rPr lang="en-GB" sz="1600" dirty="0">
                <a:latin typeface="Arial" charset="0"/>
              </a:rPr>
            </a:br>
            <a:endParaRPr lang="en-GB" sz="1600" dirty="0">
              <a:latin typeface="Arial" charset="0"/>
            </a:endParaRPr>
          </a:p>
        </p:txBody>
      </p:sp>
      <p:pic>
        <p:nvPicPr>
          <p:cNvPr id="2" name="Picture 1" descr="Screenshot 2015-05-13 16.36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881884"/>
            <a:ext cx="7198266" cy="4603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914401" y="6465789"/>
            <a:ext cx="3493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rgbClr val="254061"/>
                </a:solidFill>
              </a:rPr>
              <a:t>Source: WTO </a:t>
            </a:r>
            <a:r>
              <a:rPr lang="en-US" sz="1000" dirty="0" smtClean="0">
                <a:solidFill>
                  <a:srgbClr val="254061"/>
                </a:solidFill>
              </a:rPr>
              <a:t>World Trade Report 2011</a:t>
            </a:r>
            <a:endParaRPr lang="en-US" sz="1000" dirty="0">
              <a:solidFill>
                <a:srgbClr val="2540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5250" y="1166948"/>
            <a:ext cx="6210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40315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cap="small" dirty="0" smtClean="0">
                <a:solidFill>
                  <a:schemeClr val="accent4">
                    <a:lumMod val="75000"/>
                  </a:schemeClr>
                </a:solidFill>
              </a:rPr>
              <a:t>WTO Law of Regional Trade Agreements</a:t>
            </a:r>
          </a:p>
        </p:txBody>
      </p:sp>
      <p:sp>
        <p:nvSpPr>
          <p:cNvPr id="9" name="Oval 8"/>
          <p:cNvSpPr/>
          <p:nvPr/>
        </p:nvSpPr>
        <p:spPr>
          <a:xfrm>
            <a:off x="4408251" y="2066522"/>
            <a:ext cx="2153431" cy="4382934"/>
          </a:xfrm>
          <a:prstGeom prst="ellipse">
            <a:avLst/>
          </a:prstGeom>
          <a:solidFill>
            <a:srgbClr val="DCE6F2">
              <a:alpha val="3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04A7B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61682" y="4957140"/>
            <a:ext cx="1447800" cy="531615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112000" y="5560787"/>
            <a:ext cx="1887276" cy="344832"/>
          </a:xfrm>
          <a:prstGeom prst="rect">
            <a:avLst/>
          </a:prstGeom>
          <a:solidFill>
            <a:srgbClr val="DCE6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12000" y="5562435"/>
            <a:ext cx="1984060" cy="36933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04A7B"/>
                </a:solidFill>
              </a:rPr>
              <a:t>Trade-Centrism</a:t>
            </a:r>
            <a:endParaRPr lang="en-US" dirty="0">
              <a:solidFill>
                <a:srgbClr val="604A7B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0700" y="1869420"/>
            <a:ext cx="8166100" cy="4826257"/>
          </a:xfrm>
          <a:prstGeom prst="roundRect">
            <a:avLst/>
          </a:prstGeom>
          <a:noFill/>
          <a:ln w="76200" cmpd="tri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rgbClr val="000000"/>
                </a:solidFill>
              </a:ln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889500" y="1567058"/>
            <a:ext cx="0" cy="302362"/>
          </a:xfrm>
          <a:prstGeom prst="line">
            <a:avLst/>
          </a:prstGeom>
          <a:ln w="76200" cmpd="sng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0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0835" y="1072965"/>
            <a:ext cx="8045965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254061"/>
              </a:solidFill>
            </a:endParaRPr>
          </a:p>
          <a:p>
            <a:pPr algn="ctr"/>
            <a:r>
              <a:rPr lang="en-GB" sz="2800" b="1" cap="small" smtClean="0">
                <a:solidFill>
                  <a:srgbClr val="254061"/>
                </a:solidFill>
              </a:rPr>
              <a:t>Preliminary Hypothesis </a:t>
            </a:r>
            <a:endParaRPr lang="en-GB" sz="2800" b="1" cap="small" dirty="0" smtClean="0">
              <a:solidFill>
                <a:srgbClr val="254061"/>
              </a:solidFill>
            </a:endParaRPr>
          </a:p>
          <a:p>
            <a:pPr>
              <a:lnSpc>
                <a:spcPct val="250000"/>
              </a:lnSpc>
            </a:pPr>
            <a:r>
              <a:rPr lang="en-GB" dirty="0" smtClean="0">
                <a:solidFill>
                  <a:srgbClr val="254061"/>
                </a:solidFill>
              </a:rPr>
              <a:t>Over </a:t>
            </a:r>
            <a:r>
              <a:rPr lang="en-GB" dirty="0">
                <a:solidFill>
                  <a:srgbClr val="254061"/>
                </a:solidFill>
              </a:rPr>
              <a:t>the last 20 years countries everywhere, either developed or developing, have been engaged in negotiating the same dominant model of </a:t>
            </a:r>
            <a:r>
              <a:rPr lang="en-GB" dirty="0" smtClean="0">
                <a:solidFill>
                  <a:srgbClr val="254061"/>
                </a:solidFill>
              </a:rPr>
              <a:t>trade-centric RTAs </a:t>
            </a:r>
            <a:r>
              <a:rPr lang="en-GB" dirty="0">
                <a:solidFill>
                  <a:srgbClr val="254061"/>
                </a:solidFill>
              </a:rPr>
              <a:t>without conceiving any other option. The underlying </a:t>
            </a:r>
            <a:r>
              <a:rPr lang="en-GB" i="1" dirty="0">
                <a:solidFill>
                  <a:srgbClr val="254061"/>
                </a:solidFill>
              </a:rPr>
              <a:t>hypothesis</a:t>
            </a:r>
            <a:r>
              <a:rPr lang="en-GB" dirty="0">
                <a:solidFill>
                  <a:srgbClr val="254061"/>
                </a:solidFill>
              </a:rPr>
              <a:t> is that the lack of alternatives is caused by the fact that experts in international trade law have thought and debated only through a singular pair of lens how to design South-North RTAs. Consequently, new ideas and practices have been marginalized in WTO governance.</a:t>
            </a:r>
            <a:endParaRPr lang="en-US" dirty="0" smtClean="0">
              <a:solidFill>
                <a:srgbClr val="254061"/>
              </a:solidFill>
            </a:endParaRPr>
          </a:p>
          <a:p>
            <a:endParaRPr lang="en-US" sz="2400" dirty="0">
              <a:solidFill>
                <a:srgbClr val="254061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072883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cap="small" dirty="0" smtClean="0">
                          <a:solidFill>
                            <a:srgbClr val="000090"/>
                          </a:solidFill>
                        </a:rPr>
                        <a:t>Research Project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1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258" y="263323"/>
            <a:ext cx="8363768" cy="5622708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b="1" cap="small" dirty="0" smtClean="0">
              <a:effectLst/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b="1" cap="small" dirty="0">
              <a:solidFill>
                <a:schemeClr val="tx1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b="1" cap="small" dirty="0">
              <a:solidFill>
                <a:schemeClr val="tx1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2400" b="1" cap="small" dirty="0" smtClean="0">
              <a:solidFill>
                <a:schemeClr val="tx1"/>
              </a:solidFill>
              <a:effectLst/>
              <a:latin typeface="Times New Roman"/>
              <a:ea typeface="ＭＳ 明朝"/>
              <a:cs typeface="Times New Roman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36700" y="685800"/>
            <a:ext cx="6070600" cy="5486400"/>
            <a:chOff x="1988794" y="1721267"/>
            <a:chExt cx="3156462" cy="3156462"/>
          </a:xfrm>
        </p:grpSpPr>
        <p:sp>
          <p:nvSpPr>
            <p:cNvPr id="6" name="Oval 5"/>
            <p:cNvSpPr/>
            <p:nvPr/>
          </p:nvSpPr>
          <p:spPr>
            <a:xfrm>
              <a:off x="1988794" y="1721267"/>
              <a:ext cx="3156462" cy="3156462"/>
            </a:xfrm>
            <a:prstGeom prst="ellipse">
              <a:avLst/>
            </a:prstGeom>
            <a:solidFill>
              <a:schemeClr val="accent4">
                <a:lumMod val="75000"/>
                <a:alpha val="5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2451047" y="2453649"/>
              <a:ext cx="2231956" cy="194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lang="en-US" sz="4800" b="1" cap="small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32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Legal Framework Analysis </a:t>
              </a:r>
            </a:p>
            <a:p>
              <a:pPr algn="ctr">
                <a:spcBef>
                  <a:spcPts val="0"/>
                </a:spcBef>
              </a:pPr>
              <a:r>
                <a:rPr lang="en-US" sz="3200" b="1" cap="small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o</a:t>
              </a:r>
              <a:r>
                <a:rPr lang="en-US" sz="32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f</a:t>
              </a:r>
            </a:p>
            <a:p>
              <a:pPr algn="ctr">
                <a:spcBef>
                  <a:spcPts val="0"/>
                </a:spcBef>
              </a:pPr>
              <a:r>
                <a:rPr lang="en-US" sz="32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Britain in a Post-</a:t>
              </a:r>
              <a:r>
                <a:rPr lang="en-US" sz="3200" b="1" cap="small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Brexit</a:t>
              </a:r>
              <a:r>
                <a:rPr lang="en-US" sz="32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 World of RTAs </a:t>
              </a:r>
            </a:p>
            <a:p>
              <a:pPr marL="457200" indent="-4572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2400" b="1" cap="small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endParaRPr lang="en-US" sz="3600" b="1" cap="small" dirty="0">
                <a:latin typeface="Times New Roman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endParaRPr lang="en-US" sz="3600" dirty="0">
                <a:latin typeface="Cambria"/>
                <a:ea typeface="ＭＳ 明朝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29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9372601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0000FF"/>
                          </a:solidFill>
                        </a:rPr>
                        <a:t>Britain in a Post-</a:t>
                      </a:r>
                      <a:r>
                        <a:rPr lang="en-US" sz="3200" cap="small" dirty="0" err="1" smtClean="0">
                          <a:solidFill>
                            <a:srgbClr val="0000FF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0000FF"/>
                          </a:solidFill>
                        </a:rPr>
                        <a:t> World</a:t>
                      </a:r>
                      <a:endParaRPr lang="en-US" sz="3200" cap="small" dirty="0">
                        <a:solidFill>
                          <a:srgbClr val="0000FF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1543183"/>
            <a:ext cx="8229600" cy="4524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cap="small" dirty="0" smtClean="0">
                <a:solidFill>
                  <a:srgbClr val="0000FF"/>
                </a:solidFill>
              </a:rPr>
              <a:t>Questions for Future Research</a:t>
            </a:r>
          </a:p>
          <a:p>
            <a:pPr algn="ctr"/>
            <a:endParaRPr lang="en-US" sz="3600" dirty="0" smtClean="0">
              <a:solidFill>
                <a:srgbClr val="0000FF"/>
              </a:solidFill>
            </a:endParaRPr>
          </a:p>
          <a:p>
            <a:r>
              <a:rPr lang="en-US" sz="3600" dirty="0" smtClean="0">
                <a:solidFill>
                  <a:srgbClr val="0000FF"/>
                </a:solidFill>
              </a:rPr>
              <a:t>Is the South-North RTA vision </a:t>
            </a:r>
            <a:r>
              <a:rPr lang="en-US" sz="3600" dirty="0">
                <a:solidFill>
                  <a:srgbClr val="0000FF"/>
                </a:solidFill>
              </a:rPr>
              <a:t>also dominant in the </a:t>
            </a:r>
            <a:r>
              <a:rPr lang="en-US" sz="3600" dirty="0" smtClean="0">
                <a:solidFill>
                  <a:srgbClr val="0000FF"/>
                </a:solidFill>
              </a:rPr>
              <a:t>U.K</a:t>
            </a:r>
            <a:r>
              <a:rPr lang="en-US" sz="3600" dirty="0">
                <a:solidFill>
                  <a:srgbClr val="0000FF"/>
                </a:solidFill>
              </a:rPr>
              <a:t>. trade interactions </a:t>
            </a:r>
            <a:r>
              <a:rPr lang="en-US" sz="3600" smtClean="0">
                <a:solidFill>
                  <a:srgbClr val="0000FF"/>
                </a:solidFill>
              </a:rPr>
              <a:t>with their developed </a:t>
            </a:r>
            <a:r>
              <a:rPr lang="en-US" sz="3600" dirty="0">
                <a:solidFill>
                  <a:srgbClr val="0000FF"/>
                </a:solidFill>
              </a:rPr>
              <a:t>trading partners? </a:t>
            </a:r>
            <a:endParaRPr lang="en-US" sz="3600" dirty="0" smtClean="0">
              <a:solidFill>
                <a:srgbClr val="0000FF"/>
              </a:solidFill>
            </a:endParaRPr>
          </a:p>
          <a:p>
            <a:endParaRPr lang="en-US" sz="3600" dirty="0">
              <a:solidFill>
                <a:srgbClr val="0000FF"/>
              </a:solidFill>
            </a:endParaRPr>
          </a:p>
          <a:p>
            <a:r>
              <a:rPr lang="en-US" sz="3600" dirty="0" smtClean="0">
                <a:solidFill>
                  <a:srgbClr val="0000FF"/>
                </a:solidFill>
              </a:rPr>
              <a:t>Has </a:t>
            </a:r>
            <a:r>
              <a:rPr lang="en-US" sz="3600" dirty="0" err="1">
                <a:solidFill>
                  <a:srgbClr val="0000FF"/>
                </a:solidFill>
              </a:rPr>
              <a:t>Brexit</a:t>
            </a:r>
            <a:r>
              <a:rPr lang="en-US" sz="3600" dirty="0">
                <a:solidFill>
                  <a:srgbClr val="0000FF"/>
                </a:solidFill>
              </a:rPr>
              <a:t> challenged in any way this orthodox view? </a:t>
            </a:r>
            <a:endParaRPr lang="en-GB" sz="36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1312433"/>
            <a:ext cx="8271677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cap="small" dirty="0" smtClean="0">
                <a:solidFill>
                  <a:srgbClr val="0000FF"/>
                </a:solidFill>
                <a:latin typeface="Calibri"/>
                <a:cs typeface="Calibri"/>
              </a:rPr>
              <a:t>Legal Theory of Argumentation Frameworks</a:t>
            </a:r>
          </a:p>
          <a:p>
            <a:endParaRPr lang="en-US" sz="32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2400" i="1" dirty="0" smtClean="0">
                <a:solidFill>
                  <a:srgbClr val="0000FF"/>
                </a:solidFill>
                <a:latin typeface="Calibri"/>
                <a:cs typeface="Calibri"/>
              </a:rPr>
              <a:t>Definition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Legal Frameworks do </a:t>
            </a:r>
            <a:r>
              <a:rPr lang="en-US" sz="2400" i="1" dirty="0" smtClean="0">
                <a:solidFill>
                  <a:srgbClr val="0000FF"/>
                </a:solidFill>
                <a:latin typeface="Calibri"/>
                <a:cs typeface="Calibri"/>
              </a:rPr>
              <a:t>NOT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 refer to a System of Rules and Institutions.</a:t>
            </a:r>
          </a:p>
          <a:p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Legal Frameworks 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are defined as </a:t>
            </a:r>
            <a:r>
              <a:rPr lang="en-US" sz="2400" u="sng" dirty="0">
                <a:solidFill>
                  <a:srgbClr val="0000FF"/>
                </a:solidFill>
                <a:latin typeface="Calibri"/>
                <a:cs typeface="Calibri"/>
              </a:rPr>
              <a:t>intermediary discursive structures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 that perform two main functions. 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962656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0000FF"/>
                          </a:solidFill>
                        </a:rPr>
                        <a:t>Britain in a Post-</a:t>
                      </a:r>
                      <a:r>
                        <a:rPr lang="en-US" sz="3200" cap="small" dirty="0" err="1" smtClean="0">
                          <a:solidFill>
                            <a:srgbClr val="0000FF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0000FF"/>
                          </a:solidFill>
                        </a:rPr>
                        <a:t> World</a:t>
                      </a:r>
                      <a:endParaRPr lang="en-US" sz="3200" cap="small" dirty="0">
                        <a:solidFill>
                          <a:srgbClr val="0000FF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3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1169535"/>
            <a:ext cx="8271677" cy="46474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Legal Theory of Argumentation Frameworks</a:t>
            </a:r>
          </a:p>
          <a:p>
            <a:endParaRPr lang="en-US" sz="2400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Two Functions</a:t>
            </a:r>
            <a:endParaRPr lang="en-US" sz="2400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endParaRPr lang="en-GB" sz="24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en-GB" sz="2400" u="sng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Legal Doctrine</a:t>
            </a:r>
            <a:r>
              <a:rPr lang="en-GB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: Inside international </a:t>
            </a:r>
            <a:r>
              <a:rPr lang="en-GB" sz="2400" dirty="0">
                <a:solidFill>
                  <a:srgbClr val="0000FF"/>
                </a:solidFill>
                <a:cs typeface="Times New Roman" panose="02020603050405020304" pitchFamily="18" charset="0"/>
              </a:rPr>
              <a:t>economic law expertise, legal frameworks are </a:t>
            </a:r>
            <a:r>
              <a:rPr lang="en-GB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used </a:t>
            </a:r>
            <a:r>
              <a:rPr lang="en-GB" sz="2400" dirty="0">
                <a:solidFill>
                  <a:srgbClr val="0000FF"/>
                </a:solidFill>
                <a:cs typeface="Times New Roman" panose="02020603050405020304" pitchFamily="18" charset="0"/>
              </a:rPr>
              <a:t>to assign meaning to legal texts by mediating the complexity of socioeconomic relations and the contradictions of trade </a:t>
            </a:r>
            <a:r>
              <a:rPr lang="en-GB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law.</a:t>
            </a:r>
          </a:p>
          <a:p>
            <a:endParaRPr lang="en-GB" sz="24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en-GB" sz="2400" u="sng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Legal Mode </a:t>
            </a:r>
            <a:r>
              <a:rPr lang="en-GB" sz="2400" u="sng" dirty="0">
                <a:solidFill>
                  <a:srgbClr val="0000FF"/>
                </a:solidFill>
                <a:cs typeface="Times New Roman" panose="02020603050405020304" pitchFamily="18" charset="0"/>
              </a:rPr>
              <a:t>of </a:t>
            </a:r>
            <a:r>
              <a:rPr lang="en-GB" sz="2400" u="sng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Governance</a:t>
            </a:r>
            <a:r>
              <a:rPr lang="en-GB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: Outside </a:t>
            </a:r>
            <a:r>
              <a:rPr lang="en-GB" sz="2400" dirty="0">
                <a:solidFill>
                  <a:srgbClr val="0000FF"/>
                </a:solidFill>
                <a:cs typeface="Times New Roman" panose="02020603050405020304" pitchFamily="18" charset="0"/>
              </a:rPr>
              <a:t>international economic law expertise, legal frameworks are </a:t>
            </a:r>
            <a:r>
              <a:rPr lang="en-GB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employed </a:t>
            </a:r>
            <a:r>
              <a:rPr lang="en-GB" sz="2400" dirty="0">
                <a:solidFill>
                  <a:srgbClr val="0000FF"/>
                </a:solidFill>
                <a:cs typeface="Times New Roman" panose="02020603050405020304" pitchFamily="18" charset="0"/>
              </a:rPr>
              <a:t>to control </a:t>
            </a:r>
            <a:r>
              <a:rPr lang="en-GB" sz="24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lawmaking</a:t>
            </a:r>
            <a:r>
              <a:rPr lang="en-GB" sz="2400" dirty="0">
                <a:solidFill>
                  <a:srgbClr val="0000FF"/>
                </a:solidFill>
                <a:cs typeface="Times New Roman" panose="02020603050405020304" pitchFamily="18" charset="0"/>
              </a:rPr>
              <a:t> and legal interpretations in global economic governance</a:t>
            </a:r>
            <a:r>
              <a:rPr lang="en-GB" sz="2400" dirty="0">
                <a:solidFill>
                  <a:srgbClr val="000090"/>
                </a:solidFill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90"/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036640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0000FF"/>
                          </a:solidFill>
                        </a:rPr>
                        <a:t>Britain in a Post-</a:t>
                      </a:r>
                      <a:r>
                        <a:rPr lang="en-US" sz="3200" cap="small" dirty="0" err="1" smtClean="0">
                          <a:solidFill>
                            <a:srgbClr val="0000FF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0000FF"/>
                          </a:solidFill>
                        </a:rPr>
                        <a:t> World</a:t>
                      </a:r>
                      <a:endParaRPr lang="en-US" sz="3200" cap="small" dirty="0">
                        <a:solidFill>
                          <a:srgbClr val="0000FF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07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197" y="1053290"/>
            <a:ext cx="8271677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A</a:t>
            </a:r>
            <a:r>
              <a:rPr lang="en-US" sz="2400" b="1" i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Legal Framework </a:t>
            </a:r>
            <a:r>
              <a:rPr lang="en-US" sz="2400" b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Analysis of 1947-1980 South-North RTAs </a:t>
            </a:r>
          </a:p>
          <a:p>
            <a:endParaRPr lang="en-US" i="1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en-US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Argument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: The South-North RTAs were constructed and operated by 3 legal frameworks</a:t>
            </a:r>
            <a:endParaRPr lang="en-GB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12819867"/>
              </p:ext>
            </p:extLst>
          </p:nvPr>
        </p:nvGraphicFramePr>
        <p:xfrm>
          <a:off x="838199" y="2273300"/>
          <a:ext cx="7439025" cy="449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366383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0000FF"/>
                          </a:solidFill>
                        </a:rPr>
                        <a:t>Britain in a Post-</a:t>
                      </a:r>
                      <a:r>
                        <a:rPr lang="en-US" sz="3200" cap="small" dirty="0" err="1" smtClean="0">
                          <a:solidFill>
                            <a:srgbClr val="0000FF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0000FF"/>
                          </a:solidFill>
                        </a:rPr>
                        <a:t> World</a:t>
                      </a:r>
                      <a:endParaRPr lang="en-US" sz="3200" cap="small" dirty="0">
                        <a:solidFill>
                          <a:srgbClr val="0000FF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4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258" y="263323"/>
            <a:ext cx="8363768" cy="5622708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b="1" cap="small" dirty="0" smtClean="0">
              <a:effectLst/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b="1" cap="small" dirty="0">
              <a:solidFill>
                <a:schemeClr val="tx1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b="1" cap="small" dirty="0">
              <a:solidFill>
                <a:schemeClr val="tx1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2400" b="1" cap="small" dirty="0" smtClean="0">
              <a:solidFill>
                <a:schemeClr val="tx1"/>
              </a:solidFill>
              <a:effectLst/>
              <a:latin typeface="Times New Roman"/>
              <a:ea typeface="ＭＳ 明朝"/>
              <a:cs typeface="Times New Roman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36700" y="685800"/>
            <a:ext cx="6070600" cy="5486400"/>
            <a:chOff x="1988794" y="1721267"/>
            <a:chExt cx="3156462" cy="3156462"/>
          </a:xfrm>
        </p:grpSpPr>
        <p:sp>
          <p:nvSpPr>
            <p:cNvPr id="6" name="Oval 5"/>
            <p:cNvSpPr/>
            <p:nvPr/>
          </p:nvSpPr>
          <p:spPr>
            <a:xfrm>
              <a:off x="1988794" y="1721267"/>
              <a:ext cx="3156462" cy="3156462"/>
            </a:xfrm>
            <a:prstGeom prst="ellipse">
              <a:avLst/>
            </a:prstGeom>
            <a:solidFill>
              <a:schemeClr val="accent4">
                <a:lumMod val="75000"/>
                <a:alpha val="5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2451047" y="2453649"/>
              <a:ext cx="2231956" cy="194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lang="en-US" sz="4800" b="1" cap="small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32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Overview </a:t>
              </a:r>
            </a:p>
            <a:p>
              <a:pPr algn="ctr">
                <a:spcBef>
                  <a:spcPts val="0"/>
                </a:spcBef>
              </a:pPr>
              <a:endParaRPr lang="en-US" sz="3200" b="1" cap="small" dirty="0">
                <a:solidFill>
                  <a:schemeClr val="accent4">
                    <a:lumMod val="50000"/>
                  </a:schemeClr>
                </a:solidFill>
                <a:latin typeface="+mj-lt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32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of </a:t>
              </a:r>
            </a:p>
            <a:p>
              <a:pPr algn="ctr">
                <a:spcBef>
                  <a:spcPts val="0"/>
                </a:spcBef>
              </a:pPr>
              <a:endParaRPr lang="en-US" sz="3200" b="1" cap="small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3200" b="1" cap="small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ＭＳ 明朝"/>
                  <a:cs typeface="Times New Roman"/>
                </a:rPr>
                <a:t>Brexit and Trump</a:t>
              </a:r>
            </a:p>
            <a:p>
              <a:pPr marL="457200" indent="-45720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2400" b="1" cap="small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endParaRPr lang="en-US" sz="3600" b="1" cap="small" dirty="0">
                <a:latin typeface="Times New Roman"/>
                <a:ea typeface="ＭＳ 明朝"/>
                <a:cs typeface="Times New Roman"/>
              </a:endParaRPr>
            </a:p>
            <a:p>
              <a:pPr algn="ctr">
                <a:spcBef>
                  <a:spcPts val="0"/>
                </a:spcBef>
              </a:pPr>
              <a:endParaRPr lang="en-US" sz="3600" dirty="0">
                <a:latin typeface="Cambria"/>
                <a:ea typeface="ＭＳ 明朝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85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1053290"/>
            <a:ext cx="8271677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A</a:t>
            </a:r>
            <a:r>
              <a:rPr lang="en-US" sz="2400" b="1" i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Legal Framework </a:t>
            </a:r>
            <a:r>
              <a:rPr lang="en-US" sz="2400" b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Analysis of 1980-2010 South-North RTAs </a:t>
            </a:r>
          </a:p>
          <a:p>
            <a:endParaRPr lang="en-US" i="1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en-US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Argument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: The South-North RTAs were constructed and operated by 1 legal framework (so-called </a:t>
            </a:r>
            <a:r>
              <a:rPr lang="en-US" b="1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Law and Trade Framework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)</a:t>
            </a:r>
            <a:endParaRPr lang="en-GB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972951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0000FF"/>
                          </a:solidFill>
                        </a:rPr>
                        <a:t>Britain in a Post-</a:t>
                      </a:r>
                      <a:r>
                        <a:rPr lang="en-US" sz="3200" cap="small" dirty="0" err="1" smtClean="0">
                          <a:solidFill>
                            <a:srgbClr val="0000FF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0000FF"/>
                          </a:solidFill>
                        </a:rPr>
                        <a:t> World</a:t>
                      </a:r>
                      <a:endParaRPr lang="en-US" sz="3200" cap="small" dirty="0">
                        <a:solidFill>
                          <a:srgbClr val="0000FF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50129559"/>
              </p:ext>
            </p:extLst>
          </p:nvPr>
        </p:nvGraphicFramePr>
        <p:xfrm>
          <a:off x="2233218" y="2943224"/>
          <a:ext cx="4394629" cy="3053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21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1468787"/>
            <a:ext cx="82716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Law and Trade Framework for South-North RTAs 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432269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0000FF"/>
                          </a:solidFill>
                        </a:rPr>
                        <a:t>Britain in a Post-</a:t>
                      </a:r>
                      <a:r>
                        <a:rPr lang="en-US" sz="3200" cap="small" dirty="0" err="1" smtClean="0">
                          <a:solidFill>
                            <a:srgbClr val="0000FF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0000FF"/>
                          </a:solidFill>
                        </a:rPr>
                        <a:t> World</a:t>
                      </a:r>
                      <a:endParaRPr lang="en-US" sz="3200" cap="small" dirty="0">
                        <a:solidFill>
                          <a:srgbClr val="0000FF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18318374"/>
              </p:ext>
            </p:extLst>
          </p:nvPr>
        </p:nvGraphicFramePr>
        <p:xfrm>
          <a:off x="569518" y="2495176"/>
          <a:ext cx="8117282" cy="3677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27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399881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0000FF"/>
                          </a:solidFill>
                        </a:rPr>
                        <a:t>Britain in a Post-</a:t>
                      </a:r>
                      <a:r>
                        <a:rPr lang="en-US" sz="3200" cap="small" dirty="0" err="1" smtClean="0">
                          <a:solidFill>
                            <a:srgbClr val="0000FF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0000FF"/>
                          </a:solidFill>
                        </a:rPr>
                        <a:t> World</a:t>
                      </a:r>
                      <a:endParaRPr lang="en-US" sz="3200" cap="small" dirty="0">
                        <a:solidFill>
                          <a:srgbClr val="0000FF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1117350"/>
            <a:ext cx="8271677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2400" b="1" cap="small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000" b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A</a:t>
            </a:r>
            <a:r>
              <a:rPr lang="en-US" sz="2000" b="1" i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Legal Framework </a:t>
            </a:r>
            <a:r>
              <a:rPr lang="en-US" sz="2000" b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Analysis of Britain in a Post-</a:t>
            </a:r>
            <a:r>
              <a:rPr lang="en-US" sz="2000" b="1" cap="small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Brexit</a:t>
            </a:r>
            <a:r>
              <a:rPr lang="en-US" sz="2000" b="1" cap="small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World of RTAS</a:t>
            </a:r>
          </a:p>
          <a:p>
            <a:endParaRPr lang="en-US" i="1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endParaRPr lang="en-US" i="1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endParaRPr lang="en-US" i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Does </a:t>
            </a:r>
            <a:r>
              <a:rPr lang="en-US" sz="32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Brexit</a:t>
            </a: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threat 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the Law and Development </a:t>
            </a: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Framework?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2804483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0000FF"/>
                          </a:solidFill>
                        </a:rPr>
                        <a:t>Britain in a Post-</a:t>
                      </a:r>
                      <a:r>
                        <a:rPr lang="en-US" sz="3200" cap="small" dirty="0" err="1" smtClean="0">
                          <a:solidFill>
                            <a:srgbClr val="0000FF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0000FF"/>
                          </a:solidFill>
                        </a:rPr>
                        <a:t> World</a:t>
                      </a:r>
                      <a:endParaRPr lang="en-US" sz="3200" cap="small" dirty="0">
                        <a:solidFill>
                          <a:srgbClr val="0000FF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Screenshot 2015-05-13 16.36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49" y="1302194"/>
            <a:ext cx="6521451" cy="540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857857"/>
              </p:ext>
            </p:extLst>
          </p:nvPr>
        </p:nvGraphicFramePr>
        <p:xfrm>
          <a:off x="457200" y="1151811"/>
          <a:ext cx="1612900" cy="3806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00"/>
              </a:tblGrid>
              <a:tr h="355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Brexit</a:t>
                      </a:r>
                      <a:r>
                        <a:rPr lang="en-US" sz="1400" baseline="0" dirty="0" smtClean="0"/>
                        <a:t> Strategies</a:t>
                      </a:r>
                      <a:endParaRPr lang="en-US" sz="1400" dirty="0"/>
                    </a:p>
                  </a:txBody>
                  <a:tcPr/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WTO Member</a:t>
                      </a:r>
                      <a:endParaRPr lang="en-US" sz="1200" dirty="0"/>
                    </a:p>
                  </a:txBody>
                  <a:tcPr anchor="ctr"/>
                </a:tc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EU-UK</a:t>
                      </a:r>
                      <a:r>
                        <a:rPr lang="en-US" sz="1200" baseline="0" dirty="0" smtClean="0"/>
                        <a:t> RTA</a:t>
                      </a:r>
                      <a:endParaRPr lang="en-US" sz="1200" dirty="0"/>
                    </a:p>
                  </a:txBody>
                  <a:tcPr anchor="ctr"/>
                </a:tc>
              </a:tr>
              <a:tr h="812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EU-UK RTA+</a:t>
                      </a:r>
                      <a:endParaRPr lang="en-US" sz="1200" dirty="0"/>
                    </a:p>
                  </a:txBody>
                  <a:tcPr anchor="ctr"/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EU-Turkey Model</a:t>
                      </a:r>
                      <a:endParaRPr lang="en-US" sz="1200" dirty="0"/>
                    </a:p>
                  </a:txBody>
                  <a:tcPr anchor="ctr"/>
                </a:tc>
              </a:tr>
              <a:tr h="3683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EU-Switzerland</a:t>
                      </a:r>
                      <a:r>
                        <a:rPr lang="en-US" sz="1200" baseline="0" dirty="0" smtClean="0"/>
                        <a:t> Model</a:t>
                      </a:r>
                      <a:endParaRPr lang="en-US" sz="1200" dirty="0"/>
                    </a:p>
                  </a:txBody>
                  <a:tcPr anchor="ctr"/>
                </a:tc>
              </a:tr>
              <a:tr h="51762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EU-Norway Model</a:t>
                      </a:r>
                      <a:endParaRPr 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3416300" y="1736467"/>
            <a:ext cx="2260600" cy="4694336"/>
          </a:xfrm>
          <a:prstGeom prst="ellipse">
            <a:avLst/>
          </a:prstGeom>
          <a:solidFill>
            <a:srgbClr val="DCE6F2">
              <a:alpha val="3000"/>
            </a:srgb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613400" y="4987667"/>
            <a:ext cx="1447800" cy="5316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57900" y="5517634"/>
            <a:ext cx="1981200" cy="369332"/>
          </a:xfrm>
          <a:prstGeom prst="rect">
            <a:avLst/>
          </a:prstGeom>
          <a:solidFill>
            <a:srgbClr val="DCE6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57900" y="5519282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54061"/>
                </a:solidFill>
              </a:rPr>
              <a:t>Trade-Centrism</a:t>
            </a:r>
            <a:endParaRPr lang="en-US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575720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0000FF"/>
                          </a:solidFill>
                        </a:rPr>
                        <a:t>Britain in a Post-</a:t>
                      </a:r>
                      <a:r>
                        <a:rPr lang="en-US" sz="3200" cap="small" dirty="0" err="1" smtClean="0">
                          <a:solidFill>
                            <a:srgbClr val="0000FF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0000FF"/>
                          </a:solidFill>
                        </a:rPr>
                        <a:t> World</a:t>
                      </a:r>
                      <a:endParaRPr lang="en-US" sz="3200" cap="small" dirty="0">
                        <a:solidFill>
                          <a:srgbClr val="0000FF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4601"/>
            <a:ext cx="8229600" cy="531348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5400000">
            <a:off x="4052008" y="-1497892"/>
            <a:ext cx="1334310" cy="6436674"/>
          </a:xfrm>
          <a:prstGeom prst="ellipse">
            <a:avLst/>
          </a:prstGeom>
          <a:solidFill>
            <a:srgbClr val="DCE6F2">
              <a:alpha val="3000"/>
            </a:srgb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5715000" y="2387600"/>
            <a:ext cx="1447800" cy="5316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59500" y="2917567"/>
            <a:ext cx="1981200" cy="369332"/>
          </a:xfrm>
          <a:prstGeom prst="rect">
            <a:avLst/>
          </a:prstGeom>
          <a:solidFill>
            <a:srgbClr val="DCE6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59500" y="2919215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54061"/>
                </a:solidFill>
              </a:rPr>
              <a:t>Trade-Centrism</a:t>
            </a:r>
            <a:endParaRPr lang="en-US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157907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0000FF"/>
                          </a:solidFill>
                        </a:rPr>
                        <a:t>Britain in a Post-</a:t>
                      </a:r>
                      <a:r>
                        <a:rPr lang="en-US" sz="3200" cap="small" dirty="0" err="1" smtClean="0">
                          <a:solidFill>
                            <a:srgbClr val="0000FF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0000FF"/>
                          </a:solidFill>
                        </a:rPr>
                        <a:t> World</a:t>
                      </a:r>
                      <a:endParaRPr lang="en-US" sz="3200" cap="small" dirty="0">
                        <a:solidFill>
                          <a:srgbClr val="0000FF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timthumb.jpeg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8627"/>
            <a:ext cx="4445169" cy="2337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r="6683"/>
          <a:stretch/>
        </p:blipFill>
        <p:spPr>
          <a:xfrm>
            <a:off x="4581861" y="1446989"/>
            <a:ext cx="3891877" cy="2693210"/>
          </a:xfrm>
          <a:prstGeom prst="rect">
            <a:avLst/>
          </a:prstGeom>
        </p:spPr>
      </p:pic>
      <p:pic>
        <p:nvPicPr>
          <p:cNvPr id="6" name="Picture 5" descr="uk-brexit-trade-agreement-comical-united-kingdom-negotiations-following-june-referendum-to-exit-european-union-perched-85648911.jpg"/>
          <p:cNvPicPr>
            <a:picLocks noChangeAspect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4140199"/>
            <a:ext cx="2475079" cy="2605021"/>
          </a:xfrm>
          <a:prstGeom prst="rect">
            <a:avLst/>
          </a:prstGeom>
        </p:spPr>
      </p:pic>
      <p:pic>
        <p:nvPicPr>
          <p:cNvPr id="12" name="Picture 11" descr="BREXIT-TRADE-MAP.png"/>
          <p:cNvPicPr>
            <a:picLocks noChangeAspect="1"/>
          </p:cNvPicPr>
          <p:nvPr/>
        </p:nvPicPr>
        <p:blipFill>
          <a:blip r:embed="rId5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62508"/>
            <a:ext cx="5181601" cy="2782712"/>
          </a:xfrm>
          <a:prstGeom prst="rect">
            <a:avLst/>
          </a:prstGeom>
        </p:spPr>
      </p:pic>
      <p:pic>
        <p:nvPicPr>
          <p:cNvPr id="13" name="Picture 12" descr="Liam-Fox-579701.jpg"/>
          <p:cNvPicPr>
            <a:picLocks noChangeAspect="1"/>
          </p:cNvPicPr>
          <p:nvPr/>
        </p:nvPicPr>
        <p:blipFill>
          <a:blip r:embed="rId6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11" y="2540900"/>
            <a:ext cx="4822489" cy="286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31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258" y="263323"/>
            <a:ext cx="8363768" cy="56227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b="1" cap="small" dirty="0">
              <a:solidFill>
                <a:schemeClr val="tx1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3000" b="1" dirty="0" smtClean="0">
              <a:solidFill>
                <a:schemeClr val="tx1"/>
              </a:solidFill>
              <a:effectLst/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3000" b="1" dirty="0">
              <a:solidFill>
                <a:schemeClr val="tx1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3000" b="1" dirty="0" smtClean="0">
              <a:solidFill>
                <a:schemeClr val="tx1"/>
              </a:solidFill>
              <a:effectLst/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3000" b="1" dirty="0" smtClean="0">
              <a:solidFill>
                <a:schemeClr val="tx1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3000" b="1" cap="all" dirty="0" smtClean="0">
              <a:solidFill>
                <a:srgbClr val="FF0000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3000" b="1" cap="all" dirty="0" smtClean="0">
                <a:solidFill>
                  <a:schemeClr val="accent2"/>
                </a:solidFill>
                <a:latin typeface="Times New Roman"/>
                <a:ea typeface="ＭＳ 明朝"/>
                <a:cs typeface="Times New Roman"/>
              </a:rPr>
              <a:t>Thank You</a:t>
            </a:r>
          </a:p>
          <a:p>
            <a:pPr>
              <a:spcBef>
                <a:spcPts val="0"/>
              </a:spcBef>
            </a:pPr>
            <a:endParaRPr lang="en-US" sz="3000" b="1" cap="all" dirty="0" smtClean="0">
              <a:solidFill>
                <a:schemeClr val="accent2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3000" b="1" cap="all" dirty="0">
              <a:solidFill>
                <a:schemeClr val="accent2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2000" b="1" dirty="0" smtClean="0">
              <a:solidFill>
                <a:schemeClr val="accent2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  <a:latin typeface="Times New Roman"/>
                <a:ea typeface="ＭＳ 明朝"/>
                <a:cs typeface="Times New Roman"/>
              </a:rPr>
              <a:t>Rafael Sakr</a:t>
            </a:r>
            <a:endParaRPr lang="en-US" sz="2000" b="1" dirty="0">
              <a:solidFill>
                <a:schemeClr val="accent2"/>
              </a:solidFill>
              <a:latin typeface="Times New Roman"/>
              <a:ea typeface="ＭＳ 明朝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b="1" dirty="0" err="1" smtClean="0">
                <a:solidFill>
                  <a:schemeClr val="accent2"/>
                </a:solidFill>
                <a:latin typeface="Times New Roman"/>
                <a:ea typeface="ＭＳ 明朝"/>
                <a:cs typeface="Times New Roman"/>
              </a:rPr>
              <a:t>r.lima-sakr@lse.ac.uk</a:t>
            </a:r>
            <a:endParaRPr lang="en-US" sz="2000" b="1" dirty="0">
              <a:solidFill>
                <a:schemeClr val="accent2"/>
              </a:solidFill>
              <a:latin typeface="Times New Roman"/>
              <a:ea typeface="ＭＳ 明朝"/>
              <a:cs typeface="Times New Roman"/>
            </a:endParaRPr>
          </a:p>
          <a:p>
            <a:endParaRPr lang="en-US" dirty="0"/>
          </a:p>
        </p:txBody>
      </p:sp>
      <p:pic>
        <p:nvPicPr>
          <p:cNvPr id="5" name="Picture 1" descr="lse law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43" y="355600"/>
            <a:ext cx="1767114" cy="17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6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353886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C00000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C00000"/>
                          </a:solidFill>
                        </a:rPr>
                        <a:t> and Trump</a:t>
                      </a:r>
                      <a:endParaRPr lang="en-US" sz="3200" cap="small" dirty="0">
                        <a:solidFill>
                          <a:srgbClr val="C00000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74422" y="1879689"/>
            <a:ext cx="7509677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How did we get here? </a:t>
            </a:r>
            <a:endParaRPr lang="en-GB" sz="3600" b="1" dirty="0" smtClean="0">
              <a:solidFill>
                <a:srgbClr val="C00000"/>
              </a:solidFill>
            </a:endParaRPr>
          </a:p>
          <a:p>
            <a:pPr algn="ctr"/>
            <a:endParaRPr lang="en-GB" sz="3600" dirty="0" smtClean="0">
              <a:solidFill>
                <a:srgbClr val="C00000"/>
              </a:solidFill>
            </a:endParaRPr>
          </a:p>
          <a:p>
            <a:pPr algn="ctr"/>
            <a:r>
              <a:rPr lang="en-GB" sz="3600" dirty="0" smtClean="0">
                <a:solidFill>
                  <a:srgbClr val="C00000"/>
                </a:solidFill>
              </a:rPr>
              <a:t>[Or, </a:t>
            </a:r>
            <a:r>
              <a:rPr lang="en-GB" sz="3600" dirty="0">
                <a:solidFill>
                  <a:srgbClr val="C00000"/>
                </a:solidFill>
              </a:rPr>
              <a:t>why do we have to think about </a:t>
            </a:r>
            <a:r>
              <a:rPr lang="en-GB" sz="3600" dirty="0" smtClean="0">
                <a:solidFill>
                  <a:srgbClr val="C00000"/>
                </a:solidFill>
              </a:rPr>
              <a:t>Britain </a:t>
            </a:r>
            <a:r>
              <a:rPr lang="en-GB" sz="3600" dirty="0">
                <a:solidFill>
                  <a:srgbClr val="C00000"/>
                </a:solidFill>
              </a:rPr>
              <a:t>in a Post-</a:t>
            </a:r>
            <a:r>
              <a:rPr lang="en-GB" sz="3600" dirty="0" err="1" smtClean="0">
                <a:solidFill>
                  <a:srgbClr val="C00000"/>
                </a:solidFill>
              </a:rPr>
              <a:t>Brexit</a:t>
            </a:r>
            <a:r>
              <a:rPr lang="en-GB" sz="3600" dirty="0" smtClean="0">
                <a:solidFill>
                  <a:srgbClr val="C00000"/>
                </a:solidFill>
              </a:rPr>
              <a:t> </a:t>
            </a:r>
            <a:r>
              <a:rPr lang="en-GB" sz="3600" dirty="0">
                <a:solidFill>
                  <a:srgbClr val="C00000"/>
                </a:solidFill>
              </a:rPr>
              <a:t>world of preferential trade agreements</a:t>
            </a:r>
            <a:r>
              <a:rPr lang="en-GB" sz="3600" dirty="0" smtClean="0">
                <a:solidFill>
                  <a:srgbClr val="C00000"/>
                </a:solidFill>
              </a:rPr>
              <a:t>?]</a:t>
            </a:r>
          </a:p>
        </p:txBody>
      </p:sp>
    </p:spTree>
    <p:extLst>
      <p:ext uri="{BB962C8B-B14F-4D97-AF65-F5344CB8AC3E}">
        <p14:creationId xmlns:p14="http://schemas.microsoft.com/office/powerpoint/2010/main" val="18268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4076700"/>
            <a:ext cx="5143499" cy="278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93" y="1845503"/>
            <a:ext cx="3828607" cy="2124177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715398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C00000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C00000"/>
                          </a:solidFill>
                        </a:rPr>
                        <a:t> and Trump</a:t>
                      </a:r>
                      <a:endParaRPr lang="en-US" sz="3200" cap="small" dirty="0">
                        <a:solidFill>
                          <a:srgbClr val="C00000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5504"/>
            <a:ext cx="3828607" cy="21241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108624"/>
            <a:ext cx="8229600" cy="53860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</a:rPr>
              <a:t>The World Before Brexit/Trump…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C00000"/>
                </a:solidFill>
              </a:rPr>
              <a:t>Trauma: 2008 Global Financial Crisis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C00000"/>
                </a:solidFill>
              </a:rPr>
              <a:t>Existing Problem: The Great Recession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C00000"/>
                </a:solidFill>
              </a:rPr>
              <a:t>Expert Solution: Trade Liberalization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C00000"/>
                </a:solidFill>
              </a:rPr>
              <a:t>Policy Strategy: Mega-Blocs Regionalism (TTP, TTIP, RCEP)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C00000"/>
                </a:solidFill>
              </a:rPr>
              <a:t>Legal Technique: WTO law and RTAs</a:t>
            </a:r>
          </a:p>
        </p:txBody>
      </p:sp>
    </p:spTree>
    <p:extLst>
      <p:ext uri="{BB962C8B-B14F-4D97-AF65-F5344CB8AC3E}">
        <p14:creationId xmlns:p14="http://schemas.microsoft.com/office/powerpoint/2010/main" val="28929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7574"/>
            <a:ext cx="3264802" cy="1936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r="6683"/>
          <a:stretch/>
        </p:blipFill>
        <p:spPr>
          <a:xfrm>
            <a:off x="5270500" y="4079539"/>
            <a:ext cx="3416300" cy="2364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5" r="1250" b="20347"/>
          <a:stretch/>
        </p:blipFill>
        <p:spPr>
          <a:xfrm>
            <a:off x="2728778" y="3114321"/>
            <a:ext cx="3318144" cy="1535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211662"/>
            <a:ext cx="8229600" cy="47705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</a:rPr>
              <a:t>The First Shock: the Brexit</a:t>
            </a:r>
          </a:p>
          <a:p>
            <a:pPr algn="ctr"/>
            <a:endParaRPr lang="en-GB" sz="2800" dirty="0" smtClean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</a:rPr>
              <a:t>Trauma</a:t>
            </a:r>
            <a:r>
              <a:rPr lang="en-GB" sz="2400" dirty="0">
                <a:solidFill>
                  <a:srgbClr val="C00000"/>
                </a:solidFill>
              </a:rPr>
              <a:t>: </a:t>
            </a:r>
            <a:r>
              <a:rPr lang="en-GB" sz="2400" dirty="0" smtClean="0">
                <a:solidFill>
                  <a:srgbClr val="C00000"/>
                </a:solidFill>
              </a:rPr>
              <a:t>the </a:t>
            </a:r>
            <a:r>
              <a:rPr lang="en-GB" sz="2400" dirty="0">
                <a:solidFill>
                  <a:srgbClr val="C00000"/>
                </a:solidFill>
              </a:rPr>
              <a:t>Brexit </a:t>
            </a:r>
            <a:r>
              <a:rPr lang="en-GB" sz="2400" dirty="0" smtClean="0">
                <a:solidFill>
                  <a:srgbClr val="C00000"/>
                </a:solidFill>
              </a:rPr>
              <a:t>referendum</a:t>
            </a:r>
            <a:endParaRPr lang="en-GB" sz="24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</a:rPr>
              <a:t>Existing Problem: British Future Relationship with EU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</a:rPr>
              <a:t>Expert Solutions: Light versus Hard Brexit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</a:rPr>
              <a:t>Policy Strategy: Plan for a Global Britain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</a:rPr>
              <a:t>Expert Challenge: </a:t>
            </a:r>
            <a:r>
              <a:rPr lang="en-GB" sz="2400" dirty="0">
                <a:solidFill>
                  <a:srgbClr val="C00000"/>
                </a:solidFill>
              </a:rPr>
              <a:t>European-style economic integration was </a:t>
            </a:r>
            <a:r>
              <a:rPr lang="en-GB" sz="2400" dirty="0" smtClean="0">
                <a:solidFill>
                  <a:srgbClr val="C00000"/>
                </a:solidFill>
              </a:rPr>
              <a:t>assumed to be a unidirectional and </a:t>
            </a:r>
            <a:r>
              <a:rPr lang="en-GB" sz="2400" dirty="0">
                <a:solidFill>
                  <a:srgbClr val="C00000"/>
                </a:solidFill>
              </a:rPr>
              <a:t>progressive </a:t>
            </a:r>
            <a:r>
              <a:rPr lang="en-GB" sz="2400" dirty="0" smtClean="0">
                <a:solidFill>
                  <a:srgbClr val="C00000"/>
                </a:solidFill>
              </a:rPr>
              <a:t>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734164"/>
              </p:ext>
            </p:extLst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C00000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C00000"/>
                          </a:solidFill>
                        </a:rPr>
                        <a:t> and Trump</a:t>
                      </a:r>
                      <a:endParaRPr lang="en-US" sz="3200" cap="small" dirty="0">
                        <a:solidFill>
                          <a:srgbClr val="C00000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5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4122387"/>
            <a:ext cx="4673600" cy="262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1146" r="12558" b="-1"/>
          <a:stretch/>
        </p:blipFill>
        <p:spPr>
          <a:xfrm>
            <a:off x="457200" y="1053290"/>
            <a:ext cx="2216474" cy="2935926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C00000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C00000"/>
                          </a:solidFill>
                        </a:rPr>
                        <a:t> and Trump</a:t>
                      </a:r>
                      <a:endParaRPr lang="en-US" sz="3200" cap="small" dirty="0">
                        <a:solidFill>
                          <a:srgbClr val="C00000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1080066"/>
            <a:ext cx="8229600" cy="53860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</a:rPr>
              <a:t>The Second Shock: </a:t>
            </a:r>
            <a:r>
              <a:rPr lang="en-GB" sz="3600" b="1" dirty="0" err="1" smtClean="0">
                <a:solidFill>
                  <a:srgbClr val="C00000"/>
                </a:solidFill>
              </a:rPr>
              <a:t>Trumpnomics</a:t>
            </a:r>
            <a:endParaRPr lang="en-GB" sz="3600" b="1" dirty="0" smtClean="0">
              <a:solidFill>
                <a:srgbClr val="C00000"/>
              </a:solidFill>
            </a:endParaRPr>
          </a:p>
          <a:p>
            <a:pPr algn="ctr"/>
            <a:endParaRPr lang="en-GB" sz="2200" dirty="0" smtClean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C00000"/>
                </a:solidFill>
              </a:rPr>
              <a:t>Trauma</a:t>
            </a:r>
            <a:r>
              <a:rPr lang="en-GB" sz="2200" dirty="0">
                <a:solidFill>
                  <a:srgbClr val="C00000"/>
                </a:solidFill>
              </a:rPr>
              <a:t>: </a:t>
            </a:r>
            <a:r>
              <a:rPr lang="en-GB" sz="2200" dirty="0" smtClean="0">
                <a:solidFill>
                  <a:srgbClr val="C00000"/>
                </a:solidFill>
              </a:rPr>
              <a:t>U.S. election</a:t>
            </a:r>
            <a:endParaRPr lang="en-GB" sz="22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 smtClean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C00000"/>
                </a:solidFill>
              </a:rPr>
              <a:t>Existing Problem: Demise of U.S. economy </a:t>
            </a:r>
            <a:r>
              <a:rPr lang="en-GB" sz="2200" dirty="0">
                <a:solidFill>
                  <a:srgbClr val="C00000"/>
                </a:solidFill>
              </a:rPr>
              <a:t>and the impoverishment of white </a:t>
            </a:r>
            <a:r>
              <a:rPr lang="en-GB" sz="2200" dirty="0" smtClean="0">
                <a:solidFill>
                  <a:srgbClr val="C00000"/>
                </a:solidFill>
              </a:rPr>
              <a:t>working class due to economic globalisation and trade agreements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C00000"/>
                </a:solidFill>
              </a:rPr>
              <a:t>Expert Solution: Trade protectionism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C00000"/>
                </a:solidFill>
              </a:rPr>
              <a:t>Policy Strategy: Withdraw from TTP and Renegotiate NAFTA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 smtClean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C00000"/>
                </a:solidFill>
              </a:rPr>
              <a:t>Expert Challenge</a:t>
            </a:r>
            <a:r>
              <a:rPr lang="en-GB" sz="2200" dirty="0">
                <a:solidFill>
                  <a:srgbClr val="C00000"/>
                </a:solidFill>
              </a:rPr>
              <a:t>: trade liberalization through regional arrangements </a:t>
            </a:r>
            <a:r>
              <a:rPr lang="en-GB" sz="2200" dirty="0" smtClean="0">
                <a:solidFill>
                  <a:srgbClr val="C00000"/>
                </a:solidFill>
              </a:rPr>
              <a:t>was regarded as </a:t>
            </a:r>
            <a:r>
              <a:rPr lang="en-GB" sz="2200" dirty="0">
                <a:solidFill>
                  <a:srgbClr val="C00000"/>
                </a:solidFill>
              </a:rPr>
              <a:t>the most adequate strategy to promote economic </a:t>
            </a:r>
            <a:r>
              <a:rPr lang="en-GB" sz="2200" dirty="0" smtClean="0">
                <a:solidFill>
                  <a:srgbClr val="C00000"/>
                </a:solidFill>
              </a:rPr>
              <a:t>growth</a:t>
            </a:r>
          </a:p>
        </p:txBody>
      </p:sp>
    </p:spTree>
    <p:extLst>
      <p:ext uri="{BB962C8B-B14F-4D97-AF65-F5344CB8AC3E}">
        <p14:creationId xmlns:p14="http://schemas.microsoft.com/office/powerpoint/2010/main" val="40735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433708"/>
          <a:ext cx="8229600" cy="6195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29600"/>
              </a:tblGrid>
              <a:tr h="619582">
                <a:tc>
                  <a:txBody>
                    <a:bodyPr/>
                    <a:lstStyle/>
                    <a:p>
                      <a:pPr algn="r"/>
                      <a:r>
                        <a:rPr lang="en-US" sz="3200" cap="small" dirty="0" smtClean="0">
                          <a:solidFill>
                            <a:srgbClr val="C00000"/>
                          </a:solidFill>
                        </a:rPr>
                        <a:t>Brexit</a:t>
                      </a:r>
                      <a:r>
                        <a:rPr lang="en-US" sz="3200" cap="small" baseline="0" dirty="0" smtClean="0">
                          <a:solidFill>
                            <a:srgbClr val="C00000"/>
                          </a:solidFill>
                        </a:rPr>
                        <a:t> and Trump</a:t>
                      </a:r>
                      <a:endParaRPr lang="en-US" sz="3200" cap="small" dirty="0">
                        <a:solidFill>
                          <a:srgbClr val="C00000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60700" y="1811408"/>
            <a:ext cx="3022600" cy="38472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Challenges </a:t>
            </a:r>
          </a:p>
          <a:p>
            <a:pPr algn="ctr"/>
            <a:r>
              <a:rPr lang="en-GB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</a:t>
            </a:r>
            <a:endParaRPr lang="en-GB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GB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WTO Law of Regional Trade Agreements</a:t>
            </a:r>
          </a:p>
          <a:p>
            <a:pPr algn="ctr"/>
            <a:endParaRPr lang="en-GB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1995"/>
            <a:ext cx="3955862" cy="2493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68" y="3735011"/>
            <a:ext cx="4603303" cy="25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4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16410446"/>
              </p:ext>
            </p:extLst>
          </p:nvPr>
        </p:nvGraphicFramePr>
        <p:xfrm>
          <a:off x="1121301" y="728005"/>
          <a:ext cx="7134051" cy="513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28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3922</TotalTime>
  <Words>1259</Words>
  <Application>Microsoft Macintosh PowerPoint</Application>
  <PresentationFormat>On-screen Show (4:3)</PresentationFormat>
  <Paragraphs>277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 School of Law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Rafael Sakr</dc:creator>
  <cp:lastModifiedBy>Rafael Lima Sakr</cp:lastModifiedBy>
  <cp:revision>267</cp:revision>
  <dcterms:created xsi:type="dcterms:W3CDTF">2015-05-10T17:14:55Z</dcterms:created>
  <dcterms:modified xsi:type="dcterms:W3CDTF">2017-02-24T10:16:50Z</dcterms:modified>
</cp:coreProperties>
</file>