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1" r:id="rId1"/>
  </p:sldMasterIdLst>
  <p:notesMasterIdLst>
    <p:notesMasterId r:id="rId16"/>
  </p:notesMasterIdLst>
  <p:sldIdLst>
    <p:sldId id="256" r:id="rId2"/>
    <p:sldId id="257" r:id="rId3"/>
    <p:sldId id="275" r:id="rId4"/>
    <p:sldId id="276" r:id="rId5"/>
    <p:sldId id="259" r:id="rId6"/>
    <p:sldId id="278" r:id="rId7"/>
    <p:sldId id="277" r:id="rId8"/>
    <p:sldId id="262" r:id="rId9"/>
    <p:sldId id="264" r:id="rId10"/>
    <p:sldId id="273" r:id="rId11"/>
    <p:sldId id="265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0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74238-98FF-4292-BFA5-DB33EC48F3B8}" type="datetimeFigureOut">
              <a:rPr lang="ko-KR" altLang="en-US" smtClean="0"/>
              <a:t>2017-02-17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6FCBF-815F-4812-96C6-5353EEA5AF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08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0F28B-635F-43F1-9752-590A2DD5FB0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2960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9CB0-4094-4BE5-B688-5311A59FB036}" type="datetime1">
              <a:rPr lang="ko-KR" altLang="en-US" smtClean="0"/>
              <a:t>2017-02-17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29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2CD8-85D0-4BA3-A106-93928225AEBB}" type="datetime1">
              <a:rPr lang="ko-KR" altLang="en-US" smtClean="0"/>
              <a:t>2017-02-17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829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F537-884F-4384-9FB6-F76F18BFEC4F}" type="datetime1">
              <a:rPr lang="ko-KR" altLang="en-US" smtClean="0"/>
              <a:t>2017-02-17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62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6565-F2A7-4E15-B488-DE58068DAB07}" type="datetime1">
              <a:rPr lang="ko-KR" altLang="en-US" smtClean="0"/>
              <a:t>2017-02-17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991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7D38-6096-40FA-BE35-E1B6843E5AC5}" type="datetime1">
              <a:rPr lang="ko-KR" altLang="en-US" smtClean="0"/>
              <a:t>2017-02-17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86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8DCD-D93B-44B2-91F6-014466F3D039}" type="datetime1">
              <a:rPr lang="ko-KR" altLang="en-US" smtClean="0"/>
              <a:t>2017-02-17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425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1857-F461-4094-99C5-0BC83F4B05FD}" type="datetime1">
              <a:rPr lang="ko-KR" altLang="en-US" smtClean="0"/>
              <a:t>2017-02-17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11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01C5-BFAC-4102-A8E8-237DC01FDF0A}" type="datetime1">
              <a:rPr lang="ko-KR" altLang="en-US" smtClean="0"/>
              <a:t>2017-02-17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375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F8-E12A-4E36-9A43-A412DBB4CB3D}" type="datetime1">
              <a:rPr lang="ko-KR" altLang="en-US" smtClean="0"/>
              <a:t>2017-02-17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493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FBE7BEB-A7AC-48C8-9972-B5B5115593A2}" type="datetime1">
              <a:rPr lang="ko-KR" altLang="en-US" smtClean="0"/>
              <a:t>2017-02-17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C6A47D-0754-474E-9C1A-6493E132DD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76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E68F-C4E4-4039-A632-3CCA83575991}" type="datetime1">
              <a:rPr lang="ko-KR" altLang="en-US" smtClean="0"/>
              <a:t>2017-02-17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642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AE7FFA7-36B7-40B2-B1AE-490D4B531853}" type="datetime1">
              <a:rPr lang="ko-KR" altLang="en-US" smtClean="0"/>
              <a:t>2017-02-17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C6A47D-0754-474E-9C1A-6493E132DD96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25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hf hdr="0" ftr="0" dt="0"/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97280" y="1382232"/>
            <a:ext cx="10058400" cy="2570740"/>
          </a:xfrm>
        </p:spPr>
        <p:txBody>
          <a:bodyPr>
            <a:normAutofit/>
          </a:bodyPr>
          <a:lstStyle/>
          <a:p>
            <a:r>
              <a:rPr lang="en-US" altLang="ko-KR" sz="4400" b="1" dirty="0"/>
              <a:t>Intra-Democratic Variations in Trade Policies: </a:t>
            </a:r>
            <a:br>
              <a:rPr lang="en-US" altLang="ko-KR" sz="4400" b="1" dirty="0"/>
            </a:br>
            <a:r>
              <a:rPr lang="en-US" altLang="ko-KR" sz="3600" dirty="0"/>
              <a:t>A Comparative Case Study of the Preferential Trade Agreements of Korea and Japan with ASEAN</a:t>
            </a:r>
            <a:endParaRPr lang="en-US" altLang="ko-KR" sz="4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97280" y="4325112"/>
            <a:ext cx="9981846" cy="1735431"/>
          </a:xfrm>
        </p:spPr>
        <p:txBody>
          <a:bodyPr>
            <a:normAutofit fontScale="62500" lnSpcReduction="20000"/>
          </a:bodyPr>
          <a:lstStyle/>
          <a:p>
            <a:endParaRPr lang="en-US" altLang="ko-KR" dirty="0"/>
          </a:p>
          <a:p>
            <a:pPr algn="r"/>
            <a:r>
              <a:rPr lang="en-US" altLang="ko-KR" sz="3800" b="1" dirty="0"/>
              <a:t>Zoe Sohyun Lee</a:t>
            </a:r>
          </a:p>
          <a:p>
            <a:pPr algn="r"/>
            <a:r>
              <a:rPr lang="en-US" altLang="ko-KR" b="1" dirty="0" err="1"/>
              <a:t>Phd</a:t>
            </a:r>
            <a:r>
              <a:rPr lang="en-US" altLang="ko-KR" b="1" dirty="0"/>
              <a:t> candidate in international relations</a:t>
            </a:r>
          </a:p>
          <a:p>
            <a:pPr algn="r"/>
            <a:r>
              <a:rPr lang="en-US" altLang="ko-KR" b="1" dirty="0"/>
              <a:t>University of Birmingham</a:t>
            </a:r>
          </a:p>
          <a:p>
            <a:pPr algn="r"/>
            <a:r>
              <a:rPr lang="en-US" altLang="ko-KR" b="1" dirty="0"/>
              <a:t>24 </a:t>
            </a:r>
            <a:r>
              <a:rPr lang="en-US" altLang="ko-KR" b="1" dirty="0" err="1"/>
              <a:t>feb</a:t>
            </a:r>
            <a:r>
              <a:rPr lang="en-US" altLang="ko-KR" b="1" dirty="0"/>
              <a:t> 2017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2854" y="330965"/>
            <a:ext cx="2331886" cy="828840"/>
          </a:xfrm>
          <a:prstGeom prst="rect">
            <a:avLst/>
          </a:prstGeom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4317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Korea-ASEAN FTA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sz="4000" dirty="0"/>
              <a:t>Short-term goal, considering 5 year single-term presidency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4000" dirty="0"/>
              <a:t>Negotiation approaches, scope, and degree of liberalization: discretion to bureaucrats.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4000" dirty="0"/>
              <a:t>Trade Minister Kim Hyun Chong’s push for efficiency and high liberalization.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5308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Japan’s Institutionalization of FTAs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/>
              <a:t> The Cabinet has trade negotiation authority, but approval from Diet is needed </a:t>
            </a:r>
            <a:r>
              <a:rPr lang="en-US" altLang="ko-KR" sz="3600" i="1" dirty="0"/>
              <a:t>‘depending on circumstances.’ </a:t>
            </a:r>
            <a:r>
              <a:rPr lang="en-US" altLang="ko-KR" sz="3600" dirty="0"/>
              <a:t>(Article 73)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/>
              <a:t> LDP factionalism, division along sectoral interests, strong bureaucracy discretion</a:t>
            </a:r>
          </a:p>
          <a:p>
            <a:pPr lvl="0">
              <a:buFont typeface="Wingdings" panose="05000000000000000000" pitchFamily="2" charset="2"/>
              <a:buChar char="u"/>
            </a:pPr>
            <a:r>
              <a:rPr lang="en-US" altLang="ko-KR" sz="3600" dirty="0"/>
              <a:t>Koizumi Cabinet as an exception? No substantial institutionalization</a:t>
            </a:r>
            <a:r>
              <a:rPr lang="en-US" altLang="ko-KR" sz="36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altLang="ko-K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ko-KR" dirty="0">
              <a:solidFill>
                <a:schemeClr val="tx1"/>
              </a:solidFill>
            </a:endParaRPr>
          </a:p>
          <a:p>
            <a:endParaRPr lang="en-US" altLang="ko-KR" dirty="0">
              <a:solidFill>
                <a:schemeClr val="tx1"/>
              </a:solidFill>
            </a:endParaRPr>
          </a:p>
          <a:p>
            <a:endParaRPr lang="en-US" altLang="ko-KR" dirty="0">
              <a:solidFill>
                <a:schemeClr val="tx1"/>
              </a:solidFill>
            </a:endParaRPr>
          </a:p>
          <a:p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z="1100" smtClean="0"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6804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Competition of Strategies for ASEAN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sz="3200" dirty="0"/>
              <a:t>Koizumi’s announcement of AJCEP in January 2002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3200" dirty="0"/>
              <a:t>Negotiation Approach: MOFA vs METI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3200" dirty="0"/>
              <a:t>Trade Scope &amp; degree of liberalization: METI vs MAFF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3200" dirty="0"/>
              <a:t>Final product:</a:t>
            </a:r>
          </a:p>
          <a:p>
            <a:pPr marL="742950" lvl="1" indent="-285750"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en-US" altLang="ko-KR" sz="2800" dirty="0">
                <a:uFill>
                  <a:solidFill>
                    <a:srgbClr val="000000"/>
                  </a:solidFill>
                </a:uFill>
                <a:ea typeface="Cambria" panose="02040503050406030204" pitchFamily="18" charset="0"/>
                <a:cs typeface="Cambria" panose="02040503050406030204" pitchFamily="18" charset="0"/>
              </a:rPr>
              <a:t>Bilateral EPAs similar to JSEPA.</a:t>
            </a:r>
            <a:endParaRPr lang="ko-KR" altLang="ko-KR" sz="2800" dirty="0">
              <a:uFill>
                <a:solidFill>
                  <a:srgbClr val="000000"/>
                </a:solidFill>
              </a:uFill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742950" lvl="1" indent="-285750"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en-US" altLang="ko-KR" sz="2800" dirty="0">
                <a:uFill>
                  <a:solidFill>
                    <a:srgbClr val="000000"/>
                  </a:solidFill>
                </a:uFill>
                <a:ea typeface="Cambria" panose="02040503050406030204" pitchFamily="18" charset="0"/>
                <a:cs typeface="Cambria" panose="02040503050406030204" pitchFamily="18" charset="0"/>
              </a:rPr>
              <a:t>Japan will not pick and choose ASEAN counterpart.</a:t>
            </a:r>
            <a:endParaRPr lang="ko-KR" altLang="ko-KR" sz="2800" dirty="0">
              <a:uFill>
                <a:solidFill>
                  <a:srgbClr val="000000"/>
                </a:solidFill>
              </a:uFill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742950" lvl="1" indent="-285750"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en-US" altLang="ko-KR" sz="2800" dirty="0">
                <a:uFill>
                  <a:solidFill>
                    <a:srgbClr val="000000"/>
                  </a:solidFill>
                </a:uFill>
                <a:ea typeface="Cambria" panose="02040503050406030204" pitchFamily="18" charset="0"/>
                <a:cs typeface="Cambria" panose="02040503050406030204" pitchFamily="18" charset="0"/>
              </a:rPr>
              <a:t> Integration under AJCEP and further EA Community.</a:t>
            </a:r>
            <a:endParaRPr lang="en-US" altLang="ko-KR" sz="2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1058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Korea &amp; Japan in Comparison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199" y="1825624"/>
            <a:ext cx="10825065" cy="451919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/>
              <a:t>Korea: Strong Executive + Bureaucracy (Case #3)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2800" i="1" dirty="0"/>
              <a:t>De jure </a:t>
            </a:r>
            <a:r>
              <a:rPr lang="en-US" altLang="ko-KR" sz="2800" dirty="0"/>
              <a:t>institutionalization. Strategies shaped prior to the negotiation. </a:t>
            </a:r>
            <a:endParaRPr lang="ko-KR" altLang="ko-KR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2800" dirty="0"/>
              <a:t>Centralization, liberalization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/>
              <a:t>Japan: Strong Legislative + Bureaucracy (Case #4)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2800" i="1" dirty="0"/>
              <a:t>De facto </a:t>
            </a:r>
            <a:r>
              <a:rPr lang="en-US" altLang="ko-KR" sz="2800" dirty="0"/>
              <a:t>institutionalization. Strategies shaped along with the negotiation. </a:t>
            </a:r>
            <a:endParaRPr lang="ko-KR" altLang="ko-KR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2800" dirty="0"/>
              <a:t>Decentralization, slow progress, </a:t>
            </a:r>
            <a:r>
              <a:rPr lang="en-US" altLang="ko-KR" sz="2800"/>
              <a:t>limited liberalization</a:t>
            </a:r>
            <a:endParaRPr lang="ko-KR" altLang="en-US" sz="2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7472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/>
              <a:t> Strong executive </a:t>
            </a:r>
            <a:r>
              <a:rPr lang="en-US" altLang="ko-KR" sz="3600" dirty="0">
                <a:sym typeface="Wingdings" panose="05000000000000000000" pitchFamily="2" charset="2"/>
              </a:rPr>
              <a:t> centralization in FTA policies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>
                <a:sym typeface="Wingdings" panose="05000000000000000000" pitchFamily="2" charset="2"/>
              </a:rPr>
              <a:t>‘How much is too much?’</a:t>
            </a:r>
            <a:endParaRPr lang="ko-KR" altLang="en-US" sz="3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7916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3600" dirty="0"/>
              <a:t>1.	Introduction</a:t>
            </a:r>
          </a:p>
          <a:p>
            <a:pPr marL="0" indent="0">
              <a:buNone/>
            </a:pPr>
            <a:r>
              <a:rPr lang="en-US" altLang="ko-KR" sz="3600" dirty="0"/>
              <a:t>2.	Analytical Framework</a:t>
            </a:r>
          </a:p>
          <a:p>
            <a:pPr marL="0" indent="0">
              <a:buNone/>
            </a:pPr>
            <a:r>
              <a:rPr lang="en-US" altLang="ko-KR" sz="3600" dirty="0"/>
              <a:t>3.	Korea</a:t>
            </a:r>
          </a:p>
          <a:p>
            <a:pPr marL="0" indent="0">
              <a:buNone/>
            </a:pPr>
            <a:r>
              <a:rPr lang="en-US" altLang="ko-KR" sz="3600" dirty="0"/>
              <a:t>4.	Japan</a:t>
            </a:r>
          </a:p>
          <a:p>
            <a:pPr marL="0" indent="0">
              <a:buNone/>
            </a:pPr>
            <a:r>
              <a:rPr lang="en-US" altLang="ko-KR" sz="3600" dirty="0"/>
              <a:t>5.	Korea and Japan in Comparison</a:t>
            </a:r>
          </a:p>
          <a:p>
            <a:pPr marL="0" indent="0">
              <a:buNone/>
            </a:pPr>
            <a:r>
              <a:rPr lang="en-US" altLang="ko-KR" sz="3600" dirty="0"/>
              <a:t>6.	Conclusion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566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69482" y="281785"/>
            <a:ext cx="9203095" cy="964743"/>
          </a:xfrm>
        </p:spPr>
        <p:txBody>
          <a:bodyPr/>
          <a:lstStyle/>
          <a:p>
            <a:r>
              <a:rPr lang="en-US" altLang="ko-KR" dirty="0"/>
              <a:t>I. 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20277" y="2880164"/>
            <a:ext cx="7704667" cy="3531637"/>
          </a:xfrm>
        </p:spPr>
        <p:txBody>
          <a:bodyPr>
            <a:normAutofit fontScale="92500" lnSpcReduction="20000"/>
          </a:bodyPr>
          <a:lstStyle/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pPr>
              <a:buFont typeface="Wingdings" panose="05000000000000000000" pitchFamily="2" charset="2"/>
              <a:buChar char="u"/>
            </a:pPr>
            <a:endParaRPr lang="en-US" altLang="ko-KR" sz="1600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2600" dirty="0"/>
              <a:t>	Nov. 2001 – CAFTA Framework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sz="2600" dirty="0"/>
              <a:t>	Jan. 2002 – AJCEP announced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sz="2600" dirty="0"/>
              <a:t>	Nov. 2002 – KAFTA announced</a:t>
            </a:r>
          </a:p>
          <a:p>
            <a:endParaRPr lang="ko-KR" altLang="en-US" sz="15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AA6-F6EB-402C-9093-20367DFFE8DC}" type="slidenum">
              <a:rPr lang="ko-KR" altLang="en-US" smtClean="0"/>
              <a:t>3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77" y="1375650"/>
            <a:ext cx="5160909" cy="33664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37357" y="6538912"/>
            <a:ext cx="31582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(Source: http://japan.kantei.go.jp/koizumiphoto/)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489" y="421087"/>
            <a:ext cx="4751768" cy="3101594"/>
          </a:xfrm>
          <a:prstGeom prst="rect">
            <a:avLst/>
          </a:prstGeom>
        </p:spPr>
      </p:pic>
      <p:pic>
        <p:nvPicPr>
          <p:cNvPr id="8" name="Picture 7" descr="NISI20070115_0003641496_web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52" r="28833"/>
          <a:stretch/>
        </p:blipFill>
        <p:spPr>
          <a:xfrm>
            <a:off x="6349060" y="3646626"/>
            <a:ext cx="4751768" cy="258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8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0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정오각형 16"/>
          <p:cNvSpPr/>
          <p:nvPr/>
        </p:nvSpPr>
        <p:spPr>
          <a:xfrm rot="773561">
            <a:off x="3552390" y="3085978"/>
            <a:ext cx="1585913" cy="126095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307805" y="1123889"/>
            <a:ext cx="10122196" cy="678941"/>
          </a:xfrm>
        </p:spPr>
        <p:txBody>
          <a:bodyPr>
            <a:normAutofit/>
          </a:bodyPr>
          <a:lstStyle/>
          <a:p>
            <a:r>
              <a:rPr lang="en-US" altLang="ko-KR" sz="3200" dirty="0"/>
              <a:t>Japan and Korea’s Negotiation preferences toward ASEAN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타원 3"/>
          <p:cNvSpPr/>
          <p:nvPr/>
        </p:nvSpPr>
        <p:spPr>
          <a:xfrm>
            <a:off x="6541467" y="2818550"/>
            <a:ext cx="1957388" cy="16716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5" name="타원 4"/>
          <p:cNvSpPr/>
          <p:nvPr/>
        </p:nvSpPr>
        <p:spPr>
          <a:xfrm>
            <a:off x="8002135" y="3364259"/>
            <a:ext cx="200025" cy="2143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6" name="타원 5"/>
          <p:cNvSpPr/>
          <p:nvPr/>
        </p:nvSpPr>
        <p:spPr>
          <a:xfrm>
            <a:off x="7801106" y="3842535"/>
            <a:ext cx="200025" cy="2143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7" name="타원 6"/>
          <p:cNvSpPr/>
          <p:nvPr/>
        </p:nvSpPr>
        <p:spPr>
          <a:xfrm>
            <a:off x="7203369" y="3897144"/>
            <a:ext cx="200025" cy="2143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8" name="타원 7"/>
          <p:cNvSpPr/>
          <p:nvPr/>
        </p:nvSpPr>
        <p:spPr>
          <a:xfrm>
            <a:off x="7450336" y="3139255"/>
            <a:ext cx="200025" cy="2143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9" name="타원 8"/>
          <p:cNvSpPr/>
          <p:nvPr/>
        </p:nvSpPr>
        <p:spPr>
          <a:xfrm>
            <a:off x="6893241" y="3320132"/>
            <a:ext cx="200025" cy="2143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0" name="타원 9"/>
          <p:cNvSpPr/>
          <p:nvPr/>
        </p:nvSpPr>
        <p:spPr>
          <a:xfrm>
            <a:off x="3531716" y="3280405"/>
            <a:ext cx="200025" cy="2143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1" name="타원 10"/>
          <p:cNvSpPr/>
          <p:nvPr/>
        </p:nvSpPr>
        <p:spPr>
          <a:xfrm>
            <a:off x="4567839" y="4220291"/>
            <a:ext cx="200025" cy="2143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2" name="타원 11"/>
          <p:cNvSpPr/>
          <p:nvPr/>
        </p:nvSpPr>
        <p:spPr>
          <a:xfrm>
            <a:off x="5035865" y="3609299"/>
            <a:ext cx="200025" cy="2143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3" name="타원 12"/>
          <p:cNvSpPr/>
          <p:nvPr/>
        </p:nvSpPr>
        <p:spPr>
          <a:xfrm>
            <a:off x="4367814" y="3032099"/>
            <a:ext cx="200025" cy="2143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4" name="타원 13"/>
          <p:cNvSpPr/>
          <p:nvPr/>
        </p:nvSpPr>
        <p:spPr>
          <a:xfrm>
            <a:off x="3631728" y="4005978"/>
            <a:ext cx="200025" cy="2143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6" name="TextBox 15"/>
          <p:cNvSpPr txBox="1"/>
          <p:nvPr/>
        </p:nvSpPr>
        <p:spPr>
          <a:xfrm>
            <a:off x="6993254" y="4659431"/>
            <a:ext cx="1053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C5A82"/>
                </a:solidFill>
              </a:rPr>
              <a:t>KOREA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46844" y="4579420"/>
            <a:ext cx="997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C5A82"/>
                </a:solidFill>
              </a:rPr>
              <a:t>JAPAN</a:t>
            </a:r>
            <a:endParaRPr lang="en-US" b="1" dirty="0">
              <a:solidFill>
                <a:srgbClr val="0C5A82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847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Supply-Side Explanation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/>
              <a:t> Korea: a few individuals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/>
              <a:t> Japan: numerous key players. 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/>
              <a:t> The argument: institutional variations, distributing varying degrees of power to the decision-makers. </a:t>
            </a:r>
            <a:endParaRPr lang="ko-KR" altLang="en-US" sz="3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6973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Dynamic Systems 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sz="3200" dirty="0"/>
              <a:t> </a:t>
            </a:r>
            <a:r>
              <a:rPr lang="en-US" altLang="ko-KR" sz="3600" dirty="0"/>
              <a:t>Atypical principal-agent model (Krause 1996)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/>
              <a:t> Intra-democracy variations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/>
              <a:t> Several assumptions: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3200" dirty="0"/>
              <a:t> Strong executive – centralization, liberalizing, flexible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3200" dirty="0"/>
              <a:t> Strong legislative – decentralization, protectionist, delays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3200" dirty="0"/>
              <a:t> Bureaucracy discretion.</a:t>
            </a:r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2849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605" y="333631"/>
            <a:ext cx="9984259" cy="595595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4838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Korea’s Institutionalization of FTAs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93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sz="3200" dirty="0"/>
              <a:t>Treaty negotiation authority to President (Article 73), National Assembly only in ratification process (Article 60)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3200" dirty="0"/>
              <a:t>Administrative jurisdiction over trade under MOFAT.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3200" dirty="0"/>
              <a:t>Executive-Bureaucracy relations unaffected by the party.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8295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527398"/>
              </p:ext>
            </p:extLst>
          </p:nvPr>
        </p:nvGraphicFramePr>
        <p:xfrm>
          <a:off x="559838" y="447870"/>
          <a:ext cx="11122088" cy="5840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22088">
                  <a:extLst>
                    <a:ext uri="{9D8B030D-6E8A-4147-A177-3AD203B41FA5}">
                      <a16:colId xmlns:a16="http://schemas.microsoft.com/office/drawing/2014/main" val="2147247096"/>
                    </a:ext>
                  </a:extLst>
                </a:gridCol>
              </a:tblGrid>
              <a:tr h="58409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The FTA Roadmap 2003</a:t>
                      </a:r>
                      <a:endParaRPr lang="ko-KR" sz="44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  <a:uFill>
                            <a:solidFill>
                              <a:srgbClr val="7030A0"/>
                            </a:solidFill>
                          </a:uFill>
                        </a:rPr>
                        <a:t> </a:t>
                      </a:r>
                      <a:endParaRPr lang="ko-KR" sz="20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◆"/>
                      </a:pPr>
                      <a:r>
                        <a:rPr lang="en-US" sz="3200" u="none" strike="noStrike" kern="0" spc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Partner Selection Criteria:</a:t>
                      </a:r>
                      <a:endParaRPr lang="ko-KR" sz="2000" u="none" strike="noStrike" kern="0" spc="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en-US" sz="2000" b="0" u="none" strike="noStrike" kern="0" spc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Economic benefit</a:t>
                      </a:r>
                      <a:endParaRPr lang="ko-KR" sz="1400" b="0" u="none" strike="noStrike" kern="0" spc="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en-US" sz="2000" b="0" u="none" strike="noStrike" kern="0" spc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Political and diplomatic implications</a:t>
                      </a:r>
                      <a:endParaRPr lang="ko-KR" sz="1400" b="0" u="none" strike="noStrike" kern="0" spc="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en-US" sz="2000" b="0" u="none" strike="noStrike" kern="0" spc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Counterparty’s will</a:t>
                      </a:r>
                      <a:endParaRPr lang="ko-KR" sz="1400" b="0" u="none" strike="noStrike" kern="0" spc="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en-US" sz="2000" b="0" u="none" strike="noStrike" kern="0" spc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Whether the FTA with the partner will help promote FTAs with big and advanced economies</a:t>
                      </a:r>
                      <a:endParaRPr lang="ko-KR" sz="1400" b="0" u="none" strike="noStrike" kern="0" spc="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◆"/>
                      </a:pPr>
                      <a:r>
                        <a:rPr lang="en-US" sz="3200" u="none" strike="noStrike" kern="0" spc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Strategies</a:t>
                      </a:r>
                      <a:endParaRPr lang="ko-KR" sz="2000" u="none" strike="noStrike" kern="0" spc="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0" u="none" strike="noStrike" kern="0" spc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simultaneous multitrack strategy</a:t>
                      </a:r>
                      <a:endParaRPr lang="ko-KR" sz="1400" b="0" u="none" strike="noStrike" kern="0" spc="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0" u="none" strike="noStrike" kern="0" spc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with advanced and big economies</a:t>
                      </a:r>
                      <a:endParaRPr lang="ko-KR" sz="1400" b="0" u="none" strike="noStrike" kern="0" spc="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◆"/>
                      </a:pPr>
                      <a:r>
                        <a:rPr lang="en-US" sz="3200" u="none" strike="noStrike" kern="0" spc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Short term goals: </a:t>
                      </a:r>
                      <a:r>
                        <a:rPr lang="en-US" sz="2000" b="0" u="none" strike="noStrike" kern="0" spc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Japan, Singapore, ASEAN, Canada, EFTA, Mexico, Chile</a:t>
                      </a:r>
                      <a:endParaRPr lang="ko-KR" sz="1400" b="0" u="none" strike="noStrike" kern="0" spc="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◆"/>
                      </a:pPr>
                      <a:r>
                        <a:rPr lang="en-US" sz="3200" u="none" strike="noStrike" kern="0" spc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Medium &amp; long-term goals: </a:t>
                      </a:r>
                      <a:r>
                        <a:rPr lang="en-US" sz="2000" b="0" u="none" strike="noStrike" kern="0" spc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China, India, the US, the EU, Korea-China-Japan, EAFTA, MERCOSUR</a:t>
                      </a:r>
                      <a:endParaRPr lang="ko-KR" sz="1400" b="0" u="none" strike="noStrike" kern="0" spc="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ko-KR" sz="24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1348653"/>
                  </a:ext>
                </a:extLst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A47D-0754-474E-9C1A-6493E132DD96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9209054"/>
      </p:ext>
    </p:extLst>
  </p:cSld>
  <p:clrMapOvr>
    <a:masterClrMapping/>
  </p:clrMapOvr>
</p:sld>
</file>

<file path=ppt/theme/theme1.xml><?xml version="1.0" encoding="utf-8"?>
<a:theme xmlns:a="http://schemas.openxmlformats.org/drawingml/2006/main" name="추억">
  <a:themeElements>
    <a:clrScheme name="추억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3299</TotalTime>
  <Words>385</Words>
  <Application>Microsoft Office PowerPoint</Application>
  <PresentationFormat>와이드스크린</PresentationFormat>
  <Paragraphs>106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맑은 고딕</vt:lpstr>
      <vt:lpstr>Arial</vt:lpstr>
      <vt:lpstr>Calibri</vt:lpstr>
      <vt:lpstr>Calibri Light</vt:lpstr>
      <vt:lpstr>Cambria</vt:lpstr>
      <vt:lpstr>Wingdings</vt:lpstr>
      <vt:lpstr>추억</vt:lpstr>
      <vt:lpstr>Intra-Democratic Variations in Trade Policies:  A Comparative Case Study of the Preferential Trade Agreements of Korea and Japan with ASEAN</vt:lpstr>
      <vt:lpstr>Contents</vt:lpstr>
      <vt:lpstr>I. Introduction</vt:lpstr>
      <vt:lpstr>PowerPoint 프레젠테이션</vt:lpstr>
      <vt:lpstr>The Supply-Side Explanation</vt:lpstr>
      <vt:lpstr>Dynamic Systems Model</vt:lpstr>
      <vt:lpstr>PowerPoint 프레젠테이션</vt:lpstr>
      <vt:lpstr>Korea’s Institutionalization of FTAs</vt:lpstr>
      <vt:lpstr>PowerPoint 프레젠테이션</vt:lpstr>
      <vt:lpstr>Korea-ASEAN FTA</vt:lpstr>
      <vt:lpstr>Japan’s Institutionalization of FTAs</vt:lpstr>
      <vt:lpstr>Competition of Strategies for ASEAN</vt:lpstr>
      <vt:lpstr>Korea &amp; Japan in Comparison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Intra-democracy Variations and Trade Policy-making: Cases of Korea and Japan</dc:title>
  <dc:creator>Sohyun Lee</dc:creator>
  <cp:lastModifiedBy>Sohyun Lee</cp:lastModifiedBy>
  <cp:revision>58</cp:revision>
  <dcterms:created xsi:type="dcterms:W3CDTF">2017-01-09T11:22:40Z</dcterms:created>
  <dcterms:modified xsi:type="dcterms:W3CDTF">2017-02-17T14:59:55Z</dcterms:modified>
</cp:coreProperties>
</file>