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11"/>
    <p:restoredTop sz="79940"/>
  </p:normalViewPr>
  <p:slideViewPr>
    <p:cSldViewPr snapToGrid="0" snapToObjects="1">
      <p:cViewPr varScale="1">
        <p:scale>
          <a:sx n="91" d="100"/>
          <a:sy n="91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F5B-EB73-8B4B-BF6D-5FA39C3A347B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E94-FBC0-564A-910A-F6D6EDE3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6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F5B-EB73-8B4B-BF6D-5FA39C3A347B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E94-FBC0-564A-910A-F6D6EDE3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8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F5B-EB73-8B4B-BF6D-5FA39C3A347B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E94-FBC0-564A-910A-F6D6EDE3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3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F5B-EB73-8B4B-BF6D-5FA39C3A347B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E94-FBC0-564A-910A-F6D6EDE3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4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F5B-EB73-8B4B-BF6D-5FA39C3A347B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E94-FBC0-564A-910A-F6D6EDE3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2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F5B-EB73-8B4B-BF6D-5FA39C3A347B}" type="datetimeFigureOut">
              <a:rPr lang="en-US" smtClean="0"/>
              <a:t>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E94-FBC0-564A-910A-F6D6EDE3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F5B-EB73-8B4B-BF6D-5FA39C3A347B}" type="datetimeFigureOut">
              <a:rPr lang="en-US" smtClean="0"/>
              <a:t>2/24/17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E94-FBC0-564A-910A-F6D6EDE3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F5B-EB73-8B4B-BF6D-5FA39C3A347B}" type="datetimeFigureOut">
              <a:rPr lang="en-US" smtClean="0"/>
              <a:t>2/24/17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E94-FBC0-564A-910A-F6D6EDE3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0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F5B-EB73-8B4B-BF6D-5FA39C3A347B}" type="datetimeFigureOut">
              <a:rPr lang="en-US" smtClean="0"/>
              <a:t>2/24/17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E94-FBC0-564A-910A-F6D6EDE3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6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F5B-EB73-8B4B-BF6D-5FA39C3A347B}" type="datetimeFigureOut">
              <a:rPr lang="en-US" smtClean="0"/>
              <a:t>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E94-FBC0-564A-910A-F6D6EDE3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0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F5B-EB73-8B4B-BF6D-5FA39C3A347B}" type="datetimeFigureOut">
              <a:rPr lang="en-US" smtClean="0"/>
              <a:t>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E94-FBC0-564A-910A-F6D6EDE3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5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0BF5B-EB73-8B4B-BF6D-5FA39C3A347B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6CE94-FBC0-564A-910A-F6D6EDE3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Subsidies and PTAs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Luca Rubini</a:t>
            </a:r>
            <a:br>
              <a:rPr lang="en-US" dirty="0" smtClean="0"/>
            </a:br>
            <a:r>
              <a:rPr lang="en-US" dirty="0" smtClean="0"/>
              <a:t>University of Birmingham, Law School</a:t>
            </a:r>
          </a:p>
          <a:p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February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9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Speculating on subsidy control</a:t>
            </a:r>
          </a:p>
          <a:p>
            <a:endParaRPr lang="en-US" dirty="0"/>
          </a:p>
          <a:p>
            <a:r>
              <a:rPr lang="en-US" dirty="0" smtClean="0"/>
              <a:t>Overview (general and EU PTAs)</a:t>
            </a:r>
          </a:p>
          <a:p>
            <a:endParaRPr lang="en-US" dirty="0"/>
          </a:p>
          <a:p>
            <a:r>
              <a:rPr lang="en-US" dirty="0" smtClean="0"/>
              <a:t>Teachings for the future UK-EU trade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Speculating on subsidy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1098"/>
            <a:ext cx="10515600" cy="51937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Subsidies and their spillovers: ambiguity is the word</a:t>
            </a:r>
          </a:p>
          <a:p>
            <a:endParaRPr lang="en-US" dirty="0"/>
          </a:p>
          <a:p>
            <a:r>
              <a:rPr lang="en-US" dirty="0" smtClean="0"/>
              <a:t>Subsidies and trade: </a:t>
            </a:r>
            <a:r>
              <a:rPr lang="en-US" dirty="0"/>
              <a:t>e</a:t>
            </a:r>
            <a:r>
              <a:rPr lang="en-US" dirty="0" smtClean="0"/>
              <a:t>conomics 101 tells us that subsidies may act as obstacles to trade &gt; hence need to regulate them and arbitrate their effects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Type of control: ‘disciplines’ (can/cannot do) and ‘unilateral remedies’ (defense)</a:t>
            </a:r>
          </a:p>
          <a:p>
            <a:endParaRPr lang="en-US" dirty="0"/>
          </a:p>
          <a:p>
            <a:r>
              <a:rPr lang="en-US" dirty="0" smtClean="0"/>
              <a:t>Degree of control</a:t>
            </a:r>
          </a:p>
          <a:p>
            <a:pPr lvl="1"/>
            <a:r>
              <a:rPr lang="en-US" dirty="0" smtClean="0"/>
              <a:t>Loose: transparency and/or consultation</a:t>
            </a:r>
          </a:p>
          <a:p>
            <a:pPr lvl="1"/>
            <a:r>
              <a:rPr lang="en-US" dirty="0" smtClean="0"/>
              <a:t>Deeper: prohibitions and unilateral remedies</a:t>
            </a:r>
          </a:p>
          <a:p>
            <a:pPr lvl="1"/>
            <a:r>
              <a:rPr lang="en-US" dirty="0" smtClean="0"/>
              <a:t>Even more: Independent control with prior authorization</a:t>
            </a:r>
          </a:p>
          <a:p>
            <a:pPr lvl="1"/>
            <a:r>
              <a:rPr lang="en-US" dirty="0" smtClean="0"/>
              <a:t>Ultimate level: Direct effect: domestic law!</a:t>
            </a:r>
          </a:p>
          <a:p>
            <a:endParaRPr lang="en-US" dirty="0"/>
          </a:p>
          <a:p>
            <a:r>
              <a:rPr lang="en-US" dirty="0" smtClean="0"/>
              <a:t>What is best locus of governance? Multilateral or </a:t>
            </a:r>
            <a:r>
              <a:rPr lang="en-US" dirty="0" err="1" smtClean="0"/>
              <a:t>plurilateral</a:t>
            </a:r>
            <a:r>
              <a:rPr lang="en-US" dirty="0" smtClean="0"/>
              <a:t> or bilateral?</a:t>
            </a:r>
          </a:p>
          <a:p>
            <a:pPr lvl="1"/>
            <a:r>
              <a:rPr lang="en-US" dirty="0" smtClean="0"/>
              <a:t>‘Real’ </a:t>
            </a:r>
            <a:r>
              <a:rPr lang="en-US" dirty="0" smtClean="0"/>
              <a:t>subsidy ‘disciplines’ make sense only with big </a:t>
            </a:r>
            <a:r>
              <a:rPr lang="en-US" dirty="0" smtClean="0"/>
              <a:t>pool of parties</a:t>
            </a:r>
            <a:endParaRPr lang="en-US" dirty="0" smtClean="0"/>
          </a:p>
          <a:p>
            <a:pPr lvl="1"/>
            <a:r>
              <a:rPr lang="en-US" dirty="0" smtClean="0"/>
              <a:t>The smaller is the pool, the looser are disciplines (and unilateral remedies become center-piece)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1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Subsidy rules are relatively common (see economics 101)</a:t>
            </a:r>
          </a:p>
          <a:p>
            <a:r>
              <a:rPr lang="en-US" dirty="0" smtClean="0"/>
              <a:t>WTO rules? Mixed feelings</a:t>
            </a:r>
          </a:p>
          <a:p>
            <a:pPr lvl="1"/>
            <a:r>
              <a:rPr lang="en-US" dirty="0" smtClean="0"/>
              <a:t>Multilateral rules and procedures are not very effective: essentially you can subsidize, and, if not, remedies are weak and late</a:t>
            </a:r>
          </a:p>
          <a:p>
            <a:pPr lvl="1"/>
            <a:r>
              <a:rPr lang="en-US" dirty="0" smtClean="0"/>
              <a:t>Transparency does not really work</a:t>
            </a:r>
          </a:p>
          <a:p>
            <a:pPr lvl="1"/>
            <a:r>
              <a:rPr lang="en-US" dirty="0" smtClean="0"/>
              <a:t>Trade remedies as only meaningful discipline (but risk of trade wars)</a:t>
            </a:r>
          </a:p>
          <a:p>
            <a:r>
              <a:rPr lang="en-US" dirty="0" smtClean="0"/>
              <a:t>Increasingly PTAs (especially EU ones) include subsidy or State aid disciplines, also going beyond WTO law (i.e. ‘WTO +’)</a:t>
            </a:r>
          </a:p>
        </p:txBody>
      </p:sp>
    </p:spTree>
    <p:extLst>
      <p:ext uri="{BB962C8B-B14F-4D97-AF65-F5344CB8AC3E}">
        <p14:creationId xmlns:p14="http://schemas.microsoft.com/office/powerpoint/2010/main" val="46729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87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Overview: the EU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569" y="1395663"/>
            <a:ext cx="11385884" cy="52217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EU State aid control – key and unique feature of EU integration; strictly linked to Internal market</a:t>
            </a:r>
          </a:p>
          <a:p>
            <a:r>
              <a:rPr lang="en-US" dirty="0" smtClean="0"/>
              <a:t>EU-style State aid provisions present in broad network of PTAs with ‘non-EU European’ countries</a:t>
            </a:r>
          </a:p>
          <a:p>
            <a:pPr lvl="1"/>
            <a:r>
              <a:rPr lang="en-US" dirty="0" smtClean="0"/>
              <a:t>Europe Agreements and Accession Treaties</a:t>
            </a:r>
          </a:p>
          <a:p>
            <a:pPr lvl="1"/>
            <a:r>
              <a:rPr lang="en-US" dirty="0" smtClean="0"/>
              <a:t>Stabilization and Association Agreements (e.g. Macedonia, Croatia, Albania, Montenegro, Serbia, Bosnia &amp; Herzegovina, Kosovo)</a:t>
            </a:r>
          </a:p>
          <a:p>
            <a:pPr lvl="1"/>
            <a:r>
              <a:rPr lang="en-US" dirty="0" smtClean="0"/>
              <a:t>European Neighborhood Policy (e.g. Ukraine; Morocco; Jordan; </a:t>
            </a:r>
            <a:r>
              <a:rPr lang="en-US" u="sng" dirty="0" smtClean="0"/>
              <a:t>but</a:t>
            </a:r>
            <a:r>
              <a:rPr lang="en-US" dirty="0" smtClean="0"/>
              <a:t> see Georgia)</a:t>
            </a:r>
          </a:p>
          <a:p>
            <a:r>
              <a:rPr lang="en-US" dirty="0" smtClean="0"/>
              <a:t>EFTA and EEA (EFTA Surveillance Authority)</a:t>
            </a:r>
          </a:p>
          <a:p>
            <a:r>
              <a:rPr lang="en-US" dirty="0" smtClean="0"/>
              <a:t>Switzerland – pressure and de facto alignment?</a:t>
            </a:r>
          </a:p>
          <a:p>
            <a:r>
              <a:rPr lang="en-US" dirty="0" smtClean="0"/>
              <a:t>(Looser) State aid disciplines are present also in PTAs with non-European countries</a:t>
            </a:r>
          </a:p>
          <a:p>
            <a:pPr lvl="1"/>
            <a:r>
              <a:rPr lang="en-US" dirty="0" smtClean="0"/>
              <a:t>See, e.g., EU – South Africa (EU-law based)</a:t>
            </a:r>
          </a:p>
          <a:p>
            <a:pPr lvl="1"/>
            <a:r>
              <a:rPr lang="en-US" dirty="0" smtClean="0"/>
              <a:t>EU- South </a:t>
            </a:r>
            <a:r>
              <a:rPr lang="en-US" dirty="0" smtClean="0"/>
              <a:t>Korea </a:t>
            </a:r>
            <a:r>
              <a:rPr lang="en-US" dirty="0" smtClean="0"/>
              <a:t>(WTO-law based)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31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Teachings for EU-UK 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510583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Highly likely </a:t>
            </a:r>
          </a:p>
          <a:p>
            <a:pPr lvl="1"/>
            <a:r>
              <a:rPr lang="en-US" dirty="0" smtClean="0"/>
              <a:t>EU will consider State aid control as inherently linked to the internal market</a:t>
            </a:r>
          </a:p>
          <a:p>
            <a:pPr lvl="1"/>
            <a:r>
              <a:rPr lang="en-US" dirty="0" smtClean="0"/>
              <a:t>EU will </a:t>
            </a:r>
            <a:r>
              <a:rPr lang="en-US" dirty="0" smtClean="0"/>
              <a:t>demand </a:t>
            </a:r>
            <a:r>
              <a:rPr lang="en-US" dirty="0" smtClean="0"/>
              <a:t>WTO + </a:t>
            </a:r>
            <a:r>
              <a:rPr lang="en-US" dirty="0" smtClean="0"/>
              <a:t>commitments</a:t>
            </a:r>
            <a:endParaRPr lang="en-US" dirty="0" smtClean="0"/>
          </a:p>
          <a:p>
            <a:r>
              <a:rPr lang="en-US" dirty="0" smtClean="0"/>
              <a:t>What’s the problem?</a:t>
            </a:r>
          </a:p>
          <a:p>
            <a:pPr lvl="1"/>
            <a:r>
              <a:rPr lang="en-US" dirty="0" smtClean="0"/>
              <a:t>UK traditionally not a big </a:t>
            </a:r>
            <a:r>
              <a:rPr lang="en-US" dirty="0" smtClean="0"/>
              <a:t>subsidizer</a:t>
            </a:r>
          </a:p>
          <a:p>
            <a:pPr lvl="1"/>
            <a:r>
              <a:rPr lang="en-US" dirty="0" smtClean="0"/>
              <a:t>Increasingly EU State aid policy is about ‘good public spending governance’ (pursuing horizontal objectives and fiscal discipline)</a:t>
            </a:r>
            <a:endParaRPr lang="en-US" dirty="0" smtClean="0"/>
          </a:p>
          <a:p>
            <a:pPr lvl="1"/>
            <a:r>
              <a:rPr lang="en-US" b="1" dirty="0" smtClean="0"/>
              <a:t>But</a:t>
            </a:r>
            <a:r>
              <a:rPr lang="en-US" dirty="0" smtClean="0"/>
              <a:t> public support is ambivalent and can raise frictions (note de facto close integration of UK and EU markets)</a:t>
            </a:r>
          </a:p>
          <a:p>
            <a:r>
              <a:rPr lang="en-US" dirty="0" smtClean="0"/>
              <a:t>WTO-only-scenario (unlikely)?</a:t>
            </a:r>
          </a:p>
          <a:p>
            <a:pPr lvl="1"/>
            <a:r>
              <a:rPr lang="en-US" dirty="0" smtClean="0"/>
              <a:t>Multilateral disciplines and procedures don’t bite</a:t>
            </a:r>
          </a:p>
          <a:p>
            <a:pPr lvl="1"/>
            <a:r>
              <a:rPr lang="en-US" b="1" dirty="0" smtClean="0"/>
              <a:t>But</a:t>
            </a:r>
            <a:r>
              <a:rPr lang="en-US" dirty="0" smtClean="0"/>
              <a:t> resurrection of trade remedies: might hurt!</a:t>
            </a:r>
          </a:p>
          <a:p>
            <a:r>
              <a:rPr lang="en-US" dirty="0" smtClean="0"/>
              <a:t>Note a ‘paradox’</a:t>
            </a:r>
          </a:p>
          <a:p>
            <a:pPr lvl="1"/>
            <a:r>
              <a:rPr lang="en-US" dirty="0" smtClean="0"/>
              <a:t>Stronger disciplines are usually accompanied with lessening of unilateral ones</a:t>
            </a:r>
          </a:p>
          <a:p>
            <a:pPr lvl="1"/>
            <a:r>
              <a:rPr lang="en-US" dirty="0" smtClean="0"/>
              <a:t>What’s best?</a:t>
            </a:r>
          </a:p>
          <a:p>
            <a:r>
              <a:rPr lang="en-US" dirty="0" smtClean="0"/>
              <a:t>Towards a domestic (subsidy/trade remedy) authority? Extending powers of Commission and Markets Authority?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soon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progress </a:t>
            </a:r>
            <a:r>
              <a:rPr lang="is-IS" dirty="0" smtClean="0"/>
              <a:t>… </a:t>
            </a:r>
            <a:r>
              <a:rPr lang="en-US" dirty="0" smtClean="0"/>
              <a:t>mapping of 281 PTAs on subsidies and State-Owned Enterprises (SOEs) 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4750</TotalTime>
  <Words>518</Words>
  <Application>Microsoft Macintosh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 Subsidies and PTAs</vt:lpstr>
      <vt:lpstr>Roadmap</vt:lpstr>
      <vt:lpstr>Speculating on subsidy control</vt:lpstr>
      <vt:lpstr>Overview</vt:lpstr>
      <vt:lpstr>Overview: the EU </vt:lpstr>
      <vt:lpstr>Teachings for EU-UK negotiations</vt:lpstr>
      <vt:lpstr>More soon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subsidies in PTAs</dc:title>
  <dc:creator>Luca Rubini</dc:creator>
  <cp:lastModifiedBy>Luca Rubini</cp:lastModifiedBy>
  <cp:revision>39</cp:revision>
  <dcterms:created xsi:type="dcterms:W3CDTF">2017-02-20T11:07:11Z</dcterms:created>
  <dcterms:modified xsi:type="dcterms:W3CDTF">2017-02-24T07:44:46Z</dcterms:modified>
</cp:coreProperties>
</file>