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37" r:id="rId2"/>
    <p:sldId id="360" r:id="rId3"/>
    <p:sldId id="333" r:id="rId4"/>
    <p:sldId id="397" r:id="rId5"/>
    <p:sldId id="358" r:id="rId6"/>
    <p:sldId id="408" r:id="rId7"/>
    <p:sldId id="438" r:id="rId8"/>
    <p:sldId id="439" r:id="rId9"/>
    <p:sldId id="440" r:id="rId10"/>
    <p:sldId id="444" r:id="rId11"/>
    <p:sldId id="443" r:id="rId12"/>
    <p:sldId id="445" r:id="rId13"/>
    <p:sldId id="446" r:id="rId14"/>
    <p:sldId id="6063" r:id="rId15"/>
    <p:sldId id="6064" r:id="rId16"/>
    <p:sldId id="450" r:id="rId17"/>
    <p:sldId id="274" r:id="rId18"/>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0D644B-010C-4BC2-A858-77C2557A6BD8}" v="2180" dt="2023-11-07T09:19:12.7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385" autoAdjust="0"/>
  </p:normalViewPr>
  <p:slideViewPr>
    <p:cSldViewPr snapToGrid="0">
      <p:cViewPr varScale="1">
        <p:scale>
          <a:sx n="71" d="100"/>
          <a:sy n="71" d="100"/>
        </p:scale>
        <p:origin x="1133" y="48"/>
      </p:cViewPr>
      <p:guideLst/>
    </p:cSldViewPr>
  </p:slideViewPr>
  <p:outlineViewPr>
    <p:cViewPr>
      <p:scale>
        <a:sx n="33" d="100"/>
        <a:sy n="33" d="100"/>
      </p:scale>
      <p:origin x="0" y="-4368"/>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E3FD11-416E-4FE3-84B0-4552534C4A22}" type="doc">
      <dgm:prSet loTypeId="urn:microsoft.com/office/officeart/2005/8/layout/hProcess7" loCatId="list" qsTypeId="urn:microsoft.com/office/officeart/2005/8/quickstyle/simple1" qsCatId="simple" csTypeId="urn:microsoft.com/office/officeart/2005/8/colors/accent5_2" csCatId="accent5" phldr="1"/>
      <dgm:spPr/>
      <dgm:t>
        <a:bodyPr/>
        <a:lstStyle/>
        <a:p>
          <a:endParaRPr lang="en-GB"/>
        </a:p>
      </dgm:t>
    </dgm:pt>
    <dgm:pt modelId="{64B68FA5-FB40-49D5-9376-949133305C03}">
      <dgm:prSet phldrT="[Text]" custT="1"/>
      <dgm:spPr/>
      <dgm:t>
        <a:bodyPr/>
        <a:lstStyle/>
        <a:p>
          <a:pPr algn="l"/>
          <a:r>
            <a:rPr lang="en-GB" sz="1900" b="1"/>
            <a:t>Map and describe hubs</a:t>
          </a:r>
          <a:endParaRPr lang="en-GB" sz="1900" b="1"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906A28F-88B9-43A6-9D9E-7C680E411065}" type="parTrans" cxnId="{EC20CA06-0EC4-4447-BCF1-EEE554A4B807}">
      <dgm:prSet/>
      <dgm:spPr/>
      <dgm:t>
        <a:bodyPr/>
        <a:lstStyle/>
        <a:p>
          <a:endParaRPr lang="en-GB"/>
        </a:p>
      </dgm:t>
    </dgm:pt>
    <dgm:pt modelId="{B491E9D6-A146-4F81-A726-86899F166B6B}" type="sibTrans" cxnId="{EC20CA06-0EC4-4447-BCF1-EEE554A4B807}">
      <dgm:prSet/>
      <dgm:spPr/>
      <dgm:t>
        <a:bodyPr/>
        <a:lstStyle/>
        <a:p>
          <a:endParaRPr lang="en-GB"/>
        </a:p>
      </dgm:t>
    </dgm:pt>
    <dgm:pt modelId="{90388EE5-E4FA-46D7-83BB-1D6376A909A0}">
      <dgm:prSet phldrT="[Text]"/>
      <dgm:spPr/>
      <dgm:t>
        <a:bodyPr/>
        <a:lstStyle/>
        <a:p>
          <a:pPr marL="0" lvl="0" defTabSz="755650">
            <a:lnSpc>
              <a:spcPct val="90000"/>
            </a:lnSpc>
            <a:spcBef>
              <a:spcPct val="0"/>
            </a:spcBef>
            <a:spcAft>
              <a:spcPct val="35000"/>
            </a:spcAft>
            <a:buNone/>
          </a:pPr>
          <a:r>
            <a:rPr lang="en-GB" dirty="0"/>
            <a:t>Develop database of WHH</a:t>
          </a:r>
        </a:p>
      </dgm:t>
    </dgm:pt>
    <dgm:pt modelId="{78D15A93-09E3-4F32-9117-004EB19E1F66}" type="parTrans" cxnId="{CCE79343-D3DC-483E-9334-6D096C20F08E}">
      <dgm:prSet/>
      <dgm:spPr/>
      <dgm:t>
        <a:bodyPr/>
        <a:lstStyle/>
        <a:p>
          <a:endParaRPr lang="en-GB"/>
        </a:p>
      </dgm:t>
    </dgm:pt>
    <dgm:pt modelId="{635204A7-2467-41BF-B5F4-9748A7EA7D8B}" type="sibTrans" cxnId="{CCE79343-D3DC-483E-9334-6D096C20F08E}">
      <dgm:prSet/>
      <dgm:spPr/>
      <dgm:t>
        <a:bodyPr/>
        <a:lstStyle/>
        <a:p>
          <a:endParaRPr lang="en-GB"/>
        </a:p>
      </dgm:t>
    </dgm:pt>
    <dgm:pt modelId="{0C03E7E2-5791-4390-9D55-2F2C98AAD922}">
      <dgm:prSet phldrT="[Text]" custT="1"/>
      <dgm:spPr/>
      <dgm:t>
        <a:bodyPr/>
        <a:lstStyle/>
        <a:p>
          <a:pPr algn="l"/>
          <a:r>
            <a:rPr lang="en-GB" sz="1900" b="1"/>
            <a:t>In depth work in 4 sites</a:t>
          </a:r>
          <a:endParaRPr lang="en-GB" sz="1900" b="1"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9095319-D0F9-4D17-824A-CA185763293F}" type="parTrans" cxnId="{CF17508A-E2EF-4F97-9AAA-6C80993602DB}">
      <dgm:prSet/>
      <dgm:spPr/>
      <dgm:t>
        <a:bodyPr/>
        <a:lstStyle/>
        <a:p>
          <a:endParaRPr lang="en-GB"/>
        </a:p>
      </dgm:t>
    </dgm:pt>
    <dgm:pt modelId="{76B735B3-F341-4A30-AC94-8C86E0A6E9CC}" type="sibTrans" cxnId="{CF17508A-E2EF-4F97-9AAA-6C80993602DB}">
      <dgm:prSet/>
      <dgm:spPr/>
      <dgm:t>
        <a:bodyPr/>
        <a:lstStyle/>
        <a:p>
          <a:endParaRPr lang="en-GB"/>
        </a:p>
      </dgm:t>
    </dgm:pt>
    <dgm:pt modelId="{5A238B2B-A027-4E76-9C02-C31B7DF9ECEC}">
      <dgm:prSet phldrT="[Text]"/>
      <dgm:spPr/>
      <dgm:t>
        <a:bodyPr/>
        <a:lstStyle/>
        <a:p>
          <a:pPr>
            <a:buFont typeface="Symbol" panose="05050102010706020507" pitchFamily="18" charset="2"/>
            <a:buChar char=""/>
          </a:pPr>
          <a:r>
            <a:rPr lang="en-GB" dirty="0"/>
            <a:t>Selection of 4 exemplar hub sites </a:t>
          </a:r>
        </a:p>
      </dgm:t>
    </dgm:pt>
    <dgm:pt modelId="{297F5999-C95C-4806-B8BF-1C32BCAA2797}" type="parTrans" cxnId="{4E01622B-760F-4CC3-A3E6-DE73804C417A}">
      <dgm:prSet/>
      <dgm:spPr/>
      <dgm:t>
        <a:bodyPr/>
        <a:lstStyle/>
        <a:p>
          <a:endParaRPr lang="en-GB"/>
        </a:p>
      </dgm:t>
    </dgm:pt>
    <dgm:pt modelId="{5C8060F7-FC6F-41BF-A620-9070B7E728AF}" type="sibTrans" cxnId="{4E01622B-760F-4CC3-A3E6-DE73804C417A}">
      <dgm:prSet/>
      <dgm:spPr/>
      <dgm:t>
        <a:bodyPr/>
        <a:lstStyle/>
        <a:p>
          <a:endParaRPr lang="en-GB"/>
        </a:p>
      </dgm:t>
    </dgm:pt>
    <dgm:pt modelId="{0329F451-C87C-4AAB-B6ED-0BC58CECD25C}">
      <dgm:prSet phldrT="[Text]" custT="1"/>
      <dgm:spPr/>
      <dgm:t>
        <a:bodyPr/>
        <a:lstStyle/>
        <a:p>
          <a:pPr algn="l"/>
          <a:r>
            <a:rPr lang="en-GB" sz="1900" b="1" dirty="0"/>
            <a:t>Consolidation of findings and </a:t>
          </a:r>
          <a:r>
            <a:rPr lang="en-GB" sz="1900" dirty="0"/>
            <a:t> </a:t>
          </a:r>
          <a:r>
            <a:rPr lang="en-GB" sz="1900" b="1" dirty="0"/>
            <a:t>recommendations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732CB23-4BF9-43CB-979E-A6D28BB5C970}" type="parTrans" cxnId="{BFB84733-23B9-487E-B7B5-82003B4773F4}">
      <dgm:prSet/>
      <dgm:spPr/>
      <dgm:t>
        <a:bodyPr/>
        <a:lstStyle/>
        <a:p>
          <a:endParaRPr lang="en-GB"/>
        </a:p>
      </dgm:t>
    </dgm:pt>
    <dgm:pt modelId="{1BA5FDEC-B3A6-457E-BA8A-F1B96CC9F1E7}" type="sibTrans" cxnId="{BFB84733-23B9-487E-B7B5-82003B4773F4}">
      <dgm:prSet/>
      <dgm:spPr/>
      <dgm:t>
        <a:bodyPr/>
        <a:lstStyle/>
        <a:p>
          <a:endParaRPr lang="en-GB"/>
        </a:p>
      </dgm:t>
    </dgm:pt>
    <dgm:pt modelId="{D457AD35-805D-423A-80B2-E41FFD00999F}">
      <dgm:prSet phldrT="[Text]"/>
      <dgm:spPr/>
      <dgm:t>
        <a:bodyPr/>
        <a:lstStyle/>
        <a:p>
          <a:pPr>
            <a:buFont typeface="Symbol" panose="05050102010706020507" pitchFamily="18" charset="2"/>
            <a:buChar char=""/>
          </a:pPr>
          <a:r>
            <a:rPr lang="en-GB" dirty="0"/>
            <a:t>Interviews with national  stakeholders (n=4-5)</a:t>
          </a:r>
        </a:p>
      </dgm:t>
    </dgm:pt>
    <dgm:pt modelId="{2C2BC124-8C74-4D26-8EB0-C0B5EC448F53}" type="parTrans" cxnId="{1E137834-8B00-4F55-957F-4A7488931F64}">
      <dgm:prSet/>
      <dgm:spPr/>
      <dgm:t>
        <a:bodyPr/>
        <a:lstStyle/>
        <a:p>
          <a:endParaRPr lang="en-GB"/>
        </a:p>
      </dgm:t>
    </dgm:pt>
    <dgm:pt modelId="{11FC7556-5D55-4BBD-9478-C6301FCF09B4}" type="sibTrans" cxnId="{1E137834-8B00-4F55-957F-4A7488931F64}">
      <dgm:prSet/>
      <dgm:spPr/>
      <dgm:t>
        <a:bodyPr/>
        <a:lstStyle/>
        <a:p>
          <a:endParaRPr lang="en-GB"/>
        </a:p>
      </dgm:t>
    </dgm:pt>
    <dgm:pt modelId="{F0B8558C-E73F-434C-90CD-17B9EE8B4E51}">
      <dgm:prSet/>
      <dgm:spPr/>
      <dgm:t>
        <a:bodyPr/>
        <a:lstStyle/>
        <a:p>
          <a:pPr marL="0" lvl="0" defTabSz="755650">
            <a:lnSpc>
              <a:spcPct val="90000"/>
            </a:lnSpc>
            <a:spcBef>
              <a:spcPct val="0"/>
            </a:spcBef>
            <a:spcAft>
              <a:spcPct val="35000"/>
            </a:spcAft>
            <a:buFont typeface="Symbol" panose="05050102010706020507" pitchFamily="18" charset="2"/>
            <a:buChar char=""/>
          </a:pPr>
          <a:r>
            <a:rPr lang="en-GB" dirty="0"/>
            <a:t>Analysis of 10 scoping interviews</a:t>
          </a:r>
        </a:p>
      </dgm:t>
    </dgm:pt>
    <dgm:pt modelId="{BB0A4AD0-DE1B-49CC-982E-3D7088B412EE}" type="parTrans" cxnId="{C9EA13F1-7891-4B50-ABE9-BE2A4CD01CF2}">
      <dgm:prSet/>
      <dgm:spPr/>
      <dgm:t>
        <a:bodyPr/>
        <a:lstStyle/>
        <a:p>
          <a:endParaRPr lang="en-GB"/>
        </a:p>
      </dgm:t>
    </dgm:pt>
    <dgm:pt modelId="{84E8F803-BDF0-4ADC-B6EB-4F026343CB57}" type="sibTrans" cxnId="{C9EA13F1-7891-4B50-ABE9-BE2A4CD01CF2}">
      <dgm:prSet/>
      <dgm:spPr/>
      <dgm:t>
        <a:bodyPr/>
        <a:lstStyle/>
        <a:p>
          <a:endParaRPr lang="en-GB"/>
        </a:p>
      </dgm:t>
    </dgm:pt>
    <dgm:pt modelId="{27ECE609-5505-4F1C-A2FE-4258DCDA110A}">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t>Interviews with regional stakeholders (n=7)</a:t>
          </a:r>
        </a:p>
        <a:p>
          <a:pPr marL="0" marR="0" lvl="0" indent="0" defTabSz="914400" eaLnBrk="1" fontAlgn="auto" latinLnBrk="0" hangingPunct="1">
            <a:lnSpc>
              <a:spcPct val="100000"/>
            </a:lnSpc>
            <a:spcBef>
              <a:spcPts val="0"/>
            </a:spcBef>
            <a:spcAft>
              <a:spcPts val="0"/>
            </a:spcAft>
            <a:buClrTx/>
            <a:buSzTx/>
            <a:buFontTx/>
            <a:buNone/>
            <a:tabLst/>
            <a:defRPr/>
          </a:pPr>
          <a:endParaRPr lang="en-GB" dirty="0"/>
        </a:p>
        <a:p>
          <a:pPr marL="0" lvl="0" defTabSz="755650">
            <a:lnSpc>
              <a:spcPct val="90000"/>
            </a:lnSpc>
            <a:spcBef>
              <a:spcPct val="0"/>
            </a:spcBef>
            <a:spcAft>
              <a:spcPct val="35000"/>
            </a:spcAft>
          </a:pPr>
          <a:r>
            <a:rPr lang="en-GB" dirty="0"/>
            <a:t>Development of typology if possible</a:t>
          </a:r>
        </a:p>
      </dgm:t>
    </dgm:pt>
    <dgm:pt modelId="{86E9AD19-8301-45B5-B7E9-3E904B0C38D3}" type="parTrans" cxnId="{7EC25E41-4295-44B0-8180-4A88B6E5A7E8}">
      <dgm:prSet/>
      <dgm:spPr/>
      <dgm:t>
        <a:bodyPr/>
        <a:lstStyle/>
        <a:p>
          <a:endParaRPr lang="en-GB"/>
        </a:p>
      </dgm:t>
    </dgm:pt>
    <dgm:pt modelId="{893313BA-A12F-466C-B545-5C717A7F50CD}" type="sibTrans" cxnId="{7EC25E41-4295-44B0-8180-4A88B6E5A7E8}">
      <dgm:prSet/>
      <dgm:spPr/>
      <dgm:t>
        <a:bodyPr/>
        <a:lstStyle/>
        <a:p>
          <a:endParaRPr lang="en-GB"/>
        </a:p>
      </dgm:t>
    </dgm:pt>
    <dgm:pt modelId="{37E60C3F-4052-4BDA-9FAF-0200FF2404C8}">
      <dgm:prSet/>
      <dgm:spPr/>
      <dgm:t>
        <a:bodyPr/>
        <a:lstStyle/>
        <a:p>
          <a:pPr marL="0" lvl="0" defTabSz="755650">
            <a:lnSpc>
              <a:spcPct val="90000"/>
            </a:lnSpc>
            <a:spcBef>
              <a:spcPct val="0"/>
            </a:spcBef>
            <a:spcAft>
              <a:spcPct val="35000"/>
            </a:spcAft>
            <a:buFont typeface="Symbol" panose="05050102010706020507" pitchFamily="18" charset="2"/>
            <a:buChar char=""/>
          </a:pPr>
          <a:r>
            <a:rPr lang="en-GB" dirty="0"/>
            <a:t>Online survey with lead from every WHH</a:t>
          </a:r>
        </a:p>
      </dgm:t>
    </dgm:pt>
    <dgm:pt modelId="{AF612C40-EEB5-448A-A3E3-0ED3CEFAC822}" type="sibTrans" cxnId="{D795CF34-EC42-4005-B688-55E29FD36A85}">
      <dgm:prSet/>
      <dgm:spPr/>
      <dgm:t>
        <a:bodyPr/>
        <a:lstStyle/>
        <a:p>
          <a:endParaRPr lang="en-GB"/>
        </a:p>
      </dgm:t>
    </dgm:pt>
    <dgm:pt modelId="{5118D431-4FCE-40C8-87F9-65596A6FA106}" type="parTrans" cxnId="{D795CF34-EC42-4005-B688-55E29FD36A85}">
      <dgm:prSet/>
      <dgm:spPr/>
      <dgm:t>
        <a:bodyPr/>
        <a:lstStyle/>
        <a:p>
          <a:endParaRPr lang="en-GB"/>
        </a:p>
      </dgm:t>
    </dgm:pt>
    <dgm:pt modelId="{495F2737-F11A-4CFA-9249-F1A70410CE41}">
      <dgm:prSet/>
      <dgm:spPr/>
      <dgm:t>
        <a:bodyPr/>
        <a:lstStyle/>
        <a:p>
          <a:pPr>
            <a:buFont typeface="Symbol" panose="05050102010706020507" pitchFamily="18" charset="2"/>
            <a:buChar char=""/>
          </a:pPr>
          <a:r>
            <a:rPr lang="en-GB" dirty="0"/>
            <a:t>In-depth interviews with staff (n=7) and service users (n=8) at each site</a:t>
          </a:r>
        </a:p>
        <a:p>
          <a:pPr>
            <a:buFont typeface="Symbol" panose="05050102010706020507" pitchFamily="18" charset="2"/>
            <a:buChar char=""/>
          </a:pPr>
          <a:r>
            <a:rPr lang="en-GB" dirty="0"/>
            <a:t>Focus groups with women in local communities (via community groups)</a:t>
          </a:r>
        </a:p>
      </dgm:t>
    </dgm:pt>
    <dgm:pt modelId="{051F4187-8C93-4732-A708-380EAFB070F9}" type="parTrans" cxnId="{7B277943-8C19-451C-BF98-3C0CD8E7D9C3}">
      <dgm:prSet/>
      <dgm:spPr/>
      <dgm:t>
        <a:bodyPr/>
        <a:lstStyle/>
        <a:p>
          <a:endParaRPr lang="en-GB"/>
        </a:p>
      </dgm:t>
    </dgm:pt>
    <dgm:pt modelId="{0003F1B1-08F7-4A61-B573-31997BAE771A}" type="sibTrans" cxnId="{7B277943-8C19-451C-BF98-3C0CD8E7D9C3}">
      <dgm:prSet/>
      <dgm:spPr/>
      <dgm:t>
        <a:bodyPr/>
        <a:lstStyle/>
        <a:p>
          <a:endParaRPr lang="en-GB"/>
        </a:p>
      </dgm:t>
    </dgm:pt>
    <dgm:pt modelId="{D8647CB8-63AE-430A-9B16-B5B5A0057880}">
      <dgm:prSet/>
      <dgm:spPr/>
      <dgm:t>
        <a:bodyPr/>
        <a:lstStyle/>
        <a:p>
          <a:pPr>
            <a:buFont typeface="Symbol" panose="05050102010706020507" pitchFamily="18" charset="2"/>
            <a:buChar char=""/>
          </a:pPr>
          <a:r>
            <a:rPr lang="en-GB" dirty="0"/>
            <a:t>Documentary analysis</a:t>
          </a:r>
        </a:p>
      </dgm:t>
    </dgm:pt>
    <dgm:pt modelId="{714DFA3A-412C-4190-A7D9-F1A87A0323E3}" type="parTrans" cxnId="{E4271F89-57B5-4CE3-9350-6E6FFFE73134}">
      <dgm:prSet/>
      <dgm:spPr/>
      <dgm:t>
        <a:bodyPr/>
        <a:lstStyle/>
        <a:p>
          <a:endParaRPr lang="en-GB"/>
        </a:p>
      </dgm:t>
    </dgm:pt>
    <dgm:pt modelId="{221C59B0-2155-4F5D-89CB-479334A75E9E}" type="sibTrans" cxnId="{E4271F89-57B5-4CE3-9350-6E6FFFE73134}">
      <dgm:prSet/>
      <dgm:spPr/>
      <dgm:t>
        <a:bodyPr/>
        <a:lstStyle/>
        <a:p>
          <a:endParaRPr lang="en-GB"/>
        </a:p>
      </dgm:t>
    </dgm:pt>
    <dgm:pt modelId="{95C74167-19A4-4BF5-8D78-0738478AC7A0}">
      <dgm:prSet/>
      <dgm:spPr/>
      <dgm:t>
        <a:bodyPr/>
        <a:lstStyle/>
        <a:p>
          <a:pPr>
            <a:buFont typeface="Symbol" panose="05050102010706020507" pitchFamily="18" charset="2"/>
            <a:buChar char=""/>
          </a:pPr>
          <a:r>
            <a:rPr lang="en-GB" dirty="0"/>
            <a:t>Rich description and map of UK Women’s Health Hubs</a:t>
          </a:r>
        </a:p>
      </dgm:t>
    </dgm:pt>
    <dgm:pt modelId="{A3B9FB62-ADD6-4581-9448-210B6669B070}" type="parTrans" cxnId="{97E42820-5F30-40AA-A04B-D87880ED75FC}">
      <dgm:prSet/>
      <dgm:spPr/>
      <dgm:t>
        <a:bodyPr/>
        <a:lstStyle/>
        <a:p>
          <a:endParaRPr lang="en-GB"/>
        </a:p>
      </dgm:t>
    </dgm:pt>
    <dgm:pt modelId="{A5C503F8-F3D8-4D54-8518-8257DEB1E37E}" type="sibTrans" cxnId="{97E42820-5F30-40AA-A04B-D87880ED75FC}">
      <dgm:prSet/>
      <dgm:spPr/>
      <dgm:t>
        <a:bodyPr/>
        <a:lstStyle/>
        <a:p>
          <a:endParaRPr lang="en-GB"/>
        </a:p>
      </dgm:t>
    </dgm:pt>
    <dgm:pt modelId="{8CBD2FA8-CEE5-44F6-A34C-28C6175C5CF8}">
      <dgm:prSet/>
      <dgm:spPr/>
      <dgm:t>
        <a:bodyPr/>
        <a:lstStyle/>
        <a:p>
          <a:pPr>
            <a:buFont typeface="Symbol" panose="05050102010706020507" pitchFamily="18" charset="2"/>
            <a:buChar char=""/>
          </a:pPr>
          <a:r>
            <a:rPr lang="en-GB" dirty="0"/>
            <a:t>Identification of outcomes which are/could be used to assess impact</a:t>
          </a:r>
        </a:p>
      </dgm:t>
    </dgm:pt>
    <dgm:pt modelId="{DD682354-3C03-493C-BCDF-07AE25B1DCFB}" type="parTrans" cxnId="{1546F5B6-95BF-4316-A4A7-61CF9496274E}">
      <dgm:prSet/>
      <dgm:spPr/>
      <dgm:t>
        <a:bodyPr/>
        <a:lstStyle/>
        <a:p>
          <a:endParaRPr lang="en-GB"/>
        </a:p>
      </dgm:t>
    </dgm:pt>
    <dgm:pt modelId="{72B5FF2D-AEE7-45E8-B328-1287366AE022}" type="sibTrans" cxnId="{1546F5B6-95BF-4316-A4A7-61CF9496274E}">
      <dgm:prSet/>
      <dgm:spPr/>
      <dgm:t>
        <a:bodyPr/>
        <a:lstStyle/>
        <a:p>
          <a:endParaRPr lang="en-GB"/>
        </a:p>
      </dgm:t>
    </dgm:pt>
    <dgm:pt modelId="{61AB253A-C91B-47E6-B987-E0209031438D}">
      <dgm:prSet/>
      <dgm:spPr/>
      <dgm:t>
        <a:bodyPr/>
        <a:lstStyle/>
        <a:p>
          <a:pPr>
            <a:buFont typeface="Symbol" panose="05050102010706020507" pitchFamily="18" charset="2"/>
            <a:buChar char=""/>
          </a:pPr>
          <a:r>
            <a:rPr lang="en-GB" dirty="0"/>
            <a:t>Development of a theory of change</a:t>
          </a:r>
        </a:p>
      </dgm:t>
    </dgm:pt>
    <dgm:pt modelId="{D08CCBC0-7365-4A83-A100-E97C9FB8BB94}" type="parTrans" cxnId="{4414155A-1D7A-43F0-9FF1-24160BB6BDE9}">
      <dgm:prSet/>
      <dgm:spPr/>
      <dgm:t>
        <a:bodyPr/>
        <a:lstStyle/>
        <a:p>
          <a:endParaRPr lang="en-GB"/>
        </a:p>
      </dgm:t>
    </dgm:pt>
    <dgm:pt modelId="{622D8A1B-9337-42E5-95C7-F4BD0C9D35FB}" type="sibTrans" cxnId="{4414155A-1D7A-43F0-9FF1-24160BB6BDE9}">
      <dgm:prSet/>
      <dgm:spPr/>
      <dgm:t>
        <a:bodyPr/>
        <a:lstStyle/>
        <a:p>
          <a:endParaRPr lang="en-GB"/>
        </a:p>
      </dgm:t>
    </dgm:pt>
    <dgm:pt modelId="{E430DC22-9DAE-43C6-B98B-16D722A00513}">
      <dgm:prSet/>
      <dgm:spPr/>
      <dgm:t>
        <a:bodyPr/>
        <a:lstStyle/>
        <a:p>
          <a:r>
            <a:rPr lang="en-GB" dirty="0"/>
            <a:t>Recommendations for policy, practice and research. </a:t>
          </a:r>
        </a:p>
        <a:p>
          <a:endParaRPr lang="en-GB" dirty="0"/>
        </a:p>
        <a:p>
          <a:endParaRPr lang="en-GB" dirty="0"/>
        </a:p>
      </dgm:t>
    </dgm:pt>
    <dgm:pt modelId="{0D3FBBF5-B244-4794-B95C-8E0B06466A2B}" type="parTrans" cxnId="{C80D292A-0350-4CE8-BB7E-B7BDE06448E4}">
      <dgm:prSet/>
      <dgm:spPr/>
      <dgm:t>
        <a:bodyPr/>
        <a:lstStyle/>
        <a:p>
          <a:endParaRPr lang="en-GB"/>
        </a:p>
      </dgm:t>
    </dgm:pt>
    <dgm:pt modelId="{8A20C093-6182-4C3E-B8AB-55C020733CB4}" type="sibTrans" cxnId="{C80D292A-0350-4CE8-BB7E-B7BDE06448E4}">
      <dgm:prSet/>
      <dgm:spPr/>
      <dgm:t>
        <a:bodyPr/>
        <a:lstStyle/>
        <a:p>
          <a:endParaRPr lang="en-GB"/>
        </a:p>
      </dgm:t>
    </dgm:pt>
    <dgm:pt modelId="{FD22883F-EAA0-4DC5-9E47-0F36CFDC6017}" type="pres">
      <dgm:prSet presAssocID="{1EE3FD11-416E-4FE3-84B0-4552534C4A22}" presName="Name0" presStyleCnt="0">
        <dgm:presLayoutVars>
          <dgm:dir/>
          <dgm:animLvl val="lvl"/>
          <dgm:resizeHandles val="exact"/>
        </dgm:presLayoutVars>
      </dgm:prSet>
      <dgm:spPr/>
    </dgm:pt>
    <dgm:pt modelId="{020E9518-689D-4F95-AECA-B541956D286C}" type="pres">
      <dgm:prSet presAssocID="{64B68FA5-FB40-49D5-9376-949133305C03}" presName="compositeNode" presStyleCnt="0">
        <dgm:presLayoutVars>
          <dgm:bulletEnabled val="1"/>
        </dgm:presLayoutVars>
      </dgm:prSet>
      <dgm:spPr/>
    </dgm:pt>
    <dgm:pt modelId="{0714808B-A2EE-4551-B64A-3926F31CCEED}" type="pres">
      <dgm:prSet presAssocID="{64B68FA5-FB40-49D5-9376-949133305C03}" presName="bgRect" presStyleLbl="node1" presStyleIdx="0" presStyleCnt="3" custScaleY="101151" custLinFactNeighborX="3382" custLinFactNeighborY="0"/>
      <dgm:spPr/>
    </dgm:pt>
    <dgm:pt modelId="{5D242660-1248-4060-8586-6BC8291A472C}" type="pres">
      <dgm:prSet presAssocID="{64B68FA5-FB40-49D5-9376-949133305C03}" presName="parentNode" presStyleLbl="node1" presStyleIdx="0" presStyleCnt="3">
        <dgm:presLayoutVars>
          <dgm:chMax val="0"/>
          <dgm:bulletEnabled val="1"/>
        </dgm:presLayoutVars>
      </dgm:prSet>
      <dgm:spPr/>
    </dgm:pt>
    <dgm:pt modelId="{6CEDFD01-6AE0-4D6D-9D74-EF7C8FD2D90C}" type="pres">
      <dgm:prSet presAssocID="{64B68FA5-FB40-49D5-9376-949133305C03}" presName="childNode" presStyleLbl="node1" presStyleIdx="0" presStyleCnt="3">
        <dgm:presLayoutVars>
          <dgm:bulletEnabled val="1"/>
        </dgm:presLayoutVars>
      </dgm:prSet>
      <dgm:spPr/>
    </dgm:pt>
    <dgm:pt modelId="{948CB66A-8252-4F4B-80D0-A4AECBF55825}" type="pres">
      <dgm:prSet presAssocID="{B491E9D6-A146-4F81-A726-86899F166B6B}" presName="hSp" presStyleCnt="0"/>
      <dgm:spPr/>
    </dgm:pt>
    <dgm:pt modelId="{1D3358A7-2AC6-4ED9-8790-F5E4232B9406}" type="pres">
      <dgm:prSet presAssocID="{B491E9D6-A146-4F81-A726-86899F166B6B}" presName="vProcSp" presStyleCnt="0"/>
      <dgm:spPr/>
    </dgm:pt>
    <dgm:pt modelId="{DBCEEBEC-1926-4138-B2EF-FFA7A4FC53BA}" type="pres">
      <dgm:prSet presAssocID="{B491E9D6-A146-4F81-A726-86899F166B6B}" presName="vSp1" presStyleCnt="0"/>
      <dgm:spPr/>
    </dgm:pt>
    <dgm:pt modelId="{837ECF97-F54E-4C50-AD3F-EC94E91BB43F}" type="pres">
      <dgm:prSet presAssocID="{B491E9D6-A146-4F81-A726-86899F166B6B}" presName="simulatedConn" presStyleLbl="solidFgAcc1" presStyleIdx="0" presStyleCnt="2" custLinFactNeighborX="-2112" custLinFactNeighborY="77971"/>
      <dgm:spPr/>
    </dgm:pt>
    <dgm:pt modelId="{36253A27-396C-48CC-A855-E41203524A92}" type="pres">
      <dgm:prSet presAssocID="{B491E9D6-A146-4F81-A726-86899F166B6B}" presName="vSp2" presStyleCnt="0"/>
      <dgm:spPr/>
    </dgm:pt>
    <dgm:pt modelId="{6D733CC6-2C73-4B71-B540-BC1CE6D04002}" type="pres">
      <dgm:prSet presAssocID="{B491E9D6-A146-4F81-A726-86899F166B6B}" presName="sibTrans" presStyleCnt="0"/>
      <dgm:spPr/>
    </dgm:pt>
    <dgm:pt modelId="{A71E006F-45B8-4314-B4DE-74DD95E5967F}" type="pres">
      <dgm:prSet presAssocID="{0C03E7E2-5791-4390-9D55-2F2C98AAD922}" presName="compositeNode" presStyleCnt="0">
        <dgm:presLayoutVars>
          <dgm:bulletEnabled val="1"/>
        </dgm:presLayoutVars>
      </dgm:prSet>
      <dgm:spPr/>
    </dgm:pt>
    <dgm:pt modelId="{E608911C-A5FB-49E8-BD82-4B2B632092D1}" type="pres">
      <dgm:prSet presAssocID="{0C03E7E2-5791-4390-9D55-2F2C98AAD922}" presName="bgRect" presStyleLbl="node1" presStyleIdx="1" presStyleCnt="3" custLinFactNeighborX="1784" custLinFactNeighborY="-644"/>
      <dgm:spPr/>
    </dgm:pt>
    <dgm:pt modelId="{9EDFE9F1-94E0-4632-8905-232C08F783F5}" type="pres">
      <dgm:prSet presAssocID="{0C03E7E2-5791-4390-9D55-2F2C98AAD922}" presName="parentNode" presStyleLbl="node1" presStyleIdx="1" presStyleCnt="3">
        <dgm:presLayoutVars>
          <dgm:chMax val="0"/>
          <dgm:bulletEnabled val="1"/>
        </dgm:presLayoutVars>
      </dgm:prSet>
      <dgm:spPr/>
    </dgm:pt>
    <dgm:pt modelId="{FE0D8A80-6B10-4773-8E9A-5B43555959D1}" type="pres">
      <dgm:prSet presAssocID="{0C03E7E2-5791-4390-9D55-2F2C98AAD922}" presName="childNode" presStyleLbl="node1" presStyleIdx="1" presStyleCnt="3">
        <dgm:presLayoutVars>
          <dgm:bulletEnabled val="1"/>
        </dgm:presLayoutVars>
      </dgm:prSet>
      <dgm:spPr/>
    </dgm:pt>
    <dgm:pt modelId="{01F80F48-132A-4714-B5B2-9898508C8347}" type="pres">
      <dgm:prSet presAssocID="{76B735B3-F341-4A30-AC94-8C86E0A6E9CC}" presName="hSp" presStyleCnt="0"/>
      <dgm:spPr/>
    </dgm:pt>
    <dgm:pt modelId="{D4AEEAB6-2A6E-4916-8E98-1B726EE2B944}" type="pres">
      <dgm:prSet presAssocID="{76B735B3-F341-4A30-AC94-8C86E0A6E9CC}" presName="vProcSp" presStyleCnt="0"/>
      <dgm:spPr/>
    </dgm:pt>
    <dgm:pt modelId="{F48FBC28-3C29-4969-ACB1-F878DA17E86A}" type="pres">
      <dgm:prSet presAssocID="{76B735B3-F341-4A30-AC94-8C86E0A6E9CC}" presName="vSp1" presStyleCnt="0"/>
      <dgm:spPr/>
    </dgm:pt>
    <dgm:pt modelId="{364BF3F5-AE50-419D-A81C-967304E0F10C}" type="pres">
      <dgm:prSet presAssocID="{76B735B3-F341-4A30-AC94-8C86E0A6E9CC}" presName="simulatedConn" presStyleLbl="solidFgAcc1" presStyleIdx="1" presStyleCnt="2" custLinFactNeighborX="-5247" custLinFactNeighborY="88409"/>
      <dgm:spPr/>
    </dgm:pt>
    <dgm:pt modelId="{11853AF6-66ED-4EB8-A026-D449FBE2E00D}" type="pres">
      <dgm:prSet presAssocID="{76B735B3-F341-4A30-AC94-8C86E0A6E9CC}" presName="vSp2" presStyleCnt="0"/>
      <dgm:spPr/>
    </dgm:pt>
    <dgm:pt modelId="{EA950488-06C1-4510-B527-3D3A29E5F1CF}" type="pres">
      <dgm:prSet presAssocID="{76B735B3-F341-4A30-AC94-8C86E0A6E9CC}" presName="sibTrans" presStyleCnt="0"/>
      <dgm:spPr/>
    </dgm:pt>
    <dgm:pt modelId="{1CB1DAF0-4DD7-453C-8F1B-0E42CD245044}" type="pres">
      <dgm:prSet presAssocID="{0329F451-C87C-4AAB-B6ED-0BC58CECD25C}" presName="compositeNode" presStyleCnt="0">
        <dgm:presLayoutVars>
          <dgm:bulletEnabled val="1"/>
        </dgm:presLayoutVars>
      </dgm:prSet>
      <dgm:spPr/>
    </dgm:pt>
    <dgm:pt modelId="{DA8DDE41-578F-4DFC-AAE7-471293680807}" type="pres">
      <dgm:prSet presAssocID="{0329F451-C87C-4AAB-B6ED-0BC58CECD25C}" presName="bgRect" presStyleLbl="node1" presStyleIdx="2" presStyleCnt="3" custLinFactNeighborX="23" custLinFactNeighborY="-437"/>
      <dgm:spPr/>
    </dgm:pt>
    <dgm:pt modelId="{20EDF8E0-96EF-433F-97B9-EB555109539F}" type="pres">
      <dgm:prSet presAssocID="{0329F451-C87C-4AAB-B6ED-0BC58CECD25C}" presName="parentNode" presStyleLbl="node1" presStyleIdx="2" presStyleCnt="3">
        <dgm:presLayoutVars>
          <dgm:chMax val="0"/>
          <dgm:bulletEnabled val="1"/>
        </dgm:presLayoutVars>
      </dgm:prSet>
      <dgm:spPr/>
    </dgm:pt>
    <dgm:pt modelId="{BB72E800-C990-4222-8C8C-3340E1521FB8}" type="pres">
      <dgm:prSet presAssocID="{0329F451-C87C-4AAB-B6ED-0BC58CECD25C}" presName="childNode" presStyleLbl="node1" presStyleIdx="2" presStyleCnt="3">
        <dgm:presLayoutVars>
          <dgm:bulletEnabled val="1"/>
        </dgm:presLayoutVars>
      </dgm:prSet>
      <dgm:spPr/>
    </dgm:pt>
  </dgm:ptLst>
  <dgm:cxnLst>
    <dgm:cxn modelId="{EC20CA06-0EC4-4447-BCF1-EEE554A4B807}" srcId="{1EE3FD11-416E-4FE3-84B0-4552534C4A22}" destId="{64B68FA5-FB40-49D5-9376-949133305C03}" srcOrd="0" destOrd="0" parTransId="{2906A28F-88B9-43A6-9D9E-7C680E411065}" sibTransId="{B491E9D6-A146-4F81-A726-86899F166B6B}"/>
    <dgm:cxn modelId="{EFB3580E-F3A3-4477-AA21-7AEAED30BACC}" type="presOf" srcId="{0C03E7E2-5791-4390-9D55-2F2C98AAD922}" destId="{9EDFE9F1-94E0-4632-8905-232C08F783F5}" srcOrd="1" destOrd="0" presId="urn:microsoft.com/office/officeart/2005/8/layout/hProcess7"/>
    <dgm:cxn modelId="{BEFDE614-29A4-4DB0-92BE-4F31E16EB18F}" type="presOf" srcId="{0C03E7E2-5791-4390-9D55-2F2C98AAD922}" destId="{E608911C-A5FB-49E8-BD82-4B2B632092D1}" srcOrd="0" destOrd="0" presId="urn:microsoft.com/office/officeart/2005/8/layout/hProcess7"/>
    <dgm:cxn modelId="{97E42820-5F30-40AA-A04B-D87880ED75FC}" srcId="{0329F451-C87C-4AAB-B6ED-0BC58CECD25C}" destId="{95C74167-19A4-4BF5-8D78-0738478AC7A0}" srcOrd="1" destOrd="0" parTransId="{A3B9FB62-ADD6-4581-9448-210B6669B070}" sibTransId="{A5C503F8-F3D8-4D54-8518-8257DEB1E37E}"/>
    <dgm:cxn modelId="{C80D292A-0350-4CE8-BB7E-B7BDE06448E4}" srcId="{0329F451-C87C-4AAB-B6ED-0BC58CECD25C}" destId="{E430DC22-9DAE-43C6-B98B-16D722A00513}" srcOrd="4" destOrd="0" parTransId="{0D3FBBF5-B244-4794-B95C-8E0B06466A2B}" sibTransId="{8A20C093-6182-4C3E-B8AB-55C020733CB4}"/>
    <dgm:cxn modelId="{4E01622B-760F-4CC3-A3E6-DE73804C417A}" srcId="{0C03E7E2-5791-4390-9D55-2F2C98AAD922}" destId="{5A238B2B-A027-4E76-9C02-C31B7DF9ECEC}" srcOrd="0" destOrd="0" parTransId="{297F5999-C95C-4806-B8BF-1C32BCAA2797}" sibTransId="{5C8060F7-FC6F-41BF-A620-9070B7E728AF}"/>
    <dgm:cxn modelId="{9C9D5E2C-D66F-46EF-909C-B86445F7183A}" type="presOf" srcId="{0329F451-C87C-4AAB-B6ED-0BC58CECD25C}" destId="{20EDF8E0-96EF-433F-97B9-EB555109539F}" srcOrd="1" destOrd="0" presId="urn:microsoft.com/office/officeart/2005/8/layout/hProcess7"/>
    <dgm:cxn modelId="{9F93052F-55AD-4AAE-B2D1-E6BF2084E9E4}" type="presOf" srcId="{D8647CB8-63AE-430A-9B16-B5B5A0057880}" destId="{FE0D8A80-6B10-4773-8E9A-5B43555959D1}" srcOrd="0" destOrd="2" presId="urn:microsoft.com/office/officeart/2005/8/layout/hProcess7"/>
    <dgm:cxn modelId="{BFB84733-23B9-487E-B7B5-82003B4773F4}" srcId="{1EE3FD11-416E-4FE3-84B0-4552534C4A22}" destId="{0329F451-C87C-4AAB-B6ED-0BC58CECD25C}" srcOrd="2" destOrd="0" parTransId="{5732CB23-4BF9-43CB-979E-A6D28BB5C970}" sibTransId="{1BA5FDEC-B3A6-457E-BA8A-F1B96CC9F1E7}"/>
    <dgm:cxn modelId="{1E137834-8B00-4F55-957F-4A7488931F64}" srcId="{0329F451-C87C-4AAB-B6ED-0BC58CECD25C}" destId="{D457AD35-805D-423A-80B2-E41FFD00999F}" srcOrd="0" destOrd="0" parTransId="{2C2BC124-8C74-4D26-8EB0-C0B5EC448F53}" sibTransId="{11FC7556-5D55-4BBD-9478-C6301FCF09B4}"/>
    <dgm:cxn modelId="{D795CF34-EC42-4005-B688-55E29FD36A85}" srcId="{64B68FA5-FB40-49D5-9376-949133305C03}" destId="{37E60C3F-4052-4BDA-9FAF-0200FF2404C8}" srcOrd="1" destOrd="0" parTransId="{5118D431-4FCE-40C8-87F9-65596A6FA106}" sibTransId="{AF612C40-EEB5-448A-A3E3-0ED3CEFAC822}"/>
    <dgm:cxn modelId="{8BCEB337-1C6B-4B30-A2B8-58BADF08DFFF}" type="presOf" srcId="{E430DC22-9DAE-43C6-B98B-16D722A00513}" destId="{BB72E800-C990-4222-8C8C-3340E1521FB8}" srcOrd="0" destOrd="4" presId="urn:microsoft.com/office/officeart/2005/8/layout/hProcess7"/>
    <dgm:cxn modelId="{0DACD13C-F35F-42A2-8473-B9F439BDD5FF}" type="presOf" srcId="{64B68FA5-FB40-49D5-9376-949133305C03}" destId="{0714808B-A2EE-4551-B64A-3926F31CCEED}" srcOrd="0" destOrd="0" presId="urn:microsoft.com/office/officeart/2005/8/layout/hProcess7"/>
    <dgm:cxn modelId="{5BA0B85C-D006-4D59-BE0C-44EFE333BF51}" type="presOf" srcId="{95C74167-19A4-4BF5-8D78-0738478AC7A0}" destId="{BB72E800-C990-4222-8C8C-3340E1521FB8}" srcOrd="0" destOrd="1" presId="urn:microsoft.com/office/officeart/2005/8/layout/hProcess7"/>
    <dgm:cxn modelId="{7EC25E41-4295-44B0-8180-4A88B6E5A7E8}" srcId="{64B68FA5-FB40-49D5-9376-949133305C03}" destId="{27ECE609-5505-4F1C-A2FE-4258DCDA110A}" srcOrd="3" destOrd="0" parTransId="{86E9AD19-8301-45B5-B7E9-3E904B0C38D3}" sibTransId="{893313BA-A12F-466C-B545-5C717A7F50CD}"/>
    <dgm:cxn modelId="{2D5E0162-8DA0-448E-B5D5-2C981EC388F5}" type="presOf" srcId="{27ECE609-5505-4F1C-A2FE-4258DCDA110A}" destId="{6CEDFD01-6AE0-4D6D-9D74-EF7C8FD2D90C}" srcOrd="0" destOrd="3" presId="urn:microsoft.com/office/officeart/2005/8/layout/hProcess7"/>
    <dgm:cxn modelId="{7B277943-8C19-451C-BF98-3C0CD8E7D9C3}" srcId="{0C03E7E2-5791-4390-9D55-2F2C98AAD922}" destId="{495F2737-F11A-4CFA-9249-F1A70410CE41}" srcOrd="1" destOrd="0" parTransId="{051F4187-8C93-4732-A708-380EAFB070F9}" sibTransId="{0003F1B1-08F7-4A61-B573-31997BAE771A}"/>
    <dgm:cxn modelId="{CCE79343-D3DC-483E-9334-6D096C20F08E}" srcId="{64B68FA5-FB40-49D5-9376-949133305C03}" destId="{90388EE5-E4FA-46D7-83BB-1D6376A909A0}" srcOrd="0" destOrd="0" parTransId="{78D15A93-09E3-4F32-9117-004EB19E1F66}" sibTransId="{635204A7-2467-41BF-B5F4-9748A7EA7D8B}"/>
    <dgm:cxn modelId="{4414155A-1D7A-43F0-9FF1-24160BB6BDE9}" srcId="{0329F451-C87C-4AAB-B6ED-0BC58CECD25C}" destId="{61AB253A-C91B-47E6-B987-E0209031438D}" srcOrd="3" destOrd="0" parTransId="{D08CCBC0-7365-4A83-A100-E97C9FB8BB94}" sibTransId="{622D8A1B-9337-42E5-95C7-F4BD0C9D35FB}"/>
    <dgm:cxn modelId="{E4271F89-57B5-4CE3-9350-6E6FFFE73134}" srcId="{0C03E7E2-5791-4390-9D55-2F2C98AAD922}" destId="{D8647CB8-63AE-430A-9B16-B5B5A0057880}" srcOrd="2" destOrd="0" parTransId="{714DFA3A-412C-4190-A7D9-F1A87A0323E3}" sibTransId="{221C59B0-2155-4F5D-89CB-479334A75E9E}"/>
    <dgm:cxn modelId="{CF17508A-E2EF-4F97-9AAA-6C80993602DB}" srcId="{1EE3FD11-416E-4FE3-84B0-4552534C4A22}" destId="{0C03E7E2-5791-4390-9D55-2F2C98AAD922}" srcOrd="1" destOrd="0" parTransId="{09095319-D0F9-4D17-824A-CA185763293F}" sibTransId="{76B735B3-F341-4A30-AC94-8C86E0A6E9CC}"/>
    <dgm:cxn modelId="{45E25FA5-0105-43C3-86DA-7CA6A7C58CC9}" type="presOf" srcId="{5A238B2B-A027-4E76-9C02-C31B7DF9ECEC}" destId="{FE0D8A80-6B10-4773-8E9A-5B43555959D1}" srcOrd="0" destOrd="0" presId="urn:microsoft.com/office/officeart/2005/8/layout/hProcess7"/>
    <dgm:cxn modelId="{9E720AB2-F855-44CA-A24E-BA72346D9CFA}" type="presOf" srcId="{61AB253A-C91B-47E6-B987-E0209031438D}" destId="{BB72E800-C990-4222-8C8C-3340E1521FB8}" srcOrd="0" destOrd="3" presId="urn:microsoft.com/office/officeart/2005/8/layout/hProcess7"/>
    <dgm:cxn modelId="{066D13B5-3717-417D-8355-192CD8517FCA}" type="presOf" srcId="{F0B8558C-E73F-434C-90CD-17B9EE8B4E51}" destId="{6CEDFD01-6AE0-4D6D-9D74-EF7C8FD2D90C}" srcOrd="0" destOrd="2" presId="urn:microsoft.com/office/officeart/2005/8/layout/hProcess7"/>
    <dgm:cxn modelId="{1546F5B6-95BF-4316-A4A7-61CF9496274E}" srcId="{0329F451-C87C-4AAB-B6ED-0BC58CECD25C}" destId="{8CBD2FA8-CEE5-44F6-A34C-28C6175C5CF8}" srcOrd="2" destOrd="0" parTransId="{DD682354-3C03-493C-BCDF-07AE25B1DCFB}" sibTransId="{72B5FF2D-AEE7-45E8-B328-1287366AE022}"/>
    <dgm:cxn modelId="{A61331BE-FAA7-4531-92C5-474782D03A09}" type="presOf" srcId="{1EE3FD11-416E-4FE3-84B0-4552534C4A22}" destId="{FD22883F-EAA0-4DC5-9E47-0F36CFDC6017}" srcOrd="0" destOrd="0" presId="urn:microsoft.com/office/officeart/2005/8/layout/hProcess7"/>
    <dgm:cxn modelId="{9D90AEBE-2E58-4F96-AB5E-3681409B0BB8}" type="presOf" srcId="{37E60C3F-4052-4BDA-9FAF-0200FF2404C8}" destId="{6CEDFD01-6AE0-4D6D-9D74-EF7C8FD2D90C}" srcOrd="0" destOrd="1" presId="urn:microsoft.com/office/officeart/2005/8/layout/hProcess7"/>
    <dgm:cxn modelId="{449FD4C1-0E13-45B9-9D7D-BD1A8608004E}" type="presOf" srcId="{495F2737-F11A-4CFA-9249-F1A70410CE41}" destId="{FE0D8A80-6B10-4773-8E9A-5B43555959D1}" srcOrd="0" destOrd="1" presId="urn:microsoft.com/office/officeart/2005/8/layout/hProcess7"/>
    <dgm:cxn modelId="{D90AE8C1-03C1-45F1-A3C1-47B5602835FD}" type="presOf" srcId="{D457AD35-805D-423A-80B2-E41FFD00999F}" destId="{BB72E800-C990-4222-8C8C-3340E1521FB8}" srcOrd="0" destOrd="0" presId="urn:microsoft.com/office/officeart/2005/8/layout/hProcess7"/>
    <dgm:cxn modelId="{373B61C2-7C12-4B1A-91E9-0F3C523C817E}" type="presOf" srcId="{0329F451-C87C-4AAB-B6ED-0BC58CECD25C}" destId="{DA8DDE41-578F-4DFC-AAE7-471293680807}" srcOrd="0" destOrd="0" presId="urn:microsoft.com/office/officeart/2005/8/layout/hProcess7"/>
    <dgm:cxn modelId="{3785CFC3-B81B-4D37-9A21-2974A5AA5B8C}" type="presOf" srcId="{64B68FA5-FB40-49D5-9376-949133305C03}" destId="{5D242660-1248-4060-8586-6BC8291A472C}" srcOrd="1" destOrd="0" presId="urn:microsoft.com/office/officeart/2005/8/layout/hProcess7"/>
    <dgm:cxn modelId="{898D79EC-F3A7-415A-B92D-9521DD19268A}" type="presOf" srcId="{8CBD2FA8-CEE5-44F6-A34C-28C6175C5CF8}" destId="{BB72E800-C990-4222-8C8C-3340E1521FB8}" srcOrd="0" destOrd="2" presId="urn:microsoft.com/office/officeart/2005/8/layout/hProcess7"/>
    <dgm:cxn modelId="{C9EA13F1-7891-4B50-ABE9-BE2A4CD01CF2}" srcId="{64B68FA5-FB40-49D5-9376-949133305C03}" destId="{F0B8558C-E73F-434C-90CD-17B9EE8B4E51}" srcOrd="2" destOrd="0" parTransId="{BB0A4AD0-DE1B-49CC-982E-3D7088B412EE}" sibTransId="{84E8F803-BDF0-4ADC-B6EB-4F026343CB57}"/>
    <dgm:cxn modelId="{EF4FF7F4-BF0C-4234-A17E-78F5D3DBB5BC}" type="presOf" srcId="{90388EE5-E4FA-46D7-83BB-1D6376A909A0}" destId="{6CEDFD01-6AE0-4D6D-9D74-EF7C8FD2D90C}" srcOrd="0" destOrd="0" presId="urn:microsoft.com/office/officeart/2005/8/layout/hProcess7"/>
    <dgm:cxn modelId="{8AB621D7-15FD-40DD-B760-3FAC45BBC154}" type="presParOf" srcId="{FD22883F-EAA0-4DC5-9E47-0F36CFDC6017}" destId="{020E9518-689D-4F95-AECA-B541956D286C}" srcOrd="0" destOrd="0" presId="urn:microsoft.com/office/officeart/2005/8/layout/hProcess7"/>
    <dgm:cxn modelId="{154D56DD-3405-45E5-8319-0D2EDE086535}" type="presParOf" srcId="{020E9518-689D-4F95-AECA-B541956D286C}" destId="{0714808B-A2EE-4551-B64A-3926F31CCEED}" srcOrd="0" destOrd="0" presId="urn:microsoft.com/office/officeart/2005/8/layout/hProcess7"/>
    <dgm:cxn modelId="{049BD2C7-7238-44B1-85B3-C2C4F7F04D3A}" type="presParOf" srcId="{020E9518-689D-4F95-AECA-B541956D286C}" destId="{5D242660-1248-4060-8586-6BC8291A472C}" srcOrd="1" destOrd="0" presId="urn:microsoft.com/office/officeart/2005/8/layout/hProcess7"/>
    <dgm:cxn modelId="{3B93E958-6280-4DA4-BB49-7FCBAE2F0073}" type="presParOf" srcId="{020E9518-689D-4F95-AECA-B541956D286C}" destId="{6CEDFD01-6AE0-4D6D-9D74-EF7C8FD2D90C}" srcOrd="2" destOrd="0" presId="urn:microsoft.com/office/officeart/2005/8/layout/hProcess7"/>
    <dgm:cxn modelId="{3F178B5F-6F31-44FC-9D75-6998EA1FDBA0}" type="presParOf" srcId="{FD22883F-EAA0-4DC5-9E47-0F36CFDC6017}" destId="{948CB66A-8252-4F4B-80D0-A4AECBF55825}" srcOrd="1" destOrd="0" presId="urn:microsoft.com/office/officeart/2005/8/layout/hProcess7"/>
    <dgm:cxn modelId="{15495BD5-0C6A-4B1D-AC81-4ADB94891129}" type="presParOf" srcId="{FD22883F-EAA0-4DC5-9E47-0F36CFDC6017}" destId="{1D3358A7-2AC6-4ED9-8790-F5E4232B9406}" srcOrd="2" destOrd="0" presId="urn:microsoft.com/office/officeart/2005/8/layout/hProcess7"/>
    <dgm:cxn modelId="{CBB7F5EA-486B-47AD-8388-CCD9A2BAE11C}" type="presParOf" srcId="{1D3358A7-2AC6-4ED9-8790-F5E4232B9406}" destId="{DBCEEBEC-1926-4138-B2EF-FFA7A4FC53BA}" srcOrd="0" destOrd="0" presId="urn:microsoft.com/office/officeart/2005/8/layout/hProcess7"/>
    <dgm:cxn modelId="{CEEB5E06-4213-44C6-ACF1-3410778326F3}" type="presParOf" srcId="{1D3358A7-2AC6-4ED9-8790-F5E4232B9406}" destId="{837ECF97-F54E-4C50-AD3F-EC94E91BB43F}" srcOrd="1" destOrd="0" presId="urn:microsoft.com/office/officeart/2005/8/layout/hProcess7"/>
    <dgm:cxn modelId="{1634A26F-2BB4-4BB6-A6E7-25C8A5E854C6}" type="presParOf" srcId="{1D3358A7-2AC6-4ED9-8790-F5E4232B9406}" destId="{36253A27-396C-48CC-A855-E41203524A92}" srcOrd="2" destOrd="0" presId="urn:microsoft.com/office/officeart/2005/8/layout/hProcess7"/>
    <dgm:cxn modelId="{D30CF527-D969-430D-8514-D826FC62F2B5}" type="presParOf" srcId="{FD22883F-EAA0-4DC5-9E47-0F36CFDC6017}" destId="{6D733CC6-2C73-4B71-B540-BC1CE6D04002}" srcOrd="3" destOrd="0" presId="urn:microsoft.com/office/officeart/2005/8/layout/hProcess7"/>
    <dgm:cxn modelId="{E722F89A-C0A5-4C45-BE91-726916EC73E7}" type="presParOf" srcId="{FD22883F-EAA0-4DC5-9E47-0F36CFDC6017}" destId="{A71E006F-45B8-4314-B4DE-74DD95E5967F}" srcOrd="4" destOrd="0" presId="urn:microsoft.com/office/officeart/2005/8/layout/hProcess7"/>
    <dgm:cxn modelId="{088CECD9-4FF1-44FD-A2D7-6E12EE1240E9}" type="presParOf" srcId="{A71E006F-45B8-4314-B4DE-74DD95E5967F}" destId="{E608911C-A5FB-49E8-BD82-4B2B632092D1}" srcOrd="0" destOrd="0" presId="urn:microsoft.com/office/officeart/2005/8/layout/hProcess7"/>
    <dgm:cxn modelId="{DE1D4765-00B3-47CD-AC0E-3A7914656286}" type="presParOf" srcId="{A71E006F-45B8-4314-B4DE-74DD95E5967F}" destId="{9EDFE9F1-94E0-4632-8905-232C08F783F5}" srcOrd="1" destOrd="0" presId="urn:microsoft.com/office/officeart/2005/8/layout/hProcess7"/>
    <dgm:cxn modelId="{940B9A8E-3CD9-4D55-9BEE-8804C13EBBD8}" type="presParOf" srcId="{A71E006F-45B8-4314-B4DE-74DD95E5967F}" destId="{FE0D8A80-6B10-4773-8E9A-5B43555959D1}" srcOrd="2" destOrd="0" presId="urn:microsoft.com/office/officeart/2005/8/layout/hProcess7"/>
    <dgm:cxn modelId="{709DFB27-618C-4B16-9A6F-67FC184662DB}" type="presParOf" srcId="{FD22883F-EAA0-4DC5-9E47-0F36CFDC6017}" destId="{01F80F48-132A-4714-B5B2-9898508C8347}" srcOrd="5" destOrd="0" presId="urn:microsoft.com/office/officeart/2005/8/layout/hProcess7"/>
    <dgm:cxn modelId="{3115DA8F-596B-4D99-ABBA-D52D374A5662}" type="presParOf" srcId="{FD22883F-EAA0-4DC5-9E47-0F36CFDC6017}" destId="{D4AEEAB6-2A6E-4916-8E98-1B726EE2B944}" srcOrd="6" destOrd="0" presId="urn:microsoft.com/office/officeart/2005/8/layout/hProcess7"/>
    <dgm:cxn modelId="{B85A52A0-A3BB-4B8C-9166-482096FBB540}" type="presParOf" srcId="{D4AEEAB6-2A6E-4916-8E98-1B726EE2B944}" destId="{F48FBC28-3C29-4969-ACB1-F878DA17E86A}" srcOrd="0" destOrd="0" presId="urn:microsoft.com/office/officeart/2005/8/layout/hProcess7"/>
    <dgm:cxn modelId="{E47D894D-E067-4DCC-A82C-6DCAF47B13F8}" type="presParOf" srcId="{D4AEEAB6-2A6E-4916-8E98-1B726EE2B944}" destId="{364BF3F5-AE50-419D-A81C-967304E0F10C}" srcOrd="1" destOrd="0" presId="urn:microsoft.com/office/officeart/2005/8/layout/hProcess7"/>
    <dgm:cxn modelId="{74E1E3B9-FDAA-4D96-89CE-3FAA5CFF2844}" type="presParOf" srcId="{D4AEEAB6-2A6E-4916-8E98-1B726EE2B944}" destId="{11853AF6-66ED-4EB8-A026-D449FBE2E00D}" srcOrd="2" destOrd="0" presId="urn:microsoft.com/office/officeart/2005/8/layout/hProcess7"/>
    <dgm:cxn modelId="{BAB1099A-9B33-45B4-865F-0CD7047FCA2F}" type="presParOf" srcId="{FD22883F-EAA0-4DC5-9E47-0F36CFDC6017}" destId="{EA950488-06C1-4510-B527-3D3A29E5F1CF}" srcOrd="7" destOrd="0" presId="urn:microsoft.com/office/officeart/2005/8/layout/hProcess7"/>
    <dgm:cxn modelId="{5BC0E082-C9CA-47CC-898B-1272445E85D8}" type="presParOf" srcId="{FD22883F-EAA0-4DC5-9E47-0F36CFDC6017}" destId="{1CB1DAF0-4DD7-453C-8F1B-0E42CD245044}" srcOrd="8" destOrd="0" presId="urn:microsoft.com/office/officeart/2005/8/layout/hProcess7"/>
    <dgm:cxn modelId="{D0810947-D944-428C-BE26-ED07BF4A460E}" type="presParOf" srcId="{1CB1DAF0-4DD7-453C-8F1B-0E42CD245044}" destId="{DA8DDE41-578F-4DFC-AAE7-471293680807}" srcOrd="0" destOrd="0" presId="urn:microsoft.com/office/officeart/2005/8/layout/hProcess7"/>
    <dgm:cxn modelId="{1651210A-8964-4118-A624-F85D913DC1A5}" type="presParOf" srcId="{1CB1DAF0-4DD7-453C-8F1B-0E42CD245044}" destId="{20EDF8E0-96EF-433F-97B9-EB555109539F}" srcOrd="1" destOrd="0" presId="urn:microsoft.com/office/officeart/2005/8/layout/hProcess7"/>
    <dgm:cxn modelId="{35EF54E7-C586-4E5C-897E-3162E9F246D6}" type="presParOf" srcId="{1CB1DAF0-4DD7-453C-8F1B-0E42CD245044}" destId="{BB72E800-C990-4222-8C8C-3340E1521FB8}"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4808B-A2EE-4551-B64A-3926F31CCEED}">
      <dsp:nvSpPr>
        <dsp:cNvPr id="0" name=""/>
        <dsp:cNvSpPr/>
      </dsp:nvSpPr>
      <dsp:spPr>
        <a:xfrm>
          <a:off x="93486" y="351408"/>
          <a:ext cx="2745367" cy="3332360"/>
        </a:xfrm>
        <a:prstGeom prst="roundRect">
          <a:avLst>
            <a:gd name="adj" fmla="val 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marL="0" lvl="0" indent="0" algn="l" defTabSz="844550">
            <a:lnSpc>
              <a:spcPct val="90000"/>
            </a:lnSpc>
            <a:spcBef>
              <a:spcPct val="0"/>
            </a:spcBef>
            <a:spcAft>
              <a:spcPct val="35000"/>
            </a:spcAft>
            <a:buNone/>
          </a:pPr>
          <a:r>
            <a:rPr lang="en-GB" sz="1900" b="1" kern="1200"/>
            <a:t>Map and describe hubs</a:t>
          </a:r>
          <a:endParaRPr lang="en-GB" sz="1900" b="1" kern="1200" dirty="0"/>
        </a:p>
      </dsp:txBody>
      <dsp:txXfrm rot="16200000">
        <a:off x="-998244" y="1443139"/>
        <a:ext cx="2732535" cy="549073"/>
      </dsp:txXfrm>
    </dsp:sp>
    <dsp:sp modelId="{6CEDFD01-6AE0-4D6D-9D74-EF7C8FD2D90C}">
      <dsp:nvSpPr>
        <dsp:cNvPr id="0" name=""/>
        <dsp:cNvSpPr/>
      </dsp:nvSpPr>
      <dsp:spPr>
        <a:xfrm>
          <a:off x="642559" y="351408"/>
          <a:ext cx="2045298" cy="333236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755650">
            <a:lnSpc>
              <a:spcPct val="90000"/>
            </a:lnSpc>
            <a:spcBef>
              <a:spcPct val="0"/>
            </a:spcBef>
            <a:spcAft>
              <a:spcPct val="35000"/>
            </a:spcAft>
            <a:buNone/>
          </a:pPr>
          <a:r>
            <a:rPr lang="en-GB" sz="1400" kern="1200" dirty="0"/>
            <a:t>Develop database of WHH</a:t>
          </a:r>
        </a:p>
        <a:p>
          <a:pPr marL="0" lvl="0" indent="0" algn="l" defTabSz="755650">
            <a:lnSpc>
              <a:spcPct val="90000"/>
            </a:lnSpc>
            <a:spcBef>
              <a:spcPct val="0"/>
            </a:spcBef>
            <a:spcAft>
              <a:spcPct val="35000"/>
            </a:spcAft>
            <a:buFont typeface="Symbol" panose="05050102010706020507" pitchFamily="18" charset="2"/>
            <a:buNone/>
          </a:pPr>
          <a:r>
            <a:rPr lang="en-GB" sz="1400" kern="1200" dirty="0"/>
            <a:t>Online survey with lead from every WHH</a:t>
          </a:r>
        </a:p>
        <a:p>
          <a:pPr marL="0" lvl="0" indent="0" algn="l" defTabSz="755650">
            <a:lnSpc>
              <a:spcPct val="90000"/>
            </a:lnSpc>
            <a:spcBef>
              <a:spcPct val="0"/>
            </a:spcBef>
            <a:spcAft>
              <a:spcPct val="35000"/>
            </a:spcAft>
            <a:buFont typeface="Symbol" panose="05050102010706020507" pitchFamily="18" charset="2"/>
            <a:buNone/>
          </a:pPr>
          <a:r>
            <a:rPr lang="en-GB" sz="1400" kern="1200" dirty="0"/>
            <a:t>Analysis of 10 scoping interviews</a:t>
          </a:r>
        </a:p>
        <a:p>
          <a:pPr marL="0" marR="0" lvl="0" indent="0" algn="l" defTabSz="914400" eaLnBrk="1" fontAlgn="auto" latinLnBrk="0" hangingPunct="1">
            <a:lnSpc>
              <a:spcPct val="100000"/>
            </a:lnSpc>
            <a:spcBef>
              <a:spcPct val="0"/>
            </a:spcBef>
            <a:spcAft>
              <a:spcPts val="0"/>
            </a:spcAft>
            <a:buClrTx/>
            <a:buSzTx/>
            <a:buFontTx/>
            <a:buNone/>
            <a:tabLst/>
            <a:defRPr/>
          </a:pPr>
          <a:r>
            <a:rPr lang="en-GB" sz="1400" kern="1200" dirty="0"/>
            <a:t>Interviews with regional stakeholders (n=7)</a:t>
          </a:r>
        </a:p>
        <a:p>
          <a:pPr marL="0" marR="0" lvl="0" indent="0" algn="l" defTabSz="914400" eaLnBrk="1" fontAlgn="auto" latinLnBrk="0" hangingPunct="1">
            <a:lnSpc>
              <a:spcPct val="100000"/>
            </a:lnSpc>
            <a:spcBef>
              <a:spcPct val="0"/>
            </a:spcBef>
            <a:spcAft>
              <a:spcPts val="0"/>
            </a:spcAft>
            <a:buClrTx/>
            <a:buSzTx/>
            <a:buFontTx/>
            <a:buNone/>
            <a:tabLst/>
            <a:defRPr/>
          </a:pPr>
          <a:endParaRPr lang="en-GB" sz="1400" kern="1200" dirty="0"/>
        </a:p>
        <a:p>
          <a:pPr marL="0" lvl="0" algn="l" defTabSz="755650">
            <a:lnSpc>
              <a:spcPct val="90000"/>
            </a:lnSpc>
            <a:spcBef>
              <a:spcPct val="0"/>
            </a:spcBef>
            <a:spcAft>
              <a:spcPct val="35000"/>
            </a:spcAft>
            <a:buNone/>
          </a:pPr>
          <a:r>
            <a:rPr lang="en-GB" sz="1400" kern="1200" dirty="0"/>
            <a:t>Development of typology if possible</a:t>
          </a:r>
        </a:p>
      </dsp:txBody>
      <dsp:txXfrm>
        <a:off x="642559" y="351408"/>
        <a:ext cx="2045298" cy="3332360"/>
      </dsp:txXfrm>
    </dsp:sp>
    <dsp:sp modelId="{E608911C-A5FB-49E8-BD82-4B2B632092D1}">
      <dsp:nvSpPr>
        <dsp:cNvPr id="0" name=""/>
        <dsp:cNvSpPr/>
      </dsp:nvSpPr>
      <dsp:spPr>
        <a:xfrm>
          <a:off x="2891070" y="330192"/>
          <a:ext cx="2745367" cy="3294441"/>
        </a:xfrm>
        <a:prstGeom prst="roundRect">
          <a:avLst>
            <a:gd name="adj" fmla="val 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marL="0" lvl="0" indent="0" algn="l" defTabSz="844550">
            <a:lnSpc>
              <a:spcPct val="90000"/>
            </a:lnSpc>
            <a:spcBef>
              <a:spcPct val="0"/>
            </a:spcBef>
            <a:spcAft>
              <a:spcPct val="35000"/>
            </a:spcAft>
            <a:buNone/>
          </a:pPr>
          <a:r>
            <a:rPr lang="en-GB" sz="1900" b="1" kern="1200"/>
            <a:t>In depth work in 4 sites</a:t>
          </a:r>
          <a:endParaRPr lang="en-GB" sz="1900" b="1" kern="1200" dirty="0"/>
        </a:p>
      </dsp:txBody>
      <dsp:txXfrm rot="16200000">
        <a:off x="1814886" y="1406376"/>
        <a:ext cx="2701441" cy="549073"/>
      </dsp:txXfrm>
    </dsp:sp>
    <dsp:sp modelId="{837ECF97-F54E-4C50-AD3F-EC94E91BB43F}">
      <dsp:nvSpPr>
        <dsp:cNvPr id="0" name=""/>
        <dsp:cNvSpPr/>
      </dsp:nvSpPr>
      <dsp:spPr>
        <a:xfrm rot="5400000">
          <a:off x="2604927" y="3147370"/>
          <a:ext cx="484390" cy="411805"/>
        </a:xfrm>
        <a:prstGeom prst="flowChartExtra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0D8A80-6B10-4773-8E9A-5B43555959D1}">
      <dsp:nvSpPr>
        <dsp:cNvPr id="0" name=""/>
        <dsp:cNvSpPr/>
      </dsp:nvSpPr>
      <dsp:spPr>
        <a:xfrm>
          <a:off x="3440144" y="330192"/>
          <a:ext cx="2045298" cy="329444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n-GB" sz="1400" kern="1200" dirty="0"/>
            <a:t>Selection of 4 exemplar hub sites </a:t>
          </a:r>
        </a:p>
        <a:p>
          <a:pPr marL="0" lvl="0" indent="0" algn="l" defTabSz="622300">
            <a:lnSpc>
              <a:spcPct val="90000"/>
            </a:lnSpc>
            <a:spcBef>
              <a:spcPct val="0"/>
            </a:spcBef>
            <a:spcAft>
              <a:spcPct val="35000"/>
            </a:spcAft>
            <a:buFont typeface="Symbol" panose="05050102010706020507" pitchFamily="18" charset="2"/>
            <a:buNone/>
          </a:pPr>
          <a:r>
            <a:rPr lang="en-GB" sz="1400" kern="1200" dirty="0"/>
            <a:t>In-depth interviews with staff (n=7) and service users (n=8) at each site</a:t>
          </a:r>
        </a:p>
        <a:p>
          <a:pPr marL="0" lvl="0" indent="0" algn="l" defTabSz="622300">
            <a:lnSpc>
              <a:spcPct val="90000"/>
            </a:lnSpc>
            <a:spcBef>
              <a:spcPct val="0"/>
            </a:spcBef>
            <a:spcAft>
              <a:spcPct val="35000"/>
            </a:spcAft>
            <a:buFont typeface="Symbol" panose="05050102010706020507" pitchFamily="18" charset="2"/>
            <a:buNone/>
          </a:pPr>
          <a:r>
            <a:rPr lang="en-GB" sz="1400" kern="1200" dirty="0"/>
            <a:t>Focus groups with women in local communities (via community groups)</a:t>
          </a:r>
        </a:p>
        <a:p>
          <a:pPr marL="0" lvl="0" indent="0" algn="l" defTabSz="622300">
            <a:lnSpc>
              <a:spcPct val="90000"/>
            </a:lnSpc>
            <a:spcBef>
              <a:spcPct val="0"/>
            </a:spcBef>
            <a:spcAft>
              <a:spcPct val="35000"/>
            </a:spcAft>
            <a:buFont typeface="Symbol" panose="05050102010706020507" pitchFamily="18" charset="2"/>
            <a:buNone/>
          </a:pPr>
          <a:r>
            <a:rPr lang="en-GB" sz="1400" kern="1200" dirty="0"/>
            <a:t>Documentary analysis</a:t>
          </a:r>
        </a:p>
      </dsp:txBody>
      <dsp:txXfrm>
        <a:off x="3440144" y="330192"/>
        <a:ext cx="2045298" cy="3294441"/>
      </dsp:txXfrm>
    </dsp:sp>
    <dsp:sp modelId="{DA8DDE41-578F-4DFC-AAE7-471293680807}">
      <dsp:nvSpPr>
        <dsp:cNvPr id="0" name=""/>
        <dsp:cNvSpPr/>
      </dsp:nvSpPr>
      <dsp:spPr>
        <a:xfrm>
          <a:off x="5684180" y="337012"/>
          <a:ext cx="2745367" cy="3294441"/>
        </a:xfrm>
        <a:prstGeom prst="roundRect">
          <a:avLst>
            <a:gd name="adj" fmla="val 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marL="0" lvl="0" indent="0" algn="l" defTabSz="844550">
            <a:lnSpc>
              <a:spcPct val="90000"/>
            </a:lnSpc>
            <a:spcBef>
              <a:spcPct val="0"/>
            </a:spcBef>
            <a:spcAft>
              <a:spcPct val="35000"/>
            </a:spcAft>
            <a:buNone/>
          </a:pPr>
          <a:r>
            <a:rPr lang="en-GB" sz="1900" b="1" kern="1200" dirty="0"/>
            <a:t>Consolidation of findings and </a:t>
          </a:r>
          <a:r>
            <a:rPr lang="en-GB" sz="1900" kern="1200" dirty="0"/>
            <a:t> </a:t>
          </a:r>
          <a:r>
            <a:rPr lang="en-GB" sz="1900" b="1" kern="1200" dirty="0"/>
            <a:t>recommendations</a:t>
          </a:r>
        </a:p>
      </dsp:txBody>
      <dsp:txXfrm rot="16200000">
        <a:off x="4607996" y="1413196"/>
        <a:ext cx="2701441" cy="549073"/>
      </dsp:txXfrm>
    </dsp:sp>
    <dsp:sp modelId="{364BF3F5-AE50-419D-A81C-967304E0F10C}">
      <dsp:nvSpPr>
        <dsp:cNvPr id="0" name=""/>
        <dsp:cNvSpPr/>
      </dsp:nvSpPr>
      <dsp:spPr>
        <a:xfrm rot="5400000">
          <a:off x="5433473" y="3170965"/>
          <a:ext cx="484390" cy="411805"/>
        </a:xfrm>
        <a:prstGeom prst="flowChartExtra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72E800-C990-4222-8C8C-3340E1521FB8}">
      <dsp:nvSpPr>
        <dsp:cNvPr id="0" name=""/>
        <dsp:cNvSpPr/>
      </dsp:nvSpPr>
      <dsp:spPr>
        <a:xfrm>
          <a:off x="6233254" y="337012"/>
          <a:ext cx="2045298" cy="329444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n-GB" sz="1400" kern="1200" dirty="0"/>
            <a:t>Interviews with national  stakeholders (n=4-5)</a:t>
          </a:r>
        </a:p>
        <a:p>
          <a:pPr marL="0" lvl="0" indent="0" algn="l" defTabSz="622300">
            <a:lnSpc>
              <a:spcPct val="90000"/>
            </a:lnSpc>
            <a:spcBef>
              <a:spcPct val="0"/>
            </a:spcBef>
            <a:spcAft>
              <a:spcPct val="35000"/>
            </a:spcAft>
            <a:buFont typeface="Symbol" panose="05050102010706020507" pitchFamily="18" charset="2"/>
            <a:buNone/>
          </a:pPr>
          <a:r>
            <a:rPr lang="en-GB" sz="1400" kern="1200" dirty="0"/>
            <a:t>Rich description and map of UK Women’s Health Hubs</a:t>
          </a:r>
        </a:p>
        <a:p>
          <a:pPr marL="0" lvl="0" indent="0" algn="l" defTabSz="622300">
            <a:lnSpc>
              <a:spcPct val="90000"/>
            </a:lnSpc>
            <a:spcBef>
              <a:spcPct val="0"/>
            </a:spcBef>
            <a:spcAft>
              <a:spcPct val="35000"/>
            </a:spcAft>
            <a:buFont typeface="Symbol" panose="05050102010706020507" pitchFamily="18" charset="2"/>
            <a:buNone/>
          </a:pPr>
          <a:r>
            <a:rPr lang="en-GB" sz="1400" kern="1200" dirty="0"/>
            <a:t>Identification of outcomes which are/could be used to assess impact</a:t>
          </a:r>
        </a:p>
        <a:p>
          <a:pPr marL="0" lvl="0" indent="0" algn="l" defTabSz="622300">
            <a:lnSpc>
              <a:spcPct val="90000"/>
            </a:lnSpc>
            <a:spcBef>
              <a:spcPct val="0"/>
            </a:spcBef>
            <a:spcAft>
              <a:spcPct val="35000"/>
            </a:spcAft>
            <a:buFont typeface="Symbol" panose="05050102010706020507" pitchFamily="18" charset="2"/>
            <a:buNone/>
          </a:pPr>
          <a:r>
            <a:rPr lang="en-GB" sz="1400" kern="1200" dirty="0"/>
            <a:t>Development of a theory of change</a:t>
          </a:r>
        </a:p>
        <a:p>
          <a:pPr marL="0" lvl="0" indent="0" algn="l" defTabSz="622300">
            <a:lnSpc>
              <a:spcPct val="90000"/>
            </a:lnSpc>
            <a:spcBef>
              <a:spcPct val="0"/>
            </a:spcBef>
            <a:spcAft>
              <a:spcPct val="35000"/>
            </a:spcAft>
            <a:buNone/>
          </a:pPr>
          <a:r>
            <a:rPr lang="en-GB" sz="1400" kern="1200" dirty="0"/>
            <a:t>Recommendations for policy, practice and research. </a:t>
          </a:r>
        </a:p>
        <a:p>
          <a:pPr marL="0" lvl="0" indent="0" algn="l" defTabSz="622300">
            <a:lnSpc>
              <a:spcPct val="90000"/>
            </a:lnSpc>
            <a:spcBef>
              <a:spcPct val="0"/>
            </a:spcBef>
            <a:spcAft>
              <a:spcPct val="35000"/>
            </a:spcAft>
            <a:buNone/>
          </a:pPr>
          <a:endParaRPr lang="en-GB" sz="1400" kern="1200" dirty="0"/>
        </a:p>
        <a:p>
          <a:pPr marL="0" lvl="0" indent="0" algn="l" defTabSz="622300">
            <a:lnSpc>
              <a:spcPct val="90000"/>
            </a:lnSpc>
            <a:spcBef>
              <a:spcPct val="0"/>
            </a:spcBef>
            <a:spcAft>
              <a:spcPct val="35000"/>
            </a:spcAft>
            <a:buNone/>
          </a:pPr>
          <a:endParaRPr lang="en-GB" sz="1400" kern="1200" dirty="0"/>
        </a:p>
      </dsp:txBody>
      <dsp:txXfrm>
        <a:off x="6233254" y="337012"/>
        <a:ext cx="2045298" cy="329444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6C05EFFD-28E9-4DC7-BF61-0C7FD91D164C}" type="datetimeFigureOut">
              <a:rPr lang="en-GB"/>
              <a:pPr>
                <a:defRPr/>
              </a:pPr>
              <a:t>10/11/2023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9C4F220E-F144-44AB-8A6A-FE51F98DAF01}"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1770B6-5AC6-4C75-865F-16BC268D58F9}" type="slidenum">
              <a:rPr lang="en-GB" smtClean="0"/>
              <a:t>1</a:t>
            </a:fld>
            <a:endParaRPr lang="en-GB"/>
          </a:p>
        </p:txBody>
      </p:sp>
    </p:spTree>
    <p:extLst>
      <p:ext uri="{BB962C8B-B14F-4D97-AF65-F5344CB8AC3E}">
        <p14:creationId xmlns:p14="http://schemas.microsoft.com/office/powerpoint/2010/main" val="560983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8E28E1-86AC-48D1-8DB3-9DD4D1FD9987}" type="slidenum">
              <a:rPr lang="en-GB" smtClean="0"/>
              <a:t>10</a:t>
            </a:fld>
            <a:endParaRPr lang="en-GB"/>
          </a:p>
        </p:txBody>
      </p:sp>
    </p:spTree>
    <p:extLst>
      <p:ext uri="{BB962C8B-B14F-4D97-AF65-F5344CB8AC3E}">
        <p14:creationId xmlns:p14="http://schemas.microsoft.com/office/powerpoint/2010/main" val="3195782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8E28E1-86AC-48D1-8DB3-9DD4D1FD9987}" type="slidenum">
              <a:rPr lang="en-GB" smtClean="0"/>
              <a:t>11</a:t>
            </a:fld>
            <a:endParaRPr lang="en-GB"/>
          </a:p>
        </p:txBody>
      </p:sp>
    </p:spTree>
    <p:extLst>
      <p:ext uri="{BB962C8B-B14F-4D97-AF65-F5344CB8AC3E}">
        <p14:creationId xmlns:p14="http://schemas.microsoft.com/office/powerpoint/2010/main" val="2142682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8E28E1-86AC-48D1-8DB3-9DD4D1FD9987}" type="slidenum">
              <a:rPr lang="en-GB" smtClean="0"/>
              <a:t>12</a:t>
            </a:fld>
            <a:endParaRPr lang="en-GB"/>
          </a:p>
        </p:txBody>
      </p:sp>
    </p:spTree>
    <p:extLst>
      <p:ext uri="{BB962C8B-B14F-4D97-AF65-F5344CB8AC3E}">
        <p14:creationId xmlns:p14="http://schemas.microsoft.com/office/powerpoint/2010/main" val="3449432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258E28E1-86AC-48D1-8DB3-9DD4D1FD9987}" type="slidenum">
              <a:rPr lang="en-GB" smtClean="0"/>
              <a:t>13</a:t>
            </a:fld>
            <a:endParaRPr lang="en-GB"/>
          </a:p>
        </p:txBody>
      </p:sp>
    </p:spTree>
    <p:extLst>
      <p:ext uri="{BB962C8B-B14F-4D97-AF65-F5344CB8AC3E}">
        <p14:creationId xmlns:p14="http://schemas.microsoft.com/office/powerpoint/2010/main" val="279013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8E28E1-86AC-48D1-8DB3-9DD4D1FD9987}" type="slidenum">
              <a:rPr lang="en-GB" smtClean="0"/>
              <a:t>14</a:t>
            </a:fld>
            <a:endParaRPr lang="en-GB"/>
          </a:p>
        </p:txBody>
      </p:sp>
    </p:spTree>
    <p:extLst>
      <p:ext uri="{BB962C8B-B14F-4D97-AF65-F5344CB8AC3E}">
        <p14:creationId xmlns:p14="http://schemas.microsoft.com/office/powerpoint/2010/main" val="914199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Symbol" panose="05050102010706020507" pitchFamily="18" charset="2"/>
              <a:buNone/>
              <a:tabLst/>
              <a:defRPr/>
            </a:pPr>
            <a:endParaRPr lang="en-GB" dirty="0"/>
          </a:p>
        </p:txBody>
      </p:sp>
      <p:sp>
        <p:nvSpPr>
          <p:cNvPr id="4" name="Slide Number Placeholder 3"/>
          <p:cNvSpPr>
            <a:spLocks noGrp="1"/>
          </p:cNvSpPr>
          <p:nvPr>
            <p:ph type="sldNum" sz="quarter" idx="5"/>
          </p:nvPr>
        </p:nvSpPr>
        <p:spPr/>
        <p:txBody>
          <a:bodyPr/>
          <a:lstStyle/>
          <a:p>
            <a:fld id="{258E28E1-86AC-48D1-8DB3-9DD4D1FD9987}" type="slidenum">
              <a:rPr lang="en-GB" smtClean="0"/>
              <a:t>15</a:t>
            </a:fld>
            <a:endParaRPr lang="en-GB"/>
          </a:p>
        </p:txBody>
      </p:sp>
    </p:spTree>
    <p:extLst>
      <p:ext uri="{BB962C8B-B14F-4D97-AF65-F5344CB8AC3E}">
        <p14:creationId xmlns:p14="http://schemas.microsoft.com/office/powerpoint/2010/main" val="2049824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258E28E1-86AC-48D1-8DB3-9DD4D1FD9987}" type="slidenum">
              <a:rPr lang="en-GB" smtClean="0"/>
              <a:t>16</a:t>
            </a:fld>
            <a:endParaRPr lang="en-GB"/>
          </a:p>
        </p:txBody>
      </p:sp>
    </p:spTree>
    <p:extLst>
      <p:ext uri="{BB962C8B-B14F-4D97-AF65-F5344CB8AC3E}">
        <p14:creationId xmlns:p14="http://schemas.microsoft.com/office/powerpoint/2010/main" val="3970739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C4F220E-F144-44AB-8A6A-FE51F98DAF01}" type="slidenum">
              <a:rPr lang="en-GB" smtClean="0"/>
              <a:pPr>
                <a:defRPr/>
              </a:pPr>
              <a:t>17</a:t>
            </a:fld>
            <a:endParaRPr lang="en-GB" dirty="0"/>
          </a:p>
        </p:txBody>
      </p:sp>
    </p:spTree>
    <p:extLst>
      <p:ext uri="{BB962C8B-B14F-4D97-AF65-F5344CB8AC3E}">
        <p14:creationId xmlns:p14="http://schemas.microsoft.com/office/powerpoint/2010/main" val="2292466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770B6-5AC6-4C75-865F-16BC268D58F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0158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8E28E1-86AC-48D1-8DB3-9DD4D1FD9987}" type="slidenum">
              <a:rPr lang="en-GB" smtClean="0"/>
              <a:t>3</a:t>
            </a:fld>
            <a:endParaRPr lang="en-GB"/>
          </a:p>
        </p:txBody>
      </p:sp>
    </p:spTree>
    <p:extLst>
      <p:ext uri="{BB962C8B-B14F-4D97-AF65-F5344CB8AC3E}">
        <p14:creationId xmlns:p14="http://schemas.microsoft.com/office/powerpoint/2010/main" val="3715484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8E28E1-86AC-48D1-8DB3-9DD4D1FD9987}" type="slidenum">
              <a:rPr lang="en-GB" smtClean="0"/>
              <a:t>4</a:t>
            </a:fld>
            <a:endParaRPr lang="en-GB"/>
          </a:p>
        </p:txBody>
      </p:sp>
    </p:spTree>
    <p:extLst>
      <p:ext uri="{BB962C8B-B14F-4D97-AF65-F5344CB8AC3E}">
        <p14:creationId xmlns:p14="http://schemas.microsoft.com/office/powerpoint/2010/main" val="819899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770B6-5AC6-4C75-865F-16BC268D58F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0158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p:txBody>
      </p:sp>
      <p:sp>
        <p:nvSpPr>
          <p:cNvPr id="4" name="Slide Number Placeholder 3"/>
          <p:cNvSpPr>
            <a:spLocks noGrp="1"/>
          </p:cNvSpPr>
          <p:nvPr>
            <p:ph type="sldNum" sz="quarter" idx="5"/>
          </p:nvPr>
        </p:nvSpPr>
        <p:spPr/>
        <p:txBody>
          <a:bodyPr/>
          <a:lstStyle/>
          <a:p>
            <a:fld id="{258E28E1-86AC-48D1-8DB3-9DD4D1FD9987}" type="slidenum">
              <a:rPr lang="en-GB" smtClean="0"/>
              <a:t>6</a:t>
            </a:fld>
            <a:endParaRPr lang="en-GB"/>
          </a:p>
        </p:txBody>
      </p:sp>
    </p:spTree>
    <p:extLst>
      <p:ext uri="{BB962C8B-B14F-4D97-AF65-F5344CB8AC3E}">
        <p14:creationId xmlns:p14="http://schemas.microsoft.com/office/powerpoint/2010/main" val="902046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258E28E1-86AC-48D1-8DB3-9DD4D1FD9987}" type="slidenum">
              <a:rPr lang="en-GB" smtClean="0"/>
              <a:t>7</a:t>
            </a:fld>
            <a:endParaRPr lang="en-GB"/>
          </a:p>
        </p:txBody>
      </p:sp>
    </p:spTree>
    <p:extLst>
      <p:ext uri="{BB962C8B-B14F-4D97-AF65-F5344CB8AC3E}">
        <p14:creationId xmlns:p14="http://schemas.microsoft.com/office/powerpoint/2010/main" val="1538517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8E28E1-86AC-48D1-8DB3-9DD4D1FD9987}" type="slidenum">
              <a:rPr lang="en-GB" smtClean="0"/>
              <a:t>8</a:t>
            </a:fld>
            <a:endParaRPr lang="en-GB"/>
          </a:p>
        </p:txBody>
      </p:sp>
    </p:spTree>
    <p:extLst>
      <p:ext uri="{BB962C8B-B14F-4D97-AF65-F5344CB8AC3E}">
        <p14:creationId xmlns:p14="http://schemas.microsoft.com/office/powerpoint/2010/main" val="2127177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8E28E1-86AC-48D1-8DB3-9DD4D1FD9987}" type="slidenum">
              <a:rPr lang="en-GB" smtClean="0"/>
              <a:t>9</a:t>
            </a:fld>
            <a:endParaRPr lang="en-GB"/>
          </a:p>
        </p:txBody>
      </p:sp>
    </p:spTree>
    <p:extLst>
      <p:ext uri="{BB962C8B-B14F-4D97-AF65-F5344CB8AC3E}">
        <p14:creationId xmlns:p14="http://schemas.microsoft.com/office/powerpoint/2010/main" val="1806503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353023"/>
            <a:ext cx="6858000" cy="2387600"/>
          </a:xfrm>
        </p:spPr>
        <p:txBody>
          <a:bodyPr anchor="b"/>
          <a:lstStyle>
            <a:lvl1pPr algn="ctr">
              <a:defRPr sz="4500"/>
            </a:lvl1pPr>
          </a:lstStyle>
          <a:p>
            <a:r>
              <a:rPr lang="en-US"/>
              <a:t>Click to edit Master title style</a:t>
            </a:r>
            <a:endParaRPr lang="en-GB" dirty="0"/>
          </a:p>
        </p:txBody>
      </p:sp>
      <p:sp>
        <p:nvSpPr>
          <p:cNvPr id="3" name="Subtitle 2"/>
          <p:cNvSpPr>
            <a:spLocks noGrp="1"/>
          </p:cNvSpPr>
          <p:nvPr>
            <p:ph type="subTitle" idx="1"/>
          </p:nvPr>
        </p:nvSpPr>
        <p:spPr>
          <a:xfrm>
            <a:off x="1143000" y="3865649"/>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a:lvl1pPr>
          </a:lstStyle>
          <a:p>
            <a:pPr>
              <a:defRPr/>
            </a:pPr>
            <a:fld id="{AEFD7BFA-FF80-464A-9488-C680268A5E35}" type="datetimeFigureOut">
              <a:rPr lang="en-GB"/>
              <a:pPr>
                <a:defRPr/>
              </a:pPr>
              <a:t>10/11/2023</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a:lvl1pPr>
          </a:lstStyle>
          <a:p>
            <a:pPr>
              <a:defRPr/>
            </a:pPr>
            <a:fld id="{DDDC2CF9-36E3-4681-8BCB-614B92D1D286}" type="slidenum">
              <a:rPr lang="en-GB"/>
              <a:pPr>
                <a:defRPr/>
              </a:pPr>
              <a:t>‹#›</a:t>
            </a:fld>
            <a:endParaRPr lang="en-GB"/>
          </a:p>
        </p:txBody>
      </p:sp>
    </p:spTree>
    <p:extLst>
      <p:ext uri="{BB962C8B-B14F-4D97-AF65-F5344CB8AC3E}">
        <p14:creationId xmlns:p14="http://schemas.microsoft.com/office/powerpoint/2010/main" val="3148845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a:lvl1pPr>
          </a:lstStyle>
          <a:p>
            <a:pPr>
              <a:defRPr/>
            </a:pPr>
            <a:fld id="{0E868157-8714-4BF2-BD82-3F3D740A93CE}" type="datetimeFigureOut">
              <a:rPr lang="en-GB"/>
              <a:pPr>
                <a:defRPr/>
              </a:pPr>
              <a:t>10/11/2023</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a:lvl1pPr>
          </a:lstStyle>
          <a:p>
            <a:pPr>
              <a:defRPr/>
            </a:pPr>
            <a:fld id="{86E8CB30-B5E7-4FC1-81E1-7446A8EE54D1}" type="slidenum">
              <a:rPr lang="en-GB"/>
              <a:pPr>
                <a:defRPr/>
              </a:pPr>
              <a:t>‹#›</a:t>
            </a:fld>
            <a:endParaRPr lang="en-GB"/>
          </a:p>
        </p:txBody>
      </p:sp>
    </p:spTree>
    <p:extLst>
      <p:ext uri="{BB962C8B-B14F-4D97-AF65-F5344CB8AC3E}">
        <p14:creationId xmlns:p14="http://schemas.microsoft.com/office/powerpoint/2010/main" val="836355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a:lvl1pPr>
          </a:lstStyle>
          <a:p>
            <a:pPr>
              <a:defRPr/>
            </a:pPr>
            <a:fld id="{E575BD8F-CE7D-4525-8C4D-722447DB3850}" type="datetimeFigureOut">
              <a:rPr lang="en-GB"/>
              <a:pPr>
                <a:defRPr/>
              </a:pPr>
              <a:t>10/11/2023</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a:lvl1pPr>
          </a:lstStyle>
          <a:p>
            <a:pPr>
              <a:defRPr/>
            </a:pPr>
            <a:fld id="{7A3AF7B0-7F50-4277-B3AB-ABCFB62E5BBB}" type="slidenum">
              <a:rPr lang="en-GB"/>
              <a:pPr>
                <a:defRPr/>
              </a:pPr>
              <a:t>‹#›</a:t>
            </a:fld>
            <a:endParaRPr lang="en-GB"/>
          </a:p>
        </p:txBody>
      </p:sp>
    </p:spTree>
    <p:extLst>
      <p:ext uri="{BB962C8B-B14F-4D97-AF65-F5344CB8AC3E}">
        <p14:creationId xmlns:p14="http://schemas.microsoft.com/office/powerpoint/2010/main" val="3474629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676FE-088C-401A-8841-CE818DC28E0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49391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 List">
    <p:bg>
      <p:bgPr>
        <a:solidFill>
          <a:schemeClr val="bg1"/>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05EAEA8-1064-4AEC-9BCF-7B44CFBD7255}"/>
              </a:ext>
            </a:extLst>
          </p:cNvPr>
          <p:cNvSpPr>
            <a:spLocks noGrp="1"/>
          </p:cNvSpPr>
          <p:nvPr>
            <p:ph type="body" sz="quarter" idx="10" hasCustomPrompt="1"/>
          </p:nvPr>
        </p:nvSpPr>
        <p:spPr>
          <a:xfrm>
            <a:off x="611189" y="1835736"/>
            <a:ext cx="7921625" cy="4474048"/>
          </a:xfrm>
          <a:prstGeom prst="rect">
            <a:avLst/>
          </a:prstGeom>
        </p:spPr>
        <p:txBody>
          <a:bodyPr vert="horz" lIns="0" tIns="0" rIns="0" bIns="0" numCol="1" spcCol="270000">
            <a:noAutofit/>
          </a:bodyPr>
          <a:lstStyle>
            <a:lvl1pPr marL="128585" indent="-128585">
              <a:lnSpc>
                <a:spcPct val="125000"/>
              </a:lnSpc>
              <a:spcBef>
                <a:spcPts val="0"/>
              </a:spcBef>
              <a:spcAft>
                <a:spcPts val="600"/>
              </a:spcAft>
              <a:buClr>
                <a:srgbClr val="005EB8"/>
              </a:buClr>
              <a:buFont typeface="Arial" panose="020B0604020202020204" pitchFamily="34" charset="0"/>
              <a:buChar char="•"/>
              <a:defRPr sz="900" b="0" i="0" spc="0" baseline="0">
                <a:solidFill>
                  <a:srgbClr val="4D4E4F"/>
                </a:solidFill>
                <a:latin typeface="+mn-lt"/>
                <a:ea typeface="Source Sans Pro" panose="020B0503030403020204" pitchFamily="34" charset="0"/>
                <a:cs typeface="Source Sans Pro" panose="020B0503030403020204" pitchFamily="34" charset="0"/>
              </a:defRPr>
            </a:lvl1pPr>
            <a:lvl2pPr marL="550787" marR="0" indent="-128585" algn="l" defTabSz="342892" rtl="0" eaLnBrk="1" fontAlgn="auto" latinLnBrk="0" hangingPunct="1">
              <a:lnSpc>
                <a:spcPct val="125000"/>
              </a:lnSpc>
              <a:spcBef>
                <a:spcPts val="0"/>
              </a:spcBef>
              <a:spcAft>
                <a:spcPts val="600"/>
              </a:spcAft>
              <a:buClr>
                <a:srgbClr val="005EB8"/>
              </a:buClr>
              <a:buSzTx/>
              <a:buFont typeface="Arial" panose="020B0604020202020204" pitchFamily="34" charset="0"/>
              <a:buChar char="•"/>
              <a:tabLst/>
              <a:defRPr sz="900" b="0" i="0">
                <a:solidFill>
                  <a:srgbClr val="4D4E4F"/>
                </a:solidFill>
                <a:latin typeface="+mj-lt"/>
                <a:ea typeface="Source Sans Pro" panose="020B0503030403020204" pitchFamily="34" charset="0"/>
                <a:cs typeface="Source Sans Pro" panose="020B0503030403020204" pitchFamily="34" charset="0"/>
              </a:defRPr>
            </a:lvl2pPr>
            <a:lvl3pPr marL="900091" marR="0" indent="-134997" algn="l" defTabSz="342892" rtl="0" eaLnBrk="1" fontAlgn="auto" latinLnBrk="0" hangingPunct="1">
              <a:lnSpc>
                <a:spcPct val="125000"/>
              </a:lnSpc>
              <a:spcBef>
                <a:spcPts val="0"/>
              </a:spcBef>
              <a:spcAft>
                <a:spcPts val="600"/>
              </a:spcAft>
              <a:buClr>
                <a:srgbClr val="005EB8"/>
              </a:buClr>
              <a:buSzTx/>
              <a:buFont typeface="Arial" panose="020B0604020202020204" pitchFamily="34" charset="0"/>
              <a:buChar char="•"/>
              <a:tabLst/>
              <a:defRPr sz="900" b="0" i="0">
                <a:solidFill>
                  <a:srgbClr val="4D4E4F"/>
                </a:solidFill>
                <a:latin typeface="+mj-lt"/>
                <a:ea typeface="Source Sans Pro" panose="020B0503030403020204" pitchFamily="34" charset="0"/>
                <a:cs typeface="Source Sans Pro" panose="020B0503030403020204" pitchFamily="34" charset="0"/>
              </a:defRPr>
            </a:lvl3pPr>
            <a:lvl4pPr marL="1107986" marR="0" indent="0" algn="l" defTabSz="342892" rtl="0" eaLnBrk="1" fontAlgn="auto" latinLnBrk="0" hangingPunct="1">
              <a:lnSpc>
                <a:spcPct val="125000"/>
              </a:lnSpc>
              <a:spcBef>
                <a:spcPts val="0"/>
              </a:spcBef>
              <a:spcAft>
                <a:spcPts val="600"/>
              </a:spcAft>
              <a:buClr>
                <a:srgbClr val="005EB8"/>
              </a:buClr>
              <a:buSzTx/>
              <a:buFont typeface="Arial" panose="020B0604020202020204" pitchFamily="34" charset="0"/>
              <a:buNone/>
              <a:tabLst/>
              <a:defRPr sz="900" b="0" i="0">
                <a:solidFill>
                  <a:srgbClr val="4D4E4F"/>
                </a:solidFill>
                <a:latin typeface="+mj-lt"/>
                <a:ea typeface="Source Sans Pro" panose="020B0503030403020204" pitchFamily="34" charset="0"/>
                <a:cs typeface="Source Sans Pro" panose="020B0503030403020204" pitchFamily="34" charset="0"/>
              </a:defRPr>
            </a:lvl4pPr>
            <a:lvl5pPr marL="1585874" indent="-134997">
              <a:lnSpc>
                <a:spcPct val="125000"/>
              </a:lnSpc>
              <a:spcBef>
                <a:spcPts val="0"/>
              </a:spcBef>
              <a:spcAft>
                <a:spcPts val="600"/>
              </a:spcAft>
              <a:buClr>
                <a:srgbClr val="005EB8"/>
              </a:buClr>
              <a:buFont typeface="Arial" panose="020B0604020202020204" pitchFamily="34" charset="0"/>
              <a:buChar char="•"/>
              <a:defRPr sz="900" i="0">
                <a:solidFill>
                  <a:srgbClr val="4D4E4F"/>
                </a:solidFill>
                <a:latin typeface="+mj-lt"/>
                <a:ea typeface="Source Sans Pro" panose="020B0503030403020204" pitchFamily="34" charset="0"/>
                <a:cs typeface="Arial"/>
              </a:defRPr>
            </a:lvl5pPr>
            <a:lvl6pPr>
              <a:lnSpc>
                <a:spcPct val="125000"/>
              </a:lnSpc>
              <a:spcAft>
                <a:spcPts val="600"/>
              </a:spcAft>
              <a:buClr>
                <a:srgbClr val="005EB8"/>
              </a:buClr>
              <a:defRPr sz="900">
                <a:solidFill>
                  <a:srgbClr val="4D4E4F"/>
                </a:solidFill>
              </a:defRPr>
            </a:lvl6pPr>
            <a:lvl7pPr>
              <a:lnSpc>
                <a:spcPct val="125000"/>
              </a:lnSpc>
              <a:spcAft>
                <a:spcPts val="600"/>
              </a:spcAft>
              <a:buClr>
                <a:srgbClr val="005EB8"/>
              </a:buClr>
              <a:defRPr sz="900">
                <a:solidFill>
                  <a:srgbClr val="4D4E4F"/>
                </a:solidFill>
              </a:defRPr>
            </a:lvl7pPr>
            <a:lvl8pPr>
              <a:lnSpc>
                <a:spcPct val="125000"/>
              </a:lnSpc>
              <a:spcAft>
                <a:spcPts val="600"/>
              </a:spcAft>
              <a:buClr>
                <a:srgbClr val="005EB8"/>
              </a:buClr>
              <a:defRPr sz="900">
                <a:solidFill>
                  <a:srgbClr val="4D4E4F"/>
                </a:solidFill>
              </a:defRPr>
            </a:lvl8pPr>
            <a:lvl9pPr marL="2743132" indent="0">
              <a:buNone/>
              <a:defRPr/>
            </a:lvl9pPr>
          </a:lstStyle>
          <a:p>
            <a:pPr lvl="0"/>
            <a:r>
              <a:rPr lang="en-US"/>
              <a:t>Lorem ipsum dolor sit amet, consectetuer adipiscing elit. Maecenas porttitor congue massa. </a:t>
            </a:r>
            <a:r>
              <a:rPr lang="en-US" err="1"/>
              <a:t>Fusce</a:t>
            </a:r>
            <a:r>
              <a:rPr lang="en-US"/>
              <a:t> </a:t>
            </a:r>
            <a:r>
              <a:rPr lang="en-US" err="1"/>
              <a:t>posuere</a:t>
            </a:r>
            <a:r>
              <a:rPr lang="en-US"/>
              <a:t>, magna sed pulvinar ultricies, purus lectus malesuada libero, sit amet commodo magna eros </a:t>
            </a:r>
            <a:r>
              <a:rPr lang="en-US" err="1"/>
              <a:t>quis</a:t>
            </a:r>
            <a:r>
              <a:rPr lang="en-US"/>
              <a:t> </a:t>
            </a:r>
            <a:r>
              <a:rPr lang="en-US" err="1"/>
              <a:t>urna</a:t>
            </a:r>
            <a:r>
              <a:rPr lang="en-US"/>
              <a:t>.</a:t>
            </a:r>
          </a:p>
        </p:txBody>
      </p:sp>
      <p:sp>
        <p:nvSpPr>
          <p:cNvPr id="8" name="Title 1">
            <a:extLst>
              <a:ext uri="{FF2B5EF4-FFF2-40B4-BE49-F238E27FC236}">
                <a16:creationId xmlns:a16="http://schemas.microsoft.com/office/drawing/2014/main" id="{38775620-B01D-4681-801C-F89A8FD0C0EE}"/>
              </a:ext>
            </a:extLst>
          </p:cNvPr>
          <p:cNvSpPr>
            <a:spLocks noGrp="1"/>
          </p:cNvSpPr>
          <p:nvPr>
            <p:ph type="title" hasCustomPrompt="1"/>
          </p:nvPr>
        </p:nvSpPr>
        <p:spPr>
          <a:xfrm>
            <a:off x="611189" y="884769"/>
            <a:ext cx="7921625" cy="207749"/>
          </a:xfrm>
          <a:prstGeom prst="rect">
            <a:avLst/>
          </a:prstGeom>
        </p:spPr>
        <p:txBody>
          <a:bodyPr vert="horz" lIns="0" tIns="0" rIns="0" bIns="0" anchor="t" anchorCtr="0">
            <a:spAutoFit/>
          </a:bodyPr>
          <a:lstStyle>
            <a:lvl1pPr algn="l">
              <a:defRPr sz="1500" b="1" i="0" strike="noStrike" spc="-38" baseline="0">
                <a:solidFill>
                  <a:srgbClr val="003F61"/>
                </a:solidFill>
                <a:latin typeface="+mj-lt"/>
                <a:cs typeface="Source Sans Pro"/>
              </a:defRPr>
            </a:lvl1pPr>
          </a:lstStyle>
          <a:p>
            <a:r>
              <a:rPr lang="en-US"/>
              <a:t>Placeholder Title</a:t>
            </a:r>
          </a:p>
        </p:txBody>
      </p:sp>
      <p:sp>
        <p:nvSpPr>
          <p:cNvPr id="2" name="TextBox 1">
            <a:extLst>
              <a:ext uri="{FF2B5EF4-FFF2-40B4-BE49-F238E27FC236}">
                <a16:creationId xmlns:a16="http://schemas.microsoft.com/office/drawing/2014/main" id="{9B4AB0C3-EDE0-8D4A-B43D-3BDDF4BF52AE}"/>
              </a:ext>
            </a:extLst>
          </p:cNvPr>
          <p:cNvSpPr txBox="1"/>
          <p:nvPr userDrawn="1"/>
        </p:nvSpPr>
        <p:spPr>
          <a:xfrm>
            <a:off x="9097820" y="-80047"/>
            <a:ext cx="184731" cy="369332"/>
          </a:xfrm>
          <a:prstGeom prst="rect">
            <a:avLst/>
          </a:prstGeom>
          <a:noFill/>
        </p:spPr>
        <p:txBody>
          <a:bodyPr wrap="none" rtlCol="0">
            <a:spAutoFit/>
          </a:bodyPr>
          <a:lstStyle/>
          <a:p>
            <a:endParaRPr lang="en-US" sz="1800"/>
          </a:p>
        </p:txBody>
      </p:sp>
    </p:spTree>
    <p:extLst>
      <p:ext uri="{BB962C8B-B14F-4D97-AF65-F5344CB8AC3E}">
        <p14:creationId xmlns:p14="http://schemas.microsoft.com/office/powerpoint/2010/main" val="338226670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a:lvl1pPr>
          </a:lstStyle>
          <a:p>
            <a:pPr>
              <a:defRPr/>
            </a:pPr>
            <a:fld id="{A86945F9-1416-45B2-8C69-9FCB95321C4C}" type="datetimeFigureOut">
              <a:rPr lang="en-GB"/>
              <a:pPr>
                <a:defRPr/>
              </a:pPr>
              <a:t>10/11/2023</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a:lvl1pPr>
          </a:lstStyle>
          <a:p>
            <a:pPr>
              <a:defRPr/>
            </a:pPr>
            <a:fld id="{6737705D-4A2B-4C40-AC8D-8FA255E05EB0}" type="slidenum">
              <a:rPr lang="en-GB"/>
              <a:pPr>
                <a:defRPr/>
              </a:pPr>
              <a:t>‹#›</a:t>
            </a:fld>
            <a:endParaRPr lang="en-GB"/>
          </a:p>
        </p:txBody>
      </p:sp>
    </p:spTree>
    <p:extLst>
      <p:ext uri="{BB962C8B-B14F-4D97-AF65-F5344CB8AC3E}">
        <p14:creationId xmlns:p14="http://schemas.microsoft.com/office/powerpoint/2010/main" val="2766528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a:lvl1pPr>
          </a:lstStyle>
          <a:p>
            <a:pPr>
              <a:defRPr/>
            </a:pPr>
            <a:fld id="{1A69F6C3-1CC1-475E-9D33-B199266E4EA1}" type="datetimeFigureOut">
              <a:rPr lang="en-GB"/>
              <a:pPr>
                <a:defRPr/>
              </a:pPr>
              <a:t>10/11/2023</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a:lvl1pPr>
          </a:lstStyle>
          <a:p>
            <a:pPr>
              <a:defRPr/>
            </a:pPr>
            <a:fld id="{17EADBD2-820C-4A2D-9893-E99EB643FC30}" type="slidenum">
              <a:rPr lang="en-GB"/>
              <a:pPr>
                <a:defRPr/>
              </a:pPr>
              <a:t>‹#›</a:t>
            </a:fld>
            <a:endParaRPr lang="en-GB"/>
          </a:p>
        </p:txBody>
      </p:sp>
    </p:spTree>
    <p:extLst>
      <p:ext uri="{BB962C8B-B14F-4D97-AF65-F5344CB8AC3E}">
        <p14:creationId xmlns:p14="http://schemas.microsoft.com/office/powerpoint/2010/main" val="3104812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a:xfrm>
            <a:off x="628650" y="6356351"/>
            <a:ext cx="2057400" cy="365125"/>
          </a:xfrm>
          <a:prstGeom prst="rect">
            <a:avLst/>
          </a:prstGeom>
        </p:spPr>
        <p:txBody>
          <a:bodyPr/>
          <a:lstStyle>
            <a:lvl1pPr>
              <a:defRPr/>
            </a:lvl1pPr>
          </a:lstStyle>
          <a:p>
            <a:pPr>
              <a:defRPr/>
            </a:pPr>
            <a:fld id="{ECAC5E98-5857-418D-A275-41FC0C70E5C4}" type="datetimeFigureOut">
              <a:rPr lang="en-GB"/>
              <a:pPr>
                <a:defRPr/>
              </a:pPr>
              <a:t>10/11/2023</a:t>
            </a:fld>
            <a:endParaRPr lang="en-GB"/>
          </a:p>
        </p:txBody>
      </p:sp>
      <p:sp>
        <p:nvSpPr>
          <p:cNvPr id="6" name="Footer Placeholder 4"/>
          <p:cNvSpPr>
            <a:spLocks noGrp="1"/>
          </p:cNvSpPr>
          <p:nvPr>
            <p:ph type="ftr" sz="quarter" idx="11"/>
          </p:nvPr>
        </p:nvSpPr>
        <p:spPr>
          <a:xfrm>
            <a:off x="3028950" y="6356351"/>
            <a:ext cx="30861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6457950" y="6356351"/>
            <a:ext cx="2057400" cy="365125"/>
          </a:xfrm>
          <a:prstGeom prst="rect">
            <a:avLst/>
          </a:prstGeom>
        </p:spPr>
        <p:txBody>
          <a:bodyPr/>
          <a:lstStyle>
            <a:lvl1pPr>
              <a:defRPr/>
            </a:lvl1pPr>
          </a:lstStyle>
          <a:p>
            <a:pPr>
              <a:defRPr/>
            </a:pPr>
            <a:fld id="{531BA193-91B3-449F-9DB2-917FFEAD8C19}" type="slidenum">
              <a:rPr lang="en-GB"/>
              <a:pPr>
                <a:defRPr/>
              </a:pPr>
              <a:t>‹#›</a:t>
            </a:fld>
            <a:endParaRPr lang="en-GB"/>
          </a:p>
        </p:txBody>
      </p:sp>
    </p:spTree>
    <p:extLst>
      <p:ext uri="{BB962C8B-B14F-4D97-AF65-F5344CB8AC3E}">
        <p14:creationId xmlns:p14="http://schemas.microsoft.com/office/powerpoint/2010/main" val="2418697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a:xfrm>
            <a:off x="628650" y="6356351"/>
            <a:ext cx="2057400" cy="365125"/>
          </a:xfrm>
          <a:prstGeom prst="rect">
            <a:avLst/>
          </a:prstGeom>
        </p:spPr>
        <p:txBody>
          <a:bodyPr/>
          <a:lstStyle>
            <a:lvl1pPr>
              <a:defRPr/>
            </a:lvl1pPr>
          </a:lstStyle>
          <a:p>
            <a:pPr>
              <a:defRPr/>
            </a:pPr>
            <a:fld id="{08A49598-482E-43C3-B82F-312FFB291DA8}" type="datetimeFigureOut">
              <a:rPr lang="en-GB"/>
              <a:pPr>
                <a:defRPr/>
              </a:pPr>
              <a:t>10/11/2023</a:t>
            </a:fld>
            <a:endParaRPr lang="en-GB"/>
          </a:p>
        </p:txBody>
      </p:sp>
      <p:sp>
        <p:nvSpPr>
          <p:cNvPr id="8" name="Footer Placeholder 4"/>
          <p:cNvSpPr>
            <a:spLocks noGrp="1"/>
          </p:cNvSpPr>
          <p:nvPr>
            <p:ph type="ftr" sz="quarter" idx="11"/>
          </p:nvPr>
        </p:nvSpPr>
        <p:spPr>
          <a:xfrm>
            <a:off x="3028950" y="6356351"/>
            <a:ext cx="3086100" cy="365125"/>
          </a:xfrm>
          <a:prstGeom prst="rect">
            <a:avLst/>
          </a:prstGeom>
        </p:spPr>
        <p:txBody>
          <a:bodyPr/>
          <a:lstStyle>
            <a:lvl1pPr>
              <a:defRPr/>
            </a:lvl1pPr>
          </a:lstStyle>
          <a:p>
            <a:pPr>
              <a:defRPr/>
            </a:pPr>
            <a:endParaRPr lang="en-GB"/>
          </a:p>
        </p:txBody>
      </p:sp>
      <p:sp>
        <p:nvSpPr>
          <p:cNvPr id="9" name="Slide Number Placeholder 5"/>
          <p:cNvSpPr>
            <a:spLocks noGrp="1"/>
          </p:cNvSpPr>
          <p:nvPr>
            <p:ph type="sldNum" sz="quarter" idx="12"/>
          </p:nvPr>
        </p:nvSpPr>
        <p:spPr>
          <a:xfrm>
            <a:off x="6457950" y="6356351"/>
            <a:ext cx="2057400" cy="365125"/>
          </a:xfrm>
          <a:prstGeom prst="rect">
            <a:avLst/>
          </a:prstGeom>
        </p:spPr>
        <p:txBody>
          <a:bodyPr/>
          <a:lstStyle>
            <a:lvl1pPr>
              <a:defRPr/>
            </a:lvl1pPr>
          </a:lstStyle>
          <a:p>
            <a:pPr>
              <a:defRPr/>
            </a:pPr>
            <a:fld id="{587A69BE-B107-4A29-AB3A-8E5BAEC4FC72}" type="slidenum">
              <a:rPr lang="en-GB"/>
              <a:pPr>
                <a:defRPr/>
              </a:pPr>
              <a:t>‹#›</a:t>
            </a:fld>
            <a:endParaRPr lang="en-GB"/>
          </a:p>
        </p:txBody>
      </p:sp>
    </p:spTree>
    <p:extLst>
      <p:ext uri="{BB962C8B-B14F-4D97-AF65-F5344CB8AC3E}">
        <p14:creationId xmlns:p14="http://schemas.microsoft.com/office/powerpoint/2010/main" val="125965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a:xfrm>
            <a:off x="628650" y="6356351"/>
            <a:ext cx="2057400" cy="365125"/>
          </a:xfrm>
          <a:prstGeom prst="rect">
            <a:avLst/>
          </a:prstGeom>
        </p:spPr>
        <p:txBody>
          <a:bodyPr/>
          <a:lstStyle>
            <a:lvl1pPr>
              <a:defRPr/>
            </a:lvl1pPr>
          </a:lstStyle>
          <a:p>
            <a:pPr>
              <a:defRPr/>
            </a:pPr>
            <a:fld id="{49D3E5BC-2E5F-4CEA-A8B5-08D68CD470CE}" type="datetimeFigureOut">
              <a:rPr lang="en-GB"/>
              <a:pPr>
                <a:defRPr/>
              </a:pPr>
              <a:t>10/11/2023</a:t>
            </a:fld>
            <a:endParaRPr lang="en-GB"/>
          </a:p>
        </p:txBody>
      </p:sp>
      <p:sp>
        <p:nvSpPr>
          <p:cNvPr id="4" name="Footer Placeholder 4"/>
          <p:cNvSpPr>
            <a:spLocks noGrp="1"/>
          </p:cNvSpPr>
          <p:nvPr>
            <p:ph type="ftr" sz="quarter" idx="11"/>
          </p:nvPr>
        </p:nvSpPr>
        <p:spPr>
          <a:xfrm>
            <a:off x="3028950" y="6356351"/>
            <a:ext cx="3086100" cy="365125"/>
          </a:xfrm>
          <a:prstGeom prst="rect">
            <a:avLst/>
          </a:prstGeom>
        </p:spPr>
        <p:txBody>
          <a:bodyPr/>
          <a:lstStyle>
            <a:lvl1pPr>
              <a:defRPr/>
            </a:lvl1pPr>
          </a:lstStyle>
          <a:p>
            <a:pPr>
              <a:defRPr/>
            </a:pPr>
            <a:endParaRPr lang="en-GB"/>
          </a:p>
        </p:txBody>
      </p:sp>
      <p:sp>
        <p:nvSpPr>
          <p:cNvPr id="5" name="Slide Number Placeholder 5"/>
          <p:cNvSpPr>
            <a:spLocks noGrp="1"/>
          </p:cNvSpPr>
          <p:nvPr>
            <p:ph type="sldNum" sz="quarter" idx="12"/>
          </p:nvPr>
        </p:nvSpPr>
        <p:spPr>
          <a:xfrm>
            <a:off x="6457950" y="6356351"/>
            <a:ext cx="2057400" cy="365125"/>
          </a:xfrm>
          <a:prstGeom prst="rect">
            <a:avLst/>
          </a:prstGeom>
        </p:spPr>
        <p:txBody>
          <a:bodyPr/>
          <a:lstStyle>
            <a:lvl1pPr>
              <a:defRPr/>
            </a:lvl1pPr>
          </a:lstStyle>
          <a:p>
            <a:pPr>
              <a:defRPr/>
            </a:pPr>
            <a:fld id="{6C891DC2-4060-4016-958B-DB7C31346A21}" type="slidenum">
              <a:rPr lang="en-GB"/>
              <a:pPr>
                <a:defRPr/>
              </a:pPr>
              <a:t>‹#›</a:t>
            </a:fld>
            <a:endParaRPr lang="en-GB"/>
          </a:p>
        </p:txBody>
      </p:sp>
    </p:spTree>
    <p:extLst>
      <p:ext uri="{BB962C8B-B14F-4D97-AF65-F5344CB8AC3E}">
        <p14:creationId xmlns:p14="http://schemas.microsoft.com/office/powerpoint/2010/main" val="281372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1693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a:xfrm>
            <a:off x="628650" y="6356351"/>
            <a:ext cx="2057400" cy="365125"/>
          </a:xfrm>
          <a:prstGeom prst="rect">
            <a:avLst/>
          </a:prstGeom>
        </p:spPr>
        <p:txBody>
          <a:bodyPr/>
          <a:lstStyle>
            <a:lvl1pPr>
              <a:defRPr/>
            </a:lvl1pPr>
          </a:lstStyle>
          <a:p>
            <a:pPr>
              <a:defRPr/>
            </a:pPr>
            <a:fld id="{5A3A27D0-B865-41B4-8AB9-08CF702B09F5}" type="datetimeFigureOut">
              <a:rPr lang="en-GB"/>
              <a:pPr>
                <a:defRPr/>
              </a:pPr>
              <a:t>10/11/2023</a:t>
            </a:fld>
            <a:endParaRPr lang="en-GB"/>
          </a:p>
        </p:txBody>
      </p:sp>
      <p:sp>
        <p:nvSpPr>
          <p:cNvPr id="6" name="Footer Placeholder 4"/>
          <p:cNvSpPr>
            <a:spLocks noGrp="1"/>
          </p:cNvSpPr>
          <p:nvPr>
            <p:ph type="ftr" sz="quarter" idx="11"/>
          </p:nvPr>
        </p:nvSpPr>
        <p:spPr>
          <a:xfrm>
            <a:off x="3028950" y="6356351"/>
            <a:ext cx="30861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6457950" y="6356351"/>
            <a:ext cx="2057400" cy="365125"/>
          </a:xfrm>
          <a:prstGeom prst="rect">
            <a:avLst/>
          </a:prstGeom>
        </p:spPr>
        <p:txBody>
          <a:bodyPr/>
          <a:lstStyle>
            <a:lvl1pPr>
              <a:defRPr/>
            </a:lvl1pPr>
          </a:lstStyle>
          <a:p>
            <a:pPr>
              <a:defRPr/>
            </a:pPr>
            <a:fld id="{CEDE6C25-A7EE-44A1-AD8D-9AE17CE3A0F4}" type="slidenum">
              <a:rPr lang="en-GB"/>
              <a:pPr>
                <a:defRPr/>
              </a:pPr>
              <a:t>‹#›</a:t>
            </a:fld>
            <a:endParaRPr lang="en-GB"/>
          </a:p>
        </p:txBody>
      </p:sp>
    </p:spTree>
    <p:extLst>
      <p:ext uri="{BB962C8B-B14F-4D97-AF65-F5344CB8AC3E}">
        <p14:creationId xmlns:p14="http://schemas.microsoft.com/office/powerpoint/2010/main" val="1287365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a:xfrm>
            <a:off x="628650" y="6356351"/>
            <a:ext cx="2057400" cy="365125"/>
          </a:xfrm>
          <a:prstGeom prst="rect">
            <a:avLst/>
          </a:prstGeom>
        </p:spPr>
        <p:txBody>
          <a:bodyPr/>
          <a:lstStyle>
            <a:lvl1pPr>
              <a:defRPr/>
            </a:lvl1pPr>
          </a:lstStyle>
          <a:p>
            <a:pPr>
              <a:defRPr/>
            </a:pPr>
            <a:fld id="{482ADFF0-587E-4086-A643-9672BD668302}" type="datetimeFigureOut">
              <a:rPr lang="en-GB"/>
              <a:pPr>
                <a:defRPr/>
              </a:pPr>
              <a:t>10/11/2023</a:t>
            </a:fld>
            <a:endParaRPr lang="en-GB"/>
          </a:p>
        </p:txBody>
      </p:sp>
      <p:sp>
        <p:nvSpPr>
          <p:cNvPr id="6" name="Footer Placeholder 4"/>
          <p:cNvSpPr>
            <a:spLocks noGrp="1"/>
          </p:cNvSpPr>
          <p:nvPr>
            <p:ph type="ftr" sz="quarter" idx="11"/>
          </p:nvPr>
        </p:nvSpPr>
        <p:spPr>
          <a:xfrm>
            <a:off x="3028950" y="6356351"/>
            <a:ext cx="30861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6457950" y="6356351"/>
            <a:ext cx="2057400" cy="365125"/>
          </a:xfrm>
          <a:prstGeom prst="rect">
            <a:avLst/>
          </a:prstGeom>
        </p:spPr>
        <p:txBody>
          <a:bodyPr/>
          <a:lstStyle>
            <a:lvl1pPr>
              <a:defRPr/>
            </a:lvl1pPr>
          </a:lstStyle>
          <a:p>
            <a:pPr>
              <a:defRPr/>
            </a:pPr>
            <a:fld id="{15ADDA7C-094C-43D0-80B3-73A50027FD67}" type="slidenum">
              <a:rPr lang="en-GB"/>
              <a:pPr>
                <a:defRPr/>
              </a:pPr>
              <a:t>‹#›</a:t>
            </a:fld>
            <a:endParaRPr lang="en-GB"/>
          </a:p>
        </p:txBody>
      </p:sp>
    </p:spTree>
    <p:extLst>
      <p:ext uri="{BB962C8B-B14F-4D97-AF65-F5344CB8AC3E}">
        <p14:creationId xmlns:p14="http://schemas.microsoft.com/office/powerpoint/2010/main" val="3418172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1055868"/>
            <a:ext cx="78867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027" name="Text Placeholder 2"/>
          <p:cNvSpPr>
            <a:spLocks noGrp="1"/>
          </p:cNvSpPr>
          <p:nvPr>
            <p:ph type="body" idx="1"/>
          </p:nvPr>
        </p:nvSpPr>
        <p:spPr bwMode="auto">
          <a:xfrm>
            <a:off x="628650" y="2290890"/>
            <a:ext cx="7886700" cy="3968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pic>
        <p:nvPicPr>
          <p:cNvPr id="9" name="Picture 6"/>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07448" y="181688"/>
            <a:ext cx="2188022" cy="70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290312" y="6426362"/>
            <a:ext cx="4563376" cy="35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1098224E-45A9-4FA8-816E-20D8B84B66AD}"/>
              </a:ext>
            </a:extLst>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6351549" y="181688"/>
            <a:ext cx="2354301" cy="42140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1" r:id="rId7"/>
    <p:sldLayoutId id="2147483667" r:id="rId8"/>
    <p:sldLayoutId id="2147483668" r:id="rId9"/>
    <p:sldLayoutId id="2147483669" r:id="rId10"/>
    <p:sldLayoutId id="2147483670" r:id="rId11"/>
    <p:sldLayoutId id="2147483672" r:id="rId12"/>
    <p:sldLayoutId id="2147483673" r:id="rId13"/>
  </p:sldLayoutIdLst>
  <p:txStyles>
    <p:titleStyle>
      <a:lvl1pPr algn="l" rtl="0" eaLnBrk="1" fontAlgn="base" hangingPunct="1">
        <a:lnSpc>
          <a:spcPct val="90000"/>
        </a:lnSpc>
        <a:spcBef>
          <a:spcPct val="0"/>
        </a:spcBef>
        <a:spcAft>
          <a:spcPct val="0"/>
        </a:spcAft>
        <a:defRPr sz="3300"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Beck.Taylor@warwick.ac.u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birmingham.ac.uk/research/brace/projects/womens-health-hubs.asp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6808" y="5003636"/>
            <a:ext cx="8250383" cy="409547"/>
          </a:xfrm>
        </p:spPr>
        <p:txBody>
          <a:bodyPr>
            <a:noAutofit/>
          </a:bodyPr>
          <a:lstStyle/>
          <a:p>
            <a:pPr algn="l">
              <a:lnSpc>
                <a:spcPct val="100000"/>
              </a:lnSpc>
              <a:spcBef>
                <a:spcPts val="0"/>
              </a:spcBef>
              <a:spcAft>
                <a:spcPts val="0"/>
              </a:spcAft>
            </a:pPr>
            <a:br>
              <a:rPr lang="en-GB" sz="2700" b="1" dirty="0"/>
            </a:br>
            <a:br>
              <a:rPr lang="en-GB" sz="2700" b="1" dirty="0"/>
            </a:br>
            <a:br>
              <a:rPr lang="en-GB" sz="3200" b="1" dirty="0"/>
            </a:br>
            <a:r>
              <a:rPr lang="en-GB" sz="3200" b="1" dirty="0"/>
              <a:t>Women’s Health Hubs Evaluation</a:t>
            </a:r>
            <a:br>
              <a:rPr lang="en-GB" sz="3200" b="1" dirty="0"/>
            </a:br>
            <a:r>
              <a:rPr lang="en-GB" sz="3200" b="1" dirty="0"/>
              <a:t>Lessons in implementation </a:t>
            </a:r>
            <a:br>
              <a:rPr lang="en-GB" sz="3200" b="1" dirty="0"/>
            </a:br>
            <a:br>
              <a:rPr lang="en-GB" sz="2700" b="1" dirty="0"/>
            </a:br>
            <a:r>
              <a:rPr lang="en-GB" sz="2100" dirty="0"/>
              <a:t>Dr </a:t>
            </a:r>
            <a:r>
              <a:rPr lang="en-GB" sz="2100" dirty="0">
                <a:ea typeface="Calibri" panose="020F0502020204030204" pitchFamily="34" charset="0"/>
              </a:rPr>
              <a:t>Beck Taylor, Clinical Associate Professor in Public Health, University of Warwick</a:t>
            </a:r>
            <a:br>
              <a:rPr lang="en-GB" sz="2100" b="1" dirty="0"/>
            </a:br>
            <a:br>
              <a:rPr lang="en-GB" sz="2100" b="1" dirty="0"/>
            </a:br>
            <a:r>
              <a:rPr lang="en-GB" sz="1200" dirty="0">
                <a:latin typeface="Calibri" panose="020F0502020204030204" pitchFamily="34" charset="0"/>
                <a:ea typeface="Calibri" panose="020F0502020204030204" pitchFamily="34" charset="0"/>
                <a:cs typeface="Calibri" panose="020F0502020204030204" pitchFamily="34" charset="0"/>
              </a:rPr>
              <a:t>				</a:t>
            </a:r>
            <a:br>
              <a:rPr lang="en-GB" sz="1200" baseline="30000" dirty="0">
                <a:highlight>
                  <a:srgbClr val="FFFF00"/>
                </a:highlight>
                <a:latin typeface="Calibri" panose="020F0502020204030204" pitchFamily="34" charset="0"/>
                <a:ea typeface="Calibri" panose="020F0502020204030204" pitchFamily="34" charset="0"/>
                <a:cs typeface="Calibri" panose="020F0502020204030204" pitchFamily="34" charset="0"/>
              </a:rPr>
            </a:br>
            <a:br>
              <a:rPr lang="en-GB" sz="1200" b="1" baseline="30000" dirty="0">
                <a:highlight>
                  <a:srgbClr val="FFFF00"/>
                </a:highlight>
                <a:latin typeface="Calibri" panose="020F0502020204030204" pitchFamily="34" charset="0"/>
                <a:ea typeface="Calibri" panose="020F0502020204030204" pitchFamily="34" charset="0"/>
                <a:cs typeface="Calibri" panose="020F0502020204030204" pitchFamily="34" charset="0"/>
              </a:rPr>
            </a:br>
            <a:r>
              <a:rPr lang="en-GB" sz="1100" b="1" dirty="0">
                <a:ea typeface="Calibri" panose="020F0502020204030204" pitchFamily="34" charset="0"/>
              </a:rPr>
              <a:t>Research team: </a:t>
            </a:r>
            <a:br>
              <a:rPr lang="en-GB" sz="1100" dirty="0">
                <a:ea typeface="Calibri" panose="020F0502020204030204" pitchFamily="34" charset="0"/>
              </a:rPr>
            </a:br>
            <a:r>
              <a:rPr lang="en-GB" sz="1100" dirty="0">
                <a:ea typeface="Calibri" panose="020F0502020204030204" pitchFamily="34" charset="0"/>
              </a:rPr>
              <a:t>Dr Jennifer Bousfield, Senior Analyst, RAND Europe</a:t>
            </a:r>
            <a:br>
              <a:rPr lang="en-GB" sz="1100">
                <a:ea typeface="Calibri" panose="020F0502020204030204" pitchFamily="34" charset="0"/>
              </a:rPr>
            </a:br>
            <a:r>
              <a:rPr lang="en-GB" sz="1100">
                <a:ea typeface="Calibri" panose="020F0502020204030204" pitchFamily="34" charset="0"/>
              </a:rPr>
              <a:t>Kelly </a:t>
            </a:r>
            <a:r>
              <a:rPr lang="en-GB" sz="1100" dirty="0">
                <a:ea typeface="Calibri" panose="020F0502020204030204" pitchFamily="34" charset="0"/>
              </a:rPr>
              <a:t>Daniel, Evaluation Fellow, Health Services Management Centre, University of </a:t>
            </a:r>
            <a:r>
              <a:rPr lang="en-GB" sz="1100">
                <a:ea typeface="Calibri" panose="020F0502020204030204" pitchFamily="34" charset="0"/>
              </a:rPr>
              <a:t>Birmingham  </a:t>
            </a:r>
            <a:br>
              <a:rPr lang="en-GB" sz="1100">
                <a:ea typeface="Calibri" panose="020F0502020204030204" pitchFamily="34" charset="0"/>
              </a:rPr>
            </a:br>
            <a:r>
              <a:rPr lang="en-GB" sz="1100">
                <a:ea typeface="Calibri" panose="020F0502020204030204" pitchFamily="34" charset="0"/>
              </a:rPr>
              <a:t>Lucy Hocking, Senior Analyst, RAND Europe</a:t>
            </a:r>
            <a:br>
              <a:rPr lang="en-GB" sz="1100" dirty="0">
                <a:ea typeface="Calibri" panose="020F0502020204030204" pitchFamily="34" charset="0"/>
              </a:rPr>
            </a:br>
            <a:r>
              <a:rPr lang="en-GB" sz="1100" dirty="0">
                <a:ea typeface="Calibri" panose="020F0502020204030204" pitchFamily="34" charset="0"/>
              </a:rPr>
              <a:t>Dr Louise Jackson, Associate Professor in Health Economics, Institute of Applied Health Research, University of Birmingham  </a:t>
            </a:r>
            <a:br>
              <a:rPr lang="en-GB" sz="1050" dirty="0">
                <a:latin typeface="Calibri" panose="020F0502020204030204" pitchFamily="34" charset="0"/>
                <a:ea typeface="Calibri" panose="020F0502020204030204" pitchFamily="34" charset="0"/>
                <a:cs typeface="Calibri" panose="020F0502020204030204" pitchFamily="34" charset="0"/>
              </a:rPr>
            </a:br>
            <a:br>
              <a:rPr lang="en-GB" sz="1050" dirty="0">
                <a:latin typeface="Calibri" panose="020F0502020204030204" pitchFamily="34" charset="0"/>
                <a:ea typeface="Calibri" panose="020F0502020204030204" pitchFamily="34" charset="0"/>
              </a:rPr>
            </a:br>
            <a:endParaRPr lang="en-GB" sz="900" dirty="0"/>
          </a:p>
        </p:txBody>
      </p:sp>
    </p:spTree>
    <p:extLst>
      <p:ext uri="{BB962C8B-B14F-4D97-AF65-F5344CB8AC3E}">
        <p14:creationId xmlns:p14="http://schemas.microsoft.com/office/powerpoint/2010/main" val="142591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8091C-56FC-6729-9E27-E4C5AB672148}"/>
              </a:ext>
            </a:extLst>
          </p:cNvPr>
          <p:cNvSpPr>
            <a:spLocks noGrp="1"/>
          </p:cNvSpPr>
          <p:nvPr>
            <p:ph type="title"/>
          </p:nvPr>
        </p:nvSpPr>
        <p:spPr>
          <a:xfrm>
            <a:off x="708191" y="956514"/>
            <a:ext cx="7886700" cy="776288"/>
          </a:xfrm>
        </p:spPr>
        <p:txBody>
          <a:bodyPr wrap="square" anchor="ctr">
            <a:normAutofit/>
          </a:bodyPr>
          <a:lstStyle/>
          <a:p>
            <a:pPr algn="ctr"/>
            <a:r>
              <a:rPr lang="en-GB" sz="3000" dirty="0"/>
              <a:t>Step 3: Securing funding &amp; buy-in</a:t>
            </a:r>
          </a:p>
        </p:txBody>
      </p:sp>
      <p:pic>
        <p:nvPicPr>
          <p:cNvPr id="4" name="Content Placeholder 3" descr="A flow chart of Women's Health Hub implementation processes starting from mapping existing services to scoping and designing a hub to securing funding and buy in to implementing a hub (as a pilot) to setting up strategy/steering group and then shifting from pilot to permanent service. ">
            <a:extLst>
              <a:ext uri="{FF2B5EF4-FFF2-40B4-BE49-F238E27FC236}">
                <a16:creationId xmlns:a16="http://schemas.microsoft.com/office/drawing/2014/main" id="{E30339FF-5E5A-0A1D-4FE2-D1D2FDFCCE2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bwMode="auto">
          <a:xfrm>
            <a:off x="595004" y="857015"/>
            <a:ext cx="8272159" cy="5368159"/>
          </a:xfrm>
          <a:prstGeom prst="rect">
            <a:avLst/>
          </a:prstGeom>
          <a:noFill/>
          <a:ln>
            <a:noFill/>
          </a:ln>
          <a:extLst>
            <a:ext uri="{53640926-AAD7-44D8-BBD7-CCE9431645EC}">
              <a14:shadowObscured xmlns:a14="http://schemas.microsoft.com/office/drawing/2010/main"/>
            </a:ext>
          </a:extLst>
        </p:spPr>
      </p:pic>
      <p:pic>
        <p:nvPicPr>
          <p:cNvPr id="6" name="Graphic 5" descr="Credit card outline">
            <a:extLst>
              <a:ext uri="{FF2B5EF4-FFF2-40B4-BE49-F238E27FC236}">
                <a16:creationId xmlns:a16="http://schemas.microsoft.com/office/drawing/2014/main" id="{BBEA425B-6FDC-6EB7-EEAE-17031F08EC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32938" y="3731082"/>
            <a:ext cx="685800" cy="685800"/>
          </a:xfrm>
          <a:prstGeom prst="rect">
            <a:avLst/>
          </a:prstGeom>
        </p:spPr>
      </p:pic>
      <p:sp>
        <p:nvSpPr>
          <p:cNvPr id="3" name="TextBox 2">
            <a:extLst>
              <a:ext uri="{FF2B5EF4-FFF2-40B4-BE49-F238E27FC236}">
                <a16:creationId xmlns:a16="http://schemas.microsoft.com/office/drawing/2014/main" id="{ADEFFA8B-D998-CD45-5689-D5615D26DF09}"/>
              </a:ext>
            </a:extLst>
          </p:cNvPr>
          <p:cNvSpPr txBox="1"/>
          <p:nvPr/>
        </p:nvSpPr>
        <p:spPr>
          <a:xfrm>
            <a:off x="435920" y="4800420"/>
            <a:ext cx="8431243" cy="1477328"/>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A business case could be used to secure funding and to support buy-in from commissioners and potential providers. This could support a pilot hub. When building a team and securing buy-in (and at other stages of this process), leaders/implementers could utilise frameworks for managerial behaviours to empower colleagues.</a:t>
            </a:r>
          </a:p>
        </p:txBody>
      </p:sp>
    </p:spTree>
    <p:extLst>
      <p:ext uri="{BB962C8B-B14F-4D97-AF65-F5344CB8AC3E}">
        <p14:creationId xmlns:p14="http://schemas.microsoft.com/office/powerpoint/2010/main" val="1808423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8091C-56FC-6729-9E27-E4C5AB672148}"/>
              </a:ext>
            </a:extLst>
          </p:cNvPr>
          <p:cNvSpPr>
            <a:spLocks noGrp="1"/>
          </p:cNvSpPr>
          <p:nvPr>
            <p:ph type="title"/>
          </p:nvPr>
        </p:nvSpPr>
        <p:spPr>
          <a:xfrm>
            <a:off x="692305" y="862300"/>
            <a:ext cx="7886700" cy="776288"/>
          </a:xfrm>
        </p:spPr>
        <p:txBody>
          <a:bodyPr wrap="square" anchor="ctr">
            <a:normAutofit/>
          </a:bodyPr>
          <a:lstStyle/>
          <a:p>
            <a:pPr algn="ctr"/>
            <a:r>
              <a:rPr lang="en-GB" sz="3000" dirty="0"/>
              <a:t>Step 4: Implementation activities</a:t>
            </a:r>
          </a:p>
        </p:txBody>
      </p:sp>
      <p:pic>
        <p:nvPicPr>
          <p:cNvPr id="4" name="Content Placeholder 3" descr="A flow chart of Women's Health Hub implementation processes starting from mapping existing services to scoping and designing a hub to securing funding and buy in to implementing a hub (as a pilot) to setting up strategy/steering group and then shifting from pilot to permanent service. ">
            <a:extLst>
              <a:ext uri="{FF2B5EF4-FFF2-40B4-BE49-F238E27FC236}">
                <a16:creationId xmlns:a16="http://schemas.microsoft.com/office/drawing/2014/main" id="{E30339FF-5E5A-0A1D-4FE2-D1D2FDFCCE2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bwMode="auto">
          <a:xfrm>
            <a:off x="306846" y="285571"/>
            <a:ext cx="8272159" cy="5368159"/>
          </a:xfrm>
          <a:prstGeom prst="rect">
            <a:avLst/>
          </a:prstGeom>
          <a:noFill/>
          <a:ln>
            <a:noFill/>
          </a:ln>
          <a:extLst>
            <a:ext uri="{53640926-AAD7-44D8-BBD7-CCE9431645EC}">
              <a14:shadowObscured xmlns:a14="http://schemas.microsoft.com/office/drawing/2010/main"/>
            </a:ext>
          </a:extLst>
        </p:spPr>
      </p:pic>
      <p:pic>
        <p:nvPicPr>
          <p:cNvPr id="6" name="Graphic 5" descr="Vlog outline">
            <a:extLst>
              <a:ext uri="{FF2B5EF4-FFF2-40B4-BE49-F238E27FC236}">
                <a16:creationId xmlns:a16="http://schemas.microsoft.com/office/drawing/2014/main" id="{7AABAFD7-8CE1-5DD8-8C62-D89F379B86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83530" y="3251003"/>
            <a:ext cx="685800" cy="685800"/>
          </a:xfrm>
          <a:prstGeom prst="rect">
            <a:avLst/>
          </a:prstGeom>
        </p:spPr>
      </p:pic>
      <p:sp>
        <p:nvSpPr>
          <p:cNvPr id="3" name="TextBox 2">
            <a:extLst>
              <a:ext uri="{FF2B5EF4-FFF2-40B4-BE49-F238E27FC236}">
                <a16:creationId xmlns:a16="http://schemas.microsoft.com/office/drawing/2014/main" id="{13C9BFD0-583B-5D22-9446-BC2D9CBABB4D}"/>
              </a:ext>
            </a:extLst>
          </p:cNvPr>
          <p:cNvSpPr txBox="1"/>
          <p:nvPr/>
        </p:nvSpPr>
        <p:spPr>
          <a:xfrm>
            <a:off x="435920" y="4562914"/>
            <a:ext cx="8399470" cy="1200329"/>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IT barriers that could be pre-empted and solutions put in place include interoperable systems where primary and secondary care systems cannot connect with each other, hindering joint-working across organisations and sectors. </a:t>
            </a:r>
          </a:p>
        </p:txBody>
      </p:sp>
    </p:spTree>
    <p:extLst>
      <p:ext uri="{BB962C8B-B14F-4D97-AF65-F5344CB8AC3E}">
        <p14:creationId xmlns:p14="http://schemas.microsoft.com/office/powerpoint/2010/main" val="3486621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8091C-56FC-6729-9E27-E4C5AB672148}"/>
              </a:ext>
            </a:extLst>
          </p:cNvPr>
          <p:cNvSpPr>
            <a:spLocks noGrp="1"/>
          </p:cNvSpPr>
          <p:nvPr>
            <p:ph type="title"/>
          </p:nvPr>
        </p:nvSpPr>
        <p:spPr>
          <a:xfrm>
            <a:off x="628650" y="972320"/>
            <a:ext cx="7886700" cy="776288"/>
          </a:xfrm>
        </p:spPr>
        <p:txBody>
          <a:bodyPr wrap="square" anchor="ctr">
            <a:normAutofit/>
          </a:bodyPr>
          <a:lstStyle/>
          <a:p>
            <a:pPr algn="ctr"/>
            <a:r>
              <a:rPr lang="en-GB" sz="3000" dirty="0"/>
              <a:t>Step 5: Set-up steering strategy/group</a:t>
            </a:r>
          </a:p>
        </p:txBody>
      </p:sp>
      <p:pic>
        <p:nvPicPr>
          <p:cNvPr id="4" name="Content Placeholder 3" descr="A flow chart of Women's Health Hub implementation processes starting from mapping existing services to scoping and designing a hub to securing funding and buy in to implementing a hub (as a pilot) to setting up strategy/steering group and then shifting from pilot to permanent service. ">
            <a:extLst>
              <a:ext uri="{FF2B5EF4-FFF2-40B4-BE49-F238E27FC236}">
                <a16:creationId xmlns:a16="http://schemas.microsoft.com/office/drawing/2014/main" id="{E30339FF-5E5A-0A1D-4FE2-D1D2FDFCCE2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bwMode="auto">
          <a:xfrm>
            <a:off x="243191" y="355678"/>
            <a:ext cx="8272159" cy="5368159"/>
          </a:xfrm>
          <a:prstGeom prst="rect">
            <a:avLst/>
          </a:prstGeom>
          <a:noFill/>
          <a:ln>
            <a:noFill/>
          </a:ln>
          <a:extLst>
            <a:ext uri="{53640926-AAD7-44D8-BBD7-CCE9431645EC}">
              <a14:shadowObscured xmlns:a14="http://schemas.microsoft.com/office/drawing/2010/main"/>
            </a:ext>
          </a:extLst>
        </p:spPr>
      </p:pic>
      <p:pic>
        <p:nvPicPr>
          <p:cNvPr id="5" name="Graphic 4" descr="Users with solid fill">
            <a:extLst>
              <a:ext uri="{FF2B5EF4-FFF2-40B4-BE49-F238E27FC236}">
                <a16:creationId xmlns:a16="http://schemas.microsoft.com/office/drawing/2014/main" id="{C3BB9DAA-F00A-8112-DF7C-32BAFA0136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41933" y="2874799"/>
            <a:ext cx="685800" cy="685800"/>
          </a:xfrm>
          <a:prstGeom prst="rect">
            <a:avLst/>
          </a:prstGeom>
        </p:spPr>
      </p:pic>
      <p:sp>
        <p:nvSpPr>
          <p:cNvPr id="3" name="TextBox 2">
            <a:extLst>
              <a:ext uri="{FF2B5EF4-FFF2-40B4-BE49-F238E27FC236}">
                <a16:creationId xmlns:a16="http://schemas.microsoft.com/office/drawing/2014/main" id="{9FF143B5-AB12-717C-D021-63D761BEFDAD}"/>
              </a:ext>
            </a:extLst>
          </p:cNvPr>
          <p:cNvSpPr txBox="1"/>
          <p:nvPr/>
        </p:nvSpPr>
        <p:spPr>
          <a:xfrm>
            <a:off x="323292" y="4507200"/>
            <a:ext cx="8497415" cy="1477328"/>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Strategy/steering groups oversee the implementation and delivery of a hub. These groups (e.g. primary care staff, secondary care staff, commissioners, public/patients) could undertake varied activities, including reviewing hub activity, discussing plans for hub growth, inputting into patient pathway design and risk management. </a:t>
            </a:r>
          </a:p>
        </p:txBody>
      </p:sp>
    </p:spTree>
    <p:extLst>
      <p:ext uri="{BB962C8B-B14F-4D97-AF65-F5344CB8AC3E}">
        <p14:creationId xmlns:p14="http://schemas.microsoft.com/office/powerpoint/2010/main" val="4094616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8091C-56FC-6729-9E27-E4C5AB672148}"/>
              </a:ext>
            </a:extLst>
          </p:cNvPr>
          <p:cNvSpPr>
            <a:spLocks noGrp="1"/>
          </p:cNvSpPr>
          <p:nvPr>
            <p:ph type="title"/>
          </p:nvPr>
        </p:nvSpPr>
        <p:spPr>
          <a:xfrm>
            <a:off x="628650" y="901929"/>
            <a:ext cx="7886700" cy="776288"/>
          </a:xfrm>
        </p:spPr>
        <p:txBody>
          <a:bodyPr wrap="square" anchor="ctr">
            <a:normAutofit fontScale="90000"/>
          </a:bodyPr>
          <a:lstStyle/>
          <a:p>
            <a:pPr algn="ctr"/>
            <a:r>
              <a:rPr lang="en-GB" dirty="0"/>
              <a:t>Step 6: Shift from pilot to core funded service</a:t>
            </a:r>
          </a:p>
        </p:txBody>
      </p:sp>
      <p:pic>
        <p:nvPicPr>
          <p:cNvPr id="4" name="Content Placeholder 3" descr="A flow chart of Women's Health Hub implementation processes starting from mapping existing services to scoping and designing a hub to securing funding and buy in to implementing a hub (as a pilot) to setting up strategy/steering group and then shifting from pilot to permanent service. ">
            <a:extLst>
              <a:ext uri="{FF2B5EF4-FFF2-40B4-BE49-F238E27FC236}">
                <a16:creationId xmlns:a16="http://schemas.microsoft.com/office/drawing/2014/main" id="{E30339FF-5E5A-0A1D-4FE2-D1D2FDFCCE2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bwMode="auto">
          <a:xfrm>
            <a:off x="217170" y="457681"/>
            <a:ext cx="8709660" cy="5368159"/>
          </a:xfrm>
          <a:prstGeom prst="rect">
            <a:avLst/>
          </a:prstGeom>
          <a:noFill/>
          <a:ln>
            <a:noFill/>
          </a:ln>
          <a:extLst>
            <a:ext uri="{53640926-AAD7-44D8-BBD7-CCE9431645EC}">
              <a14:shadowObscured xmlns:a14="http://schemas.microsoft.com/office/drawing/2010/main"/>
            </a:ext>
          </a:extLst>
        </p:spPr>
      </p:pic>
      <p:pic>
        <p:nvPicPr>
          <p:cNvPr id="6" name="Graphic 5" descr="Excellent with solid fill">
            <a:extLst>
              <a:ext uri="{FF2B5EF4-FFF2-40B4-BE49-F238E27FC236}">
                <a16:creationId xmlns:a16="http://schemas.microsoft.com/office/drawing/2014/main" id="{AD9E3FE2-0CF1-F445-2252-1E04B07EAA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88499" y="1644353"/>
            <a:ext cx="685800" cy="685800"/>
          </a:xfrm>
          <a:prstGeom prst="rect">
            <a:avLst/>
          </a:prstGeom>
        </p:spPr>
      </p:pic>
      <p:sp>
        <p:nvSpPr>
          <p:cNvPr id="3" name="TextBox 2">
            <a:extLst>
              <a:ext uri="{FF2B5EF4-FFF2-40B4-BE49-F238E27FC236}">
                <a16:creationId xmlns:a16="http://schemas.microsoft.com/office/drawing/2014/main" id="{44FCB9F6-9AF9-7849-36CC-A15DDF7E83FA}"/>
              </a:ext>
            </a:extLst>
          </p:cNvPr>
          <p:cNvSpPr txBox="1"/>
          <p:nvPr/>
        </p:nvSpPr>
        <p:spPr>
          <a:xfrm>
            <a:off x="480060" y="4427077"/>
            <a:ext cx="8446770" cy="2308324"/>
          </a:xfrm>
          <a:prstGeom prst="rect">
            <a:avLst/>
          </a:prstGeom>
          <a:noFill/>
        </p:spPr>
        <p:txBody>
          <a:bodyPr wrap="square" rtlCol="0">
            <a:spAutoFit/>
          </a:bodyPr>
          <a:lstStyle/>
          <a:p>
            <a:r>
              <a:rPr lang="en-GB" b="1" dirty="0">
                <a:latin typeface="Arial" panose="020B0604020202020204" pitchFamily="34" charset="0"/>
                <a:ea typeface="Calibri" panose="020F0502020204030204" pitchFamily="34" charset="0"/>
                <a:cs typeface="Arial" panose="020B0604020202020204" pitchFamily="34" charset="0"/>
              </a:rPr>
              <a:t>All exemplar hubs were initially implemented as a pilot and m</a:t>
            </a:r>
            <a:r>
              <a:rPr lang="en-GB" b="1" dirty="0">
                <a:latin typeface="Arial" panose="020B0604020202020204" pitchFamily="34" charset="0"/>
                <a:cs typeface="Arial" panose="020B0604020202020204" pitchFamily="34" charset="0"/>
              </a:rPr>
              <a:t>ost were created out of existing services, expanding over time</a:t>
            </a:r>
            <a:r>
              <a:rPr lang="en-GB" b="1" dirty="0">
                <a:latin typeface="Arial" panose="020B0604020202020204" pitchFamily="34" charset="0"/>
                <a:ea typeface="Calibri" panose="020F0502020204030204" pitchFamily="34" charset="0"/>
                <a:cs typeface="Arial" panose="020B0604020202020204" pitchFamily="34" charset="0"/>
              </a:rPr>
              <a:t>. Expansion included: offering additional services, seeing a greater number of women, hiring more staff, involving more organisations, and covering a wider geographical area. Most hubs were not core funded services and challenges for sustainability and scale-up may need to be considered as hubs are implemented more widely. </a:t>
            </a:r>
          </a:p>
          <a:p>
            <a:endParaRPr lang="en-GB" b="1" dirty="0"/>
          </a:p>
        </p:txBody>
      </p:sp>
    </p:spTree>
    <p:extLst>
      <p:ext uri="{BB962C8B-B14F-4D97-AF65-F5344CB8AC3E}">
        <p14:creationId xmlns:p14="http://schemas.microsoft.com/office/powerpoint/2010/main" val="4142668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B0F5C4-3516-EB50-D7BB-6D8EAF21B4E3}"/>
              </a:ext>
            </a:extLst>
          </p:cNvPr>
          <p:cNvSpPr>
            <a:spLocks noGrp="1"/>
          </p:cNvSpPr>
          <p:nvPr>
            <p:ph type="title"/>
          </p:nvPr>
        </p:nvSpPr>
        <p:spPr>
          <a:xfrm>
            <a:off x="430436" y="1097420"/>
            <a:ext cx="8412113" cy="664797"/>
          </a:xfrm>
        </p:spPr>
        <p:txBody>
          <a:bodyPr/>
          <a:lstStyle/>
          <a:p>
            <a:pPr algn="ctr"/>
            <a:r>
              <a:rPr lang="en-GB" sz="2400" dirty="0">
                <a:latin typeface="Arial" panose="020B0604020202020204" pitchFamily="34" charset="0"/>
                <a:cs typeface="Arial" panose="020B0604020202020204" pitchFamily="34" charset="0"/>
              </a:rPr>
              <a:t>Consolidated Framework for Implementation Research (CFIR)</a:t>
            </a:r>
          </a:p>
        </p:txBody>
      </p:sp>
      <p:pic>
        <p:nvPicPr>
          <p:cNvPr id="5" name="Picture 4" descr="A circular diagram with a yellow centre, and 3 outer rings. The inner centre represents intervention characteristics; the first inner ring represents the inner setting of structural characteristics, networks, culture and climate; one half of the next inner ring represents process e.g. planning and executing while the other half represents the characteristics of individuals e.g. self-efficacy, knowledge and beliefs and the outer setting represents elements such as patient needs and resources.">
            <a:extLst>
              <a:ext uri="{FF2B5EF4-FFF2-40B4-BE49-F238E27FC236}">
                <a16:creationId xmlns:a16="http://schemas.microsoft.com/office/drawing/2014/main" id="{773DB7C3-88B0-F7FB-BC01-3A88B8E81FAD}"/>
              </a:ext>
            </a:extLst>
          </p:cNvPr>
          <p:cNvPicPr>
            <a:picLocks noChangeAspect="1"/>
          </p:cNvPicPr>
          <p:nvPr/>
        </p:nvPicPr>
        <p:blipFill>
          <a:blip r:embed="rId3"/>
          <a:stretch>
            <a:fillRect/>
          </a:stretch>
        </p:blipFill>
        <p:spPr>
          <a:xfrm>
            <a:off x="256370" y="1915212"/>
            <a:ext cx="5497533" cy="3507392"/>
          </a:xfrm>
          <a:prstGeom prst="rect">
            <a:avLst/>
          </a:prstGeom>
        </p:spPr>
      </p:pic>
      <p:sp>
        <p:nvSpPr>
          <p:cNvPr id="6" name="TextBox 5">
            <a:extLst>
              <a:ext uri="{FF2B5EF4-FFF2-40B4-BE49-F238E27FC236}">
                <a16:creationId xmlns:a16="http://schemas.microsoft.com/office/drawing/2014/main" id="{C2801552-64D4-4C32-D58B-CF627314B14C}"/>
              </a:ext>
            </a:extLst>
          </p:cNvPr>
          <p:cNvSpPr txBox="1"/>
          <p:nvPr/>
        </p:nvSpPr>
        <p:spPr>
          <a:xfrm>
            <a:off x="5753903" y="1847970"/>
            <a:ext cx="3239372" cy="3912610"/>
          </a:xfrm>
          <a:prstGeom prst="rect">
            <a:avLst/>
          </a:prstGeom>
          <a:noFill/>
        </p:spPr>
        <p:txBody>
          <a:bodyPr wrap="square" rtlCol="0">
            <a:spAutoFit/>
          </a:bodyPr>
          <a:lstStyle/>
          <a:p>
            <a:pPr marL="128585" indent="-128585">
              <a:lnSpc>
                <a:spcPct val="125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The CFIR provides a menu of constructs that have been associated with effective implementation.</a:t>
            </a:r>
          </a:p>
          <a:p>
            <a:pPr marL="128585" indent="-128585">
              <a:lnSpc>
                <a:spcPct val="125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It draws on 19 frameworks or related theories and user feedback.</a:t>
            </a:r>
          </a:p>
          <a:p>
            <a:pPr marL="128585" indent="-128585">
              <a:lnSpc>
                <a:spcPct val="125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It provides a guide to assess enablers and barriers to implementation.</a:t>
            </a:r>
          </a:p>
          <a:p>
            <a:pPr marL="128585" indent="-128585">
              <a:buFont typeface="Arial" panose="020B0604020202020204" pitchFamily="34" charset="0"/>
              <a:buChar char="•"/>
            </a:pPr>
            <a:endParaRPr lang="en-GB" sz="825" dirty="0">
              <a:solidFill>
                <a:srgbClr val="4D4E4F"/>
              </a:solidFill>
            </a:endParaRPr>
          </a:p>
        </p:txBody>
      </p:sp>
    </p:spTree>
    <p:extLst>
      <p:ext uri="{BB962C8B-B14F-4D97-AF65-F5344CB8AC3E}">
        <p14:creationId xmlns:p14="http://schemas.microsoft.com/office/powerpoint/2010/main" val="2542134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B0F5C4-3516-EB50-D7BB-6D8EAF21B4E3}"/>
              </a:ext>
            </a:extLst>
          </p:cNvPr>
          <p:cNvSpPr>
            <a:spLocks noGrp="1"/>
          </p:cNvSpPr>
          <p:nvPr>
            <p:ph type="title"/>
          </p:nvPr>
        </p:nvSpPr>
        <p:spPr>
          <a:xfrm>
            <a:off x="1617366" y="954528"/>
            <a:ext cx="6083182" cy="446475"/>
          </a:xfrm>
        </p:spPr>
        <p:txBody>
          <a:bodyPr/>
          <a:lstStyle/>
          <a:p>
            <a:r>
              <a:rPr lang="en-GB" sz="2600" dirty="0">
                <a:latin typeface="Arial" panose="020B0604020202020204" pitchFamily="34" charset="0"/>
                <a:cs typeface="Arial" panose="020B0604020202020204" pitchFamily="34" charset="0"/>
              </a:rPr>
              <a:t>CFIR: Example of women’s health hubs </a:t>
            </a:r>
          </a:p>
        </p:txBody>
      </p:sp>
      <p:pic>
        <p:nvPicPr>
          <p:cNvPr id="13" name="Picture 12" descr="A circular diagram with a yellow centre, and 3 outer rings. The inner centre represents intervention characteristics; the first inner ring represents the inner setting of local services and context, priority, resources and funding; one half of the next inner ring represents process e.g. planning and evaluating while the other half represents the characteristics of individuals/teams e.g. leadership, knowledge and attitudes and the outer setting represents elements such as backlogs, and the Women's Health Strategy">
            <a:extLst>
              <a:ext uri="{FF2B5EF4-FFF2-40B4-BE49-F238E27FC236}">
                <a16:creationId xmlns:a16="http://schemas.microsoft.com/office/drawing/2014/main" id="{C1B17DDC-BDAF-7C02-E573-AF7CE8648D5A}"/>
              </a:ext>
            </a:extLst>
          </p:cNvPr>
          <p:cNvPicPr>
            <a:picLocks noChangeAspect="1"/>
          </p:cNvPicPr>
          <p:nvPr/>
        </p:nvPicPr>
        <p:blipFill>
          <a:blip r:embed="rId3"/>
          <a:stretch>
            <a:fillRect/>
          </a:stretch>
        </p:blipFill>
        <p:spPr>
          <a:xfrm>
            <a:off x="1618198" y="1960885"/>
            <a:ext cx="6541460" cy="3586259"/>
          </a:xfrm>
          <a:prstGeom prst="rect">
            <a:avLst/>
          </a:prstGeom>
        </p:spPr>
      </p:pic>
      <p:sp>
        <p:nvSpPr>
          <p:cNvPr id="17" name="TextBox 16">
            <a:extLst>
              <a:ext uri="{FF2B5EF4-FFF2-40B4-BE49-F238E27FC236}">
                <a16:creationId xmlns:a16="http://schemas.microsoft.com/office/drawing/2014/main" id="{2B251373-733C-7F06-D991-211C786D35C4}"/>
              </a:ext>
              <a:ext uri="{C183D7F6-B498-43B3-948B-1728B52AA6E4}">
                <adec:decorative xmlns:adec="http://schemas.microsoft.com/office/drawing/2017/decorative" val="1"/>
              </a:ext>
            </a:extLst>
          </p:cNvPr>
          <p:cNvSpPr txBox="1"/>
          <p:nvPr/>
        </p:nvSpPr>
        <p:spPr>
          <a:xfrm>
            <a:off x="6350768" y="1559976"/>
            <a:ext cx="1937124" cy="2123658"/>
          </a:xfrm>
          <a:prstGeom prst="rect">
            <a:avLst/>
          </a:prstGeom>
          <a:solidFill>
            <a:schemeClr val="bg1"/>
          </a:solidFill>
          <a:ln w="38100">
            <a:solidFill>
              <a:schemeClr val="accent4">
                <a:lumMod val="60000"/>
                <a:lumOff val="40000"/>
              </a:schemeClr>
            </a:solidFill>
          </a:ln>
        </p:spPr>
        <p:txBody>
          <a:bodyPr wrap="square" rtlCol="0">
            <a:spAutoFit/>
          </a:bodyPr>
          <a:lstStyle/>
          <a:p>
            <a:r>
              <a:rPr lang="en-GB" sz="1200" b="1" dirty="0"/>
              <a:t>Intervention characteristics:</a:t>
            </a:r>
          </a:p>
          <a:p>
            <a:pPr marL="171450" indent="-171450">
              <a:buFont typeface="Arial" panose="020B0604020202020204" pitchFamily="34" charset="0"/>
              <a:buChar char="•"/>
            </a:pPr>
            <a:r>
              <a:rPr lang="en-GB" sz="1200" dirty="0"/>
              <a:t>Source (bottom – top-down)</a:t>
            </a:r>
          </a:p>
          <a:p>
            <a:pPr marL="171450" indent="-171450">
              <a:buFont typeface="Arial" panose="020B0604020202020204" pitchFamily="34" charset="0"/>
              <a:buChar char="•"/>
            </a:pPr>
            <a:r>
              <a:rPr lang="en-GB" sz="1200" dirty="0"/>
              <a:t>Evidence/relative advantage (base, early evaluation, learning from others/resources)</a:t>
            </a:r>
          </a:p>
          <a:p>
            <a:pPr marL="171450" indent="-171450">
              <a:buFont typeface="Arial" panose="020B0604020202020204" pitchFamily="34" charset="0"/>
              <a:buChar char="•"/>
            </a:pPr>
            <a:r>
              <a:rPr lang="en-GB" sz="1200" dirty="0"/>
              <a:t>Trialability/pilots </a:t>
            </a:r>
          </a:p>
          <a:p>
            <a:pPr marL="171450" indent="-171450">
              <a:buFont typeface="Arial" panose="020B0604020202020204" pitchFamily="34" charset="0"/>
              <a:buChar char="•"/>
            </a:pPr>
            <a:r>
              <a:rPr lang="en-GB" sz="1200" dirty="0"/>
              <a:t>Costs (business cases)</a:t>
            </a:r>
          </a:p>
          <a:p>
            <a:endParaRPr lang="en-GB" sz="1200" dirty="0"/>
          </a:p>
        </p:txBody>
      </p:sp>
      <p:sp>
        <p:nvSpPr>
          <p:cNvPr id="15" name="TextBox 14">
            <a:extLst>
              <a:ext uri="{FF2B5EF4-FFF2-40B4-BE49-F238E27FC236}">
                <a16:creationId xmlns:a16="http://schemas.microsoft.com/office/drawing/2014/main" id="{387A11AC-6F5C-F679-D328-E9488A7ECA3D}"/>
              </a:ext>
              <a:ext uri="{C183D7F6-B498-43B3-948B-1728B52AA6E4}">
                <adec:decorative xmlns:adec="http://schemas.microsoft.com/office/drawing/2017/decorative" val="1"/>
              </a:ext>
            </a:extLst>
          </p:cNvPr>
          <p:cNvSpPr txBox="1"/>
          <p:nvPr/>
        </p:nvSpPr>
        <p:spPr>
          <a:xfrm>
            <a:off x="1584526" y="1761645"/>
            <a:ext cx="2068076" cy="2477601"/>
          </a:xfrm>
          <a:prstGeom prst="rect">
            <a:avLst/>
          </a:prstGeom>
          <a:solidFill>
            <a:schemeClr val="bg1"/>
          </a:solidFill>
          <a:ln w="28575">
            <a:solidFill>
              <a:srgbClr val="00B0F0"/>
            </a:solidFill>
          </a:ln>
        </p:spPr>
        <p:txBody>
          <a:bodyPr wrap="square" rtlCol="0">
            <a:spAutoFit/>
          </a:bodyPr>
          <a:lstStyle/>
          <a:p>
            <a:r>
              <a:rPr lang="en-GB" sz="1200" b="1" dirty="0"/>
              <a:t>Inner Setting </a:t>
            </a:r>
            <a:r>
              <a:rPr lang="en-GB" sz="1200" i="1" dirty="0"/>
              <a:t>(local services and settings/ local context &amp; variation):</a:t>
            </a:r>
          </a:p>
          <a:p>
            <a:endParaRPr lang="en-GB" sz="1200" i="1" dirty="0"/>
          </a:p>
          <a:p>
            <a:pPr marL="171450" indent="-171450">
              <a:buFont typeface="Arial" panose="020B0604020202020204" pitchFamily="34" charset="0"/>
              <a:buChar char="•"/>
            </a:pPr>
            <a:r>
              <a:rPr lang="en-GB" sz="1200" dirty="0"/>
              <a:t>Change/implementation readiness</a:t>
            </a:r>
          </a:p>
          <a:p>
            <a:pPr marL="171450" indent="-171450">
              <a:buFont typeface="Arial" panose="020B0604020202020204" pitchFamily="34" charset="0"/>
              <a:buChar char="•"/>
            </a:pPr>
            <a:r>
              <a:rPr lang="en-GB" sz="1200" dirty="0"/>
              <a:t>Relative priority  </a:t>
            </a:r>
          </a:p>
          <a:p>
            <a:pPr marL="171450" indent="-171450">
              <a:buFont typeface="Arial" panose="020B0604020202020204" pitchFamily="34" charset="0"/>
              <a:buChar char="•"/>
            </a:pPr>
            <a:r>
              <a:rPr lang="en-GB" sz="1200" dirty="0"/>
              <a:t>Resources</a:t>
            </a:r>
          </a:p>
          <a:p>
            <a:pPr marL="171450" indent="-171450">
              <a:buFont typeface="Arial" panose="020B0604020202020204" pitchFamily="34" charset="0"/>
              <a:buChar char="•"/>
            </a:pPr>
            <a:r>
              <a:rPr lang="en-GB" sz="1200" dirty="0"/>
              <a:t>Funding/commissioning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endParaRPr lang="en-GB" sz="1200" dirty="0"/>
          </a:p>
          <a:p>
            <a:endParaRPr lang="en-GB" sz="1100" dirty="0"/>
          </a:p>
        </p:txBody>
      </p:sp>
      <p:sp>
        <p:nvSpPr>
          <p:cNvPr id="16" name="TextBox 15">
            <a:extLst>
              <a:ext uri="{FF2B5EF4-FFF2-40B4-BE49-F238E27FC236}">
                <a16:creationId xmlns:a16="http://schemas.microsoft.com/office/drawing/2014/main" id="{D72BC7D4-59BA-CB9B-B847-B5A262FE7B75}"/>
              </a:ext>
              <a:ext uri="{C183D7F6-B498-43B3-948B-1728B52AA6E4}">
                <adec:decorative xmlns:adec="http://schemas.microsoft.com/office/drawing/2017/decorative" val="1"/>
              </a:ext>
            </a:extLst>
          </p:cNvPr>
          <p:cNvSpPr txBox="1"/>
          <p:nvPr/>
        </p:nvSpPr>
        <p:spPr>
          <a:xfrm>
            <a:off x="1617366" y="4344557"/>
            <a:ext cx="1835409" cy="1938992"/>
          </a:xfrm>
          <a:prstGeom prst="rect">
            <a:avLst/>
          </a:prstGeom>
          <a:solidFill>
            <a:schemeClr val="bg1"/>
          </a:solidFill>
          <a:ln w="38100">
            <a:solidFill>
              <a:srgbClr val="7030A0"/>
            </a:solidFill>
          </a:ln>
        </p:spPr>
        <p:txBody>
          <a:bodyPr wrap="square" rtlCol="0">
            <a:spAutoFit/>
          </a:bodyPr>
          <a:lstStyle/>
          <a:p>
            <a:r>
              <a:rPr lang="en-GB" sz="1200" b="1" dirty="0"/>
              <a:t>Characteristics of individuals/teams:</a:t>
            </a:r>
          </a:p>
          <a:p>
            <a:pPr marL="171450" indent="-171450">
              <a:buFont typeface="Arial" panose="020B0604020202020204" pitchFamily="34" charset="0"/>
              <a:buChar char="•"/>
            </a:pPr>
            <a:r>
              <a:rPr lang="en-GB" sz="1200" dirty="0"/>
              <a:t>Existing knowledge &amp; attitudes to women’s health &amp; integration  </a:t>
            </a:r>
          </a:p>
          <a:p>
            <a:pPr marL="171450" indent="-171450">
              <a:buFont typeface="Arial" panose="020B0604020202020204" pitchFamily="34" charset="0"/>
              <a:buChar char="•"/>
            </a:pPr>
            <a:r>
              <a:rPr lang="en-GB" sz="1200" dirty="0"/>
              <a:t>Leadership &amp; team/workforce (capacity, readiness, skills)</a:t>
            </a:r>
          </a:p>
          <a:p>
            <a:endParaRPr lang="en-GB" sz="1200" dirty="0"/>
          </a:p>
        </p:txBody>
      </p:sp>
      <p:sp>
        <p:nvSpPr>
          <p:cNvPr id="18" name="TextBox 17">
            <a:extLst>
              <a:ext uri="{FF2B5EF4-FFF2-40B4-BE49-F238E27FC236}">
                <a16:creationId xmlns:a16="http://schemas.microsoft.com/office/drawing/2014/main" id="{8E7C6EB9-EECB-97F6-1F20-27BE4883096D}"/>
              </a:ext>
              <a:ext uri="{C183D7F6-B498-43B3-948B-1728B52AA6E4}">
                <adec:decorative xmlns:adec="http://schemas.microsoft.com/office/drawing/2017/decorative" val="1"/>
              </a:ext>
            </a:extLst>
          </p:cNvPr>
          <p:cNvSpPr txBox="1"/>
          <p:nvPr/>
        </p:nvSpPr>
        <p:spPr>
          <a:xfrm>
            <a:off x="6362476" y="3802020"/>
            <a:ext cx="2469376" cy="1384995"/>
          </a:xfrm>
          <a:prstGeom prst="rect">
            <a:avLst/>
          </a:prstGeom>
          <a:solidFill>
            <a:schemeClr val="bg1"/>
          </a:solidFill>
          <a:ln w="28575">
            <a:solidFill>
              <a:srgbClr val="00B050"/>
            </a:solidFill>
          </a:ln>
        </p:spPr>
        <p:txBody>
          <a:bodyPr wrap="square" rtlCol="0">
            <a:spAutoFit/>
          </a:bodyPr>
          <a:lstStyle/>
          <a:p>
            <a:r>
              <a:rPr lang="en-GB" sz="1200" b="1" dirty="0"/>
              <a:t>Process </a:t>
            </a:r>
          </a:p>
          <a:p>
            <a:pPr marL="171450" indent="-171450">
              <a:buFont typeface="Arial" panose="020B0604020202020204" pitchFamily="34" charset="0"/>
              <a:buChar char="•"/>
            </a:pPr>
            <a:r>
              <a:rPr lang="en-GB" sz="1200" dirty="0"/>
              <a:t>Planning &amp; engaging (business cases, steering groups)</a:t>
            </a:r>
          </a:p>
          <a:p>
            <a:pPr marL="171450" indent="-171450">
              <a:buFont typeface="Arial" panose="020B0604020202020204" pitchFamily="34" charset="0"/>
              <a:buChar char="•"/>
            </a:pPr>
            <a:r>
              <a:rPr lang="en-GB" sz="1200" dirty="0"/>
              <a:t>Internal implementation leaders (assigning responsibility at every level)</a:t>
            </a:r>
          </a:p>
          <a:p>
            <a:pPr marL="171450" indent="-171450">
              <a:buFont typeface="Arial" panose="020B0604020202020204" pitchFamily="34" charset="0"/>
              <a:buChar char="•"/>
            </a:pPr>
            <a:r>
              <a:rPr lang="en-GB" sz="1200" dirty="0"/>
              <a:t>Reflecting &amp; evaluating (data)</a:t>
            </a:r>
          </a:p>
        </p:txBody>
      </p:sp>
      <p:sp>
        <p:nvSpPr>
          <p:cNvPr id="14" name="TextBox 13">
            <a:extLst>
              <a:ext uri="{FF2B5EF4-FFF2-40B4-BE49-F238E27FC236}">
                <a16:creationId xmlns:a16="http://schemas.microsoft.com/office/drawing/2014/main" id="{50F681E2-4B1A-E70B-006D-2CE510BB2B6F}"/>
              </a:ext>
              <a:ext uri="{C183D7F6-B498-43B3-948B-1728B52AA6E4}">
                <adec:decorative xmlns:adec="http://schemas.microsoft.com/office/drawing/2017/decorative" val="1"/>
              </a:ext>
            </a:extLst>
          </p:cNvPr>
          <p:cNvSpPr txBox="1"/>
          <p:nvPr/>
        </p:nvSpPr>
        <p:spPr>
          <a:xfrm>
            <a:off x="4039438" y="2032185"/>
            <a:ext cx="1580593" cy="646331"/>
          </a:xfrm>
          <a:prstGeom prst="rect">
            <a:avLst/>
          </a:prstGeom>
          <a:solidFill>
            <a:schemeClr val="bg1"/>
          </a:solidFill>
        </p:spPr>
        <p:txBody>
          <a:bodyPr wrap="square" rtlCol="0">
            <a:spAutoFit/>
          </a:bodyPr>
          <a:lstStyle/>
          <a:p>
            <a:r>
              <a:rPr lang="en-GB" sz="1200" b="1" dirty="0"/>
              <a:t>Outer setting: </a:t>
            </a:r>
            <a:r>
              <a:rPr lang="en-GB" sz="1200" dirty="0"/>
              <a:t>WHS,</a:t>
            </a:r>
          </a:p>
          <a:p>
            <a:r>
              <a:rPr lang="en-GB" sz="1200" dirty="0"/>
              <a:t>backlogs &amp; resources challenges</a:t>
            </a:r>
          </a:p>
        </p:txBody>
      </p:sp>
    </p:spTree>
    <p:extLst>
      <p:ext uri="{BB962C8B-B14F-4D97-AF65-F5344CB8AC3E}">
        <p14:creationId xmlns:p14="http://schemas.microsoft.com/office/powerpoint/2010/main" val="820530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D38BB-2906-81F5-9940-D10380C8F157}"/>
              </a:ext>
            </a:extLst>
          </p:cNvPr>
          <p:cNvSpPr>
            <a:spLocks noGrp="1"/>
          </p:cNvSpPr>
          <p:nvPr>
            <p:ph type="title"/>
          </p:nvPr>
        </p:nvSpPr>
        <p:spPr>
          <a:xfrm>
            <a:off x="543589" y="704993"/>
            <a:ext cx="7886700" cy="1035050"/>
          </a:xfrm>
        </p:spPr>
        <p:txBody>
          <a:bodyPr/>
          <a:lstStyle/>
          <a:p>
            <a:pPr algn="ctr"/>
            <a:r>
              <a:rPr lang="en-GB" sz="3000" b="1" dirty="0"/>
              <a:t>Advice for implementers</a:t>
            </a:r>
          </a:p>
        </p:txBody>
      </p:sp>
      <p:sp>
        <p:nvSpPr>
          <p:cNvPr id="3" name="Content Placeholder 2">
            <a:extLst>
              <a:ext uri="{FF2B5EF4-FFF2-40B4-BE49-F238E27FC236}">
                <a16:creationId xmlns:a16="http://schemas.microsoft.com/office/drawing/2014/main" id="{770706D0-A9FE-F816-6F1C-261C0DA9F511}"/>
              </a:ext>
            </a:extLst>
          </p:cNvPr>
          <p:cNvSpPr>
            <a:spLocks noGrp="1"/>
          </p:cNvSpPr>
          <p:nvPr>
            <p:ph idx="1"/>
          </p:nvPr>
        </p:nvSpPr>
        <p:spPr>
          <a:xfrm>
            <a:off x="543589" y="1833690"/>
            <a:ext cx="7886700" cy="3968241"/>
          </a:xfrm>
        </p:spPr>
        <p:txBody>
          <a:bodyPr/>
          <a:lstStyle/>
          <a:p>
            <a:r>
              <a:rPr lang="en-GB" dirty="0"/>
              <a:t>Identify a lead for an area and give time to hub leads </a:t>
            </a:r>
          </a:p>
          <a:p>
            <a:r>
              <a:rPr lang="en-GB" dirty="0"/>
              <a:t>Start small/familiar, where possible utilise existing resources and grow/expand </a:t>
            </a:r>
          </a:p>
          <a:p>
            <a:r>
              <a:rPr lang="en-GB" dirty="0"/>
              <a:t>Pilot/proof of concept (e.g. financial viability, consider/test infrastructure, e.g. IT, physical space, equipment)</a:t>
            </a:r>
          </a:p>
          <a:p>
            <a:r>
              <a:rPr lang="en-GB" dirty="0"/>
              <a:t>Collect data (cost, outcomes, impact, sustainability) and prioritise based on local population needs </a:t>
            </a:r>
          </a:p>
          <a:p>
            <a:r>
              <a:rPr lang="en-GB" dirty="0"/>
              <a:t>Build/utilise existing relationships &amp; work with all stakeholders/sectors (including women – use, risk of exclusion)</a:t>
            </a:r>
          </a:p>
          <a:p>
            <a:r>
              <a:rPr lang="en-GB" dirty="0"/>
              <a:t>Learn from others further along/community of practice</a:t>
            </a:r>
          </a:p>
          <a:p>
            <a:r>
              <a:rPr lang="en-GB" dirty="0"/>
              <a:t>Wider resources (e.g. Primary Care Women’s Health Forum)</a:t>
            </a:r>
          </a:p>
          <a:p>
            <a:endParaRPr lang="en-GB" dirty="0"/>
          </a:p>
        </p:txBody>
      </p:sp>
    </p:spTree>
    <p:extLst>
      <p:ext uri="{BB962C8B-B14F-4D97-AF65-F5344CB8AC3E}">
        <p14:creationId xmlns:p14="http://schemas.microsoft.com/office/powerpoint/2010/main" val="3689731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5C014C-045A-42E6-B3E9-C37C97498B2C}"/>
              </a:ext>
            </a:extLst>
          </p:cNvPr>
          <p:cNvSpPr>
            <a:spLocks noGrp="1"/>
          </p:cNvSpPr>
          <p:nvPr>
            <p:ph type="title"/>
          </p:nvPr>
        </p:nvSpPr>
        <p:spPr>
          <a:xfrm>
            <a:off x="628650" y="1196545"/>
            <a:ext cx="7886700" cy="1035050"/>
          </a:xfrm>
        </p:spPr>
        <p:txBody>
          <a:bodyPr/>
          <a:lstStyle/>
          <a:p>
            <a:pPr algn="ctr"/>
            <a:r>
              <a:rPr lang="en-GB" dirty="0"/>
              <a:t>Thank you for viewing this presentation</a:t>
            </a:r>
          </a:p>
        </p:txBody>
      </p:sp>
      <p:sp>
        <p:nvSpPr>
          <p:cNvPr id="8" name="Content Placeholder 7">
            <a:extLst>
              <a:ext uri="{FF2B5EF4-FFF2-40B4-BE49-F238E27FC236}">
                <a16:creationId xmlns:a16="http://schemas.microsoft.com/office/drawing/2014/main" id="{53287F10-A4AF-4867-8456-F37E973DA160}"/>
              </a:ext>
            </a:extLst>
          </p:cNvPr>
          <p:cNvSpPr>
            <a:spLocks noGrp="1"/>
          </p:cNvSpPr>
          <p:nvPr>
            <p:ph idx="1"/>
          </p:nvPr>
        </p:nvSpPr>
        <p:spPr>
          <a:xfrm>
            <a:off x="628650" y="2612437"/>
            <a:ext cx="7886700" cy="3968241"/>
          </a:xfrm>
        </p:spPr>
        <p:txBody>
          <a:bodyPr/>
          <a:lstStyle/>
          <a:p>
            <a:pPr marL="0" indent="0" algn="ctr">
              <a:buNone/>
            </a:pPr>
            <a:r>
              <a:rPr lang="en-US" sz="1500" dirty="0"/>
              <a:t>For further information about the study please contact:</a:t>
            </a:r>
          </a:p>
          <a:p>
            <a:pPr marL="0" indent="0" algn="ctr">
              <a:buNone/>
            </a:pPr>
            <a:r>
              <a:rPr lang="en-US" sz="1500" dirty="0">
                <a:solidFill>
                  <a:schemeClr val="accent1">
                    <a:lumMod val="75000"/>
                  </a:schemeClr>
                </a:solidFill>
                <a:hlinkClick r:id="rId3"/>
              </a:rPr>
              <a:t>Beck.Taylor@warwick.ac.uk</a:t>
            </a:r>
            <a:r>
              <a:rPr lang="en-US" sz="1500" dirty="0">
                <a:solidFill>
                  <a:schemeClr val="accent1">
                    <a:lumMod val="75000"/>
                  </a:schemeClr>
                </a:solidFill>
              </a:rPr>
              <a:t> </a:t>
            </a:r>
          </a:p>
          <a:p>
            <a:pPr marL="0" indent="0" algn="ctr">
              <a:buNone/>
            </a:pPr>
            <a:endParaRPr lang="en-US" sz="1500" dirty="0"/>
          </a:p>
          <a:p>
            <a:pPr marL="0" indent="0" algn="ctr">
              <a:buNone/>
            </a:pPr>
            <a:r>
              <a:rPr lang="en-US" sz="1500" dirty="0"/>
              <a:t>For more information:</a:t>
            </a:r>
          </a:p>
          <a:p>
            <a:pPr marL="0" indent="0" algn="ctr">
              <a:buNone/>
            </a:pPr>
            <a:r>
              <a:rPr lang="en-US" sz="1500" dirty="0">
                <a:solidFill>
                  <a:schemeClr val="accent1">
                    <a:lumMod val="75000"/>
                  </a:schemeClr>
                </a:solidFill>
                <a:hlinkClick r:id="rId4"/>
              </a:rPr>
              <a:t>Women’s Health Hub Evaluation</a:t>
            </a:r>
            <a:endParaRPr lang="en-US" sz="1500" dirty="0">
              <a:solidFill>
                <a:schemeClr val="accent1">
                  <a:lumMod val="75000"/>
                </a:schemeClr>
              </a:solidFill>
            </a:endParaRPr>
          </a:p>
          <a:p>
            <a:pPr marL="0" indent="0" algn="ctr">
              <a:buNone/>
            </a:pPr>
            <a:endParaRPr lang="en-GB" sz="900" i="1" dirty="0"/>
          </a:p>
          <a:p>
            <a:pPr marL="0" indent="0" algn="ctr">
              <a:buNone/>
            </a:pPr>
            <a:r>
              <a:rPr lang="en-GB" sz="1200" i="1" dirty="0"/>
              <a:t>B</a:t>
            </a:r>
            <a:r>
              <a:rPr lang="en-GB" sz="1050" i="1" dirty="0"/>
              <a:t>RACE is funded by the NIHR Health Services and Delivery Research (HS&amp;DR) programme (HSDR16/138/31). </a:t>
            </a:r>
            <a:r>
              <a:rPr lang="en-GB" sz="1050" dirty="0"/>
              <a:t> </a:t>
            </a:r>
          </a:p>
          <a:p>
            <a:pPr marL="0" indent="0" algn="ctr">
              <a:buNone/>
            </a:pPr>
            <a:r>
              <a:rPr lang="en-GB" sz="1050" i="1" dirty="0"/>
              <a:t>The views expressed are those of the authors and not necessarily those of the NIHR or the Department of Health and Social Care.</a:t>
            </a:r>
            <a:endParaRPr lang="en-US" sz="1050" dirty="0"/>
          </a:p>
          <a:p>
            <a:endParaRPr lang="en-GB" dirty="0"/>
          </a:p>
        </p:txBody>
      </p:sp>
    </p:spTree>
    <p:extLst>
      <p:ext uri="{BB962C8B-B14F-4D97-AF65-F5344CB8AC3E}">
        <p14:creationId xmlns:p14="http://schemas.microsoft.com/office/powerpoint/2010/main" val="1667569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6450" y="1811833"/>
            <a:ext cx="8571099" cy="3595456"/>
          </a:xfrm>
          <a:prstGeom prst="rect">
            <a:avLst/>
          </a:prstGeom>
          <a:noFill/>
        </p:spPr>
        <p:txBody>
          <a:bodyPr wrap="square" rtlCol="0">
            <a:noAutofit/>
          </a:bodyPr>
          <a:lstStyle/>
          <a:p>
            <a:pPr>
              <a:spcBef>
                <a:spcPts val="450"/>
              </a:spcBef>
              <a:spcAft>
                <a:spcPts val="450"/>
              </a:spcAft>
              <a:defRPr/>
            </a:pPr>
            <a:r>
              <a:rPr lang="en-GB" sz="2200" dirty="0">
                <a:solidFill>
                  <a:prstClr val="black"/>
                </a:solidFill>
                <a:latin typeface="Arial" panose="020B0604020202020204" pitchFamily="34" charset="0"/>
                <a:cs typeface="Arial" panose="020B0604020202020204" pitchFamily="34" charset="0"/>
              </a:rPr>
              <a:t>This rapid evaluation was carried out by the Birmingham, RAND and Cambridge Evaluation Centre (BRACE). </a:t>
            </a:r>
          </a:p>
          <a:p>
            <a:pPr>
              <a:spcBef>
                <a:spcPts val="450"/>
              </a:spcBef>
              <a:spcAft>
                <a:spcPts val="450"/>
              </a:spcAft>
              <a:defRPr/>
            </a:pPr>
            <a:r>
              <a:rPr lang="en-GB" sz="2200" dirty="0">
                <a:solidFill>
                  <a:prstClr val="black"/>
                </a:solidFill>
                <a:latin typeface="Arial" panose="020B0604020202020204" pitchFamily="34" charset="0"/>
                <a:cs typeface="Arial" panose="020B0604020202020204" pitchFamily="34" charset="0"/>
              </a:rPr>
              <a:t>This project was funded by the National Institute for Health and Care Research, Health Services and Delivery Research programme (HSDR 16/138/31 – Birmingham, RAND and Cambridge Evaluation Centre).</a:t>
            </a:r>
          </a:p>
          <a:p>
            <a:pPr>
              <a:spcAft>
                <a:spcPts val="450"/>
              </a:spcAft>
            </a:pPr>
            <a:r>
              <a:rPr lang="en-GB" sz="2200" dirty="0">
                <a:solidFill>
                  <a:prstClr val="black"/>
                </a:solidFill>
                <a:latin typeface="Arial" panose="020B0604020202020204" pitchFamily="34" charset="0"/>
                <a:cs typeface="Arial" panose="020B0604020202020204" pitchFamily="34" charset="0"/>
              </a:rPr>
              <a:t>The views expressed are those of the authors and not necessarily those of the NIHR or the Department of Health and Social Care.</a:t>
            </a:r>
          </a:p>
          <a:p>
            <a:pPr>
              <a:spcAft>
                <a:spcPts val="450"/>
              </a:spcAft>
            </a:pPr>
            <a:endParaRPr lang="en-GB" sz="1650" dirty="0">
              <a:solidFill>
                <a:prstClr val="black"/>
              </a:solidFill>
              <a:latin typeface="Arial" panose="020B0604020202020204" pitchFamily="34" charset="0"/>
              <a:cs typeface="Arial" panose="020B0604020202020204" pitchFamily="34" charset="0"/>
            </a:endParaRPr>
          </a:p>
          <a:p>
            <a:pPr algn="ctr">
              <a:spcAft>
                <a:spcPts val="600"/>
              </a:spcAft>
            </a:pPr>
            <a:r>
              <a:rPr lang="en-GB" b="1" dirty="0">
                <a:solidFill>
                  <a:prstClr val="black"/>
                </a:solidFill>
                <a:latin typeface="Arial" panose="020B0604020202020204" pitchFamily="34" charset="0"/>
                <a:cs typeface="Arial" panose="020B0604020202020204" pitchFamily="34" charset="0"/>
              </a:rPr>
              <a:t>Please note that our final report is currently under final review with NIHR and may be subject to change. This summary was developed to provide findings rapidly to policy and practice.</a:t>
            </a:r>
          </a:p>
          <a:p>
            <a:pPr algn="ctr">
              <a:spcAft>
                <a:spcPts val="600"/>
              </a:spcAft>
            </a:pPr>
            <a:endParaRPr lang="en-GB" b="1" dirty="0">
              <a:solidFill>
                <a:prstClr val="black"/>
              </a:solidFill>
              <a:latin typeface="Arial" panose="020B0604020202020204" pitchFamily="34" charset="0"/>
              <a:cs typeface="Arial" panose="020B0604020202020204" pitchFamily="34" charset="0"/>
            </a:endParaRPr>
          </a:p>
          <a:p>
            <a:pPr>
              <a:spcAft>
                <a:spcPts val="450"/>
              </a:spcAft>
            </a:pPr>
            <a:endParaRPr lang="en-GB" sz="1650" dirty="0">
              <a:solidFill>
                <a:srgbClr val="FF0000"/>
              </a:solidFill>
              <a:latin typeface="Arial" panose="020B0604020202020204" pitchFamily="34" charset="0"/>
              <a:cs typeface="Arial" panose="020B0604020202020204" pitchFamily="34" charset="0"/>
            </a:endParaRPr>
          </a:p>
          <a:p>
            <a:pPr>
              <a:spcAft>
                <a:spcPts val="450"/>
              </a:spcAft>
            </a:pPr>
            <a:endParaRPr lang="en-GB" sz="1200" dirty="0">
              <a:solidFill>
                <a:prstClr val="black"/>
              </a:solidFill>
              <a:latin typeface="Arial" panose="020B0604020202020204" pitchFamily="34" charset="0"/>
              <a:cs typeface="Arial" panose="020B0604020202020204" pitchFamily="34" charset="0"/>
            </a:endParaRPr>
          </a:p>
          <a:p>
            <a:pPr>
              <a:spcBef>
                <a:spcPts val="450"/>
              </a:spcBef>
              <a:spcAft>
                <a:spcPts val="450"/>
              </a:spcAft>
              <a:defRPr/>
            </a:pPr>
            <a:endParaRPr lang="en-GB" sz="1200" dirty="0">
              <a:solidFill>
                <a:prstClr val="black"/>
              </a:solidFill>
              <a:latin typeface="Arial" panose="020B0604020202020204" pitchFamily="34" charset="0"/>
              <a:cs typeface="Arial" panose="020B0604020202020204" pitchFamily="34" charset="0"/>
            </a:endParaRPr>
          </a:p>
        </p:txBody>
      </p:sp>
      <p:sp>
        <p:nvSpPr>
          <p:cNvPr id="2" name="Title 1"/>
          <p:cNvSpPr>
            <a:spLocks noGrp="1"/>
          </p:cNvSpPr>
          <p:nvPr>
            <p:ph type="title" idx="4294967295"/>
          </p:nvPr>
        </p:nvSpPr>
        <p:spPr>
          <a:xfrm>
            <a:off x="2373143" y="808702"/>
            <a:ext cx="4564070" cy="553998"/>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ts val="450"/>
              </a:spcBef>
              <a:spcAft>
                <a:spcPts val="225"/>
              </a:spcAft>
              <a:buClrTx/>
              <a:buSzTx/>
              <a:buFontTx/>
              <a:buNone/>
              <a:tabLst/>
              <a:defRPr/>
            </a:pPr>
            <a:r>
              <a:rPr kumimoji="0" lang="en-GB" sz="3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BRACE programme</a:t>
            </a:r>
          </a:p>
        </p:txBody>
      </p:sp>
    </p:spTree>
    <p:extLst>
      <p:ext uri="{BB962C8B-B14F-4D97-AF65-F5344CB8AC3E}">
        <p14:creationId xmlns:p14="http://schemas.microsoft.com/office/powerpoint/2010/main" val="231444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4E00691-6563-459A-8CAF-B1C94A3E8C24}"/>
              </a:ext>
            </a:extLst>
          </p:cNvPr>
          <p:cNvSpPr txBox="1">
            <a:spLocks noGrp="1"/>
          </p:cNvSpPr>
          <p:nvPr>
            <p:ph type="title" idx="4294967295"/>
          </p:nvPr>
        </p:nvSpPr>
        <p:spPr>
          <a:xfrm>
            <a:off x="2800378" y="908781"/>
            <a:ext cx="3316922"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lnSpc>
                <a:spcPct val="90000"/>
              </a:lnSpc>
              <a:spcBef>
                <a:spcPct val="0"/>
              </a:spcBef>
              <a:spcAft>
                <a:spcPct val="0"/>
              </a:spcAft>
              <a:defRPr sz="3300"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Evaluation plan</a:t>
            </a:r>
          </a:p>
        </p:txBody>
      </p:sp>
      <p:graphicFrame>
        <p:nvGraphicFramePr>
          <p:cNvPr id="9" name="Content Placeholder 5" descr="A diagram depicting the overall evaluation plan, as follows: &#10;&#10;Work Package 1 Map and describe hubs: May-July 2022&#10;Develop database of WHH&#10;Online survey with lead from every WHH&#10;Analysis of 10 scoping interviews&#10;Interviews with regional stakeholders (n=7)&#10;Development of typology if possible&#10;&#10;Work Package 2 In-depth work in four sites: July 2022- January 2023&#10;Selection of 4 exemplar hub sites &#10;In-depth interviews with staff (n=7) and service users (n=8) at each site&#10;Focus groups with women in local communities (via community groups)&#10;Documentary analysis&#10;&#10;Work Package 3  Consolidation of findings and recommendations October 2022 - March 2023&#10;Interviews with national  stakeholders (n=4-5)&#10;Rich description and map of UK Women’s Health Hubs&#10;Identification of outcomes which are/could be used to assess impact&#10;Development of a theory of change&#10;Recommendations for policy, practice and research. &#10;">
            <a:extLst>
              <a:ext uri="{FF2B5EF4-FFF2-40B4-BE49-F238E27FC236}">
                <a16:creationId xmlns:a16="http://schemas.microsoft.com/office/drawing/2014/main" id="{AEAC57C1-C785-4E74-8834-2219C933ACEA}"/>
              </a:ext>
            </a:extLst>
          </p:cNvPr>
          <p:cNvGraphicFramePr>
            <a:graphicFrameLocks/>
          </p:cNvGraphicFramePr>
          <p:nvPr>
            <p:extLst>
              <p:ext uri="{D42A27DB-BD31-4B8C-83A1-F6EECF244321}">
                <p14:modId xmlns:p14="http://schemas.microsoft.com/office/powerpoint/2010/main" val="2883224148"/>
              </p:ext>
            </p:extLst>
          </p:nvPr>
        </p:nvGraphicFramePr>
        <p:xfrm>
          <a:off x="454551" y="2107676"/>
          <a:ext cx="8429555" cy="4035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F03ECA85-2F42-4C65-B232-FF0171192293}"/>
              </a:ext>
              <a:ext uri="{C183D7F6-B498-43B3-948B-1728B52AA6E4}">
                <adec:decorative xmlns:adec="http://schemas.microsoft.com/office/drawing/2017/decorative" val="1"/>
              </a:ext>
            </a:extLst>
          </p:cNvPr>
          <p:cNvSpPr txBox="1"/>
          <p:nvPr/>
        </p:nvSpPr>
        <p:spPr>
          <a:xfrm>
            <a:off x="1348996" y="5143538"/>
            <a:ext cx="1353710" cy="715581"/>
          </a:xfrm>
          <a:prstGeom prst="rect">
            <a:avLst/>
          </a:prstGeom>
          <a:noFill/>
        </p:spPr>
        <p:txBody>
          <a:bodyPr wrap="square" rtlCol="0">
            <a:spAutoFit/>
          </a:bodyPr>
          <a:lstStyle/>
          <a:p>
            <a:pPr algn="ctr"/>
            <a:r>
              <a:rPr lang="en-GB" sz="4050" b="1" dirty="0">
                <a:solidFill>
                  <a:schemeClr val="bg1"/>
                </a:solidFill>
              </a:rPr>
              <a:t>WP1</a:t>
            </a:r>
          </a:p>
        </p:txBody>
      </p:sp>
      <p:sp>
        <p:nvSpPr>
          <p:cNvPr id="11" name="TextBox 10">
            <a:extLst>
              <a:ext uri="{FF2B5EF4-FFF2-40B4-BE49-F238E27FC236}">
                <a16:creationId xmlns:a16="http://schemas.microsoft.com/office/drawing/2014/main" id="{AA5AB1AA-E382-4548-9704-84AABB6974F7}"/>
              </a:ext>
              <a:ext uri="{C183D7F6-B498-43B3-948B-1728B52AA6E4}">
                <adec:decorative xmlns:adec="http://schemas.microsoft.com/office/drawing/2017/decorative" val="1"/>
              </a:ext>
            </a:extLst>
          </p:cNvPr>
          <p:cNvSpPr txBox="1"/>
          <p:nvPr/>
        </p:nvSpPr>
        <p:spPr>
          <a:xfrm>
            <a:off x="4008393" y="5139174"/>
            <a:ext cx="1353710" cy="715581"/>
          </a:xfrm>
          <a:prstGeom prst="rect">
            <a:avLst/>
          </a:prstGeom>
          <a:noFill/>
        </p:spPr>
        <p:txBody>
          <a:bodyPr wrap="square" rtlCol="0">
            <a:spAutoFit/>
          </a:bodyPr>
          <a:lstStyle/>
          <a:p>
            <a:pPr algn="ctr"/>
            <a:r>
              <a:rPr lang="en-GB" sz="4050" b="1" dirty="0">
                <a:solidFill>
                  <a:schemeClr val="bg1"/>
                </a:solidFill>
              </a:rPr>
              <a:t>WP2</a:t>
            </a:r>
          </a:p>
        </p:txBody>
      </p:sp>
      <p:sp>
        <p:nvSpPr>
          <p:cNvPr id="12" name="TextBox 11">
            <a:extLst>
              <a:ext uri="{FF2B5EF4-FFF2-40B4-BE49-F238E27FC236}">
                <a16:creationId xmlns:a16="http://schemas.microsoft.com/office/drawing/2014/main" id="{6AB6E1CF-9239-4F50-883D-0589CCB2000B}"/>
              </a:ext>
              <a:ext uri="{C183D7F6-B498-43B3-948B-1728B52AA6E4}">
                <adec:decorative xmlns:adec="http://schemas.microsoft.com/office/drawing/2017/decorative" val="1"/>
              </a:ext>
            </a:extLst>
          </p:cNvPr>
          <p:cNvSpPr txBox="1"/>
          <p:nvPr/>
        </p:nvSpPr>
        <p:spPr>
          <a:xfrm>
            <a:off x="6819901" y="5139174"/>
            <a:ext cx="1353710" cy="715581"/>
          </a:xfrm>
          <a:prstGeom prst="rect">
            <a:avLst/>
          </a:prstGeom>
          <a:noFill/>
        </p:spPr>
        <p:txBody>
          <a:bodyPr wrap="square" rtlCol="0">
            <a:spAutoFit/>
          </a:bodyPr>
          <a:lstStyle/>
          <a:p>
            <a:pPr algn="ctr"/>
            <a:r>
              <a:rPr lang="en-GB" sz="4050" b="1" dirty="0">
                <a:solidFill>
                  <a:schemeClr val="bg1"/>
                </a:solidFill>
              </a:rPr>
              <a:t>WP3</a:t>
            </a:r>
          </a:p>
        </p:txBody>
      </p:sp>
      <p:sp>
        <p:nvSpPr>
          <p:cNvPr id="13" name="TextBox 12">
            <a:extLst>
              <a:ext uri="{FF2B5EF4-FFF2-40B4-BE49-F238E27FC236}">
                <a16:creationId xmlns:a16="http://schemas.microsoft.com/office/drawing/2014/main" id="{DDD77E66-7A6E-478C-8C7B-E43D9D0A7281}"/>
              </a:ext>
              <a:ext uri="{C183D7F6-B498-43B3-948B-1728B52AA6E4}">
                <adec:decorative xmlns:adec="http://schemas.microsoft.com/office/drawing/2017/decorative" val="1"/>
              </a:ext>
            </a:extLst>
          </p:cNvPr>
          <p:cNvSpPr txBox="1"/>
          <p:nvPr/>
        </p:nvSpPr>
        <p:spPr>
          <a:xfrm>
            <a:off x="712467" y="1714462"/>
            <a:ext cx="2460432" cy="369332"/>
          </a:xfrm>
          <a:prstGeom prst="rect">
            <a:avLst/>
          </a:prstGeom>
          <a:ln w="762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b="1" dirty="0"/>
              <a:t>May-July 2022</a:t>
            </a:r>
          </a:p>
        </p:txBody>
      </p:sp>
      <p:sp>
        <p:nvSpPr>
          <p:cNvPr id="14" name="TextBox 13">
            <a:extLst>
              <a:ext uri="{FF2B5EF4-FFF2-40B4-BE49-F238E27FC236}">
                <a16:creationId xmlns:a16="http://schemas.microsoft.com/office/drawing/2014/main" id="{CE6D0459-1ADA-4C97-85F9-581EFAE9741E}"/>
              </a:ext>
              <a:ext uri="{C183D7F6-B498-43B3-948B-1728B52AA6E4}">
                <adec:decorative xmlns:adec="http://schemas.microsoft.com/office/drawing/2017/decorative" val="1"/>
              </a:ext>
            </a:extLst>
          </p:cNvPr>
          <p:cNvSpPr txBox="1"/>
          <p:nvPr/>
        </p:nvSpPr>
        <p:spPr>
          <a:xfrm>
            <a:off x="3455033" y="1714462"/>
            <a:ext cx="2460432" cy="369332"/>
          </a:xfrm>
          <a:prstGeom prst="rect">
            <a:avLst/>
          </a:prstGeom>
          <a:ln w="762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b="1" dirty="0"/>
              <a:t>July 2022-January 2023</a:t>
            </a:r>
          </a:p>
        </p:txBody>
      </p:sp>
      <p:sp>
        <p:nvSpPr>
          <p:cNvPr id="15" name="TextBox 14">
            <a:extLst>
              <a:ext uri="{FF2B5EF4-FFF2-40B4-BE49-F238E27FC236}">
                <a16:creationId xmlns:a16="http://schemas.microsoft.com/office/drawing/2014/main" id="{35C35310-003B-41A9-BAFE-7DDED74C193E}"/>
              </a:ext>
              <a:ext uri="{C183D7F6-B498-43B3-948B-1728B52AA6E4}">
                <adec:decorative xmlns:adec="http://schemas.microsoft.com/office/drawing/2017/decorative" val="1"/>
              </a:ext>
            </a:extLst>
          </p:cNvPr>
          <p:cNvSpPr txBox="1"/>
          <p:nvPr/>
        </p:nvSpPr>
        <p:spPr>
          <a:xfrm>
            <a:off x="6117300" y="1714462"/>
            <a:ext cx="2766806" cy="369332"/>
          </a:xfrm>
          <a:prstGeom prst="rect">
            <a:avLst/>
          </a:prstGeom>
          <a:ln w="762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b="1" dirty="0"/>
              <a:t>October 2022-March 2023</a:t>
            </a:r>
          </a:p>
        </p:txBody>
      </p:sp>
    </p:spTree>
    <p:extLst>
      <p:ext uri="{BB962C8B-B14F-4D97-AF65-F5344CB8AC3E}">
        <p14:creationId xmlns:p14="http://schemas.microsoft.com/office/powerpoint/2010/main" val="214647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FED548-4C5C-4DAB-9256-9D19F836F13A}"/>
              </a:ext>
            </a:extLst>
          </p:cNvPr>
          <p:cNvSpPr>
            <a:spLocks noGrp="1"/>
          </p:cNvSpPr>
          <p:nvPr>
            <p:ph type="title" idx="4294967295"/>
          </p:nvPr>
        </p:nvSpPr>
        <p:spPr>
          <a:xfrm>
            <a:off x="217022" y="807806"/>
            <a:ext cx="4729821" cy="46166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ts val="450"/>
              </a:spcBef>
              <a:spcAft>
                <a:spcPts val="225"/>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Defining Women’s Health Hubs</a:t>
            </a:r>
          </a:p>
        </p:txBody>
      </p:sp>
      <p:sp>
        <p:nvSpPr>
          <p:cNvPr id="2" name="TextBox 1">
            <a:extLst>
              <a:ext uri="{FF2B5EF4-FFF2-40B4-BE49-F238E27FC236}">
                <a16:creationId xmlns:a16="http://schemas.microsoft.com/office/drawing/2014/main" id="{E420E9C0-C136-B6A3-B43A-18EC5D79AA32}"/>
              </a:ext>
            </a:extLst>
          </p:cNvPr>
          <p:cNvSpPr txBox="1"/>
          <p:nvPr/>
        </p:nvSpPr>
        <p:spPr>
          <a:xfrm>
            <a:off x="217022" y="1324911"/>
            <a:ext cx="4354978"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There was no agreed definition, so we developed a new working definition.</a:t>
            </a:r>
          </a:p>
        </p:txBody>
      </p:sp>
      <p:sp>
        <p:nvSpPr>
          <p:cNvPr id="3" name="Content Placeholder 2">
            <a:extLst>
              <a:ext uri="{FF2B5EF4-FFF2-40B4-BE49-F238E27FC236}">
                <a16:creationId xmlns:a16="http://schemas.microsoft.com/office/drawing/2014/main" id="{F99AFF51-6794-A2CE-456B-C35E986FE884}"/>
              </a:ext>
            </a:extLst>
          </p:cNvPr>
          <p:cNvSpPr>
            <a:spLocks noGrp="1"/>
          </p:cNvSpPr>
          <p:nvPr>
            <p:ph sz="half" idx="1"/>
          </p:nvPr>
        </p:nvSpPr>
        <p:spPr>
          <a:xfrm>
            <a:off x="217022" y="2082121"/>
            <a:ext cx="4186890" cy="4391867"/>
          </a:xfrm>
          <a:noFill/>
        </p:spPr>
        <p:txBody>
          <a:bodyPr/>
          <a:lstStyle/>
          <a:p>
            <a:pPr marL="0" indent="0">
              <a:buNone/>
            </a:pPr>
            <a:r>
              <a:rPr lang="en-GB" b="1" dirty="0"/>
              <a:t>Our working definition </a:t>
            </a:r>
          </a:p>
          <a:p>
            <a:pPr marL="0" indent="0">
              <a:buNone/>
            </a:pPr>
            <a:endParaRPr lang="en-GB" sz="400" b="1" i="1" dirty="0"/>
          </a:p>
          <a:p>
            <a:pPr marL="0" indent="0">
              <a:buNone/>
            </a:pPr>
            <a:r>
              <a:rPr lang="en-GB" sz="1800" b="1" i="1" dirty="0"/>
              <a:t>Women’s health hubs:</a:t>
            </a:r>
          </a:p>
          <a:p>
            <a:pPr>
              <a:spcAft>
                <a:spcPts val="814"/>
              </a:spcAft>
            </a:pPr>
            <a:r>
              <a:rPr lang="en-GB" sz="1650" dirty="0"/>
              <a:t>WHHs are based in the community and work at the interface between primary and secondary care and/or voluntary sector and wider. </a:t>
            </a:r>
          </a:p>
          <a:p>
            <a:pPr>
              <a:spcAft>
                <a:spcPts val="814"/>
              </a:spcAft>
            </a:pPr>
            <a:r>
              <a:rPr lang="en-GB" sz="1650" dirty="0"/>
              <a:t>WHHs offer more than a single service (and include the provision of both gynaecological services and contraception) or demonstrate plans to. </a:t>
            </a:r>
          </a:p>
          <a:p>
            <a:pPr>
              <a:spcAft>
                <a:spcPts val="814"/>
              </a:spcAft>
            </a:pPr>
            <a:r>
              <a:rPr lang="en-GB" sz="1650" dirty="0"/>
              <a:t>WHHs have more than one organisation involved in the process of service delivery; including in design, commissioning and/or provision of care, beyond simply referring-in. </a:t>
            </a:r>
          </a:p>
        </p:txBody>
      </p:sp>
      <p:sp>
        <p:nvSpPr>
          <p:cNvPr id="4" name="Content Placeholder 3" descr="Description of challenges and considerations of hubs. For example:&#10;Hubs are not ‘one-size-fits-all’ &#10;Context dependent (variation by geography, existing services/resources, standpoint of leaders, aims and needs of local populations)&#10;At time of evaluation models were bottom-up/organic rather than standardised/driven by policy &#10;Important that concept is meaningful to women and wider stakeholders&#10;Agreed definition could support identification of hubs, engagement with relevant individuals, and implementation of the women’s health strategy &#10;Broad definition – we removed ‘joint commissioning’ to be inclusive in the evaluation.&#10;">
            <a:extLst>
              <a:ext uri="{FF2B5EF4-FFF2-40B4-BE49-F238E27FC236}">
                <a16:creationId xmlns:a16="http://schemas.microsoft.com/office/drawing/2014/main" id="{D26DF7AF-C948-12BB-662C-565D8F117C83}"/>
              </a:ext>
            </a:extLst>
          </p:cNvPr>
          <p:cNvSpPr>
            <a:spLocks noGrp="1"/>
          </p:cNvSpPr>
          <p:nvPr>
            <p:ph sz="half" idx="2"/>
          </p:nvPr>
        </p:nvSpPr>
        <p:spPr>
          <a:xfrm>
            <a:off x="4814515" y="1362545"/>
            <a:ext cx="4186890" cy="5010959"/>
          </a:xfrm>
          <a:ln w="31750">
            <a:solidFill>
              <a:schemeClr val="accent1"/>
            </a:solidFill>
          </a:ln>
        </p:spPr>
        <p:txBody>
          <a:bodyPr/>
          <a:lstStyle/>
          <a:p>
            <a:pPr marL="0" indent="0">
              <a:buNone/>
            </a:pPr>
            <a:r>
              <a:rPr lang="en-GB" b="1" dirty="0"/>
              <a:t>Challenges and considerations </a:t>
            </a:r>
          </a:p>
          <a:p>
            <a:r>
              <a:rPr lang="en-GB" sz="1650" dirty="0"/>
              <a:t>Hubs are not ‘one-size-fits-all’ </a:t>
            </a:r>
          </a:p>
          <a:p>
            <a:r>
              <a:rPr lang="en-GB" sz="1650" dirty="0"/>
              <a:t>Context dependent (variation by geography, existing services/resources, standpoint of leaders, aims and needs of local populations)</a:t>
            </a:r>
          </a:p>
          <a:p>
            <a:r>
              <a:rPr lang="en-GB" sz="1650" dirty="0"/>
              <a:t>At the time of evaluation, models were bottom-up/organic rather than standardised/driven by policy </a:t>
            </a:r>
          </a:p>
          <a:p>
            <a:r>
              <a:rPr lang="en-GB" sz="1650" dirty="0"/>
              <a:t>Important that concept is meaningful to women and wider stakeholders</a:t>
            </a:r>
          </a:p>
          <a:p>
            <a:r>
              <a:rPr lang="en-GB" sz="1650" dirty="0"/>
              <a:t>Agreed definition could support identification of hubs, engagement with relevant individuals, and implementation of the women’s health strategy </a:t>
            </a:r>
          </a:p>
          <a:p>
            <a:r>
              <a:rPr lang="en-GB" sz="1650" dirty="0"/>
              <a:t>Broad definition – we removed ‘joint commissioning’ to be inclusive in the evaluation</a:t>
            </a:r>
            <a:r>
              <a:rPr lang="en-GB" sz="1800" dirty="0"/>
              <a:t>.</a:t>
            </a:r>
          </a:p>
          <a:p>
            <a:endParaRPr lang="en-GB" sz="1350" dirty="0">
              <a:latin typeface="+mn-lt"/>
            </a:endParaRPr>
          </a:p>
          <a:p>
            <a:endParaRPr lang="en-GB" dirty="0">
              <a:latin typeface="+mn-lt"/>
            </a:endParaRPr>
          </a:p>
        </p:txBody>
      </p:sp>
    </p:spTree>
    <p:extLst>
      <p:ext uri="{BB962C8B-B14F-4D97-AF65-F5344CB8AC3E}">
        <p14:creationId xmlns:p14="http://schemas.microsoft.com/office/powerpoint/2010/main" val="2797464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F065A1-1B0D-4AE8-B234-B2A0F0F812DF}"/>
              </a:ext>
            </a:extLst>
          </p:cNvPr>
          <p:cNvSpPr>
            <a:spLocks noGrp="1"/>
          </p:cNvSpPr>
          <p:nvPr>
            <p:ph type="title" idx="4294967295"/>
          </p:nvPr>
        </p:nvSpPr>
        <p:spPr>
          <a:xfrm>
            <a:off x="1663191" y="764445"/>
            <a:ext cx="5817618" cy="104387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ts val="450"/>
              </a:spcBef>
              <a:spcAft>
                <a:spcPts val="225"/>
              </a:spcAft>
              <a:buClrTx/>
              <a:buSzTx/>
              <a:buFontTx/>
              <a:buNone/>
              <a:tabLst/>
              <a:defRPr/>
            </a:pPr>
            <a:r>
              <a:rPr kumimoji="0" lang="en-GB" sz="2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Mapping Women’s Health Hubs: </a:t>
            </a:r>
          </a:p>
          <a:p>
            <a:pPr marL="0" marR="0" lvl="0" indent="0" algn="ctr" defTabSz="914400" rtl="0" eaLnBrk="0" fontAlgn="base" latinLnBrk="0" hangingPunct="0">
              <a:lnSpc>
                <a:spcPct val="100000"/>
              </a:lnSpc>
              <a:spcBef>
                <a:spcPts val="450"/>
              </a:spcBef>
              <a:spcAft>
                <a:spcPts val="225"/>
              </a:spcAft>
              <a:buClrTx/>
              <a:buSzTx/>
              <a:buFontTx/>
              <a:buNone/>
              <a:tabLst/>
              <a:defRPr/>
            </a:pPr>
            <a:r>
              <a:rPr kumimoji="0" lang="en-GB" sz="2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results of online mapping survey</a:t>
            </a:r>
          </a:p>
        </p:txBody>
      </p:sp>
      <p:sp>
        <p:nvSpPr>
          <p:cNvPr id="11" name="Content Placeholder 3">
            <a:extLst>
              <a:ext uri="{FF2B5EF4-FFF2-40B4-BE49-F238E27FC236}">
                <a16:creationId xmlns:a16="http://schemas.microsoft.com/office/drawing/2014/main" id="{CB443ADC-4C39-7B39-9E17-805A19227394}"/>
              </a:ext>
            </a:extLst>
          </p:cNvPr>
          <p:cNvSpPr txBox="1">
            <a:spLocks/>
          </p:cNvSpPr>
          <p:nvPr/>
        </p:nvSpPr>
        <p:spPr>
          <a:xfrm>
            <a:off x="105663" y="1869876"/>
            <a:ext cx="3115055" cy="2023606"/>
          </a:xfrm>
          <a:prstGeom prst="rect">
            <a:avLst/>
          </a:prstGeom>
        </p:spPr>
        <p:txBody>
          <a:bodyPr/>
          <a:lst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800" dirty="0"/>
              <a:t>We identified 17 services across the UK that meet our definition of a WHH and are active     (i.e. currently seeing women). </a:t>
            </a:r>
          </a:p>
          <a:p>
            <a:endParaRPr lang="en-GB" sz="1800" dirty="0"/>
          </a:p>
          <a:p>
            <a:r>
              <a:rPr lang="en-GB" sz="1800" dirty="0"/>
              <a:t>Most were located in England (N=13), with four in Northern Ireland. </a:t>
            </a:r>
          </a:p>
          <a:p>
            <a:endParaRPr lang="en-GB" sz="1800" dirty="0"/>
          </a:p>
          <a:p>
            <a:r>
              <a:rPr lang="en-GB" sz="1800" dirty="0"/>
              <a:t>No hubs were identified in Wales or Scotland. </a:t>
            </a:r>
          </a:p>
          <a:p>
            <a:endParaRPr lang="en-GB" sz="1800" dirty="0"/>
          </a:p>
          <a:p>
            <a:r>
              <a:rPr lang="en-GB" sz="1800" dirty="0"/>
              <a:t>Most women in the UK did not have access to a hub.</a:t>
            </a:r>
          </a:p>
          <a:p>
            <a:endParaRPr lang="en-GB" sz="1500" dirty="0"/>
          </a:p>
        </p:txBody>
      </p:sp>
      <p:pic>
        <p:nvPicPr>
          <p:cNvPr id="3" name="Picture 2" descr="A map of the UK, the map is grey and then areas where Women's Health Hubs have been identified and coloured in green to show their locations across the country. ">
            <a:extLst>
              <a:ext uri="{FF2B5EF4-FFF2-40B4-BE49-F238E27FC236}">
                <a16:creationId xmlns:a16="http://schemas.microsoft.com/office/drawing/2014/main" id="{C3644AD5-A850-A485-5914-D71D5325685B}"/>
              </a:ext>
            </a:extLst>
          </p:cNvPr>
          <p:cNvPicPr>
            <a:picLocks noChangeAspect="1"/>
          </p:cNvPicPr>
          <p:nvPr/>
        </p:nvPicPr>
        <p:blipFill rotWithShape="1">
          <a:blip r:embed="rId3"/>
          <a:srcRect l="12349" t="11499" r="75000" b="18013"/>
          <a:stretch/>
        </p:blipFill>
        <p:spPr>
          <a:xfrm>
            <a:off x="3080414" y="1869876"/>
            <a:ext cx="2431473" cy="3810112"/>
          </a:xfrm>
          <a:prstGeom prst="rect">
            <a:avLst/>
          </a:prstGeom>
        </p:spPr>
      </p:pic>
      <p:sp>
        <p:nvSpPr>
          <p:cNvPr id="8" name="TextBox 7">
            <a:extLst>
              <a:ext uri="{FF2B5EF4-FFF2-40B4-BE49-F238E27FC236}">
                <a16:creationId xmlns:a16="http://schemas.microsoft.com/office/drawing/2014/main" id="{26A29127-F6B1-DA06-C010-79F94BE47749}"/>
              </a:ext>
            </a:extLst>
          </p:cNvPr>
          <p:cNvSpPr txBox="1"/>
          <p:nvPr/>
        </p:nvSpPr>
        <p:spPr>
          <a:xfrm>
            <a:off x="5293523" y="2074592"/>
            <a:ext cx="3526450" cy="4524315"/>
          </a:xfrm>
          <a:prstGeom prst="rect">
            <a:avLst/>
          </a:prstGeom>
          <a:noFill/>
        </p:spPr>
        <p:txBody>
          <a:bodyPr wrap="square">
            <a:spAutoFit/>
          </a:bodyPr>
          <a:lstStyle/>
          <a:p>
            <a:pPr marL="214313" indent="-214313">
              <a:buFont typeface="Arial" panose="020B0604020202020204" pitchFamily="34" charset="0"/>
              <a:buChar char="•"/>
            </a:pPr>
            <a:r>
              <a:rPr lang="en-GB" dirty="0">
                <a:latin typeface="Arial" panose="020B0604020202020204" pitchFamily="34" charset="0"/>
                <a:cs typeface="Arial" panose="020B0604020202020204" pitchFamily="34" charset="0"/>
              </a:rPr>
              <a:t>Small scale and rare </a:t>
            </a:r>
          </a:p>
          <a:p>
            <a:pPr marL="214313" indent="-214313">
              <a:buFont typeface="Arial" panose="020B0604020202020204" pitchFamily="34" charset="0"/>
              <a:buChar char="•"/>
            </a:pPr>
            <a:r>
              <a:rPr lang="en-GB" dirty="0">
                <a:latin typeface="Arial" panose="020B0604020202020204" pitchFamily="34" charset="0"/>
                <a:cs typeface="Arial" panose="020B0604020202020204" pitchFamily="34" charset="0"/>
              </a:rPr>
              <a:t>Varied with no optimum model (model, leadership, commissioning, footprint/scale, etc) </a:t>
            </a:r>
          </a:p>
          <a:p>
            <a:pPr marL="214313" indent="-214313">
              <a:buFont typeface="Arial" panose="020B0604020202020204" pitchFamily="34" charset="0"/>
              <a:buChar char="•"/>
            </a:pPr>
            <a:r>
              <a:rPr lang="en-GB" dirty="0">
                <a:latin typeface="Arial" panose="020B0604020202020204" pitchFamily="34" charset="0"/>
                <a:cs typeface="Arial" panose="020B0604020202020204" pitchFamily="34" charset="0"/>
              </a:rPr>
              <a:t>Services mostly clinically led by GPs</a:t>
            </a:r>
          </a:p>
          <a:p>
            <a:pPr marL="214313" indent="-214313">
              <a:buFont typeface="Arial" panose="020B0604020202020204" pitchFamily="34" charset="0"/>
              <a:buChar char="•"/>
            </a:pPr>
            <a:r>
              <a:rPr lang="en-GB" dirty="0">
                <a:latin typeface="Arial" panose="020B0604020202020204" pitchFamily="34" charset="0"/>
                <a:cs typeface="Arial" panose="020B0604020202020204" pitchFamily="34" charset="0"/>
              </a:rPr>
              <a:t>Multiple venues and formats of appointments </a:t>
            </a:r>
          </a:p>
          <a:p>
            <a:pPr marL="214313" indent="-214313">
              <a:buFont typeface="Arial" panose="020B0604020202020204" pitchFamily="34" charset="0"/>
              <a:buChar char="•"/>
            </a:pPr>
            <a:r>
              <a:rPr lang="en-GB" dirty="0">
                <a:latin typeface="Arial" panose="020B0604020202020204" pitchFamily="34" charset="0"/>
                <a:cs typeface="Arial" panose="020B0604020202020204" pitchFamily="34" charset="0"/>
              </a:rPr>
              <a:t>GP referral pathways</a:t>
            </a:r>
          </a:p>
          <a:p>
            <a:pPr marL="214313" indent="-214313">
              <a:buFont typeface="Arial" panose="020B0604020202020204" pitchFamily="34" charset="0"/>
              <a:buChar char="•"/>
            </a:pPr>
            <a:r>
              <a:rPr lang="en-GB" dirty="0">
                <a:latin typeface="Arial" panose="020B0604020202020204" pitchFamily="34" charset="0"/>
                <a:cs typeface="Arial" panose="020B0604020202020204" pitchFamily="34" charset="0"/>
              </a:rPr>
              <a:t>Range of appointment formats</a:t>
            </a:r>
          </a:p>
          <a:p>
            <a:endParaRPr lang="en-GB"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Map created using MapChart.net </a:t>
            </a:r>
          </a:p>
          <a:p>
            <a:pPr marL="214313" indent="-214313">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591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6B4A-57DD-944B-E61C-18C289EC78C7}"/>
              </a:ext>
            </a:extLst>
          </p:cNvPr>
          <p:cNvSpPr>
            <a:spLocks noGrp="1"/>
          </p:cNvSpPr>
          <p:nvPr>
            <p:ph type="title"/>
          </p:nvPr>
        </p:nvSpPr>
        <p:spPr>
          <a:xfrm>
            <a:off x="2823087" y="468332"/>
            <a:ext cx="3497825" cy="776288"/>
          </a:xfrm>
        </p:spPr>
        <p:txBody>
          <a:bodyPr/>
          <a:lstStyle/>
          <a:p>
            <a:r>
              <a:rPr lang="en-GB" sz="3000" b="1" dirty="0"/>
              <a:t>Services offered</a:t>
            </a:r>
          </a:p>
        </p:txBody>
      </p:sp>
      <p:pic>
        <p:nvPicPr>
          <p:cNvPr id="5" name="Content Placeholder 4" descr="A bar chart showing the services offered by Women's Health Hubs. It shows that 17 hubs offer LARCs for gynaecological reasons, and 16 hubs offer menopause or heavy menstrual bleeding consultation and treatment. In contrast, no hubs offered termination of pregnancy provision or pelvic physiotherapy.">
            <a:extLst>
              <a:ext uri="{FF2B5EF4-FFF2-40B4-BE49-F238E27FC236}">
                <a16:creationId xmlns:a16="http://schemas.microsoft.com/office/drawing/2014/main" id="{E7FC84B1-A4EE-294B-9F31-616E05E921FD}"/>
              </a:ext>
            </a:extLst>
          </p:cNvPr>
          <p:cNvPicPr>
            <a:picLocks noGrp="1" noChangeAspect="1"/>
          </p:cNvPicPr>
          <p:nvPr>
            <p:ph idx="1"/>
          </p:nvPr>
        </p:nvPicPr>
        <p:blipFill>
          <a:blip r:embed="rId3"/>
          <a:stretch>
            <a:fillRect/>
          </a:stretch>
        </p:blipFill>
        <p:spPr>
          <a:xfrm>
            <a:off x="216862" y="1531723"/>
            <a:ext cx="8422241" cy="4600429"/>
          </a:xfrm>
          <a:prstGeom prst="rect">
            <a:avLst/>
          </a:prstGeom>
        </p:spPr>
      </p:pic>
    </p:spTree>
    <p:extLst>
      <p:ext uri="{BB962C8B-B14F-4D97-AF65-F5344CB8AC3E}">
        <p14:creationId xmlns:p14="http://schemas.microsoft.com/office/powerpoint/2010/main" val="3777278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8091C-56FC-6729-9E27-E4C5AB672148}"/>
              </a:ext>
            </a:extLst>
          </p:cNvPr>
          <p:cNvSpPr>
            <a:spLocks noGrp="1"/>
          </p:cNvSpPr>
          <p:nvPr>
            <p:ph type="title"/>
          </p:nvPr>
        </p:nvSpPr>
        <p:spPr>
          <a:xfrm>
            <a:off x="672698" y="923891"/>
            <a:ext cx="7886700" cy="776288"/>
          </a:xfrm>
        </p:spPr>
        <p:txBody>
          <a:bodyPr wrap="square" anchor="ctr">
            <a:normAutofit/>
          </a:bodyPr>
          <a:lstStyle/>
          <a:p>
            <a:pPr algn="ctr"/>
            <a:r>
              <a:rPr lang="en-GB" sz="3000" dirty="0"/>
              <a:t>Implementation processes</a:t>
            </a:r>
          </a:p>
        </p:txBody>
      </p:sp>
      <p:pic>
        <p:nvPicPr>
          <p:cNvPr id="4" name="Content Placeholder 3" descr="A flow chart of Women's Health Hub implementation processes starting from mapping existing services to scoping and designing a hub to securing funding and buy in to implementing a hub (as a pilot) to setting up strategy/steering group and then shifting from pilot to permanent service. ">
            <a:extLst>
              <a:ext uri="{FF2B5EF4-FFF2-40B4-BE49-F238E27FC236}">
                <a16:creationId xmlns:a16="http://schemas.microsoft.com/office/drawing/2014/main" id="{E30339FF-5E5A-0A1D-4FE2-D1D2FDFCCE2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bwMode="auto">
          <a:xfrm>
            <a:off x="338726" y="133811"/>
            <a:ext cx="8554645" cy="5800298"/>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12AE9F12-3AE9-0474-87A5-F07284996374}"/>
              </a:ext>
            </a:extLst>
          </p:cNvPr>
          <p:cNvSpPr txBox="1"/>
          <p:nvPr/>
        </p:nvSpPr>
        <p:spPr>
          <a:xfrm>
            <a:off x="533115" y="4969761"/>
            <a:ext cx="8272159" cy="923330"/>
          </a:xfrm>
          <a:prstGeom prst="rect">
            <a:avLst/>
          </a:prstGeom>
          <a:noFill/>
        </p:spPr>
        <p:txBody>
          <a:bodyPr wrap="square" rtlCol="0">
            <a:spAutoFit/>
          </a:bodyPr>
          <a:lstStyle/>
          <a:p>
            <a:r>
              <a:rPr lang="en-GB" b="1" dirty="0">
                <a:latin typeface="Arial" panose="020B0604020202020204" pitchFamily="34" charset="0"/>
                <a:ea typeface="Calibri" panose="020F0502020204030204" pitchFamily="34" charset="0"/>
                <a:cs typeface="Arial" panose="020B0604020202020204" pitchFamily="34" charset="0"/>
              </a:rPr>
              <a:t>Not all hubs had a clear organised or pre-defined implementation process. This was created through pooling examples of implementation processes across hubs.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3291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8091C-56FC-6729-9E27-E4C5AB672148}"/>
              </a:ext>
            </a:extLst>
          </p:cNvPr>
          <p:cNvSpPr>
            <a:spLocks noGrp="1"/>
          </p:cNvSpPr>
          <p:nvPr>
            <p:ph type="title"/>
          </p:nvPr>
        </p:nvSpPr>
        <p:spPr>
          <a:xfrm>
            <a:off x="628650" y="854974"/>
            <a:ext cx="7886700" cy="776288"/>
          </a:xfrm>
        </p:spPr>
        <p:txBody>
          <a:bodyPr wrap="square" anchor="ctr">
            <a:normAutofit fontScale="90000"/>
          </a:bodyPr>
          <a:lstStyle/>
          <a:p>
            <a:pPr algn="ctr"/>
            <a:r>
              <a:rPr lang="en-GB" dirty="0"/>
              <a:t>Step 1: Mapping existing services and gaps</a:t>
            </a:r>
          </a:p>
        </p:txBody>
      </p:sp>
      <p:pic>
        <p:nvPicPr>
          <p:cNvPr id="4" name="Content Placeholder 3" descr="A flow chart of Women's Health Hub implementation processes starting from mapping existing services to scoping and designing a hub to securing funding and buy in to implementing a hub (as a pilot) to setting up strategy/steering group and then shifting from pilot to permanent service. ">
            <a:extLst>
              <a:ext uri="{FF2B5EF4-FFF2-40B4-BE49-F238E27FC236}">
                <a16:creationId xmlns:a16="http://schemas.microsoft.com/office/drawing/2014/main" id="{E30339FF-5E5A-0A1D-4FE2-D1D2FDFCCE2A}"/>
              </a:ext>
              <a:ext uri="{C183D7F6-B498-43B3-948B-1728B52AA6E4}">
                <adec:decorative xmlns:adec="http://schemas.microsoft.com/office/drawing/2017/decorative" val="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bwMode="auto">
          <a:xfrm>
            <a:off x="607371" y="634867"/>
            <a:ext cx="8272159" cy="5368159"/>
          </a:xfrm>
          <a:prstGeom prst="rect">
            <a:avLst/>
          </a:prstGeom>
          <a:noFill/>
          <a:ln>
            <a:noFill/>
          </a:ln>
          <a:extLst>
            <a:ext uri="{53640926-AAD7-44D8-BBD7-CCE9431645EC}">
              <a14:shadowObscured xmlns:a14="http://schemas.microsoft.com/office/drawing/2010/main"/>
            </a:ext>
          </a:extLst>
        </p:spPr>
      </p:pic>
      <p:pic>
        <p:nvPicPr>
          <p:cNvPr id="5" name="Graphic 4">
            <a:extLst>
              <a:ext uri="{FF2B5EF4-FFF2-40B4-BE49-F238E27FC236}">
                <a16:creationId xmlns:a16="http://schemas.microsoft.com/office/drawing/2014/main" id="{5983B6E1-F49C-46A5-6F0D-2A669BE9CE2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020" y="2119259"/>
            <a:ext cx="685800" cy="685800"/>
          </a:xfrm>
          <a:prstGeom prst="rect">
            <a:avLst/>
          </a:prstGeom>
        </p:spPr>
      </p:pic>
      <p:sp>
        <p:nvSpPr>
          <p:cNvPr id="3" name="TextBox 2">
            <a:extLst>
              <a:ext uri="{FF2B5EF4-FFF2-40B4-BE49-F238E27FC236}">
                <a16:creationId xmlns:a16="http://schemas.microsoft.com/office/drawing/2014/main" id="{461D5BED-2F12-C29E-8F5B-1F3487DEC25F}"/>
              </a:ext>
            </a:extLst>
          </p:cNvPr>
          <p:cNvSpPr txBox="1"/>
          <p:nvPr/>
        </p:nvSpPr>
        <p:spPr>
          <a:xfrm>
            <a:off x="607371" y="4625297"/>
            <a:ext cx="7699286" cy="1200329"/>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Mapping informed design and scope (e.g. identifying local needs, inequalities, reviewing referral numbers), and good practice involves collaboration across organisations (enhancing shared vision and strategy) and the involvement of women and communities. </a:t>
            </a:r>
          </a:p>
        </p:txBody>
      </p:sp>
    </p:spTree>
    <p:extLst>
      <p:ext uri="{BB962C8B-B14F-4D97-AF65-F5344CB8AC3E}">
        <p14:creationId xmlns:p14="http://schemas.microsoft.com/office/powerpoint/2010/main" val="1162186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8091C-56FC-6729-9E27-E4C5AB672148}"/>
              </a:ext>
            </a:extLst>
          </p:cNvPr>
          <p:cNvSpPr>
            <a:spLocks noGrp="1"/>
          </p:cNvSpPr>
          <p:nvPr>
            <p:ph type="title"/>
          </p:nvPr>
        </p:nvSpPr>
        <p:spPr>
          <a:xfrm>
            <a:off x="628649" y="704452"/>
            <a:ext cx="7886700" cy="776288"/>
          </a:xfrm>
        </p:spPr>
        <p:txBody>
          <a:bodyPr wrap="square" anchor="ctr">
            <a:normAutofit/>
          </a:bodyPr>
          <a:lstStyle/>
          <a:p>
            <a:pPr algn="ctr"/>
            <a:r>
              <a:rPr lang="en-GB" dirty="0"/>
              <a:t>Step 2: Scoping and designing the hub</a:t>
            </a:r>
          </a:p>
        </p:txBody>
      </p:sp>
      <p:pic>
        <p:nvPicPr>
          <p:cNvPr id="4" name="Content Placeholder 3" descr="A flow chart of Women's Health Hub implementation processes starting from mapping existing services to scoping and designing a hub to securing funding and buy in to implementing a hub (as a pilot) to setting up strategy/steering group and then shifting from pilot to permanent service. ">
            <a:extLst>
              <a:ext uri="{FF2B5EF4-FFF2-40B4-BE49-F238E27FC236}">
                <a16:creationId xmlns:a16="http://schemas.microsoft.com/office/drawing/2014/main" id="{E30339FF-5E5A-0A1D-4FE2-D1D2FDFCCE2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bwMode="auto">
          <a:xfrm>
            <a:off x="309623" y="311086"/>
            <a:ext cx="8272159" cy="5368159"/>
          </a:xfrm>
          <a:prstGeom prst="rect">
            <a:avLst/>
          </a:prstGeom>
          <a:noFill/>
          <a:ln>
            <a:noFill/>
          </a:ln>
          <a:extLst>
            <a:ext uri="{53640926-AAD7-44D8-BBD7-CCE9431645EC}">
              <a14:shadowObscured xmlns:a14="http://schemas.microsoft.com/office/drawing/2010/main"/>
            </a:ext>
          </a:extLst>
        </p:spPr>
      </p:pic>
      <p:pic>
        <p:nvPicPr>
          <p:cNvPr id="5" name="Graphic 4" descr="Layers Design with solid fill">
            <a:extLst>
              <a:ext uri="{FF2B5EF4-FFF2-40B4-BE49-F238E27FC236}">
                <a16:creationId xmlns:a16="http://schemas.microsoft.com/office/drawing/2014/main" id="{04596240-1A8E-CD86-746D-6270663A05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41641" y="3086100"/>
            <a:ext cx="685800" cy="685800"/>
          </a:xfrm>
          <a:prstGeom prst="rect">
            <a:avLst/>
          </a:prstGeom>
        </p:spPr>
      </p:pic>
      <p:sp>
        <p:nvSpPr>
          <p:cNvPr id="3" name="TextBox 2">
            <a:extLst>
              <a:ext uri="{FF2B5EF4-FFF2-40B4-BE49-F238E27FC236}">
                <a16:creationId xmlns:a16="http://schemas.microsoft.com/office/drawing/2014/main" id="{45DA3FF7-0294-7D5F-3E39-7DD255969E0C}"/>
              </a:ext>
            </a:extLst>
          </p:cNvPr>
          <p:cNvSpPr txBox="1"/>
          <p:nvPr/>
        </p:nvSpPr>
        <p:spPr>
          <a:xfrm>
            <a:off x="309623" y="4509590"/>
            <a:ext cx="8524754" cy="1477328"/>
          </a:xfrm>
          <a:prstGeom prst="rect">
            <a:avLst/>
          </a:prstGeom>
          <a:noFill/>
        </p:spPr>
        <p:txBody>
          <a:bodyPr wrap="square" rtlCol="0">
            <a:spAutoFit/>
          </a:bodyPr>
          <a:lstStyle/>
          <a:p>
            <a:r>
              <a:rPr lang="en-GB" b="1" dirty="0">
                <a:latin typeface="Arial" panose="020B0604020202020204" pitchFamily="34" charset="0"/>
                <a:ea typeface="Calibri" panose="020F0502020204030204" pitchFamily="34" charset="0"/>
                <a:cs typeface="Arial" panose="020B0604020202020204" pitchFamily="34" charset="0"/>
              </a:rPr>
              <a:t>Tools such as the non-adoption, abandonment, scale-up, spread and sustainability (NASSS) framework can be used at both the mapping, scoping and design phases to ensure hubs are fit for purpose, suitable for local women and complementary to existing local services and resources. It can be helpful to pre-emptively think though potential barriers and facilitators. </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6873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CE Powerpoint template [Read-Only] [Compatibility Mode]" id="{B72A1A86-F1E5-439B-AFED-46E27F94A92A}" vid="{EC5EE106-0A05-4D7D-9409-E343EF78BB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TotalTime>
  <Words>1454</Words>
  <Application>Microsoft Office PowerPoint</Application>
  <PresentationFormat>On-screen Show (4:3)</PresentationFormat>
  <Paragraphs>144</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Symbol</vt:lpstr>
      <vt:lpstr>Office Theme</vt:lpstr>
      <vt:lpstr>   Women’s Health Hubs Evaluation Lessons in implementation   Dr Beck Taylor, Clinical Associate Professor in Public Health, University of Warwick        Research team:  Dr Jennifer Bousfield, Senior Analyst, RAND Europe Kelly Daniel, Evaluation Fellow, Health Services Management Centre, University of Birmingham   Lucy Hocking, Senior Analyst, RAND Europe Dr Louise Jackson, Associate Professor in Health Economics, Institute of Applied Health Research, University of Birmingham    </vt:lpstr>
      <vt:lpstr>The BRACE programme</vt:lpstr>
      <vt:lpstr>Evaluation plan</vt:lpstr>
      <vt:lpstr>Defining Women’s Health Hubs</vt:lpstr>
      <vt:lpstr>Mapping Women’s Health Hubs:  results of online mapping survey</vt:lpstr>
      <vt:lpstr>Services offered</vt:lpstr>
      <vt:lpstr>Implementation processes</vt:lpstr>
      <vt:lpstr>Step 1: Mapping existing services and gaps</vt:lpstr>
      <vt:lpstr>Step 2: Scoping and designing the hub</vt:lpstr>
      <vt:lpstr>Step 3: Securing funding &amp; buy-in</vt:lpstr>
      <vt:lpstr>Step 4: Implementation activities</vt:lpstr>
      <vt:lpstr>Step 5: Set-up steering strategy/group</vt:lpstr>
      <vt:lpstr>Step 6: Shift from pilot to core funded service</vt:lpstr>
      <vt:lpstr>Consolidated Framework for Implementation Research (CFIR)</vt:lpstr>
      <vt:lpstr>CFIR: Example of women’s health hubs </vt:lpstr>
      <vt:lpstr>Advice for implementers</vt:lpstr>
      <vt:lpstr>Thank you for viewing this presentation</vt:lpstr>
    </vt:vector>
  </TitlesOfParts>
  <Company>UoB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Ellins</dc:creator>
  <cp:lastModifiedBy>Kelly Daniel (Health Services Management Centre)</cp:lastModifiedBy>
  <cp:revision>8</cp:revision>
  <dcterms:created xsi:type="dcterms:W3CDTF">2019-04-30T14:14:59Z</dcterms:created>
  <dcterms:modified xsi:type="dcterms:W3CDTF">2023-11-10T09:58:05Z</dcterms:modified>
</cp:coreProperties>
</file>