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7"/>
  </p:notesMasterIdLst>
  <p:sldIdLst>
    <p:sldId id="258" r:id="rId2"/>
    <p:sldId id="286" r:id="rId3"/>
    <p:sldId id="431" r:id="rId4"/>
    <p:sldId id="359" r:id="rId5"/>
    <p:sldId id="357" r:id="rId6"/>
    <p:sldId id="418" r:id="rId7"/>
    <p:sldId id="400" r:id="rId8"/>
    <p:sldId id="347" r:id="rId9"/>
    <p:sldId id="333" r:id="rId10"/>
    <p:sldId id="432" r:id="rId11"/>
    <p:sldId id="399" r:id="rId12"/>
    <p:sldId id="410" r:id="rId13"/>
    <p:sldId id="433" r:id="rId14"/>
    <p:sldId id="411" r:id="rId15"/>
    <p:sldId id="358" r:id="rId16"/>
    <p:sldId id="287" r:id="rId17"/>
    <p:sldId id="408" r:id="rId18"/>
    <p:sldId id="289" r:id="rId19"/>
    <p:sldId id="415" r:id="rId20"/>
    <p:sldId id="420" r:id="rId21"/>
    <p:sldId id="424" r:id="rId22"/>
    <p:sldId id="416" r:id="rId23"/>
    <p:sldId id="398" r:id="rId24"/>
    <p:sldId id="401" r:id="rId25"/>
    <p:sldId id="402" r:id="rId26"/>
    <p:sldId id="413" r:id="rId27"/>
    <p:sldId id="427" r:id="rId28"/>
    <p:sldId id="405" r:id="rId29"/>
    <p:sldId id="406" r:id="rId30"/>
    <p:sldId id="417" r:id="rId31"/>
    <p:sldId id="421" r:id="rId32"/>
    <p:sldId id="426" r:id="rId33"/>
    <p:sldId id="428" r:id="rId34"/>
    <p:sldId id="403" r:id="rId35"/>
    <p:sldId id="274" r:id="rId36"/>
  </p:sldIdLst>
  <p:sldSz cx="9144000" cy="6858000" type="screen4x3"/>
  <p:notesSz cx="6858000" cy="9144000"/>
  <p:defaultTextStyle>
    <a:defPPr>
      <a:defRPr lang="en-GB"/>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559CE2B-D912-4E17-FAEF-6D0D6DB17AD0}" name="Kelly Daniel (Health Services Management Centre)" initials="KD" userId="S::k.e.daniel@bham.ac.uk::1f719391-1d6d-4442-b667-5ea804b97ec2"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7B5325E-4FA3-4CA1-92A2-662A28EDE570}" v="426" dt="2023-11-07T09:00:02.75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608" autoAdjust="0"/>
    <p:restoredTop sz="86385" autoAdjust="0"/>
  </p:normalViewPr>
  <p:slideViewPr>
    <p:cSldViewPr snapToGrid="0">
      <p:cViewPr varScale="1">
        <p:scale>
          <a:sx n="65" d="100"/>
          <a:sy n="65" d="100"/>
        </p:scale>
        <p:origin x="1086" y="78"/>
      </p:cViewPr>
      <p:guideLst/>
    </p:cSldViewPr>
  </p:slideViewPr>
  <p:outlineViewPr>
    <p:cViewPr>
      <p:scale>
        <a:sx n="33" d="100"/>
        <a:sy n="33" d="100"/>
      </p:scale>
      <p:origin x="0" y="-29052"/>
    </p:cViewPr>
  </p:outlin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42" Type="http://schemas.microsoft.com/office/2015/10/relationships/revisionInfo" Target="revisionInfo.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microsoft.com/office/2018/10/relationships/authors" Target="author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smtClean="0"/>
            </a:lvl1pPr>
          </a:lstStyle>
          <a:p>
            <a:pPr>
              <a:defRPr/>
            </a:pPr>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smtClean="0"/>
            </a:lvl1pPr>
          </a:lstStyle>
          <a:p>
            <a:pPr>
              <a:defRPr/>
            </a:pPr>
            <a:fld id="{6C05EFFD-28E9-4DC7-BF61-0C7FD91D164C}" type="datetimeFigureOut">
              <a:rPr lang="en-GB"/>
              <a:pPr>
                <a:defRPr/>
              </a:pPr>
              <a:t>05/12/2023</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smtClean="0"/>
            </a:lvl1pPr>
          </a:lstStyle>
          <a:p>
            <a:pPr>
              <a:defRPr/>
            </a:pPr>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smtClean="0"/>
            </a:lvl1pPr>
          </a:lstStyle>
          <a:p>
            <a:pPr>
              <a:defRPr/>
            </a:pPr>
            <a:fld id="{9C4F220E-F144-44AB-8A6A-FE51F98DAF01}" type="slidenum">
              <a:rPr lang="en-GB"/>
              <a:pPr>
                <a:defRPr/>
              </a:pPr>
              <a:t>‹#›</a:t>
            </a:fld>
            <a:endParaRPr lang="en-GB"/>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0B1770B6-5AC6-4C75-865F-16BC268D58F9}" type="slidenum">
              <a:rPr lang="en-GB" smtClean="0"/>
              <a:t>1</a:t>
            </a:fld>
            <a:endParaRPr lang="en-GB"/>
          </a:p>
        </p:txBody>
      </p:sp>
    </p:spTree>
    <p:extLst>
      <p:ext uri="{BB962C8B-B14F-4D97-AF65-F5344CB8AC3E}">
        <p14:creationId xmlns:p14="http://schemas.microsoft.com/office/powerpoint/2010/main" val="56098375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B1770B6-5AC6-4C75-865F-16BC268D58F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3545077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258E28E1-86AC-48D1-8DB3-9DD4D1FD9987}" type="slidenum">
              <a:rPr kumimoji="0" lang="en-GB"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13</a:t>
            </a:fld>
            <a:endParaRPr kumimoji="0" lang="en-GB" sz="1200" b="0" i="0" u="none" strike="noStrike" kern="1200" cap="none" spc="0" normalizeH="0" baseline="0" noProof="0">
              <a:ln>
                <a:noFill/>
              </a:ln>
              <a:solidFill>
                <a:prstClr val="black"/>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81989990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B1770B6-5AC6-4C75-865F-16BC268D58F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462259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B1770B6-5AC6-4C75-865F-16BC268D58F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09015837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258E28E1-86AC-48D1-8DB3-9DD4D1FD9987}" type="slidenum">
              <a:rPr lang="en-GB" smtClean="0"/>
              <a:t>16</a:t>
            </a:fld>
            <a:endParaRPr lang="en-GB"/>
          </a:p>
        </p:txBody>
      </p:sp>
    </p:spTree>
    <p:extLst>
      <p:ext uri="{BB962C8B-B14F-4D97-AF65-F5344CB8AC3E}">
        <p14:creationId xmlns:p14="http://schemas.microsoft.com/office/powerpoint/2010/main" val="364258664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9C4F220E-F144-44AB-8A6A-FE51F98DAF01}" type="slidenum">
              <a:rPr lang="en-GB" smtClean="0"/>
              <a:pPr>
                <a:defRPr/>
              </a:pPr>
              <a:t>17</a:t>
            </a:fld>
            <a:endParaRPr lang="en-GB"/>
          </a:p>
        </p:txBody>
      </p:sp>
    </p:spTree>
    <p:extLst>
      <p:ext uri="{BB962C8B-B14F-4D97-AF65-F5344CB8AC3E}">
        <p14:creationId xmlns:p14="http://schemas.microsoft.com/office/powerpoint/2010/main" val="262871928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258E28E1-86AC-48D1-8DB3-9DD4D1FD9987}" type="slidenum">
              <a:rPr lang="en-GB" smtClean="0"/>
              <a:t>18</a:t>
            </a:fld>
            <a:endParaRPr lang="en-GB"/>
          </a:p>
        </p:txBody>
      </p:sp>
    </p:spTree>
    <p:extLst>
      <p:ext uri="{BB962C8B-B14F-4D97-AF65-F5344CB8AC3E}">
        <p14:creationId xmlns:p14="http://schemas.microsoft.com/office/powerpoint/2010/main" val="298963453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B1770B6-5AC6-4C75-865F-16BC268D58F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59580722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B1770B6-5AC6-4C75-865F-16BC268D58F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90211969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258E28E1-86AC-48D1-8DB3-9DD4D1FD9987}" type="slidenum">
              <a:rPr lang="en-GB" smtClean="0"/>
              <a:t>23</a:t>
            </a:fld>
            <a:endParaRPr lang="en-GB"/>
          </a:p>
        </p:txBody>
      </p:sp>
    </p:spTree>
    <p:extLst>
      <p:ext uri="{BB962C8B-B14F-4D97-AF65-F5344CB8AC3E}">
        <p14:creationId xmlns:p14="http://schemas.microsoft.com/office/powerpoint/2010/main" val="30689751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B1770B6-5AC6-4C75-865F-16BC268D58F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09015837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258E28E1-86AC-48D1-8DB3-9DD4D1FD9987}" type="slidenum">
              <a:rPr lang="en-GB" smtClean="0"/>
              <a:t>24</a:t>
            </a:fld>
            <a:endParaRPr lang="en-GB"/>
          </a:p>
        </p:txBody>
      </p:sp>
    </p:spTree>
    <p:extLst>
      <p:ext uri="{BB962C8B-B14F-4D97-AF65-F5344CB8AC3E}">
        <p14:creationId xmlns:p14="http://schemas.microsoft.com/office/powerpoint/2010/main" val="156916644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258E28E1-86AC-48D1-8DB3-9DD4D1FD9987}" type="slidenum">
              <a:rPr lang="en-GB" smtClean="0"/>
              <a:t>25</a:t>
            </a:fld>
            <a:endParaRPr lang="en-GB"/>
          </a:p>
        </p:txBody>
      </p:sp>
    </p:spTree>
    <p:extLst>
      <p:ext uri="{BB962C8B-B14F-4D97-AF65-F5344CB8AC3E}">
        <p14:creationId xmlns:p14="http://schemas.microsoft.com/office/powerpoint/2010/main" val="27747387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B1770B6-5AC6-4C75-865F-16BC268D58F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40830224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258E28E1-86AC-48D1-8DB3-9DD4D1FD9987}" type="slidenum">
              <a:rPr lang="en-GB" smtClean="0"/>
              <a:t>28</a:t>
            </a:fld>
            <a:endParaRPr lang="en-GB"/>
          </a:p>
        </p:txBody>
      </p:sp>
    </p:spTree>
    <p:extLst>
      <p:ext uri="{BB962C8B-B14F-4D97-AF65-F5344CB8AC3E}">
        <p14:creationId xmlns:p14="http://schemas.microsoft.com/office/powerpoint/2010/main" val="355796225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258E28E1-86AC-48D1-8DB3-9DD4D1FD9987}" type="slidenum">
              <a:rPr lang="en-GB" smtClean="0"/>
              <a:t>29</a:t>
            </a:fld>
            <a:endParaRPr lang="en-GB"/>
          </a:p>
        </p:txBody>
      </p:sp>
    </p:spTree>
    <p:extLst>
      <p:ext uri="{BB962C8B-B14F-4D97-AF65-F5344CB8AC3E}">
        <p14:creationId xmlns:p14="http://schemas.microsoft.com/office/powerpoint/2010/main" val="58929858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B1770B6-5AC6-4C75-865F-16BC268D58F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75910003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B1770B6-5AC6-4C75-865F-16BC268D58F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32</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89197879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258E28E1-86AC-48D1-8DB3-9DD4D1FD9987}" type="slidenum">
              <a:rPr lang="en-GB" smtClean="0"/>
              <a:t>33</a:t>
            </a:fld>
            <a:endParaRPr lang="en-GB"/>
          </a:p>
        </p:txBody>
      </p:sp>
    </p:spTree>
    <p:extLst>
      <p:ext uri="{BB962C8B-B14F-4D97-AF65-F5344CB8AC3E}">
        <p14:creationId xmlns:p14="http://schemas.microsoft.com/office/powerpoint/2010/main" val="59053543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B1770B6-5AC6-4C75-865F-16BC268D58F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34</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70513968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9C4F220E-F144-44AB-8A6A-FE51F98DAF01}" type="slidenum">
              <a:rPr lang="en-GB" smtClean="0"/>
              <a:pPr>
                <a:defRPr/>
              </a:pPr>
              <a:t>35</a:t>
            </a:fld>
            <a:endParaRPr lang="en-GB" dirty="0"/>
          </a:p>
        </p:txBody>
      </p:sp>
    </p:spTree>
    <p:extLst>
      <p:ext uri="{BB962C8B-B14F-4D97-AF65-F5344CB8AC3E}">
        <p14:creationId xmlns:p14="http://schemas.microsoft.com/office/powerpoint/2010/main" val="22924663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B1770B6-5AC6-4C75-865F-16BC268D58F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3230154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B1770B6-5AC6-4C75-865F-16BC268D58F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6138148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B1770B6-5AC6-4C75-865F-16BC268D58F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7823862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B1770B6-5AC6-4C75-865F-16BC268D58F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754068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B1770B6-5AC6-4C75-865F-16BC268D58F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444567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258E28E1-86AC-48D1-8DB3-9DD4D1FD9987}" type="slidenum">
              <a:rPr lang="en-GB" smtClean="0"/>
              <a:t>9</a:t>
            </a:fld>
            <a:endParaRPr lang="en-GB"/>
          </a:p>
        </p:txBody>
      </p:sp>
    </p:spTree>
    <p:extLst>
      <p:ext uri="{BB962C8B-B14F-4D97-AF65-F5344CB8AC3E}">
        <p14:creationId xmlns:p14="http://schemas.microsoft.com/office/powerpoint/2010/main" val="37154842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B1770B6-5AC6-4C75-865F-16BC268D58F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096163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353023"/>
            <a:ext cx="6858000" cy="2387600"/>
          </a:xfrm>
        </p:spPr>
        <p:txBody>
          <a:bodyPr anchor="b"/>
          <a:lstStyle>
            <a:lvl1pPr algn="ctr">
              <a:defRPr sz="4500"/>
            </a:lvl1pPr>
          </a:lstStyle>
          <a:p>
            <a:r>
              <a:rPr lang="en-US"/>
              <a:t>Click to edit Master title style</a:t>
            </a:r>
            <a:endParaRPr lang="en-GB" dirty="0"/>
          </a:p>
        </p:txBody>
      </p:sp>
      <p:sp>
        <p:nvSpPr>
          <p:cNvPr id="3" name="Subtitle 2"/>
          <p:cNvSpPr>
            <a:spLocks noGrp="1"/>
          </p:cNvSpPr>
          <p:nvPr>
            <p:ph type="subTitle" idx="1"/>
          </p:nvPr>
        </p:nvSpPr>
        <p:spPr>
          <a:xfrm>
            <a:off x="1143000" y="3865649"/>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GB"/>
          </a:p>
        </p:txBody>
      </p:sp>
      <p:sp>
        <p:nvSpPr>
          <p:cNvPr id="4" name="Date Placeholder 3"/>
          <p:cNvSpPr>
            <a:spLocks noGrp="1"/>
          </p:cNvSpPr>
          <p:nvPr>
            <p:ph type="dt" sz="half" idx="10"/>
          </p:nvPr>
        </p:nvSpPr>
        <p:spPr>
          <a:xfrm>
            <a:off x="628650" y="6356351"/>
            <a:ext cx="2057400" cy="365125"/>
          </a:xfrm>
          <a:prstGeom prst="rect">
            <a:avLst/>
          </a:prstGeom>
        </p:spPr>
        <p:txBody>
          <a:bodyPr/>
          <a:lstStyle>
            <a:lvl1pPr>
              <a:defRPr/>
            </a:lvl1pPr>
          </a:lstStyle>
          <a:p>
            <a:pPr>
              <a:defRPr/>
            </a:pPr>
            <a:fld id="{AEFD7BFA-FF80-464A-9488-C680268A5E35}" type="datetimeFigureOut">
              <a:rPr lang="en-GB"/>
              <a:pPr>
                <a:defRPr/>
              </a:pPr>
              <a:t>05/12/2023</a:t>
            </a:fld>
            <a:endParaRPr lang="en-GB"/>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lvl1pPr>
              <a:defRPr/>
            </a:lvl1pPr>
          </a:lstStyle>
          <a:p>
            <a:pPr>
              <a:defRPr/>
            </a:pPr>
            <a:endParaRPr lang="en-GB"/>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lvl1pPr>
              <a:defRPr/>
            </a:lvl1pPr>
          </a:lstStyle>
          <a:p>
            <a:pPr>
              <a:defRPr/>
            </a:pPr>
            <a:fld id="{DDDC2CF9-36E3-4681-8BCB-614B92D1D286}" type="slidenum">
              <a:rPr lang="en-GB"/>
              <a:pPr>
                <a:defRPr/>
              </a:pPr>
              <a:t>‹#›</a:t>
            </a:fld>
            <a:endParaRPr lang="en-GB"/>
          </a:p>
        </p:txBody>
      </p:sp>
    </p:spTree>
    <p:extLst>
      <p:ext uri="{BB962C8B-B14F-4D97-AF65-F5344CB8AC3E}">
        <p14:creationId xmlns:p14="http://schemas.microsoft.com/office/powerpoint/2010/main" val="31488457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628650" y="6356351"/>
            <a:ext cx="2057400" cy="365125"/>
          </a:xfrm>
          <a:prstGeom prst="rect">
            <a:avLst/>
          </a:prstGeom>
        </p:spPr>
        <p:txBody>
          <a:bodyPr/>
          <a:lstStyle>
            <a:lvl1pPr>
              <a:defRPr/>
            </a:lvl1pPr>
          </a:lstStyle>
          <a:p>
            <a:pPr>
              <a:defRPr/>
            </a:pPr>
            <a:fld id="{0E868157-8714-4BF2-BD82-3F3D740A93CE}" type="datetimeFigureOut">
              <a:rPr lang="en-GB"/>
              <a:pPr>
                <a:defRPr/>
              </a:pPr>
              <a:t>05/12/2023</a:t>
            </a:fld>
            <a:endParaRPr lang="en-GB"/>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lvl1pPr>
              <a:defRPr/>
            </a:lvl1pPr>
          </a:lstStyle>
          <a:p>
            <a:pPr>
              <a:defRPr/>
            </a:pPr>
            <a:endParaRPr lang="en-GB"/>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lvl1pPr>
              <a:defRPr/>
            </a:lvl1pPr>
          </a:lstStyle>
          <a:p>
            <a:pPr>
              <a:defRPr/>
            </a:pPr>
            <a:fld id="{86E8CB30-B5E7-4FC1-81E1-7446A8EE54D1}" type="slidenum">
              <a:rPr lang="en-GB"/>
              <a:pPr>
                <a:defRPr/>
              </a:pPr>
              <a:t>‹#›</a:t>
            </a:fld>
            <a:endParaRPr lang="en-GB"/>
          </a:p>
        </p:txBody>
      </p:sp>
    </p:spTree>
    <p:extLst>
      <p:ext uri="{BB962C8B-B14F-4D97-AF65-F5344CB8AC3E}">
        <p14:creationId xmlns:p14="http://schemas.microsoft.com/office/powerpoint/2010/main" val="8363552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628650" y="6356351"/>
            <a:ext cx="2057400" cy="365125"/>
          </a:xfrm>
          <a:prstGeom prst="rect">
            <a:avLst/>
          </a:prstGeom>
        </p:spPr>
        <p:txBody>
          <a:bodyPr/>
          <a:lstStyle>
            <a:lvl1pPr>
              <a:defRPr/>
            </a:lvl1pPr>
          </a:lstStyle>
          <a:p>
            <a:pPr>
              <a:defRPr/>
            </a:pPr>
            <a:fld id="{E575BD8F-CE7D-4525-8C4D-722447DB3850}" type="datetimeFigureOut">
              <a:rPr lang="en-GB"/>
              <a:pPr>
                <a:defRPr/>
              </a:pPr>
              <a:t>05/12/2023</a:t>
            </a:fld>
            <a:endParaRPr lang="en-GB"/>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lvl1pPr>
              <a:defRPr/>
            </a:lvl1pPr>
          </a:lstStyle>
          <a:p>
            <a:pPr>
              <a:defRPr/>
            </a:pPr>
            <a:endParaRPr lang="en-GB"/>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lvl1pPr>
              <a:defRPr/>
            </a:lvl1pPr>
          </a:lstStyle>
          <a:p>
            <a:pPr>
              <a:defRPr/>
            </a:pPr>
            <a:fld id="{7A3AF7B0-7F50-4277-B3AB-ABCFB62E5BBB}" type="slidenum">
              <a:rPr lang="en-GB"/>
              <a:pPr>
                <a:defRPr/>
              </a:pPr>
              <a:t>‹#›</a:t>
            </a:fld>
            <a:endParaRPr lang="en-GB"/>
          </a:p>
        </p:txBody>
      </p:sp>
    </p:spTree>
    <p:extLst>
      <p:ext uri="{BB962C8B-B14F-4D97-AF65-F5344CB8AC3E}">
        <p14:creationId xmlns:p14="http://schemas.microsoft.com/office/powerpoint/2010/main" val="34746295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A676FE-088C-401A-8841-CE818DC28E0B}"/>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24493916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628650" y="6356351"/>
            <a:ext cx="2057400" cy="365125"/>
          </a:xfrm>
          <a:prstGeom prst="rect">
            <a:avLst/>
          </a:prstGeom>
        </p:spPr>
        <p:txBody>
          <a:bodyPr/>
          <a:lstStyle>
            <a:lvl1pPr>
              <a:defRPr/>
            </a:lvl1pPr>
          </a:lstStyle>
          <a:p>
            <a:pPr>
              <a:defRPr/>
            </a:pPr>
            <a:fld id="{A86945F9-1416-45B2-8C69-9FCB95321C4C}" type="datetimeFigureOut">
              <a:rPr lang="en-GB"/>
              <a:pPr>
                <a:defRPr/>
              </a:pPr>
              <a:t>05/12/2023</a:t>
            </a:fld>
            <a:endParaRPr lang="en-GB"/>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lvl1pPr>
              <a:defRPr/>
            </a:lvl1pPr>
          </a:lstStyle>
          <a:p>
            <a:pPr>
              <a:defRPr/>
            </a:pPr>
            <a:endParaRPr lang="en-GB"/>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lvl1pPr>
              <a:defRPr/>
            </a:lvl1pPr>
          </a:lstStyle>
          <a:p>
            <a:pPr>
              <a:defRPr/>
            </a:pPr>
            <a:fld id="{6737705D-4A2B-4C40-AC8D-8FA255E05EB0}" type="slidenum">
              <a:rPr lang="en-GB"/>
              <a:pPr>
                <a:defRPr/>
              </a:pPr>
              <a:t>‹#›</a:t>
            </a:fld>
            <a:endParaRPr lang="en-GB"/>
          </a:p>
        </p:txBody>
      </p:sp>
    </p:spTree>
    <p:extLst>
      <p:ext uri="{BB962C8B-B14F-4D97-AF65-F5344CB8AC3E}">
        <p14:creationId xmlns:p14="http://schemas.microsoft.com/office/powerpoint/2010/main" val="27665287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a:t>Click to edit Master title style</a:t>
            </a:r>
            <a:endParaRPr lang="en-GB"/>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628650" y="6356351"/>
            <a:ext cx="2057400" cy="365125"/>
          </a:xfrm>
          <a:prstGeom prst="rect">
            <a:avLst/>
          </a:prstGeom>
        </p:spPr>
        <p:txBody>
          <a:bodyPr/>
          <a:lstStyle>
            <a:lvl1pPr>
              <a:defRPr/>
            </a:lvl1pPr>
          </a:lstStyle>
          <a:p>
            <a:pPr>
              <a:defRPr/>
            </a:pPr>
            <a:fld id="{1A69F6C3-1CC1-475E-9D33-B199266E4EA1}" type="datetimeFigureOut">
              <a:rPr lang="en-GB"/>
              <a:pPr>
                <a:defRPr/>
              </a:pPr>
              <a:t>05/12/2023</a:t>
            </a:fld>
            <a:endParaRPr lang="en-GB"/>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lvl1pPr>
              <a:defRPr/>
            </a:lvl1pPr>
          </a:lstStyle>
          <a:p>
            <a:pPr>
              <a:defRPr/>
            </a:pPr>
            <a:endParaRPr lang="en-GB"/>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lvl1pPr>
              <a:defRPr/>
            </a:lvl1pPr>
          </a:lstStyle>
          <a:p>
            <a:pPr>
              <a:defRPr/>
            </a:pPr>
            <a:fld id="{17EADBD2-820C-4A2D-9893-E99EB643FC30}" type="slidenum">
              <a:rPr lang="en-GB"/>
              <a:pPr>
                <a:defRPr/>
              </a:pPr>
              <a:t>‹#›</a:t>
            </a:fld>
            <a:endParaRPr lang="en-GB"/>
          </a:p>
        </p:txBody>
      </p:sp>
    </p:spTree>
    <p:extLst>
      <p:ext uri="{BB962C8B-B14F-4D97-AF65-F5344CB8AC3E}">
        <p14:creationId xmlns:p14="http://schemas.microsoft.com/office/powerpoint/2010/main" val="31048126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3"/>
          <p:cNvSpPr>
            <a:spLocks noGrp="1"/>
          </p:cNvSpPr>
          <p:nvPr>
            <p:ph type="dt" sz="half" idx="10"/>
          </p:nvPr>
        </p:nvSpPr>
        <p:spPr>
          <a:xfrm>
            <a:off x="628650" y="6356351"/>
            <a:ext cx="2057400" cy="365125"/>
          </a:xfrm>
          <a:prstGeom prst="rect">
            <a:avLst/>
          </a:prstGeom>
        </p:spPr>
        <p:txBody>
          <a:bodyPr/>
          <a:lstStyle>
            <a:lvl1pPr>
              <a:defRPr/>
            </a:lvl1pPr>
          </a:lstStyle>
          <a:p>
            <a:pPr>
              <a:defRPr/>
            </a:pPr>
            <a:fld id="{ECAC5E98-5857-418D-A275-41FC0C70E5C4}" type="datetimeFigureOut">
              <a:rPr lang="en-GB"/>
              <a:pPr>
                <a:defRPr/>
              </a:pPr>
              <a:t>05/12/2023</a:t>
            </a:fld>
            <a:endParaRPr lang="en-GB"/>
          </a:p>
        </p:txBody>
      </p:sp>
      <p:sp>
        <p:nvSpPr>
          <p:cNvPr id="6" name="Footer Placeholder 4"/>
          <p:cNvSpPr>
            <a:spLocks noGrp="1"/>
          </p:cNvSpPr>
          <p:nvPr>
            <p:ph type="ftr" sz="quarter" idx="11"/>
          </p:nvPr>
        </p:nvSpPr>
        <p:spPr>
          <a:xfrm>
            <a:off x="3028950" y="6356351"/>
            <a:ext cx="3086100" cy="365125"/>
          </a:xfrm>
          <a:prstGeom prst="rect">
            <a:avLst/>
          </a:prstGeom>
        </p:spPr>
        <p:txBody>
          <a:bodyPr/>
          <a:lstStyle>
            <a:lvl1pPr>
              <a:defRPr/>
            </a:lvl1pPr>
          </a:lstStyle>
          <a:p>
            <a:pPr>
              <a:defRPr/>
            </a:pPr>
            <a:endParaRPr lang="en-GB"/>
          </a:p>
        </p:txBody>
      </p:sp>
      <p:sp>
        <p:nvSpPr>
          <p:cNvPr id="7" name="Slide Number Placeholder 5"/>
          <p:cNvSpPr>
            <a:spLocks noGrp="1"/>
          </p:cNvSpPr>
          <p:nvPr>
            <p:ph type="sldNum" sz="quarter" idx="12"/>
          </p:nvPr>
        </p:nvSpPr>
        <p:spPr>
          <a:xfrm>
            <a:off x="6457950" y="6356351"/>
            <a:ext cx="2057400" cy="365125"/>
          </a:xfrm>
          <a:prstGeom prst="rect">
            <a:avLst/>
          </a:prstGeom>
        </p:spPr>
        <p:txBody>
          <a:bodyPr/>
          <a:lstStyle>
            <a:lvl1pPr>
              <a:defRPr/>
            </a:lvl1pPr>
          </a:lstStyle>
          <a:p>
            <a:pPr>
              <a:defRPr/>
            </a:pPr>
            <a:fld id="{531BA193-91B3-449F-9DB2-917FFEAD8C19}" type="slidenum">
              <a:rPr lang="en-GB"/>
              <a:pPr>
                <a:defRPr/>
              </a:pPr>
              <a:t>‹#›</a:t>
            </a:fld>
            <a:endParaRPr lang="en-GB"/>
          </a:p>
        </p:txBody>
      </p:sp>
    </p:spTree>
    <p:extLst>
      <p:ext uri="{BB962C8B-B14F-4D97-AF65-F5344CB8AC3E}">
        <p14:creationId xmlns:p14="http://schemas.microsoft.com/office/powerpoint/2010/main" val="24186974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3"/>
          <p:cNvSpPr>
            <a:spLocks noGrp="1"/>
          </p:cNvSpPr>
          <p:nvPr>
            <p:ph type="dt" sz="half" idx="10"/>
          </p:nvPr>
        </p:nvSpPr>
        <p:spPr>
          <a:xfrm>
            <a:off x="628650" y="6356351"/>
            <a:ext cx="2057400" cy="365125"/>
          </a:xfrm>
          <a:prstGeom prst="rect">
            <a:avLst/>
          </a:prstGeom>
        </p:spPr>
        <p:txBody>
          <a:bodyPr/>
          <a:lstStyle>
            <a:lvl1pPr>
              <a:defRPr/>
            </a:lvl1pPr>
          </a:lstStyle>
          <a:p>
            <a:pPr>
              <a:defRPr/>
            </a:pPr>
            <a:fld id="{08A49598-482E-43C3-B82F-312FFB291DA8}" type="datetimeFigureOut">
              <a:rPr lang="en-GB"/>
              <a:pPr>
                <a:defRPr/>
              </a:pPr>
              <a:t>05/12/2023</a:t>
            </a:fld>
            <a:endParaRPr lang="en-GB"/>
          </a:p>
        </p:txBody>
      </p:sp>
      <p:sp>
        <p:nvSpPr>
          <p:cNvPr id="8" name="Footer Placeholder 4"/>
          <p:cNvSpPr>
            <a:spLocks noGrp="1"/>
          </p:cNvSpPr>
          <p:nvPr>
            <p:ph type="ftr" sz="quarter" idx="11"/>
          </p:nvPr>
        </p:nvSpPr>
        <p:spPr>
          <a:xfrm>
            <a:off x="3028950" y="6356351"/>
            <a:ext cx="3086100" cy="365125"/>
          </a:xfrm>
          <a:prstGeom prst="rect">
            <a:avLst/>
          </a:prstGeom>
        </p:spPr>
        <p:txBody>
          <a:bodyPr/>
          <a:lstStyle>
            <a:lvl1pPr>
              <a:defRPr/>
            </a:lvl1pPr>
          </a:lstStyle>
          <a:p>
            <a:pPr>
              <a:defRPr/>
            </a:pPr>
            <a:endParaRPr lang="en-GB"/>
          </a:p>
        </p:txBody>
      </p:sp>
      <p:sp>
        <p:nvSpPr>
          <p:cNvPr id="9" name="Slide Number Placeholder 5"/>
          <p:cNvSpPr>
            <a:spLocks noGrp="1"/>
          </p:cNvSpPr>
          <p:nvPr>
            <p:ph type="sldNum" sz="quarter" idx="12"/>
          </p:nvPr>
        </p:nvSpPr>
        <p:spPr>
          <a:xfrm>
            <a:off x="6457950" y="6356351"/>
            <a:ext cx="2057400" cy="365125"/>
          </a:xfrm>
          <a:prstGeom prst="rect">
            <a:avLst/>
          </a:prstGeom>
        </p:spPr>
        <p:txBody>
          <a:bodyPr/>
          <a:lstStyle>
            <a:lvl1pPr>
              <a:defRPr/>
            </a:lvl1pPr>
          </a:lstStyle>
          <a:p>
            <a:pPr>
              <a:defRPr/>
            </a:pPr>
            <a:fld id="{587A69BE-B107-4A29-AB3A-8E5BAEC4FC72}" type="slidenum">
              <a:rPr lang="en-GB"/>
              <a:pPr>
                <a:defRPr/>
              </a:pPr>
              <a:t>‹#›</a:t>
            </a:fld>
            <a:endParaRPr lang="en-GB"/>
          </a:p>
        </p:txBody>
      </p:sp>
    </p:spTree>
    <p:extLst>
      <p:ext uri="{BB962C8B-B14F-4D97-AF65-F5344CB8AC3E}">
        <p14:creationId xmlns:p14="http://schemas.microsoft.com/office/powerpoint/2010/main" val="1259656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3"/>
          <p:cNvSpPr>
            <a:spLocks noGrp="1"/>
          </p:cNvSpPr>
          <p:nvPr>
            <p:ph type="dt" sz="half" idx="10"/>
          </p:nvPr>
        </p:nvSpPr>
        <p:spPr>
          <a:xfrm>
            <a:off x="628650" y="6356351"/>
            <a:ext cx="2057400" cy="365125"/>
          </a:xfrm>
          <a:prstGeom prst="rect">
            <a:avLst/>
          </a:prstGeom>
        </p:spPr>
        <p:txBody>
          <a:bodyPr/>
          <a:lstStyle>
            <a:lvl1pPr>
              <a:defRPr/>
            </a:lvl1pPr>
          </a:lstStyle>
          <a:p>
            <a:pPr>
              <a:defRPr/>
            </a:pPr>
            <a:fld id="{49D3E5BC-2E5F-4CEA-A8B5-08D68CD470CE}" type="datetimeFigureOut">
              <a:rPr lang="en-GB"/>
              <a:pPr>
                <a:defRPr/>
              </a:pPr>
              <a:t>05/12/2023</a:t>
            </a:fld>
            <a:endParaRPr lang="en-GB"/>
          </a:p>
        </p:txBody>
      </p:sp>
      <p:sp>
        <p:nvSpPr>
          <p:cNvPr id="4" name="Footer Placeholder 4"/>
          <p:cNvSpPr>
            <a:spLocks noGrp="1"/>
          </p:cNvSpPr>
          <p:nvPr>
            <p:ph type="ftr" sz="quarter" idx="11"/>
          </p:nvPr>
        </p:nvSpPr>
        <p:spPr>
          <a:xfrm>
            <a:off x="3028950" y="6356351"/>
            <a:ext cx="3086100" cy="365125"/>
          </a:xfrm>
          <a:prstGeom prst="rect">
            <a:avLst/>
          </a:prstGeom>
        </p:spPr>
        <p:txBody>
          <a:bodyPr/>
          <a:lstStyle>
            <a:lvl1pPr>
              <a:defRPr/>
            </a:lvl1pPr>
          </a:lstStyle>
          <a:p>
            <a:pPr>
              <a:defRPr/>
            </a:pPr>
            <a:endParaRPr lang="en-GB"/>
          </a:p>
        </p:txBody>
      </p:sp>
      <p:sp>
        <p:nvSpPr>
          <p:cNvPr id="5" name="Slide Number Placeholder 5"/>
          <p:cNvSpPr>
            <a:spLocks noGrp="1"/>
          </p:cNvSpPr>
          <p:nvPr>
            <p:ph type="sldNum" sz="quarter" idx="12"/>
          </p:nvPr>
        </p:nvSpPr>
        <p:spPr>
          <a:xfrm>
            <a:off x="6457950" y="6356351"/>
            <a:ext cx="2057400" cy="365125"/>
          </a:xfrm>
          <a:prstGeom prst="rect">
            <a:avLst/>
          </a:prstGeom>
        </p:spPr>
        <p:txBody>
          <a:bodyPr/>
          <a:lstStyle>
            <a:lvl1pPr>
              <a:defRPr/>
            </a:lvl1pPr>
          </a:lstStyle>
          <a:p>
            <a:pPr>
              <a:defRPr/>
            </a:pPr>
            <a:fld id="{6C891DC2-4060-4016-958B-DB7C31346A21}" type="slidenum">
              <a:rPr lang="en-GB"/>
              <a:pPr>
                <a:defRPr/>
              </a:pPr>
              <a:t>‹#›</a:t>
            </a:fld>
            <a:endParaRPr lang="en-GB"/>
          </a:p>
        </p:txBody>
      </p:sp>
    </p:spTree>
    <p:extLst>
      <p:ext uri="{BB962C8B-B14F-4D97-AF65-F5344CB8AC3E}">
        <p14:creationId xmlns:p14="http://schemas.microsoft.com/office/powerpoint/2010/main" val="28137238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6916936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GB"/>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3"/>
          <p:cNvSpPr>
            <a:spLocks noGrp="1"/>
          </p:cNvSpPr>
          <p:nvPr>
            <p:ph type="dt" sz="half" idx="10"/>
          </p:nvPr>
        </p:nvSpPr>
        <p:spPr>
          <a:xfrm>
            <a:off x="628650" y="6356351"/>
            <a:ext cx="2057400" cy="365125"/>
          </a:xfrm>
          <a:prstGeom prst="rect">
            <a:avLst/>
          </a:prstGeom>
        </p:spPr>
        <p:txBody>
          <a:bodyPr/>
          <a:lstStyle>
            <a:lvl1pPr>
              <a:defRPr/>
            </a:lvl1pPr>
          </a:lstStyle>
          <a:p>
            <a:pPr>
              <a:defRPr/>
            </a:pPr>
            <a:fld id="{5A3A27D0-B865-41B4-8AB9-08CF702B09F5}" type="datetimeFigureOut">
              <a:rPr lang="en-GB"/>
              <a:pPr>
                <a:defRPr/>
              </a:pPr>
              <a:t>05/12/2023</a:t>
            </a:fld>
            <a:endParaRPr lang="en-GB"/>
          </a:p>
        </p:txBody>
      </p:sp>
      <p:sp>
        <p:nvSpPr>
          <p:cNvPr id="6" name="Footer Placeholder 4"/>
          <p:cNvSpPr>
            <a:spLocks noGrp="1"/>
          </p:cNvSpPr>
          <p:nvPr>
            <p:ph type="ftr" sz="quarter" idx="11"/>
          </p:nvPr>
        </p:nvSpPr>
        <p:spPr>
          <a:xfrm>
            <a:off x="3028950" y="6356351"/>
            <a:ext cx="3086100" cy="365125"/>
          </a:xfrm>
          <a:prstGeom prst="rect">
            <a:avLst/>
          </a:prstGeom>
        </p:spPr>
        <p:txBody>
          <a:bodyPr/>
          <a:lstStyle>
            <a:lvl1pPr>
              <a:defRPr/>
            </a:lvl1pPr>
          </a:lstStyle>
          <a:p>
            <a:pPr>
              <a:defRPr/>
            </a:pPr>
            <a:endParaRPr lang="en-GB"/>
          </a:p>
        </p:txBody>
      </p:sp>
      <p:sp>
        <p:nvSpPr>
          <p:cNvPr id="7" name="Slide Number Placeholder 5"/>
          <p:cNvSpPr>
            <a:spLocks noGrp="1"/>
          </p:cNvSpPr>
          <p:nvPr>
            <p:ph type="sldNum" sz="quarter" idx="12"/>
          </p:nvPr>
        </p:nvSpPr>
        <p:spPr>
          <a:xfrm>
            <a:off x="6457950" y="6356351"/>
            <a:ext cx="2057400" cy="365125"/>
          </a:xfrm>
          <a:prstGeom prst="rect">
            <a:avLst/>
          </a:prstGeom>
        </p:spPr>
        <p:txBody>
          <a:bodyPr/>
          <a:lstStyle>
            <a:lvl1pPr>
              <a:defRPr/>
            </a:lvl1pPr>
          </a:lstStyle>
          <a:p>
            <a:pPr>
              <a:defRPr/>
            </a:pPr>
            <a:fld id="{CEDE6C25-A7EE-44A1-AD8D-9AE17CE3A0F4}" type="slidenum">
              <a:rPr lang="en-GB"/>
              <a:pPr>
                <a:defRPr/>
              </a:pPr>
              <a:t>‹#›</a:t>
            </a:fld>
            <a:endParaRPr lang="en-GB"/>
          </a:p>
        </p:txBody>
      </p:sp>
    </p:spTree>
    <p:extLst>
      <p:ext uri="{BB962C8B-B14F-4D97-AF65-F5344CB8AC3E}">
        <p14:creationId xmlns:p14="http://schemas.microsoft.com/office/powerpoint/2010/main" val="12873657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GB"/>
          </a:p>
        </p:txBody>
      </p:sp>
      <p:sp>
        <p:nvSpPr>
          <p:cNvPr id="3" name="Picture Placeholder 2"/>
          <p:cNvSpPr>
            <a:spLocks noGrp="1"/>
          </p:cNvSpPr>
          <p:nvPr>
            <p:ph type="pic" idx="1"/>
          </p:nvPr>
        </p:nvSpPr>
        <p:spPr>
          <a:xfrm>
            <a:off x="3887391" y="987426"/>
            <a:ext cx="4629150" cy="4873625"/>
          </a:xfrm>
        </p:spPr>
        <p:txBody>
          <a:bodyPr rtlCol="0">
            <a:normAutofit/>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r>
              <a:rPr lang="en-US" noProof="0"/>
              <a:t>Click icon to add picture</a:t>
            </a:r>
            <a:endParaRPr lang="en-GB" noProof="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3"/>
          <p:cNvSpPr>
            <a:spLocks noGrp="1"/>
          </p:cNvSpPr>
          <p:nvPr>
            <p:ph type="dt" sz="half" idx="10"/>
          </p:nvPr>
        </p:nvSpPr>
        <p:spPr>
          <a:xfrm>
            <a:off x="628650" y="6356351"/>
            <a:ext cx="2057400" cy="365125"/>
          </a:xfrm>
          <a:prstGeom prst="rect">
            <a:avLst/>
          </a:prstGeom>
        </p:spPr>
        <p:txBody>
          <a:bodyPr/>
          <a:lstStyle>
            <a:lvl1pPr>
              <a:defRPr/>
            </a:lvl1pPr>
          </a:lstStyle>
          <a:p>
            <a:pPr>
              <a:defRPr/>
            </a:pPr>
            <a:fld id="{482ADFF0-587E-4086-A643-9672BD668302}" type="datetimeFigureOut">
              <a:rPr lang="en-GB"/>
              <a:pPr>
                <a:defRPr/>
              </a:pPr>
              <a:t>05/12/2023</a:t>
            </a:fld>
            <a:endParaRPr lang="en-GB"/>
          </a:p>
        </p:txBody>
      </p:sp>
      <p:sp>
        <p:nvSpPr>
          <p:cNvPr id="6" name="Footer Placeholder 4"/>
          <p:cNvSpPr>
            <a:spLocks noGrp="1"/>
          </p:cNvSpPr>
          <p:nvPr>
            <p:ph type="ftr" sz="quarter" idx="11"/>
          </p:nvPr>
        </p:nvSpPr>
        <p:spPr>
          <a:xfrm>
            <a:off x="3028950" y="6356351"/>
            <a:ext cx="3086100" cy="365125"/>
          </a:xfrm>
          <a:prstGeom prst="rect">
            <a:avLst/>
          </a:prstGeom>
        </p:spPr>
        <p:txBody>
          <a:bodyPr/>
          <a:lstStyle>
            <a:lvl1pPr>
              <a:defRPr/>
            </a:lvl1pPr>
          </a:lstStyle>
          <a:p>
            <a:pPr>
              <a:defRPr/>
            </a:pPr>
            <a:endParaRPr lang="en-GB"/>
          </a:p>
        </p:txBody>
      </p:sp>
      <p:sp>
        <p:nvSpPr>
          <p:cNvPr id="7" name="Slide Number Placeholder 5"/>
          <p:cNvSpPr>
            <a:spLocks noGrp="1"/>
          </p:cNvSpPr>
          <p:nvPr>
            <p:ph type="sldNum" sz="quarter" idx="12"/>
          </p:nvPr>
        </p:nvSpPr>
        <p:spPr>
          <a:xfrm>
            <a:off x="6457950" y="6356351"/>
            <a:ext cx="2057400" cy="365125"/>
          </a:xfrm>
          <a:prstGeom prst="rect">
            <a:avLst/>
          </a:prstGeom>
        </p:spPr>
        <p:txBody>
          <a:bodyPr/>
          <a:lstStyle>
            <a:lvl1pPr>
              <a:defRPr/>
            </a:lvl1pPr>
          </a:lstStyle>
          <a:p>
            <a:pPr>
              <a:defRPr/>
            </a:pPr>
            <a:fld id="{15ADDA7C-094C-43D0-80B3-73A50027FD67}" type="slidenum">
              <a:rPr lang="en-GB"/>
              <a:pPr>
                <a:defRPr/>
              </a:pPr>
              <a:t>‹#›</a:t>
            </a:fld>
            <a:endParaRPr lang="en-GB"/>
          </a:p>
        </p:txBody>
      </p:sp>
    </p:spTree>
    <p:extLst>
      <p:ext uri="{BB962C8B-B14F-4D97-AF65-F5344CB8AC3E}">
        <p14:creationId xmlns:p14="http://schemas.microsoft.com/office/powerpoint/2010/main" val="34181724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28650" y="1055868"/>
            <a:ext cx="7886700" cy="1035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endParaRPr lang="en-GB" altLang="en-US" dirty="0"/>
          </a:p>
        </p:txBody>
      </p:sp>
      <p:sp>
        <p:nvSpPr>
          <p:cNvPr id="1027" name="Text Placeholder 2"/>
          <p:cNvSpPr>
            <a:spLocks noGrp="1"/>
          </p:cNvSpPr>
          <p:nvPr>
            <p:ph type="body" idx="1"/>
          </p:nvPr>
        </p:nvSpPr>
        <p:spPr bwMode="auto">
          <a:xfrm>
            <a:off x="628650" y="2290890"/>
            <a:ext cx="7886700" cy="39682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dirty="0"/>
              <a:t>Edit Master text styles</a:t>
            </a:r>
          </a:p>
          <a:p>
            <a:pPr lvl="1"/>
            <a:r>
              <a:rPr lang="en-GB" altLang="en-US" dirty="0"/>
              <a:t>Second level</a:t>
            </a:r>
          </a:p>
          <a:p>
            <a:pPr lvl="2"/>
            <a:r>
              <a:rPr lang="en-GB" altLang="en-US" dirty="0"/>
              <a:t>Third level</a:t>
            </a:r>
          </a:p>
          <a:p>
            <a:pPr lvl="3"/>
            <a:r>
              <a:rPr lang="en-GB" altLang="en-US" dirty="0"/>
              <a:t>Fourth level</a:t>
            </a:r>
          </a:p>
          <a:p>
            <a:pPr lvl="4"/>
            <a:r>
              <a:rPr lang="en-GB" altLang="en-US" dirty="0"/>
              <a:t>Fifth level</a:t>
            </a:r>
          </a:p>
        </p:txBody>
      </p:sp>
      <p:pic>
        <p:nvPicPr>
          <p:cNvPr id="9" name="Picture 6"/>
          <p:cNvPicPr>
            <a:picLocks noChangeAspect="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207448" y="181688"/>
            <a:ext cx="2188022" cy="7002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7"/>
          <p:cNvPicPr>
            <a:picLocks noChangeAspect="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2290312" y="6426362"/>
            <a:ext cx="4563376" cy="3582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8" name="Picture 4">
            <a:extLst>
              <a:ext uri="{FF2B5EF4-FFF2-40B4-BE49-F238E27FC236}">
                <a16:creationId xmlns:a16="http://schemas.microsoft.com/office/drawing/2014/main" id="{1098224E-45A9-4FA8-816E-20D8B84B66AD}"/>
              </a:ext>
            </a:extLst>
          </p:cNvPr>
          <p:cNvPicPr>
            <a:picLocks noChangeAspect="1" noChangeArrowheads="1"/>
          </p:cNvPicPr>
          <p:nvPr userDrawn="1"/>
        </p:nvPicPr>
        <p:blipFill>
          <a:blip r:embed="rId16" cstate="print">
            <a:extLst>
              <a:ext uri="{28A0092B-C50C-407E-A947-70E740481C1C}">
                <a14:useLocalDpi xmlns:a14="http://schemas.microsoft.com/office/drawing/2010/main" val="0"/>
              </a:ext>
            </a:extLst>
          </a:blip>
          <a:srcRect/>
          <a:stretch>
            <a:fillRect/>
          </a:stretch>
        </p:blipFill>
        <p:spPr bwMode="auto">
          <a:xfrm>
            <a:off x="6351549" y="181688"/>
            <a:ext cx="2354301" cy="421404"/>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71" r:id="rId7"/>
    <p:sldLayoutId id="2147483667" r:id="rId8"/>
    <p:sldLayoutId id="2147483668" r:id="rId9"/>
    <p:sldLayoutId id="2147483669" r:id="rId10"/>
    <p:sldLayoutId id="2147483670" r:id="rId11"/>
    <p:sldLayoutId id="2147483672" r:id="rId12"/>
  </p:sldLayoutIdLst>
  <p:txStyles>
    <p:titleStyle>
      <a:lvl1pPr algn="l" rtl="0" eaLnBrk="1" fontAlgn="base" hangingPunct="1">
        <a:lnSpc>
          <a:spcPct val="90000"/>
        </a:lnSpc>
        <a:spcBef>
          <a:spcPct val="0"/>
        </a:spcBef>
        <a:spcAft>
          <a:spcPct val="0"/>
        </a:spcAft>
        <a:defRPr sz="3300" kern="1200">
          <a:solidFill>
            <a:schemeClr val="tx1"/>
          </a:solidFill>
          <a:latin typeface="Arial" panose="020B0604020202020204" pitchFamily="34" charset="0"/>
          <a:ea typeface="+mj-ea"/>
          <a:cs typeface="Arial" panose="020B0604020202020204" pitchFamily="34" charset="0"/>
        </a:defRPr>
      </a:lvl1pPr>
      <a:lvl2pPr algn="l" rtl="0" eaLnBrk="1" fontAlgn="base" hangingPunct="1">
        <a:lnSpc>
          <a:spcPct val="90000"/>
        </a:lnSpc>
        <a:spcBef>
          <a:spcPct val="0"/>
        </a:spcBef>
        <a:spcAft>
          <a:spcPct val="0"/>
        </a:spcAft>
        <a:defRPr sz="3300">
          <a:solidFill>
            <a:schemeClr val="tx1"/>
          </a:solidFill>
          <a:latin typeface="Calibri Light" panose="020F0302020204030204" pitchFamily="34" charset="0"/>
        </a:defRPr>
      </a:lvl2pPr>
      <a:lvl3pPr algn="l" rtl="0" eaLnBrk="1" fontAlgn="base" hangingPunct="1">
        <a:lnSpc>
          <a:spcPct val="90000"/>
        </a:lnSpc>
        <a:spcBef>
          <a:spcPct val="0"/>
        </a:spcBef>
        <a:spcAft>
          <a:spcPct val="0"/>
        </a:spcAft>
        <a:defRPr sz="3300">
          <a:solidFill>
            <a:schemeClr val="tx1"/>
          </a:solidFill>
          <a:latin typeface="Calibri Light" panose="020F0302020204030204" pitchFamily="34" charset="0"/>
        </a:defRPr>
      </a:lvl3pPr>
      <a:lvl4pPr algn="l" rtl="0" eaLnBrk="1" fontAlgn="base" hangingPunct="1">
        <a:lnSpc>
          <a:spcPct val="90000"/>
        </a:lnSpc>
        <a:spcBef>
          <a:spcPct val="0"/>
        </a:spcBef>
        <a:spcAft>
          <a:spcPct val="0"/>
        </a:spcAft>
        <a:defRPr sz="3300">
          <a:solidFill>
            <a:schemeClr val="tx1"/>
          </a:solidFill>
          <a:latin typeface="Calibri Light" panose="020F0302020204030204" pitchFamily="34" charset="0"/>
        </a:defRPr>
      </a:lvl4pPr>
      <a:lvl5pPr algn="l" rtl="0" eaLnBrk="1" fontAlgn="base" hangingPunct="1">
        <a:lnSpc>
          <a:spcPct val="90000"/>
        </a:lnSpc>
        <a:spcBef>
          <a:spcPct val="0"/>
        </a:spcBef>
        <a:spcAft>
          <a:spcPct val="0"/>
        </a:spcAft>
        <a:defRPr sz="3300">
          <a:solidFill>
            <a:schemeClr val="tx1"/>
          </a:solidFill>
          <a:latin typeface="Calibri Light" panose="020F0302020204030204" pitchFamily="34" charset="0"/>
        </a:defRPr>
      </a:lvl5pPr>
      <a:lvl6pPr marL="342900" algn="l" rtl="0" eaLnBrk="1" fontAlgn="base" hangingPunct="1">
        <a:lnSpc>
          <a:spcPct val="90000"/>
        </a:lnSpc>
        <a:spcBef>
          <a:spcPct val="0"/>
        </a:spcBef>
        <a:spcAft>
          <a:spcPct val="0"/>
        </a:spcAft>
        <a:defRPr sz="3300">
          <a:solidFill>
            <a:schemeClr val="tx1"/>
          </a:solidFill>
          <a:latin typeface="Calibri Light" panose="020F0302020204030204" pitchFamily="34" charset="0"/>
        </a:defRPr>
      </a:lvl6pPr>
      <a:lvl7pPr marL="685800" algn="l" rtl="0" eaLnBrk="1" fontAlgn="base" hangingPunct="1">
        <a:lnSpc>
          <a:spcPct val="90000"/>
        </a:lnSpc>
        <a:spcBef>
          <a:spcPct val="0"/>
        </a:spcBef>
        <a:spcAft>
          <a:spcPct val="0"/>
        </a:spcAft>
        <a:defRPr sz="3300">
          <a:solidFill>
            <a:schemeClr val="tx1"/>
          </a:solidFill>
          <a:latin typeface="Calibri Light" panose="020F0302020204030204" pitchFamily="34" charset="0"/>
        </a:defRPr>
      </a:lvl7pPr>
      <a:lvl8pPr marL="1028700" algn="l" rtl="0" eaLnBrk="1" fontAlgn="base" hangingPunct="1">
        <a:lnSpc>
          <a:spcPct val="90000"/>
        </a:lnSpc>
        <a:spcBef>
          <a:spcPct val="0"/>
        </a:spcBef>
        <a:spcAft>
          <a:spcPct val="0"/>
        </a:spcAft>
        <a:defRPr sz="3300">
          <a:solidFill>
            <a:schemeClr val="tx1"/>
          </a:solidFill>
          <a:latin typeface="Calibri Light" panose="020F0302020204030204" pitchFamily="34" charset="0"/>
        </a:defRPr>
      </a:lvl8pPr>
      <a:lvl9pPr marL="1371600" algn="l" rtl="0" eaLnBrk="1" fontAlgn="base" hangingPunct="1">
        <a:lnSpc>
          <a:spcPct val="90000"/>
        </a:lnSpc>
        <a:spcBef>
          <a:spcPct val="0"/>
        </a:spcBef>
        <a:spcAft>
          <a:spcPct val="0"/>
        </a:spcAft>
        <a:defRPr sz="3300">
          <a:solidFill>
            <a:schemeClr val="tx1"/>
          </a:solidFill>
          <a:latin typeface="Calibri Light" panose="020F0302020204030204" pitchFamily="34" charset="0"/>
        </a:defRPr>
      </a:lvl9pPr>
    </p:titleStyle>
    <p:bodyStyle>
      <a:lvl1pPr marL="171450" indent="-171450" algn="l" rtl="0" eaLnBrk="1" fontAlgn="base" hangingPunct="1">
        <a:lnSpc>
          <a:spcPct val="90000"/>
        </a:lnSpc>
        <a:spcBef>
          <a:spcPts val="750"/>
        </a:spcBef>
        <a:spcAft>
          <a:spcPct val="0"/>
        </a:spcAft>
        <a:buFont typeface="Arial" panose="020B0604020202020204" pitchFamily="34" charset="0"/>
        <a:buChar char="•"/>
        <a:defRPr sz="2100" kern="1200">
          <a:solidFill>
            <a:schemeClr val="tx1"/>
          </a:solidFill>
          <a:latin typeface="Arial" panose="020B0604020202020204" pitchFamily="34" charset="0"/>
          <a:ea typeface="+mn-ea"/>
          <a:cs typeface="Arial" panose="020B0604020202020204" pitchFamily="34" charset="0"/>
        </a:defRPr>
      </a:lvl1pPr>
      <a:lvl2pPr marL="514350" indent="-171450" algn="l" rtl="0" eaLnBrk="1" fontAlgn="base" hangingPunct="1">
        <a:lnSpc>
          <a:spcPct val="90000"/>
        </a:lnSpc>
        <a:spcBef>
          <a:spcPts val="375"/>
        </a:spcBef>
        <a:spcAft>
          <a:spcPct val="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2pPr>
      <a:lvl3pPr marL="857250" indent="-171450" algn="l" rtl="0" eaLnBrk="1" fontAlgn="base" hangingPunct="1">
        <a:lnSpc>
          <a:spcPct val="90000"/>
        </a:lnSpc>
        <a:spcBef>
          <a:spcPts val="375"/>
        </a:spcBef>
        <a:spcAft>
          <a:spcPct val="0"/>
        </a:spcAft>
        <a:buFont typeface="Arial" panose="020B0604020202020204" pitchFamily="34" charset="0"/>
        <a:buChar char="•"/>
        <a:defRPr sz="1500" kern="1200">
          <a:solidFill>
            <a:schemeClr val="tx1"/>
          </a:solidFill>
          <a:latin typeface="Arial" panose="020B0604020202020204" pitchFamily="34" charset="0"/>
          <a:ea typeface="+mn-ea"/>
          <a:cs typeface="Arial" panose="020B0604020202020204" pitchFamily="34" charset="0"/>
        </a:defRPr>
      </a:lvl3pPr>
      <a:lvl4pPr marL="12001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Arial" panose="020B0604020202020204" pitchFamily="34" charset="0"/>
          <a:ea typeface="+mn-ea"/>
          <a:cs typeface="Arial" panose="020B0604020202020204" pitchFamily="34" charset="0"/>
        </a:defRPr>
      </a:lvl4pPr>
      <a:lvl5pPr marL="15430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hyperlink" Target="https://doi.org/https:/www.gov.uk/government/news/25-million-for-womens-health-hub-expansion" TargetMode="External"/><Relationship Id="rId2" Type="http://schemas.openxmlformats.org/officeDocument/2006/relationships/hyperlink" Target="https://www.gov.uk/government/publications/womens-health-hubs-information-and-guidance/womens-health-hubs-core-specification"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3" Type="http://schemas.openxmlformats.org/officeDocument/2006/relationships/hyperlink" Target="mailto:Beck.Taylor@warwick.ac.uk" TargetMode="External"/><Relationship Id="rId2" Type="http://schemas.openxmlformats.org/officeDocument/2006/relationships/notesSlide" Target="../notesSlides/notesSlide29.xml"/><Relationship Id="rId1" Type="http://schemas.openxmlformats.org/officeDocument/2006/relationships/slideLayout" Target="../slideLayouts/slideLayout2.xml"/><Relationship Id="rId4" Type="http://schemas.openxmlformats.org/officeDocument/2006/relationships/hyperlink" Target="https://www.birmingham.ac.uk/research/brace/projects/womens-health-hubs.aspx"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18654" y="4950474"/>
            <a:ext cx="8250383" cy="409547"/>
          </a:xfrm>
        </p:spPr>
        <p:txBody>
          <a:bodyPr>
            <a:noAutofit/>
          </a:bodyPr>
          <a:lstStyle/>
          <a:p>
            <a:pPr algn="l">
              <a:lnSpc>
                <a:spcPct val="100000"/>
              </a:lnSpc>
              <a:spcBef>
                <a:spcPts val="0"/>
              </a:spcBef>
              <a:spcAft>
                <a:spcPts val="0"/>
              </a:spcAft>
            </a:pPr>
            <a:r>
              <a:rPr lang="en-GB" sz="2800" b="1" dirty="0"/>
              <a:t>Women’s Health </a:t>
            </a:r>
            <a:r>
              <a:rPr lang="en-GB" sz="2800" b="1"/>
              <a:t>Hubs Evaluation</a:t>
            </a:r>
            <a:r>
              <a:rPr lang="en-GB" sz="2800" b="1" dirty="0"/>
              <a:t>: Summary of findings</a:t>
            </a:r>
            <a:br>
              <a:rPr lang="en-GB" sz="2100" b="1" dirty="0"/>
            </a:br>
            <a:br>
              <a:rPr lang="en-GB" sz="2100" b="1" dirty="0"/>
            </a:br>
            <a:r>
              <a:rPr lang="en-GB" sz="2100" dirty="0"/>
              <a:t>Dr </a:t>
            </a:r>
            <a:r>
              <a:rPr lang="en-GB" sz="2100" dirty="0">
                <a:ea typeface="Calibri" panose="020F0502020204030204" pitchFamily="34" charset="0"/>
              </a:rPr>
              <a:t>Beck Taylor, Clinical Associate Professor in Public Health, University of Warwick</a:t>
            </a:r>
            <a:br>
              <a:rPr lang="en-GB" sz="2100" b="1" dirty="0"/>
            </a:br>
            <a:br>
              <a:rPr lang="en-GB" sz="1800" dirty="0"/>
            </a:br>
            <a:r>
              <a:rPr lang="en-GB" sz="1200" dirty="0">
                <a:latin typeface="Calibri" panose="020F0502020204030204" pitchFamily="34" charset="0"/>
                <a:ea typeface="Calibri" panose="020F0502020204030204" pitchFamily="34" charset="0"/>
                <a:cs typeface="Calibri" panose="020F0502020204030204" pitchFamily="34" charset="0"/>
              </a:rPr>
              <a:t>				</a:t>
            </a:r>
            <a:br>
              <a:rPr lang="en-GB" sz="1200" baseline="30000" dirty="0">
                <a:highlight>
                  <a:srgbClr val="FFFF00"/>
                </a:highlight>
                <a:latin typeface="Calibri" panose="020F0502020204030204" pitchFamily="34" charset="0"/>
                <a:ea typeface="Calibri" panose="020F0502020204030204" pitchFamily="34" charset="0"/>
                <a:cs typeface="Calibri" panose="020F0502020204030204" pitchFamily="34" charset="0"/>
              </a:rPr>
            </a:br>
            <a:br>
              <a:rPr lang="en-GB" sz="1100" b="1" baseline="30000" dirty="0">
                <a:highlight>
                  <a:srgbClr val="FFFF00"/>
                </a:highlight>
                <a:ea typeface="Calibri" panose="020F0502020204030204" pitchFamily="34" charset="0"/>
              </a:rPr>
            </a:br>
            <a:r>
              <a:rPr lang="en-GB" sz="1100" b="1" dirty="0">
                <a:ea typeface="Calibri" panose="020F0502020204030204" pitchFamily="34" charset="0"/>
              </a:rPr>
              <a:t>Research team: </a:t>
            </a:r>
            <a:br>
              <a:rPr lang="en-GB" sz="1100" dirty="0">
                <a:ea typeface="Calibri" panose="020F0502020204030204" pitchFamily="34" charset="0"/>
              </a:rPr>
            </a:br>
            <a:r>
              <a:rPr lang="en-GB" sz="1100" dirty="0">
                <a:ea typeface="Calibri" panose="020F0502020204030204" pitchFamily="34" charset="0"/>
              </a:rPr>
              <a:t>Dr Jennifer Bousfield, Senior Analyst, RAND Europe</a:t>
            </a:r>
            <a:br>
              <a:rPr lang="en-GB" sz="1100" dirty="0">
                <a:ea typeface="Calibri" panose="020F0502020204030204" pitchFamily="34" charset="0"/>
              </a:rPr>
            </a:br>
            <a:r>
              <a:rPr lang="en-GB" sz="1100" dirty="0">
                <a:ea typeface="Calibri" panose="020F0502020204030204" pitchFamily="34" charset="0"/>
              </a:rPr>
              <a:t>Kelly Daniel, Evaluation Fellow, Health Services Management Centre, University of Birmingham  </a:t>
            </a:r>
            <a:br>
              <a:rPr lang="en-GB" sz="1100" dirty="0">
                <a:ea typeface="Calibri" panose="020F0502020204030204" pitchFamily="34" charset="0"/>
              </a:rPr>
            </a:br>
            <a:r>
              <a:rPr lang="en-GB" sz="1100" dirty="0">
                <a:ea typeface="Calibri" panose="020F0502020204030204" pitchFamily="34" charset="0"/>
              </a:rPr>
              <a:t>Lucy Hocking, Senior Analyst, RAND Europe</a:t>
            </a:r>
            <a:br>
              <a:rPr lang="en-GB" sz="1100" dirty="0">
                <a:ea typeface="Calibri" panose="020F0502020204030204" pitchFamily="34" charset="0"/>
              </a:rPr>
            </a:br>
            <a:r>
              <a:rPr lang="en-GB" sz="1100" dirty="0">
                <a:ea typeface="Calibri" panose="020F0502020204030204" pitchFamily="34" charset="0"/>
              </a:rPr>
              <a:t>Dr Louise Jackson, Associate Professor in Health Economics, Institute of Applied Health Research, University of Birmingham  </a:t>
            </a:r>
            <a:br>
              <a:rPr lang="en-GB" sz="1100" dirty="0">
                <a:ea typeface="Calibri" panose="020F0502020204030204" pitchFamily="34" charset="0"/>
              </a:rPr>
            </a:br>
            <a:br>
              <a:rPr lang="en-GB" sz="1050" dirty="0">
                <a:latin typeface="Calibri" panose="020F0502020204030204" pitchFamily="34" charset="0"/>
                <a:ea typeface="Calibri" panose="020F0502020204030204" pitchFamily="34" charset="0"/>
              </a:rPr>
            </a:br>
            <a:endParaRPr lang="en-GB" sz="900" dirty="0"/>
          </a:p>
        </p:txBody>
      </p:sp>
    </p:spTree>
    <p:extLst>
      <p:ext uri="{BB962C8B-B14F-4D97-AF65-F5344CB8AC3E}">
        <p14:creationId xmlns:p14="http://schemas.microsoft.com/office/powerpoint/2010/main" val="6784919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929F8D-7E6C-FC8C-5356-95F96558B244}"/>
              </a:ext>
            </a:extLst>
          </p:cNvPr>
          <p:cNvSpPr>
            <a:spLocks noGrp="1"/>
          </p:cNvSpPr>
          <p:nvPr>
            <p:ph type="title"/>
          </p:nvPr>
        </p:nvSpPr>
        <p:spPr>
          <a:xfrm>
            <a:off x="628650" y="942656"/>
            <a:ext cx="7886700" cy="1035050"/>
          </a:xfrm>
        </p:spPr>
        <p:txBody>
          <a:bodyPr/>
          <a:lstStyle/>
          <a:p>
            <a:r>
              <a:rPr lang="en-GB" sz="2400" b="1" dirty="0"/>
              <a:t>Current status:</a:t>
            </a:r>
          </a:p>
        </p:txBody>
      </p:sp>
      <p:sp>
        <p:nvSpPr>
          <p:cNvPr id="3" name="Content Placeholder 2">
            <a:extLst>
              <a:ext uri="{FF2B5EF4-FFF2-40B4-BE49-F238E27FC236}">
                <a16:creationId xmlns:a16="http://schemas.microsoft.com/office/drawing/2014/main" id="{27D3E551-6A3A-BE79-28C9-8C97D943C604}"/>
              </a:ext>
            </a:extLst>
          </p:cNvPr>
          <p:cNvSpPr>
            <a:spLocks noGrp="1"/>
          </p:cNvSpPr>
          <p:nvPr>
            <p:ph idx="1"/>
          </p:nvPr>
        </p:nvSpPr>
        <p:spPr>
          <a:xfrm>
            <a:off x="953060" y="1977706"/>
            <a:ext cx="7155960" cy="2976181"/>
          </a:xfrm>
        </p:spPr>
        <p:txBody>
          <a:bodyPr/>
          <a:lstStyle/>
          <a:p>
            <a:pPr>
              <a:spcAft>
                <a:spcPts val="450"/>
              </a:spcAft>
            </a:pPr>
            <a:r>
              <a:rPr lang="en-GB" dirty="0"/>
              <a:t>Final report submitted to NIHR March 2023</a:t>
            </a:r>
          </a:p>
          <a:p>
            <a:pPr>
              <a:spcAft>
                <a:spcPts val="450"/>
              </a:spcAft>
            </a:pPr>
            <a:r>
              <a:rPr lang="en-GB" dirty="0"/>
              <a:t>Currently under final review</a:t>
            </a:r>
          </a:p>
          <a:p>
            <a:pPr>
              <a:spcAft>
                <a:spcPts val="450"/>
              </a:spcAft>
            </a:pPr>
            <a:r>
              <a:rPr lang="en-GB" dirty="0"/>
              <a:t>Academic papers and dissemination materials in preparation</a:t>
            </a:r>
          </a:p>
          <a:p>
            <a:pPr>
              <a:spcAft>
                <a:spcPts val="450"/>
              </a:spcAft>
            </a:pPr>
            <a:r>
              <a:rPr lang="en-GB" dirty="0"/>
              <a:t>DHSC have had sight of the draft report</a:t>
            </a:r>
          </a:p>
          <a:p>
            <a:endParaRPr lang="en-GB" dirty="0"/>
          </a:p>
        </p:txBody>
      </p:sp>
    </p:spTree>
    <p:extLst>
      <p:ext uri="{BB962C8B-B14F-4D97-AF65-F5344CB8AC3E}">
        <p14:creationId xmlns:p14="http://schemas.microsoft.com/office/powerpoint/2010/main" val="9842336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C183D7F6-B498-43B3-948B-1728B52AA6E4}">
                <adec:decorative xmlns:adec="http://schemas.microsoft.com/office/drawing/2017/decorative" val="1"/>
              </a:ext>
            </a:extLst>
          </p:cNvPr>
          <p:cNvSpPr/>
          <p:nvPr/>
        </p:nvSpPr>
        <p:spPr>
          <a:xfrm>
            <a:off x="0" y="0"/>
            <a:ext cx="9144000"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GB">
              <a:solidFill>
                <a:schemeClr val="accent1"/>
              </a:solidFill>
              <a:latin typeface="Calibri"/>
            </a:endParaRPr>
          </a:p>
        </p:txBody>
      </p:sp>
      <p:sp>
        <p:nvSpPr>
          <p:cNvPr id="3" name="Title 2"/>
          <p:cNvSpPr txBox="1">
            <a:spLocks noGrp="1"/>
          </p:cNvSpPr>
          <p:nvPr>
            <p:ph type="title" idx="4294967295"/>
          </p:nvPr>
        </p:nvSpPr>
        <p:spPr>
          <a:xfrm>
            <a:off x="832757" y="2650980"/>
            <a:ext cx="7232352" cy="71558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405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Findings</a:t>
            </a:r>
          </a:p>
        </p:txBody>
      </p:sp>
    </p:spTree>
    <p:extLst>
      <p:ext uri="{BB962C8B-B14F-4D97-AF65-F5344CB8AC3E}">
        <p14:creationId xmlns:p14="http://schemas.microsoft.com/office/powerpoint/2010/main" val="26408308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C183D7F6-B498-43B3-948B-1728B52AA6E4}">
                <adec:decorative xmlns:adec="http://schemas.microsoft.com/office/drawing/2017/decorative" val="1"/>
              </a:ext>
            </a:extLst>
          </p:cNvPr>
          <p:cNvSpPr/>
          <p:nvPr/>
        </p:nvSpPr>
        <p:spPr>
          <a:xfrm>
            <a:off x="0" y="0"/>
            <a:ext cx="9144000"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GB">
              <a:solidFill>
                <a:schemeClr val="accent1"/>
              </a:solidFill>
              <a:latin typeface="Calibri"/>
            </a:endParaRPr>
          </a:p>
        </p:txBody>
      </p:sp>
      <p:sp>
        <p:nvSpPr>
          <p:cNvPr id="3" name="Title 2"/>
          <p:cNvSpPr txBox="1">
            <a:spLocks noGrp="1"/>
          </p:cNvSpPr>
          <p:nvPr>
            <p:ph type="title" idx="4294967295"/>
          </p:nvPr>
        </p:nvSpPr>
        <p:spPr>
          <a:xfrm>
            <a:off x="955824" y="1836256"/>
            <a:ext cx="7232352" cy="263149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33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RQ1: </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33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What are Women’s Health Hubs, and is there variation in how stakeholders name and define them?  </a:t>
            </a:r>
          </a:p>
        </p:txBody>
      </p:sp>
    </p:spTree>
    <p:extLst>
      <p:ext uri="{BB962C8B-B14F-4D97-AF65-F5344CB8AC3E}">
        <p14:creationId xmlns:p14="http://schemas.microsoft.com/office/powerpoint/2010/main" val="32070225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BDFED548-4C5C-4DAB-9256-9D19F836F13A}"/>
              </a:ext>
            </a:extLst>
          </p:cNvPr>
          <p:cNvSpPr>
            <a:spLocks noGrp="1"/>
          </p:cNvSpPr>
          <p:nvPr>
            <p:ph type="title" idx="4294967295"/>
          </p:nvPr>
        </p:nvSpPr>
        <p:spPr>
          <a:xfrm>
            <a:off x="84694" y="752367"/>
            <a:ext cx="4729821" cy="461665"/>
          </a:xfrm>
          <a:prstGeom prst="rect">
            <a:avLst/>
          </a:prstGeom>
          <a:noFill/>
          <a:ln>
            <a:noFill/>
            <a:prstDash/>
          </a:ln>
          <a:effectLst/>
        </p:spPr>
        <p:txBody>
          <a:bodyPr rot="0" spcFirstLastPara="0" vertOverflow="overflow" horzOverflow="overflow" vert="horz" wrap="none" lIns="91440" tIns="45720" rIns="91440" bIns="45720" numCol="1" spcCol="0" rtlCol="0" fromWordArt="0" anchor="t" anchorCtr="0" forceAA="0" compatLnSpc="1">
            <a:prstTxWarp prst="textNoShape">
              <a:avLst/>
            </a:prstTxWarp>
            <a:spAutoFit/>
          </a:bodyPr>
          <a:lstStyle/>
          <a:p>
            <a:pPr marL="0" marR="0" lvl="0" indent="0" algn="l" defTabSz="914400" rtl="0" eaLnBrk="0" fontAlgn="base" latinLnBrk="0" hangingPunct="0">
              <a:lnSpc>
                <a:spcPct val="100000"/>
              </a:lnSpc>
              <a:spcBef>
                <a:spcPts val="450"/>
              </a:spcBef>
              <a:spcAft>
                <a:spcPts val="225"/>
              </a:spcAft>
              <a:buClrTx/>
              <a:buSzTx/>
              <a:buFontTx/>
              <a:buNone/>
              <a:tabLst/>
              <a:defRPr/>
            </a:pPr>
            <a:r>
              <a:rPr kumimoji="0" lang="en-GB" sz="24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Defining Women’s Health Hubs</a:t>
            </a:r>
          </a:p>
        </p:txBody>
      </p:sp>
      <p:sp>
        <p:nvSpPr>
          <p:cNvPr id="2" name="TextBox 1">
            <a:extLst>
              <a:ext uri="{FF2B5EF4-FFF2-40B4-BE49-F238E27FC236}">
                <a16:creationId xmlns:a16="http://schemas.microsoft.com/office/drawing/2014/main" id="{73FFE6FC-591F-D598-B2B4-D833E19146EB}"/>
              </a:ext>
            </a:extLst>
          </p:cNvPr>
          <p:cNvSpPr txBox="1"/>
          <p:nvPr/>
        </p:nvSpPr>
        <p:spPr>
          <a:xfrm>
            <a:off x="217022" y="1214032"/>
            <a:ext cx="4354978" cy="646331"/>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There was no agreed definition, so we developed a new working definition.</a:t>
            </a:r>
          </a:p>
        </p:txBody>
      </p:sp>
      <p:sp>
        <p:nvSpPr>
          <p:cNvPr id="3" name="Content Placeholder 2">
            <a:extLst>
              <a:ext uri="{FF2B5EF4-FFF2-40B4-BE49-F238E27FC236}">
                <a16:creationId xmlns:a16="http://schemas.microsoft.com/office/drawing/2014/main" id="{F99AFF51-6794-A2CE-456B-C35E986FE884}"/>
              </a:ext>
            </a:extLst>
          </p:cNvPr>
          <p:cNvSpPr>
            <a:spLocks noGrp="1"/>
          </p:cNvSpPr>
          <p:nvPr>
            <p:ph sz="half" idx="1"/>
          </p:nvPr>
        </p:nvSpPr>
        <p:spPr>
          <a:xfrm>
            <a:off x="217022" y="1890030"/>
            <a:ext cx="4112464" cy="4391867"/>
          </a:xfrm>
          <a:noFill/>
        </p:spPr>
        <p:txBody>
          <a:bodyPr/>
          <a:lstStyle/>
          <a:p>
            <a:pPr marL="0" indent="0">
              <a:buNone/>
            </a:pPr>
            <a:r>
              <a:rPr lang="en-GB" b="1" dirty="0"/>
              <a:t>Our working definition </a:t>
            </a:r>
          </a:p>
          <a:p>
            <a:pPr marL="0" indent="0">
              <a:buNone/>
            </a:pPr>
            <a:endParaRPr lang="en-GB" sz="400" b="1" i="1" dirty="0"/>
          </a:p>
          <a:p>
            <a:pPr marL="0" indent="0">
              <a:buNone/>
            </a:pPr>
            <a:r>
              <a:rPr lang="en-GB" sz="1800" b="1" i="1" dirty="0"/>
              <a:t>Women’s health hubs:</a:t>
            </a:r>
          </a:p>
          <a:p>
            <a:pPr>
              <a:spcAft>
                <a:spcPts val="814"/>
              </a:spcAft>
            </a:pPr>
            <a:r>
              <a:rPr lang="en-GB" sz="1650" dirty="0"/>
              <a:t>WHHs are based in the community and work at the interface between primary and secondary care and/or voluntary sector and wider. </a:t>
            </a:r>
          </a:p>
          <a:p>
            <a:pPr>
              <a:spcAft>
                <a:spcPts val="814"/>
              </a:spcAft>
            </a:pPr>
            <a:r>
              <a:rPr lang="en-GB" sz="1650" dirty="0"/>
              <a:t>WHHs offer more than a single service (and include the provision of both gynaecological services and contraception) or demonstrate plans to. </a:t>
            </a:r>
          </a:p>
          <a:p>
            <a:pPr>
              <a:spcAft>
                <a:spcPts val="814"/>
              </a:spcAft>
            </a:pPr>
            <a:r>
              <a:rPr lang="en-GB" sz="1650" dirty="0"/>
              <a:t>WHHs have more than one organisation involved in the process of service delivery; including in design, commissioning and/or provision of care, beyond simply referring-in. </a:t>
            </a:r>
          </a:p>
        </p:txBody>
      </p:sp>
      <p:sp>
        <p:nvSpPr>
          <p:cNvPr id="4" name="Content Placeholder 3" descr="Description of challenges and considerations of hubs. For example,&#10;Hubs are not ‘one-size-fits-all’ &#10;Context dependent (variation by geography, existing services/resources, standpoint of leaders, aims and needs of local populations)&#10;At time of evaluation models were bottom-up/organic rather than standardised/driven by policy &#10;Important that concept is meaningful to women and wider stakeholders&#10;Agreed definition could support identification of hubs, engagement with relevant individuals, and implementation of the women’s health strategy &#10;Broad definition – we removed ‘joint commissioning’ to be inclusive in the evaluation.">
            <a:extLst>
              <a:ext uri="{FF2B5EF4-FFF2-40B4-BE49-F238E27FC236}">
                <a16:creationId xmlns:a16="http://schemas.microsoft.com/office/drawing/2014/main" id="{D26DF7AF-C948-12BB-662C-565D8F117C83}"/>
              </a:ext>
            </a:extLst>
          </p:cNvPr>
          <p:cNvSpPr>
            <a:spLocks noGrp="1"/>
          </p:cNvSpPr>
          <p:nvPr>
            <p:ph sz="half" idx="2"/>
          </p:nvPr>
        </p:nvSpPr>
        <p:spPr>
          <a:xfrm>
            <a:off x="4814515" y="1374805"/>
            <a:ext cx="4186890" cy="4891601"/>
          </a:xfrm>
          <a:ln w="31750">
            <a:solidFill>
              <a:schemeClr val="accent1"/>
            </a:solidFill>
          </a:ln>
        </p:spPr>
        <p:txBody>
          <a:bodyPr/>
          <a:lstStyle/>
          <a:p>
            <a:pPr marL="0" indent="0">
              <a:buNone/>
            </a:pPr>
            <a:r>
              <a:rPr lang="en-GB" b="1" dirty="0"/>
              <a:t>Challenges and considerations </a:t>
            </a:r>
          </a:p>
          <a:p>
            <a:r>
              <a:rPr lang="en-GB" sz="1650" dirty="0"/>
              <a:t>Hubs are not ‘one-size-fits-all’ </a:t>
            </a:r>
          </a:p>
          <a:p>
            <a:r>
              <a:rPr lang="en-GB" sz="1650" dirty="0"/>
              <a:t>Context dependent (variation by geography, existing services/resources, standpoint of leaders, aims and needs of local populations)</a:t>
            </a:r>
          </a:p>
          <a:p>
            <a:r>
              <a:rPr lang="en-GB" sz="1650" dirty="0"/>
              <a:t>At the time of evaluation, models were bottom-up/organic rather than standardised/driven by policy </a:t>
            </a:r>
          </a:p>
          <a:p>
            <a:r>
              <a:rPr lang="en-GB" sz="1650" dirty="0"/>
              <a:t>Important that concept is meaningful to women and wider stakeholders</a:t>
            </a:r>
          </a:p>
          <a:p>
            <a:r>
              <a:rPr lang="en-GB" sz="1650" dirty="0"/>
              <a:t>Agreed definition could support identification of hubs, engagement with relevant individuals, and implementation of the women’s health strategy </a:t>
            </a:r>
          </a:p>
          <a:p>
            <a:r>
              <a:rPr lang="en-GB" sz="1650" dirty="0"/>
              <a:t>Broad definition – we removed ‘joint commissioning’ to be inclusive in the evaluation.</a:t>
            </a:r>
            <a:endParaRPr lang="en-GB" sz="1800" dirty="0"/>
          </a:p>
          <a:p>
            <a:endParaRPr lang="en-GB" sz="1350" dirty="0">
              <a:latin typeface="+mn-lt"/>
            </a:endParaRPr>
          </a:p>
          <a:p>
            <a:endParaRPr lang="en-GB" dirty="0">
              <a:latin typeface="+mn-lt"/>
            </a:endParaRPr>
          </a:p>
        </p:txBody>
      </p:sp>
    </p:spTree>
    <p:extLst>
      <p:ext uri="{BB962C8B-B14F-4D97-AF65-F5344CB8AC3E}">
        <p14:creationId xmlns:p14="http://schemas.microsoft.com/office/powerpoint/2010/main" val="38665663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C183D7F6-B498-43B3-948B-1728B52AA6E4}">
                <adec:decorative xmlns:adec="http://schemas.microsoft.com/office/drawing/2017/decorative" val="1"/>
              </a:ext>
            </a:extLst>
          </p:cNvPr>
          <p:cNvSpPr/>
          <p:nvPr/>
        </p:nvSpPr>
        <p:spPr>
          <a:xfrm>
            <a:off x="0" y="0"/>
            <a:ext cx="9144000"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GB">
              <a:solidFill>
                <a:schemeClr val="accent1"/>
              </a:solidFill>
              <a:latin typeface="Calibri"/>
            </a:endParaRPr>
          </a:p>
        </p:txBody>
      </p:sp>
      <p:sp>
        <p:nvSpPr>
          <p:cNvPr id="3" name="Title 2"/>
          <p:cNvSpPr txBox="1">
            <a:spLocks noGrp="1"/>
          </p:cNvSpPr>
          <p:nvPr>
            <p:ph type="title" idx="4294967295"/>
          </p:nvPr>
        </p:nvSpPr>
        <p:spPr>
          <a:xfrm>
            <a:off x="422563" y="1836256"/>
            <a:ext cx="8423564" cy="212365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33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RQ2: </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33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How many have been established, where are they, and what are their characteristics?</a:t>
            </a:r>
          </a:p>
        </p:txBody>
      </p:sp>
    </p:spTree>
    <p:extLst>
      <p:ext uri="{BB962C8B-B14F-4D97-AF65-F5344CB8AC3E}">
        <p14:creationId xmlns:p14="http://schemas.microsoft.com/office/powerpoint/2010/main" val="21415328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F065A1-1B0D-4AE8-B234-B2A0F0F812DF}"/>
              </a:ext>
            </a:extLst>
          </p:cNvPr>
          <p:cNvSpPr>
            <a:spLocks noGrp="1"/>
          </p:cNvSpPr>
          <p:nvPr>
            <p:ph type="title" idx="4294967295"/>
          </p:nvPr>
        </p:nvSpPr>
        <p:spPr>
          <a:xfrm>
            <a:off x="1758697" y="776561"/>
            <a:ext cx="5003293" cy="920765"/>
          </a:xfrm>
          <a:prstGeom prst="rect">
            <a:avLst/>
          </a:prstGeom>
          <a:noFill/>
          <a:ln>
            <a:noFill/>
            <a:prstDash/>
          </a:ln>
          <a:effectLst/>
        </p:spPr>
        <p:txBody>
          <a:bodyPr rot="0" spcFirstLastPara="0" vertOverflow="overflow" horzOverflow="overflow" vert="horz" wrap="none" lIns="91440" tIns="45720" rIns="91440" bIns="45720" numCol="1" spcCol="0" rtlCol="0" fromWordArt="0" anchor="t" anchorCtr="0" forceAA="0" compatLnSpc="1">
            <a:prstTxWarp prst="textNoShape">
              <a:avLst/>
            </a:prstTxWarp>
            <a:spAutoFit/>
          </a:bodyPr>
          <a:lstStyle/>
          <a:p>
            <a:pPr marL="0" marR="0" lvl="0" indent="0" algn="l" defTabSz="914400" rtl="0" eaLnBrk="0" fontAlgn="base" latinLnBrk="0" hangingPunct="0">
              <a:lnSpc>
                <a:spcPct val="100000"/>
              </a:lnSpc>
              <a:spcBef>
                <a:spcPts val="450"/>
              </a:spcBef>
              <a:spcAft>
                <a:spcPts val="225"/>
              </a:spcAft>
              <a:buClrTx/>
              <a:buSzTx/>
              <a:buFontTx/>
              <a:buNone/>
              <a:tabLst/>
              <a:defRPr/>
            </a:pPr>
            <a:r>
              <a:rPr kumimoji="0" lang="en-GB" sz="24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Mapping Women’s Health Hubs: </a:t>
            </a:r>
          </a:p>
          <a:p>
            <a:pPr marL="0" marR="0" lvl="0" indent="0" algn="l" defTabSz="914400" rtl="0" eaLnBrk="0" fontAlgn="base" latinLnBrk="0" hangingPunct="0">
              <a:lnSpc>
                <a:spcPct val="100000"/>
              </a:lnSpc>
              <a:spcBef>
                <a:spcPts val="450"/>
              </a:spcBef>
              <a:spcAft>
                <a:spcPts val="225"/>
              </a:spcAft>
              <a:buClrTx/>
              <a:buSzTx/>
              <a:buFontTx/>
              <a:buNone/>
              <a:tabLst/>
              <a:defRPr/>
            </a:pPr>
            <a:r>
              <a:rPr kumimoji="0" lang="en-GB" sz="24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results of online mapping survey</a:t>
            </a:r>
          </a:p>
        </p:txBody>
      </p:sp>
      <p:sp>
        <p:nvSpPr>
          <p:cNvPr id="11" name="Content Placeholder 3">
            <a:extLst>
              <a:ext uri="{FF2B5EF4-FFF2-40B4-BE49-F238E27FC236}">
                <a16:creationId xmlns:a16="http://schemas.microsoft.com/office/drawing/2014/main" id="{CB443ADC-4C39-7B39-9E17-805A19227394}"/>
              </a:ext>
            </a:extLst>
          </p:cNvPr>
          <p:cNvSpPr txBox="1">
            <a:spLocks/>
          </p:cNvSpPr>
          <p:nvPr/>
        </p:nvSpPr>
        <p:spPr>
          <a:xfrm>
            <a:off x="359182" y="1810944"/>
            <a:ext cx="4440382" cy="2101577"/>
          </a:xfrm>
          <a:prstGeom prst="rect">
            <a:avLst/>
          </a:prstGeom>
        </p:spPr>
        <p:txBody>
          <a:bodyPr/>
          <a:lstStyle>
            <a:lvl1pPr marL="171450" indent="-171450" algn="l" rtl="0" eaLnBrk="1" fontAlgn="base" hangingPunct="1">
              <a:lnSpc>
                <a:spcPct val="90000"/>
              </a:lnSpc>
              <a:spcBef>
                <a:spcPts val="750"/>
              </a:spcBef>
              <a:spcAft>
                <a:spcPct val="0"/>
              </a:spcAft>
              <a:buFont typeface="Arial" panose="020B0604020202020204" pitchFamily="34" charset="0"/>
              <a:buChar char="•"/>
              <a:defRPr sz="2100" kern="1200">
                <a:solidFill>
                  <a:schemeClr val="tx1"/>
                </a:solidFill>
                <a:latin typeface="Arial" panose="020B0604020202020204" pitchFamily="34" charset="0"/>
                <a:ea typeface="+mn-ea"/>
                <a:cs typeface="Arial" panose="020B0604020202020204" pitchFamily="34" charset="0"/>
              </a:defRPr>
            </a:lvl1pPr>
            <a:lvl2pPr marL="514350" indent="-171450" algn="l" rtl="0" eaLnBrk="1" fontAlgn="base" hangingPunct="1">
              <a:lnSpc>
                <a:spcPct val="90000"/>
              </a:lnSpc>
              <a:spcBef>
                <a:spcPts val="375"/>
              </a:spcBef>
              <a:spcAft>
                <a:spcPct val="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2pPr>
            <a:lvl3pPr marL="857250" indent="-171450" algn="l" rtl="0" eaLnBrk="1" fontAlgn="base" hangingPunct="1">
              <a:lnSpc>
                <a:spcPct val="90000"/>
              </a:lnSpc>
              <a:spcBef>
                <a:spcPts val="375"/>
              </a:spcBef>
              <a:spcAft>
                <a:spcPct val="0"/>
              </a:spcAft>
              <a:buFont typeface="Arial" panose="020B0604020202020204" pitchFamily="34" charset="0"/>
              <a:buChar char="•"/>
              <a:defRPr sz="1500" kern="1200">
                <a:solidFill>
                  <a:schemeClr val="tx1"/>
                </a:solidFill>
                <a:latin typeface="Arial" panose="020B0604020202020204" pitchFamily="34" charset="0"/>
                <a:ea typeface="+mn-ea"/>
                <a:cs typeface="Arial" panose="020B0604020202020204" pitchFamily="34" charset="0"/>
              </a:defRPr>
            </a:lvl3pPr>
            <a:lvl4pPr marL="12001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Arial" panose="020B0604020202020204" pitchFamily="34" charset="0"/>
                <a:ea typeface="+mn-ea"/>
                <a:cs typeface="Arial" panose="020B0604020202020204" pitchFamily="34" charset="0"/>
              </a:defRPr>
            </a:lvl4pPr>
            <a:lvl5pPr marL="15430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GB" sz="1800" dirty="0"/>
              <a:t>We identified 17 services across the UK that meet our definition of a WHH and are active (i.e. currently seeing women). </a:t>
            </a:r>
          </a:p>
          <a:p>
            <a:endParaRPr lang="en-GB" sz="1800" dirty="0"/>
          </a:p>
          <a:p>
            <a:r>
              <a:rPr lang="en-GB" sz="1800" dirty="0"/>
              <a:t>Most were located in England (N=13), with four in Northern Ireland. </a:t>
            </a:r>
          </a:p>
          <a:p>
            <a:endParaRPr lang="en-GB" sz="1800" dirty="0"/>
          </a:p>
          <a:p>
            <a:r>
              <a:rPr lang="en-GB" sz="1800" dirty="0"/>
              <a:t>No hubs were identified in Wales or Scotland. </a:t>
            </a:r>
          </a:p>
          <a:p>
            <a:endParaRPr lang="en-GB" sz="1800" dirty="0"/>
          </a:p>
          <a:p>
            <a:r>
              <a:rPr lang="en-GB" sz="1800" dirty="0"/>
              <a:t>Most women in the UK did not have access to a hub.</a:t>
            </a:r>
          </a:p>
          <a:p>
            <a:endParaRPr lang="en-GB" sz="1500" dirty="0"/>
          </a:p>
          <a:p>
            <a:pPr marL="0" indent="0">
              <a:buNone/>
            </a:pPr>
            <a:r>
              <a:rPr lang="en-GB" sz="1200" dirty="0"/>
              <a:t>Map created using MapChart.net </a:t>
            </a:r>
          </a:p>
        </p:txBody>
      </p:sp>
      <p:pic>
        <p:nvPicPr>
          <p:cNvPr id="3" name="Picture 2" descr="A map of the UK, the map is grey and then areas where Women's Health Hubs have been identified and coloured in green to show their locations across the country. ">
            <a:extLst>
              <a:ext uri="{FF2B5EF4-FFF2-40B4-BE49-F238E27FC236}">
                <a16:creationId xmlns:a16="http://schemas.microsoft.com/office/drawing/2014/main" id="{C3644AD5-A850-A485-5914-D71D5325685B}"/>
              </a:ext>
            </a:extLst>
          </p:cNvPr>
          <p:cNvPicPr>
            <a:picLocks noChangeAspect="1"/>
          </p:cNvPicPr>
          <p:nvPr/>
        </p:nvPicPr>
        <p:blipFill rotWithShape="1">
          <a:blip r:embed="rId3"/>
          <a:srcRect l="12349" t="11499" r="75000" b="18013"/>
          <a:stretch/>
        </p:blipFill>
        <p:spPr>
          <a:xfrm>
            <a:off x="5694218" y="1810943"/>
            <a:ext cx="2927268" cy="4270495"/>
          </a:xfrm>
          <a:prstGeom prst="rect">
            <a:avLst/>
          </a:prstGeom>
        </p:spPr>
      </p:pic>
    </p:spTree>
    <p:extLst>
      <p:ext uri="{BB962C8B-B14F-4D97-AF65-F5344CB8AC3E}">
        <p14:creationId xmlns:p14="http://schemas.microsoft.com/office/powerpoint/2010/main" val="28959183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05A19104-892B-DC95-D652-43E80555565D}"/>
              </a:ext>
            </a:extLst>
          </p:cNvPr>
          <p:cNvSpPr>
            <a:spLocks noGrp="1"/>
          </p:cNvSpPr>
          <p:nvPr>
            <p:ph idx="1"/>
          </p:nvPr>
        </p:nvSpPr>
        <p:spPr>
          <a:xfrm>
            <a:off x="487566" y="1356094"/>
            <a:ext cx="8264547" cy="3592154"/>
          </a:xfrm>
        </p:spPr>
        <p:txBody>
          <a:bodyPr/>
          <a:lstStyle/>
          <a:p>
            <a:r>
              <a:rPr lang="en-GB" sz="1700" dirty="0"/>
              <a:t>Most were </a:t>
            </a:r>
            <a:r>
              <a:rPr lang="en-GB" sz="1700" b="1" dirty="0"/>
              <a:t>evolving, </a:t>
            </a:r>
            <a:r>
              <a:rPr lang="en-GB" sz="1700" dirty="0"/>
              <a:t>no </a:t>
            </a:r>
            <a:r>
              <a:rPr lang="en-GB" sz="1700" b="1" dirty="0"/>
              <a:t>standard or ‘typical’ </a:t>
            </a:r>
            <a:r>
              <a:rPr lang="en-GB" sz="1700" dirty="0"/>
              <a:t>model. </a:t>
            </a:r>
          </a:p>
          <a:p>
            <a:r>
              <a:rPr lang="en-GB" sz="1700" b="1" dirty="0"/>
              <a:t>Footprints, size and scale</a:t>
            </a:r>
            <a:r>
              <a:rPr lang="en-GB" sz="1700" dirty="0"/>
              <a:t> varied widely and no optimum footprint identified (PCN, ‘citywide’, multiple PCNs, CCG, GP Federation/s, ICS).   </a:t>
            </a:r>
          </a:p>
          <a:p>
            <a:r>
              <a:rPr lang="en-GB" sz="1700" b="1" dirty="0"/>
              <a:t>Intermediary space between standard primary care and specialist secondary care</a:t>
            </a:r>
            <a:r>
              <a:rPr lang="en-GB" sz="1700" dirty="0"/>
              <a:t>, although this boundary varied.</a:t>
            </a:r>
          </a:p>
          <a:p>
            <a:r>
              <a:rPr lang="en-GB" sz="1700" b="1" dirty="0"/>
              <a:t>Majority clinically led by GPs with special interest in women’s health</a:t>
            </a:r>
            <a:r>
              <a:rPr lang="en-GB" sz="1700" dirty="0"/>
              <a:t>, although some were led by SRH consultant/gynaecologist-led. </a:t>
            </a:r>
          </a:p>
          <a:p>
            <a:r>
              <a:rPr lang="en-GB" sz="1700" b="1" dirty="0"/>
              <a:t>Model descriptors </a:t>
            </a:r>
            <a:r>
              <a:rPr lang="en-GB" sz="1700" dirty="0"/>
              <a:t>and interpretation varied: e.g. one-stop-shop, hub-and-spoke. </a:t>
            </a:r>
          </a:p>
          <a:p>
            <a:r>
              <a:rPr lang="en-GB" sz="1700" b="1" dirty="0"/>
              <a:t>Commissioning arrangements </a:t>
            </a:r>
            <a:r>
              <a:rPr lang="en-GB" sz="1700" dirty="0"/>
              <a:t>were diverse. Many examples of formal and informal creative approaches to identify and access resources, and in some cases share costs across different parts of the health and social care system. No clear optimum commissioning model identified. </a:t>
            </a:r>
          </a:p>
          <a:p>
            <a:r>
              <a:rPr lang="en-GB" sz="1700" dirty="0"/>
              <a:t>Most hubs operated from </a:t>
            </a:r>
            <a:r>
              <a:rPr lang="en-GB" sz="1700" b="1" dirty="0"/>
              <a:t>multiple venues</a:t>
            </a:r>
            <a:r>
              <a:rPr lang="en-GB" sz="1700" dirty="0"/>
              <a:t>, often primary care or community venues. </a:t>
            </a:r>
          </a:p>
          <a:p>
            <a:r>
              <a:rPr lang="en-GB" sz="1700" dirty="0"/>
              <a:t>Most had </a:t>
            </a:r>
            <a:r>
              <a:rPr lang="en-GB" sz="1700" b="1" dirty="0"/>
              <a:t>GP referral pathways.</a:t>
            </a:r>
            <a:endParaRPr lang="en-GB" sz="1700" dirty="0"/>
          </a:p>
          <a:p>
            <a:r>
              <a:rPr lang="en-GB" sz="1700" dirty="0"/>
              <a:t>Most did not offer </a:t>
            </a:r>
            <a:r>
              <a:rPr lang="en-GB" sz="1700" b="1" dirty="0"/>
              <a:t>out of hours/weekend </a:t>
            </a:r>
            <a:r>
              <a:rPr lang="en-GB" sz="1700" dirty="0"/>
              <a:t>services.</a:t>
            </a:r>
          </a:p>
          <a:p>
            <a:r>
              <a:rPr lang="en-GB" sz="1700" dirty="0"/>
              <a:t>Most offered </a:t>
            </a:r>
            <a:r>
              <a:rPr lang="en-GB" sz="1700" b="1" dirty="0"/>
              <a:t>telephone appointments</a:t>
            </a:r>
            <a:r>
              <a:rPr lang="en-GB" sz="1700" dirty="0"/>
              <a:t>.</a:t>
            </a:r>
          </a:p>
        </p:txBody>
      </p:sp>
      <p:sp>
        <p:nvSpPr>
          <p:cNvPr id="5" name="Title 4">
            <a:extLst>
              <a:ext uri="{FF2B5EF4-FFF2-40B4-BE49-F238E27FC236}">
                <a16:creationId xmlns:a16="http://schemas.microsoft.com/office/drawing/2014/main" id="{3ED6B6B5-7B7B-4DF3-B5E2-A226C5E2E664}"/>
              </a:ext>
            </a:extLst>
          </p:cNvPr>
          <p:cNvSpPr>
            <a:spLocks noGrp="1"/>
          </p:cNvSpPr>
          <p:nvPr>
            <p:ph type="title" idx="4294967295"/>
          </p:nvPr>
        </p:nvSpPr>
        <p:spPr>
          <a:xfrm>
            <a:off x="487567" y="894429"/>
            <a:ext cx="5504071" cy="461665"/>
          </a:xfrm>
          <a:prstGeom prst="rect">
            <a:avLst/>
          </a:prstGeom>
          <a:noFill/>
          <a:ln>
            <a:noFill/>
            <a:prstDash/>
          </a:ln>
          <a:effectLst/>
        </p:spPr>
        <p:txBody>
          <a:bodyPr rot="0" spcFirstLastPara="0" vertOverflow="overflow" horzOverflow="overflow" vert="horz" wrap="none" lIns="91440" tIns="45720" rIns="91440" bIns="45720" numCol="1" spcCol="0" rtlCol="0" fromWordArt="0" anchor="t" anchorCtr="0" forceAA="0" compatLnSpc="1">
            <a:prstTxWarp prst="textNoShape">
              <a:avLst/>
            </a:prstTxWarp>
            <a:spAutoFit/>
          </a:bodyPr>
          <a:lstStyle/>
          <a:p>
            <a:pPr marL="0" marR="0" lvl="0" indent="0" algn="l" defTabSz="914400" rtl="0" eaLnBrk="0" fontAlgn="base" latinLnBrk="0" hangingPunct="0">
              <a:lnSpc>
                <a:spcPct val="100000"/>
              </a:lnSpc>
              <a:spcBef>
                <a:spcPts val="450"/>
              </a:spcBef>
              <a:spcAft>
                <a:spcPts val="225"/>
              </a:spcAft>
              <a:buClrTx/>
              <a:buSzTx/>
              <a:buFontTx/>
              <a:buNone/>
              <a:tabLst/>
              <a:defRPr/>
            </a:pPr>
            <a:r>
              <a:rPr kumimoji="0" lang="en-GB" sz="24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Women’s Health Hub characteristics</a:t>
            </a:r>
          </a:p>
        </p:txBody>
      </p:sp>
    </p:spTree>
    <p:extLst>
      <p:ext uri="{BB962C8B-B14F-4D97-AF65-F5344CB8AC3E}">
        <p14:creationId xmlns:p14="http://schemas.microsoft.com/office/powerpoint/2010/main" val="7849148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4">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4D6B4A-57DD-944B-E61C-18C289EC78C7}"/>
              </a:ext>
            </a:extLst>
          </p:cNvPr>
          <p:cNvSpPr>
            <a:spLocks noGrp="1"/>
          </p:cNvSpPr>
          <p:nvPr>
            <p:ph type="title"/>
          </p:nvPr>
        </p:nvSpPr>
        <p:spPr>
          <a:xfrm>
            <a:off x="2816540" y="482782"/>
            <a:ext cx="3392671" cy="776288"/>
          </a:xfrm>
        </p:spPr>
        <p:txBody>
          <a:bodyPr/>
          <a:lstStyle/>
          <a:p>
            <a:r>
              <a:rPr lang="en-GB" sz="2400" b="1" dirty="0"/>
              <a:t>Services offered</a:t>
            </a:r>
          </a:p>
        </p:txBody>
      </p:sp>
      <p:pic>
        <p:nvPicPr>
          <p:cNvPr id="5" name="Content Placeholder 4" descr="A bar chart showing the services offered by Women's Health Hubs. It shows that 17 hubs offer LARCs for gynaecological reasons, and 16 hubs offer menopause or heavy menstrual bleeding consultation and treatment. In contrast, no hubs offered termination of pregnancy provision or pelvic physiotherapy.">
            <a:extLst>
              <a:ext uri="{FF2B5EF4-FFF2-40B4-BE49-F238E27FC236}">
                <a16:creationId xmlns:a16="http://schemas.microsoft.com/office/drawing/2014/main" id="{E7FC84B1-A4EE-294B-9F31-616E05E921FD}"/>
              </a:ext>
            </a:extLst>
          </p:cNvPr>
          <p:cNvPicPr>
            <a:picLocks noGrp="1" noChangeAspect="1"/>
          </p:cNvPicPr>
          <p:nvPr>
            <p:ph idx="1"/>
          </p:nvPr>
        </p:nvPicPr>
        <p:blipFill>
          <a:blip r:embed="rId3"/>
          <a:stretch>
            <a:fillRect/>
          </a:stretch>
        </p:blipFill>
        <p:spPr>
          <a:xfrm>
            <a:off x="216862" y="1531723"/>
            <a:ext cx="8422241" cy="4600429"/>
          </a:xfrm>
          <a:prstGeom prst="rect">
            <a:avLst/>
          </a:prstGeom>
        </p:spPr>
      </p:pic>
    </p:spTree>
    <p:extLst>
      <p:ext uri="{BB962C8B-B14F-4D97-AF65-F5344CB8AC3E}">
        <p14:creationId xmlns:p14="http://schemas.microsoft.com/office/powerpoint/2010/main" val="37772782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59C3C0-F41A-BF4F-3F48-3A6EC9531731}"/>
              </a:ext>
            </a:extLst>
          </p:cNvPr>
          <p:cNvSpPr>
            <a:spLocks noGrp="1"/>
          </p:cNvSpPr>
          <p:nvPr>
            <p:ph idx="1"/>
          </p:nvPr>
        </p:nvSpPr>
        <p:spPr>
          <a:xfrm>
            <a:off x="334222" y="1321138"/>
            <a:ext cx="8274393" cy="3371735"/>
          </a:xfrm>
        </p:spPr>
        <p:txBody>
          <a:bodyPr/>
          <a:lstStyle/>
          <a:p>
            <a:r>
              <a:rPr lang="en-GB" sz="1800" b="1" dirty="0"/>
              <a:t>Diverse range of professionals reported to work in hubs:</a:t>
            </a:r>
          </a:p>
          <a:p>
            <a:pPr lvl="1"/>
            <a:endParaRPr lang="en-GB" dirty="0"/>
          </a:p>
          <a:p>
            <a:pPr lvl="1"/>
            <a:r>
              <a:rPr lang="en-GB" dirty="0"/>
              <a:t>Most common staff groups: </a:t>
            </a:r>
            <a:r>
              <a:rPr lang="en-GB" dirty="0" err="1"/>
              <a:t>GPwSI</a:t>
            </a:r>
            <a:r>
              <a:rPr lang="en-GB" dirty="0"/>
              <a:t> and administrators </a:t>
            </a:r>
          </a:p>
          <a:p>
            <a:pPr marL="257175" lvl="1" indent="0">
              <a:buNone/>
            </a:pPr>
            <a:endParaRPr lang="en-GB" sz="400" dirty="0"/>
          </a:p>
          <a:p>
            <a:pPr lvl="1"/>
            <a:r>
              <a:rPr lang="en-GB" dirty="0"/>
              <a:t>Others (in order of frequency): healthcare assistants, hospital gynae associate specialist/consultants, community SRH consultants/specialists, GPs, practice nurses, specialist nurses, community SRH trainees, GP trainees, counsellors, GUM associate specialists, advanced nurse practitioners, nursing assistants, </a:t>
            </a:r>
            <a:r>
              <a:rPr lang="en-GB" dirty="0" err="1"/>
              <a:t>ultrasonographers</a:t>
            </a:r>
            <a:r>
              <a:rPr lang="en-GB" dirty="0"/>
              <a:t>, data analysts, physician assistants/associates. </a:t>
            </a:r>
          </a:p>
          <a:p>
            <a:pPr marL="257175" lvl="1" indent="0">
              <a:buNone/>
            </a:pPr>
            <a:endParaRPr lang="en-GB" sz="400" dirty="0"/>
          </a:p>
          <a:p>
            <a:pPr lvl="1"/>
            <a:r>
              <a:rPr lang="en-GB" dirty="0"/>
              <a:t>None of the hubs reported include hospital gynaecology trainees; physiotherapists; or pharmacists.</a:t>
            </a:r>
          </a:p>
          <a:p>
            <a:pPr marL="257175" lvl="1" indent="0">
              <a:buNone/>
            </a:pPr>
            <a:endParaRPr lang="en-GB" dirty="0"/>
          </a:p>
          <a:p>
            <a:r>
              <a:rPr lang="en-GB" sz="1800" b="1" dirty="0"/>
              <a:t>Almost all hubs reported that they offer training </a:t>
            </a:r>
            <a:r>
              <a:rPr lang="en-GB" sz="1800" dirty="0"/>
              <a:t>to healthcare professionals working in the hub.</a:t>
            </a:r>
          </a:p>
          <a:p>
            <a:pPr lvl="1"/>
            <a:r>
              <a:rPr lang="en-GB" dirty="0"/>
              <a:t>Some hubs also offered training opportunities to healthcare professionals from elsewhere, e.g. LARC training for local GPs, pessary fitting training for nurses, menopause training.</a:t>
            </a:r>
            <a:endParaRPr lang="en-GB" dirty="0">
              <a:solidFill>
                <a:srgbClr val="FF0000"/>
              </a:solidFill>
            </a:endParaRPr>
          </a:p>
        </p:txBody>
      </p:sp>
      <p:sp>
        <p:nvSpPr>
          <p:cNvPr id="5" name="Title 4">
            <a:extLst>
              <a:ext uri="{FF2B5EF4-FFF2-40B4-BE49-F238E27FC236}">
                <a16:creationId xmlns:a16="http://schemas.microsoft.com/office/drawing/2014/main" id="{1D97EEF3-2478-4380-9016-745F918BB3AB}"/>
              </a:ext>
            </a:extLst>
          </p:cNvPr>
          <p:cNvSpPr>
            <a:spLocks noGrp="1"/>
          </p:cNvSpPr>
          <p:nvPr>
            <p:ph type="title" idx="4294967295"/>
          </p:nvPr>
        </p:nvSpPr>
        <p:spPr>
          <a:xfrm>
            <a:off x="679156" y="859473"/>
            <a:ext cx="3545394" cy="461665"/>
          </a:xfrm>
          <a:prstGeom prst="rect">
            <a:avLst/>
          </a:prstGeom>
          <a:noFill/>
          <a:ln>
            <a:noFill/>
            <a:prstDash/>
          </a:ln>
          <a:effectLst/>
        </p:spPr>
        <p:txBody>
          <a:bodyPr rot="0" spcFirstLastPara="0" vertOverflow="overflow" horzOverflow="overflow" vert="horz" wrap="none" lIns="91440" tIns="45720" rIns="91440" bIns="45720" numCol="1" spcCol="0" rtlCol="0" fromWordArt="0" anchor="t" anchorCtr="0" forceAA="0" compatLnSpc="1">
            <a:prstTxWarp prst="textNoShape">
              <a:avLst/>
            </a:prstTxWarp>
            <a:spAutoFit/>
          </a:bodyPr>
          <a:lstStyle/>
          <a:p>
            <a:pPr marL="0" marR="0" lvl="0" indent="0" algn="l" defTabSz="914400" rtl="0" eaLnBrk="0" fontAlgn="base" latinLnBrk="0" hangingPunct="0">
              <a:lnSpc>
                <a:spcPct val="100000"/>
              </a:lnSpc>
              <a:spcBef>
                <a:spcPts val="450"/>
              </a:spcBef>
              <a:spcAft>
                <a:spcPts val="225"/>
              </a:spcAft>
              <a:buClrTx/>
              <a:buSzTx/>
              <a:buFontTx/>
              <a:buNone/>
              <a:tabLst/>
              <a:defRPr/>
            </a:pPr>
            <a:r>
              <a:rPr kumimoji="0" lang="en-GB" sz="24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Workforce and training</a:t>
            </a:r>
          </a:p>
        </p:txBody>
      </p:sp>
    </p:spTree>
    <p:extLst>
      <p:ext uri="{BB962C8B-B14F-4D97-AF65-F5344CB8AC3E}">
        <p14:creationId xmlns:p14="http://schemas.microsoft.com/office/powerpoint/2010/main" val="14047365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8" end="8"/>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C183D7F6-B498-43B3-948B-1728B52AA6E4}">
                <adec:decorative xmlns:adec="http://schemas.microsoft.com/office/drawing/2017/decorative" val="1"/>
              </a:ext>
            </a:extLst>
          </p:cNvPr>
          <p:cNvSpPr/>
          <p:nvPr/>
        </p:nvSpPr>
        <p:spPr>
          <a:xfrm>
            <a:off x="0" y="0"/>
            <a:ext cx="9144000"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GB">
              <a:solidFill>
                <a:schemeClr val="accent1"/>
              </a:solidFill>
              <a:latin typeface="Calibri"/>
            </a:endParaRPr>
          </a:p>
        </p:txBody>
      </p:sp>
      <p:sp>
        <p:nvSpPr>
          <p:cNvPr id="3" name="Title 2"/>
          <p:cNvSpPr txBox="1">
            <a:spLocks noGrp="1"/>
          </p:cNvSpPr>
          <p:nvPr>
            <p:ph type="title" idx="4294967295"/>
          </p:nvPr>
        </p:nvSpPr>
        <p:spPr>
          <a:xfrm>
            <a:off x="955824" y="1836256"/>
            <a:ext cx="7232352" cy="263149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33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RQ3: </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33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What have Women’s Health Hubs achieved to date?  How do Women’s Health Hubs achieve this?</a:t>
            </a:r>
          </a:p>
        </p:txBody>
      </p:sp>
    </p:spTree>
    <p:extLst>
      <p:ext uri="{BB962C8B-B14F-4D97-AF65-F5344CB8AC3E}">
        <p14:creationId xmlns:p14="http://schemas.microsoft.com/office/powerpoint/2010/main" val="11779246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42936" y="1177185"/>
            <a:ext cx="7980442" cy="3577695"/>
          </a:xfrm>
          <a:prstGeom prst="rect">
            <a:avLst/>
          </a:prstGeom>
          <a:noFill/>
        </p:spPr>
        <p:txBody>
          <a:bodyPr wrap="square" rtlCol="0">
            <a:noAutofit/>
          </a:bodyPr>
          <a:lstStyle/>
          <a:p>
            <a:pPr>
              <a:spcBef>
                <a:spcPts val="450"/>
              </a:spcBef>
              <a:spcAft>
                <a:spcPts val="450"/>
              </a:spcAft>
              <a:defRPr/>
            </a:pPr>
            <a:r>
              <a:rPr lang="en-GB" sz="2000" dirty="0">
                <a:solidFill>
                  <a:prstClr val="black"/>
                </a:solidFill>
                <a:latin typeface="Arial" panose="020B0604020202020204" pitchFamily="34" charset="0"/>
                <a:cs typeface="Arial" panose="020B0604020202020204" pitchFamily="34" charset="0"/>
              </a:rPr>
              <a:t>This rapid evaluation was carried out by the Birmingham, RAND and Cambridge Evaluation Centre (BRACE). </a:t>
            </a:r>
          </a:p>
          <a:p>
            <a:pPr>
              <a:spcBef>
                <a:spcPts val="450"/>
              </a:spcBef>
              <a:spcAft>
                <a:spcPts val="450"/>
              </a:spcAft>
              <a:defRPr/>
            </a:pPr>
            <a:endParaRPr lang="en-GB" sz="2000" dirty="0">
              <a:solidFill>
                <a:prstClr val="black"/>
              </a:solidFill>
              <a:latin typeface="Arial" panose="020B0604020202020204" pitchFamily="34" charset="0"/>
              <a:cs typeface="Arial" panose="020B0604020202020204" pitchFamily="34" charset="0"/>
            </a:endParaRPr>
          </a:p>
          <a:p>
            <a:pPr>
              <a:spcBef>
                <a:spcPts val="450"/>
              </a:spcBef>
              <a:spcAft>
                <a:spcPts val="450"/>
              </a:spcAft>
              <a:defRPr/>
            </a:pPr>
            <a:r>
              <a:rPr lang="en-GB" sz="2000" dirty="0">
                <a:solidFill>
                  <a:prstClr val="black"/>
                </a:solidFill>
                <a:latin typeface="Arial" panose="020B0604020202020204" pitchFamily="34" charset="0"/>
                <a:cs typeface="Arial" panose="020B0604020202020204" pitchFamily="34" charset="0"/>
              </a:rPr>
              <a:t>This project was funded by the National Institute for Health and Care Research, Health Services and Delivery Research programme (HSDR 16/138/31 – Birmingham, RAND and Cambridge Evaluation Centre).</a:t>
            </a:r>
          </a:p>
          <a:p>
            <a:r>
              <a:rPr lang="en-GB" sz="2000" dirty="0">
                <a:solidFill>
                  <a:srgbClr val="1F497D"/>
                </a:solidFill>
                <a:latin typeface="Arial" panose="020B0604020202020204" pitchFamily="34" charset="0"/>
                <a:ea typeface="Calibri" panose="020F0502020204030204" pitchFamily="34" charset="0"/>
                <a:cs typeface="Arial" panose="020B0604020202020204" pitchFamily="34" charset="0"/>
              </a:rPr>
              <a:t> </a:t>
            </a:r>
            <a:endParaRPr lang="en-GB" sz="2000" dirty="0">
              <a:solidFill>
                <a:prstClr val="black"/>
              </a:solidFill>
              <a:latin typeface="Arial" panose="020B0604020202020204" pitchFamily="34" charset="0"/>
              <a:cs typeface="Arial" panose="020B0604020202020204" pitchFamily="34" charset="0"/>
            </a:endParaRPr>
          </a:p>
          <a:p>
            <a:pPr>
              <a:spcAft>
                <a:spcPts val="450"/>
              </a:spcAft>
            </a:pPr>
            <a:r>
              <a:rPr lang="en-GB" sz="2000" dirty="0">
                <a:solidFill>
                  <a:prstClr val="black"/>
                </a:solidFill>
                <a:latin typeface="Arial" panose="020B0604020202020204" pitchFamily="34" charset="0"/>
                <a:cs typeface="Arial" panose="020B0604020202020204" pitchFamily="34" charset="0"/>
              </a:rPr>
              <a:t>BRACE, including this evaluation, is funded by the NIHR Health Services and Delivery Research (HSDR) programme (HSDR16/138/31). The views expressed are those of the authors and not necessarily those of the NIHR or the Department of Health and Social Care.</a:t>
            </a:r>
          </a:p>
          <a:p>
            <a:pPr>
              <a:spcAft>
                <a:spcPts val="450"/>
              </a:spcAft>
            </a:pPr>
            <a:endParaRPr lang="en-GB" sz="1650" dirty="0">
              <a:solidFill>
                <a:srgbClr val="FF0000"/>
              </a:solidFill>
              <a:latin typeface="Arial" panose="020B0604020202020204" pitchFamily="34" charset="0"/>
              <a:cs typeface="Arial" panose="020B0604020202020204" pitchFamily="34" charset="0"/>
            </a:endParaRPr>
          </a:p>
          <a:p>
            <a:pPr>
              <a:spcAft>
                <a:spcPts val="450"/>
              </a:spcAft>
            </a:pPr>
            <a:endParaRPr lang="en-GB" sz="1650" dirty="0">
              <a:solidFill>
                <a:srgbClr val="FF0000"/>
              </a:solidFill>
              <a:latin typeface="Arial" panose="020B0604020202020204" pitchFamily="34" charset="0"/>
              <a:cs typeface="Arial" panose="020B0604020202020204" pitchFamily="34" charset="0"/>
            </a:endParaRPr>
          </a:p>
          <a:p>
            <a:pPr>
              <a:spcAft>
                <a:spcPts val="450"/>
              </a:spcAft>
            </a:pPr>
            <a:endParaRPr lang="en-GB" sz="1200" dirty="0">
              <a:solidFill>
                <a:prstClr val="black"/>
              </a:solidFill>
              <a:latin typeface="Arial" panose="020B0604020202020204" pitchFamily="34" charset="0"/>
              <a:cs typeface="Arial" panose="020B0604020202020204" pitchFamily="34" charset="0"/>
            </a:endParaRPr>
          </a:p>
          <a:p>
            <a:pPr>
              <a:spcBef>
                <a:spcPts val="450"/>
              </a:spcBef>
              <a:spcAft>
                <a:spcPts val="450"/>
              </a:spcAft>
              <a:defRPr/>
            </a:pPr>
            <a:endParaRPr lang="en-GB" sz="1200" dirty="0">
              <a:solidFill>
                <a:prstClr val="black"/>
              </a:solidFill>
              <a:latin typeface="Arial" panose="020B0604020202020204" pitchFamily="34" charset="0"/>
              <a:cs typeface="Arial" panose="020B0604020202020204" pitchFamily="34" charset="0"/>
            </a:endParaRPr>
          </a:p>
        </p:txBody>
      </p:sp>
      <p:sp>
        <p:nvSpPr>
          <p:cNvPr id="2" name="Title 1"/>
          <p:cNvSpPr>
            <a:spLocks noGrp="1"/>
          </p:cNvSpPr>
          <p:nvPr>
            <p:ph type="title" idx="4294967295"/>
          </p:nvPr>
        </p:nvSpPr>
        <p:spPr>
          <a:xfrm>
            <a:off x="2687139" y="360865"/>
            <a:ext cx="3692036" cy="461665"/>
          </a:xfrm>
          <a:prstGeom prst="rect">
            <a:avLst/>
          </a:prstGeom>
          <a:noFill/>
          <a:ln>
            <a:noFill/>
            <a:prstDash/>
          </a:ln>
          <a:effectLst/>
        </p:spPr>
        <p:txBody>
          <a:bodyPr rot="0" spcFirstLastPara="0" vertOverflow="overflow" horzOverflow="overflow" vert="horz" wrap="none" lIns="91440" tIns="45720" rIns="91440" bIns="45720" numCol="1" spcCol="0" rtlCol="0" fromWordArt="0" anchor="t" anchorCtr="0" forceAA="0" compatLnSpc="1">
            <a:prstTxWarp prst="textNoShape">
              <a:avLst/>
            </a:prstTxWarp>
            <a:spAutoFit/>
          </a:bodyPr>
          <a:lstStyle/>
          <a:p>
            <a:pPr marL="0" marR="0" lvl="0" indent="0" algn="l" defTabSz="914400" rtl="0" eaLnBrk="0" fontAlgn="base" latinLnBrk="0" hangingPunct="0">
              <a:lnSpc>
                <a:spcPct val="100000"/>
              </a:lnSpc>
              <a:spcBef>
                <a:spcPts val="450"/>
              </a:spcBef>
              <a:spcAft>
                <a:spcPts val="225"/>
              </a:spcAft>
              <a:buClrTx/>
              <a:buSzTx/>
              <a:buFontTx/>
              <a:buNone/>
              <a:tabLst/>
              <a:defRPr/>
            </a:pPr>
            <a:r>
              <a:rPr kumimoji="0" lang="en-GB" sz="24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The BRACE programme</a:t>
            </a:r>
          </a:p>
        </p:txBody>
      </p:sp>
    </p:spTree>
    <p:extLst>
      <p:ext uri="{BB962C8B-B14F-4D97-AF65-F5344CB8AC3E}">
        <p14:creationId xmlns:p14="http://schemas.microsoft.com/office/powerpoint/2010/main" val="35622534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7B01A6-B378-D3AF-4CC0-373EAB1CAFE2}"/>
              </a:ext>
            </a:extLst>
          </p:cNvPr>
          <p:cNvSpPr>
            <a:spLocks noGrp="1"/>
          </p:cNvSpPr>
          <p:nvPr>
            <p:ph type="title"/>
          </p:nvPr>
        </p:nvSpPr>
        <p:spPr>
          <a:xfrm>
            <a:off x="263237" y="852317"/>
            <a:ext cx="7886700" cy="776288"/>
          </a:xfrm>
        </p:spPr>
        <p:txBody>
          <a:bodyPr/>
          <a:lstStyle/>
          <a:p>
            <a:r>
              <a:rPr lang="en-GB" sz="2400" b="1" dirty="0"/>
              <a:t>Key achievements/outcomes</a:t>
            </a:r>
          </a:p>
        </p:txBody>
      </p:sp>
      <p:sp>
        <p:nvSpPr>
          <p:cNvPr id="3" name="Content Placeholder 2">
            <a:extLst>
              <a:ext uri="{FF2B5EF4-FFF2-40B4-BE49-F238E27FC236}">
                <a16:creationId xmlns:a16="http://schemas.microsoft.com/office/drawing/2014/main" id="{0C4D1FA2-0EFE-B804-DEA8-FC48ACA4DABA}"/>
              </a:ext>
            </a:extLst>
          </p:cNvPr>
          <p:cNvSpPr>
            <a:spLocks noGrp="1"/>
          </p:cNvSpPr>
          <p:nvPr>
            <p:ph idx="1"/>
          </p:nvPr>
        </p:nvSpPr>
        <p:spPr>
          <a:xfrm>
            <a:off x="263236" y="1774885"/>
            <a:ext cx="8617527" cy="2976181"/>
          </a:xfrm>
        </p:spPr>
        <p:txBody>
          <a:bodyPr/>
          <a:lstStyle/>
          <a:p>
            <a:r>
              <a:rPr lang="en-GB" dirty="0"/>
              <a:t>WHHs have been successfully implemented, often with limited or no additional funding, and alongside service pressures, and COVID-19.</a:t>
            </a:r>
          </a:p>
          <a:p>
            <a:endParaRPr lang="en-GB" dirty="0"/>
          </a:p>
          <a:p>
            <a:r>
              <a:rPr lang="en-GB" dirty="0"/>
              <a:t>WHHs are providing access and care for hundreds of women in some local health systems. </a:t>
            </a:r>
          </a:p>
          <a:p>
            <a:pPr marL="0" indent="0">
              <a:buNone/>
            </a:pPr>
            <a:endParaRPr lang="en-GB" dirty="0"/>
          </a:p>
          <a:p>
            <a:r>
              <a:rPr lang="en-GB" b="1" dirty="0"/>
              <a:t>Variation in measures and limited data </a:t>
            </a:r>
            <a:r>
              <a:rPr lang="en-GB" dirty="0"/>
              <a:t>prevents meaningful comparison of models, but available figures include:</a:t>
            </a:r>
          </a:p>
          <a:p>
            <a:pPr lvl="1"/>
            <a:r>
              <a:rPr lang="en-GB" dirty="0"/>
              <a:t>Low onward referral rates to secondary care gynaecology (5 to 14%, 3 hubs) </a:t>
            </a:r>
          </a:p>
          <a:p>
            <a:pPr lvl="1"/>
            <a:r>
              <a:rPr lang="en-GB" dirty="0"/>
              <a:t>Triage times and waiting times varied but were short (3 hubs), with triage within days and appointments within a few weeks </a:t>
            </a:r>
          </a:p>
          <a:p>
            <a:pPr lvl="1"/>
            <a:r>
              <a:rPr lang="en-GB" dirty="0"/>
              <a:t>14% reduction in secondary care gynaecology referrals by local GPs (1 hub)</a:t>
            </a:r>
          </a:p>
          <a:p>
            <a:pPr lvl="1"/>
            <a:r>
              <a:rPr lang="en-GB" dirty="0"/>
              <a:t>8.5% increase in local LARC fitting rates (1 hub)</a:t>
            </a:r>
          </a:p>
        </p:txBody>
      </p:sp>
    </p:spTree>
    <p:extLst>
      <p:ext uri="{BB962C8B-B14F-4D97-AF65-F5344CB8AC3E}">
        <p14:creationId xmlns:p14="http://schemas.microsoft.com/office/powerpoint/2010/main" val="29216623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F1B075-295E-9B90-A66C-1D4BC3A04F04}"/>
              </a:ext>
            </a:extLst>
          </p:cNvPr>
          <p:cNvSpPr>
            <a:spLocks noGrp="1"/>
          </p:cNvSpPr>
          <p:nvPr>
            <p:ph type="title"/>
          </p:nvPr>
        </p:nvSpPr>
        <p:spPr>
          <a:xfrm>
            <a:off x="628650" y="755334"/>
            <a:ext cx="7886700" cy="776288"/>
          </a:xfrm>
        </p:spPr>
        <p:txBody>
          <a:bodyPr/>
          <a:lstStyle/>
          <a:p>
            <a:r>
              <a:rPr lang="en-GB" sz="2400" b="1" dirty="0"/>
              <a:t>Inequalities</a:t>
            </a:r>
          </a:p>
        </p:txBody>
      </p:sp>
      <p:sp>
        <p:nvSpPr>
          <p:cNvPr id="3" name="Content Placeholder 2">
            <a:extLst>
              <a:ext uri="{FF2B5EF4-FFF2-40B4-BE49-F238E27FC236}">
                <a16:creationId xmlns:a16="http://schemas.microsoft.com/office/drawing/2014/main" id="{00BAB3C8-DB96-5418-E2E8-441358D86D34}"/>
              </a:ext>
            </a:extLst>
          </p:cNvPr>
          <p:cNvSpPr>
            <a:spLocks noGrp="1"/>
          </p:cNvSpPr>
          <p:nvPr>
            <p:ph idx="1"/>
          </p:nvPr>
        </p:nvSpPr>
        <p:spPr>
          <a:xfrm>
            <a:off x="328277" y="1418412"/>
            <a:ext cx="8467379" cy="2976181"/>
          </a:xfrm>
        </p:spPr>
        <p:txBody>
          <a:bodyPr/>
          <a:lstStyle/>
          <a:p>
            <a:r>
              <a:rPr lang="en-GB" sz="2000" dirty="0"/>
              <a:t>WHH leaders committed to address socioeconomic and demographic inequalities</a:t>
            </a:r>
          </a:p>
          <a:p>
            <a:r>
              <a:rPr lang="en-GB" sz="2000" dirty="0"/>
              <a:t>Often key issues were described as geographical (i.e. a ‘postcode lottery’) </a:t>
            </a:r>
          </a:p>
          <a:p>
            <a:r>
              <a:rPr lang="en-GB" sz="2000" dirty="0"/>
              <a:t>No clear data on inequalities impact – further work is needed</a:t>
            </a:r>
          </a:p>
          <a:p>
            <a:r>
              <a:rPr lang="en-GB" sz="2000" dirty="0"/>
              <a:t>Concerns were raised about access for some women, and risk of widening inequalities</a:t>
            </a:r>
          </a:p>
          <a:p>
            <a:endParaRPr lang="en-GB" sz="800" dirty="0"/>
          </a:p>
          <a:p>
            <a:pPr marL="0" indent="0" algn="ctr">
              <a:buNone/>
            </a:pPr>
            <a:r>
              <a:rPr lang="en-GB" sz="2000" i="1" dirty="0"/>
              <a:t>“We cannot create the capacity to meet the demand and it is always, when things like that happen, it’s the ones who aren’t articulate or intelligent or – not intelligent, that’s the wrong word, but who lead, some people lead a chaotic lifestyle. Some people have young kids. Some people who aren’t able to, they can’t speak the language, they aren’t able to navigate the system are the ones who get left out and that’s a big, big concern for us. And it isn’t because we are not trying, because we are.” </a:t>
            </a:r>
          </a:p>
          <a:p>
            <a:pPr marL="0" indent="0" algn="ctr">
              <a:buNone/>
            </a:pPr>
            <a:r>
              <a:rPr lang="en-GB" sz="2000" i="1" dirty="0"/>
              <a:t>(EH4, internal interview) </a:t>
            </a:r>
          </a:p>
        </p:txBody>
      </p:sp>
    </p:spTree>
    <p:extLst>
      <p:ext uri="{BB962C8B-B14F-4D97-AF65-F5344CB8AC3E}">
        <p14:creationId xmlns:p14="http://schemas.microsoft.com/office/powerpoint/2010/main" val="38608718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C183D7F6-B498-43B3-948B-1728B52AA6E4}">
                <adec:decorative xmlns:adec="http://schemas.microsoft.com/office/drawing/2017/decorative" val="1"/>
              </a:ext>
            </a:extLst>
          </p:cNvPr>
          <p:cNvSpPr/>
          <p:nvPr/>
        </p:nvSpPr>
        <p:spPr>
          <a:xfrm>
            <a:off x="0" y="0"/>
            <a:ext cx="9144000"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GB">
              <a:solidFill>
                <a:schemeClr val="accent1"/>
              </a:solidFill>
              <a:latin typeface="Calibri"/>
            </a:endParaRPr>
          </a:p>
        </p:txBody>
      </p:sp>
      <p:sp>
        <p:nvSpPr>
          <p:cNvPr id="3" name="Title 2"/>
          <p:cNvSpPr txBox="1">
            <a:spLocks noGrp="1"/>
          </p:cNvSpPr>
          <p:nvPr>
            <p:ph type="title" idx="4294967295"/>
          </p:nvPr>
        </p:nvSpPr>
        <p:spPr>
          <a:xfrm>
            <a:off x="955824" y="1836256"/>
            <a:ext cx="7232352" cy="313932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33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RQ4: </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33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What are the experiences and perspectives of staff regarding Women’s Health Hub setup, commissioning, funding, implementation and delivery?</a:t>
            </a:r>
          </a:p>
        </p:txBody>
      </p:sp>
    </p:spTree>
    <p:extLst>
      <p:ext uri="{BB962C8B-B14F-4D97-AF65-F5344CB8AC3E}">
        <p14:creationId xmlns:p14="http://schemas.microsoft.com/office/powerpoint/2010/main" val="27356250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EE2302D-1359-47DA-A291-0C55F0C91040}"/>
              </a:ext>
            </a:extLst>
          </p:cNvPr>
          <p:cNvSpPr>
            <a:spLocks noGrp="1"/>
          </p:cNvSpPr>
          <p:nvPr>
            <p:ph type="title" idx="4294967295"/>
          </p:nvPr>
        </p:nvSpPr>
        <p:spPr>
          <a:xfrm>
            <a:off x="338989" y="830169"/>
            <a:ext cx="8303876" cy="461665"/>
          </a:xfrm>
          <a:prstGeom prst="rect">
            <a:avLst/>
          </a:prstGeom>
          <a:noFill/>
          <a:ln>
            <a:noFill/>
            <a:prstDash/>
          </a:ln>
          <a:effectLst/>
        </p:spPr>
        <p:txBody>
          <a:bodyPr rot="0" spcFirstLastPara="0" vertOverflow="overflow" horzOverflow="overflow" vert="horz" wrap="none" lIns="91440" tIns="45720" rIns="91440" bIns="45720" numCol="1" spcCol="0" rtlCol="0" fromWordArt="0" anchor="t" anchorCtr="0" forceAA="0" compatLnSpc="1">
            <a:prstTxWarp prst="textNoShape">
              <a:avLst/>
            </a:prstTxWarp>
            <a:spAutoFit/>
          </a:bodyPr>
          <a:lstStyle/>
          <a:p>
            <a:pPr marL="0" marR="0" lvl="0" indent="0" algn="l" defTabSz="914400" rtl="0" eaLnBrk="0" fontAlgn="base" latinLnBrk="0" hangingPunct="0">
              <a:lnSpc>
                <a:spcPct val="100000"/>
              </a:lnSpc>
              <a:spcBef>
                <a:spcPts val="450"/>
              </a:spcBef>
              <a:spcAft>
                <a:spcPts val="225"/>
              </a:spcAft>
              <a:buClrTx/>
              <a:buSzTx/>
              <a:buFontTx/>
              <a:buNone/>
              <a:tabLst/>
              <a:defRPr/>
            </a:pPr>
            <a:r>
              <a:rPr kumimoji="0" lang="en-GB" sz="24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Facilitators and barriers to implementation and delivery</a:t>
            </a:r>
          </a:p>
        </p:txBody>
      </p:sp>
      <p:sp>
        <p:nvSpPr>
          <p:cNvPr id="3" name="Content Placeholder 2">
            <a:extLst>
              <a:ext uri="{FF2B5EF4-FFF2-40B4-BE49-F238E27FC236}">
                <a16:creationId xmlns:a16="http://schemas.microsoft.com/office/drawing/2014/main" id="{1B09FEDA-7106-2129-F29B-6F00025EF7C5}"/>
              </a:ext>
            </a:extLst>
          </p:cNvPr>
          <p:cNvSpPr>
            <a:spLocks noGrp="1"/>
          </p:cNvSpPr>
          <p:nvPr>
            <p:ph sz="half" idx="1"/>
          </p:nvPr>
        </p:nvSpPr>
        <p:spPr>
          <a:xfrm>
            <a:off x="338989" y="1447291"/>
            <a:ext cx="4363640" cy="4489934"/>
          </a:xfrm>
        </p:spPr>
        <p:txBody>
          <a:bodyPr/>
          <a:lstStyle/>
          <a:p>
            <a:pPr marL="0" indent="0">
              <a:buNone/>
            </a:pPr>
            <a:r>
              <a:rPr lang="en-GB" sz="1600" b="1" u="sng" dirty="0"/>
              <a:t>FACILITATORS</a:t>
            </a:r>
          </a:p>
          <a:p>
            <a:pPr>
              <a:lnSpc>
                <a:spcPct val="107000"/>
              </a:lnSpc>
              <a:spcAft>
                <a:spcPts val="600"/>
              </a:spcAft>
            </a:pPr>
            <a:r>
              <a:rPr lang="en-GB" sz="1600" b="1" dirty="0">
                <a:ea typeface="Calibri" panose="020F0502020204030204" pitchFamily="34" charset="0"/>
              </a:rPr>
              <a:t>Collaborations/relationships across services and organisations </a:t>
            </a:r>
            <a:r>
              <a:rPr lang="en-GB" sz="1600" dirty="0">
                <a:ea typeface="Calibri" panose="020F0502020204030204" pitchFamily="34" charset="0"/>
              </a:rPr>
              <a:t>(e.g. hub and CCG, acute trust, SRH) </a:t>
            </a:r>
          </a:p>
          <a:p>
            <a:pPr>
              <a:lnSpc>
                <a:spcPct val="107000"/>
              </a:lnSpc>
              <a:spcAft>
                <a:spcPts val="600"/>
              </a:spcAft>
            </a:pPr>
            <a:r>
              <a:rPr lang="en-GB" sz="1600" b="1" dirty="0">
                <a:ea typeface="Calibri" panose="020F0502020204030204" pitchFamily="34" charset="0"/>
              </a:rPr>
              <a:t>Committed and experienced GPs </a:t>
            </a:r>
            <a:r>
              <a:rPr lang="en-GB" sz="1600" dirty="0">
                <a:ea typeface="Calibri" panose="020F0502020204030204" pitchFamily="34" charset="0"/>
              </a:rPr>
              <a:t>(committed, enthusiastic, experienced, determined, engaged) </a:t>
            </a:r>
          </a:p>
          <a:p>
            <a:pPr>
              <a:lnSpc>
                <a:spcPct val="107000"/>
              </a:lnSpc>
              <a:spcAft>
                <a:spcPts val="600"/>
              </a:spcAft>
            </a:pPr>
            <a:r>
              <a:rPr lang="en-GB" sz="1600" b="1" dirty="0">
                <a:ea typeface="Calibri" panose="020F0502020204030204" pitchFamily="34" charset="0"/>
              </a:rPr>
              <a:t>Supportive, passionate leadership </a:t>
            </a:r>
            <a:r>
              <a:rPr lang="en-GB" sz="1600" dirty="0">
                <a:ea typeface="Calibri" panose="020F0502020204030204" pitchFamily="34" charset="0"/>
              </a:rPr>
              <a:t>(mostly GP-led, but includes commissioners and secondary care consultants) </a:t>
            </a:r>
          </a:p>
          <a:p>
            <a:pPr>
              <a:lnSpc>
                <a:spcPct val="107000"/>
              </a:lnSpc>
              <a:spcAft>
                <a:spcPts val="600"/>
              </a:spcAft>
            </a:pPr>
            <a:r>
              <a:rPr lang="en-GB" sz="1600" b="1" dirty="0">
                <a:ea typeface="Times New Roman" panose="02020603050405020304" pitchFamily="18" charset="0"/>
              </a:rPr>
              <a:t>Wider contextual factors making hubs a priority</a:t>
            </a:r>
            <a:endParaRPr lang="en-GB" sz="1600" dirty="0">
              <a:ea typeface="Times New Roman" panose="02020603050405020304" pitchFamily="18" charset="0"/>
            </a:endParaRPr>
          </a:p>
          <a:p>
            <a:pPr>
              <a:lnSpc>
                <a:spcPct val="107000"/>
              </a:lnSpc>
              <a:spcAft>
                <a:spcPts val="600"/>
              </a:spcAft>
            </a:pPr>
            <a:r>
              <a:rPr lang="en-GB" sz="1600" b="1" dirty="0">
                <a:ea typeface="Calibri" panose="020F0502020204030204" pitchFamily="34" charset="0"/>
              </a:rPr>
              <a:t>Funding/commissioning aspects </a:t>
            </a:r>
            <a:r>
              <a:rPr lang="en-GB" sz="1600" dirty="0">
                <a:ea typeface="Calibri" panose="020F0502020204030204" pitchFamily="34" charset="0"/>
              </a:rPr>
              <a:t>(additional funding/resource, commissioners involved from the start/design stage) </a:t>
            </a:r>
          </a:p>
          <a:p>
            <a:endParaRPr lang="en-GB" dirty="0"/>
          </a:p>
        </p:txBody>
      </p:sp>
      <p:sp>
        <p:nvSpPr>
          <p:cNvPr id="4" name="Content Placeholder 3">
            <a:extLst>
              <a:ext uri="{FF2B5EF4-FFF2-40B4-BE49-F238E27FC236}">
                <a16:creationId xmlns:a16="http://schemas.microsoft.com/office/drawing/2014/main" id="{532F568C-9F91-0828-672C-13BD7B523D3B}"/>
              </a:ext>
            </a:extLst>
          </p:cNvPr>
          <p:cNvSpPr>
            <a:spLocks noGrp="1"/>
          </p:cNvSpPr>
          <p:nvPr>
            <p:ph sz="half" idx="2"/>
          </p:nvPr>
        </p:nvSpPr>
        <p:spPr>
          <a:xfrm>
            <a:off x="4853354" y="1447291"/>
            <a:ext cx="4220977" cy="3263504"/>
          </a:xfrm>
        </p:spPr>
        <p:txBody>
          <a:bodyPr/>
          <a:lstStyle/>
          <a:p>
            <a:pPr marL="0" indent="0">
              <a:buNone/>
            </a:pPr>
            <a:r>
              <a:rPr lang="en-GB" sz="1600" b="1" u="sng" dirty="0"/>
              <a:t>BARRIERS</a:t>
            </a:r>
          </a:p>
          <a:p>
            <a:r>
              <a:rPr lang="en-GB" sz="1600" b="1" dirty="0">
                <a:ea typeface="Calibri" panose="020F0502020204030204" pitchFamily="34" charset="0"/>
              </a:rPr>
              <a:t>Funding and commissioning issues</a:t>
            </a:r>
            <a:r>
              <a:rPr lang="en-GB" sz="1600" dirty="0">
                <a:ea typeface="Calibri" panose="020F0502020204030204" pitchFamily="34" charset="0"/>
              </a:rPr>
              <a:t> (insufficient resource</a:t>
            </a:r>
            <a:r>
              <a:rPr lang="en-GB" sz="1600" b="1" dirty="0">
                <a:ea typeface="Calibri" panose="020F0502020204030204" pitchFamily="34" charset="0"/>
              </a:rPr>
              <a:t>, </a:t>
            </a:r>
            <a:r>
              <a:rPr lang="en-GB" sz="1600" dirty="0">
                <a:ea typeface="Calibri" panose="020F0502020204030204" pitchFamily="34" charset="0"/>
              </a:rPr>
              <a:t>siloed commissioning)</a:t>
            </a:r>
          </a:p>
          <a:p>
            <a:r>
              <a:rPr lang="en-GB" sz="1600" b="1" dirty="0"/>
              <a:t>Challenges with IT systems </a:t>
            </a:r>
            <a:r>
              <a:rPr lang="en-GB" sz="1600" dirty="0"/>
              <a:t>(functionality, incompatibility across organisations, ordering tests electronically)</a:t>
            </a:r>
          </a:p>
          <a:p>
            <a:r>
              <a:rPr lang="en-GB" sz="1600" b="1" dirty="0"/>
              <a:t>Staff recruitment and/or capacity </a:t>
            </a:r>
            <a:r>
              <a:rPr lang="en-GB" sz="1600" dirty="0"/>
              <a:t>(time to develop business case, covering out of hours, not enough adequately trained staff, lead’s personal time)</a:t>
            </a:r>
          </a:p>
          <a:p>
            <a:r>
              <a:rPr lang="en-GB" sz="1600" b="1" dirty="0"/>
              <a:t>Physical space and logistics </a:t>
            </a:r>
          </a:p>
          <a:p>
            <a:r>
              <a:rPr lang="en-GB" sz="1600" b="1" dirty="0"/>
              <a:t>Challenges with collaborating/buy-in </a:t>
            </a:r>
            <a:r>
              <a:rPr lang="en-GB" sz="1600" dirty="0"/>
              <a:t>(support from local stakeholders/providers) </a:t>
            </a:r>
          </a:p>
          <a:p>
            <a:r>
              <a:rPr lang="en-GB" sz="1600" b="1" dirty="0"/>
              <a:t>Wider contextual challenges </a:t>
            </a:r>
            <a:r>
              <a:rPr lang="en-GB" sz="1600" dirty="0"/>
              <a:t>(many priorities for PCNs and ICB/S, local political landscape) </a:t>
            </a:r>
          </a:p>
          <a:p>
            <a:pPr marL="0" indent="0">
              <a:buNone/>
            </a:pPr>
            <a:endParaRPr lang="en-GB" dirty="0"/>
          </a:p>
        </p:txBody>
      </p:sp>
    </p:spTree>
    <p:extLst>
      <p:ext uri="{BB962C8B-B14F-4D97-AF65-F5344CB8AC3E}">
        <p14:creationId xmlns:p14="http://schemas.microsoft.com/office/powerpoint/2010/main" val="408556662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563CCCA-1FA1-454C-93F6-B074179CE41B}"/>
              </a:ext>
            </a:extLst>
          </p:cNvPr>
          <p:cNvSpPr>
            <a:spLocks noGrp="1"/>
          </p:cNvSpPr>
          <p:nvPr>
            <p:ph type="title" idx="4294967295"/>
          </p:nvPr>
        </p:nvSpPr>
        <p:spPr>
          <a:xfrm>
            <a:off x="343432" y="931424"/>
            <a:ext cx="8590813" cy="461665"/>
          </a:xfrm>
          <a:prstGeom prst="rect">
            <a:avLst/>
          </a:prstGeom>
          <a:noFill/>
          <a:ln>
            <a:noFill/>
            <a:prstDash/>
          </a:ln>
          <a:effectLst/>
        </p:spPr>
        <p:txBody>
          <a:bodyPr rot="0" spcFirstLastPara="0" vertOverflow="overflow" horzOverflow="overflow" vert="horz" wrap="none" lIns="91440" tIns="45720" rIns="91440" bIns="45720" numCol="1" spcCol="0" rtlCol="0" fromWordArt="0" anchor="t" anchorCtr="0" forceAA="0" compatLnSpc="1">
            <a:prstTxWarp prst="textNoShape">
              <a:avLst/>
            </a:prstTxWarp>
            <a:spAutoFit/>
          </a:bodyPr>
          <a:lstStyle/>
          <a:p>
            <a:pPr marL="0" marR="0" lvl="0" indent="0" algn="l" defTabSz="914400" rtl="0" eaLnBrk="0" fontAlgn="base" latinLnBrk="0" hangingPunct="0">
              <a:lnSpc>
                <a:spcPct val="100000"/>
              </a:lnSpc>
              <a:spcBef>
                <a:spcPts val="450"/>
              </a:spcBef>
              <a:spcAft>
                <a:spcPts val="225"/>
              </a:spcAft>
              <a:buClrTx/>
              <a:buSzTx/>
              <a:buFontTx/>
              <a:buNone/>
              <a:tabLst/>
              <a:defRPr/>
            </a:pPr>
            <a:r>
              <a:rPr kumimoji="0" lang="en-GB" sz="24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What helps/hinders implementation: illustrative quotes (1)</a:t>
            </a:r>
            <a:endParaRPr kumimoji="0" lang="en-GB" sz="24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endParaRPr>
          </a:p>
        </p:txBody>
      </p:sp>
      <p:sp>
        <p:nvSpPr>
          <p:cNvPr id="3" name="Content Placeholder 2">
            <a:extLst>
              <a:ext uri="{FF2B5EF4-FFF2-40B4-BE49-F238E27FC236}">
                <a16:creationId xmlns:a16="http://schemas.microsoft.com/office/drawing/2014/main" id="{1B09FEDA-7106-2129-F29B-6F00025EF7C5}"/>
              </a:ext>
            </a:extLst>
          </p:cNvPr>
          <p:cNvSpPr>
            <a:spLocks noGrp="1"/>
          </p:cNvSpPr>
          <p:nvPr>
            <p:ph sz="half" idx="1"/>
          </p:nvPr>
        </p:nvSpPr>
        <p:spPr>
          <a:xfrm>
            <a:off x="472961" y="1584678"/>
            <a:ext cx="7939021" cy="3444008"/>
          </a:xfrm>
        </p:spPr>
        <p:txBody>
          <a:bodyPr/>
          <a:lstStyle/>
          <a:p>
            <a:pPr marL="0" indent="0" fontAlgn="auto">
              <a:lnSpc>
                <a:spcPct val="100000"/>
              </a:lnSpc>
              <a:spcBef>
                <a:spcPts val="0"/>
              </a:spcBef>
              <a:spcAft>
                <a:spcPts val="0"/>
              </a:spcAft>
              <a:buNone/>
              <a:defRPr/>
            </a:pPr>
            <a:r>
              <a:rPr lang="en-GB" sz="1800" b="1" i="1" dirty="0"/>
              <a:t>Strong leadership and motivated team</a:t>
            </a:r>
          </a:p>
          <a:p>
            <a:pPr marL="0" indent="0" algn="ctr" defTabSz="685800" fontAlgn="auto">
              <a:lnSpc>
                <a:spcPct val="100000"/>
              </a:lnSpc>
              <a:spcBef>
                <a:spcPts val="0"/>
              </a:spcBef>
              <a:spcAft>
                <a:spcPts val="0"/>
              </a:spcAft>
              <a:buNone/>
              <a:defRPr/>
            </a:pPr>
            <a:r>
              <a:rPr lang="en-GB" sz="1800" i="1" dirty="0"/>
              <a:t>“…And I guess the critical thing is the enthusiasm of my colleagues!  Because without that it would have floundered, no question.  But we are all extremely enthusiastic and committed to the service and [Name]’s a brilliant lead, so [they’re] extremely able and a complete delight to work with.  So that’s made a big difference.” GP working in a hub</a:t>
            </a:r>
          </a:p>
          <a:p>
            <a:pPr marL="0" indent="0" defTabSz="685800" fontAlgn="auto">
              <a:lnSpc>
                <a:spcPct val="100000"/>
              </a:lnSpc>
              <a:spcBef>
                <a:spcPts val="0"/>
              </a:spcBef>
              <a:spcAft>
                <a:spcPts val="0"/>
              </a:spcAft>
              <a:buNone/>
              <a:defRPr/>
            </a:pPr>
            <a:r>
              <a:rPr lang="en-GB" sz="1800" b="1" i="1" dirty="0"/>
              <a:t>Support from commissioners</a:t>
            </a:r>
          </a:p>
          <a:p>
            <a:pPr marL="0" indent="0" algn="ctr">
              <a:buNone/>
            </a:pPr>
            <a:r>
              <a:rPr lang="en-GB" sz="1800" i="1" dirty="0">
                <a:ea typeface="Times New Roman" panose="02020603050405020304" pitchFamily="18" charset="0"/>
              </a:rPr>
              <a:t>“…it was very encouraging when the CCG came to us [GP team setting up the hub] because they were very enabling and we had carte blanche to provide a service that we felt would benefit the patients but also played to our strengths as well.” </a:t>
            </a:r>
            <a:r>
              <a:rPr lang="en-GB" sz="1800" i="1" dirty="0"/>
              <a:t>GP working in a hub</a:t>
            </a:r>
          </a:p>
          <a:p>
            <a:pPr marL="0" indent="0">
              <a:buNone/>
            </a:pPr>
            <a:r>
              <a:rPr lang="en-GB" sz="1800" b="1" i="1" dirty="0"/>
              <a:t>Strength and functionality of a service that is being expanded </a:t>
            </a:r>
          </a:p>
          <a:p>
            <a:pPr marL="0" indent="0" algn="ctr">
              <a:buNone/>
            </a:pPr>
            <a:r>
              <a:rPr lang="en-GB" sz="1800" i="1" dirty="0">
                <a:ea typeface="Times New Roman" panose="02020603050405020304" pitchFamily="18" charset="0"/>
              </a:rPr>
              <a:t>“If you try and deliver that service on a faulty or on a fragile infrastructure, you know what’s going to happen. It is going to fail. Now with the best will in the world, even if you’ve got the most committed people, if you don’t give them the tools to do the job, they will do their best but that will not be good enough.” Practice Manager</a:t>
            </a:r>
            <a:endParaRPr lang="en-GB" sz="1800" b="1" i="1" dirty="0"/>
          </a:p>
          <a:p>
            <a:pPr marL="0" indent="0">
              <a:buNone/>
            </a:pPr>
            <a:endParaRPr lang="en-GB" sz="1500" dirty="0"/>
          </a:p>
          <a:p>
            <a:pPr marL="0" indent="0">
              <a:buNone/>
            </a:pPr>
            <a:endParaRPr lang="en-GB" dirty="0"/>
          </a:p>
        </p:txBody>
      </p:sp>
    </p:spTree>
    <p:extLst>
      <p:ext uri="{BB962C8B-B14F-4D97-AF65-F5344CB8AC3E}">
        <p14:creationId xmlns:p14="http://schemas.microsoft.com/office/powerpoint/2010/main" val="298499171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6F51F20-5692-4D1A-B268-0C17EE01874A}"/>
              </a:ext>
            </a:extLst>
          </p:cNvPr>
          <p:cNvSpPr>
            <a:spLocks noGrp="1"/>
          </p:cNvSpPr>
          <p:nvPr>
            <p:ph type="title" idx="4294967295"/>
          </p:nvPr>
        </p:nvSpPr>
        <p:spPr>
          <a:xfrm>
            <a:off x="373380" y="1052290"/>
            <a:ext cx="8642109" cy="461665"/>
          </a:xfrm>
          <a:prstGeom prst="rect">
            <a:avLst/>
          </a:prstGeom>
          <a:noFill/>
          <a:ln>
            <a:noFill/>
            <a:prstDash/>
          </a:ln>
          <a:effectLst/>
        </p:spPr>
        <p:txBody>
          <a:bodyPr rot="0" spcFirstLastPara="0" vertOverflow="overflow" horzOverflow="overflow" vert="horz" wrap="none" lIns="91440" tIns="45720" rIns="91440" bIns="45720" numCol="1" spcCol="0" rtlCol="0" fromWordArt="0" anchor="t" anchorCtr="0" forceAA="0" compatLnSpc="1">
            <a:prstTxWarp prst="textNoShape">
              <a:avLst/>
            </a:prstTxWarp>
            <a:spAutoFit/>
          </a:bodyPr>
          <a:lstStyle/>
          <a:p>
            <a:pPr marL="0" marR="0" lvl="0" indent="0" algn="l" defTabSz="914400" rtl="0" eaLnBrk="0" fontAlgn="base" latinLnBrk="0" hangingPunct="0">
              <a:lnSpc>
                <a:spcPct val="100000"/>
              </a:lnSpc>
              <a:spcBef>
                <a:spcPts val="450"/>
              </a:spcBef>
              <a:spcAft>
                <a:spcPts val="225"/>
              </a:spcAft>
              <a:buClrTx/>
              <a:buSzTx/>
              <a:buFontTx/>
              <a:buNone/>
              <a:tabLst/>
              <a:defRPr/>
            </a:pPr>
            <a:r>
              <a:rPr kumimoji="0" lang="en-GB" sz="24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What helps/hinders implementation: illustrative quotes (2)</a:t>
            </a:r>
          </a:p>
        </p:txBody>
      </p:sp>
      <p:sp>
        <p:nvSpPr>
          <p:cNvPr id="3" name="Content Placeholder 2">
            <a:extLst>
              <a:ext uri="{FF2B5EF4-FFF2-40B4-BE49-F238E27FC236}">
                <a16:creationId xmlns:a16="http://schemas.microsoft.com/office/drawing/2014/main" id="{1B09FEDA-7106-2129-F29B-6F00025EF7C5}"/>
              </a:ext>
            </a:extLst>
          </p:cNvPr>
          <p:cNvSpPr>
            <a:spLocks noGrp="1"/>
          </p:cNvSpPr>
          <p:nvPr>
            <p:ph sz="half" idx="1"/>
          </p:nvPr>
        </p:nvSpPr>
        <p:spPr>
          <a:xfrm>
            <a:off x="502908" y="1805656"/>
            <a:ext cx="7939021" cy="3519933"/>
          </a:xfrm>
        </p:spPr>
        <p:txBody>
          <a:bodyPr/>
          <a:lstStyle/>
          <a:p>
            <a:pPr marL="0" indent="0" defTabSz="685800" fontAlgn="auto">
              <a:lnSpc>
                <a:spcPct val="100000"/>
              </a:lnSpc>
              <a:spcBef>
                <a:spcPts val="0"/>
              </a:spcBef>
              <a:spcAft>
                <a:spcPts val="0"/>
              </a:spcAft>
              <a:buNone/>
              <a:defRPr/>
            </a:pPr>
            <a:r>
              <a:rPr lang="en-GB" sz="2000" b="1" i="1" dirty="0"/>
              <a:t>Logistical challenges </a:t>
            </a:r>
          </a:p>
          <a:p>
            <a:pPr marL="0" indent="0" algn="ctr">
              <a:buNone/>
            </a:pPr>
            <a:r>
              <a:rPr lang="en-GB" sz="2000" i="1" dirty="0">
                <a:ea typeface="Times New Roman" panose="02020603050405020304" pitchFamily="18" charset="0"/>
              </a:rPr>
              <a:t>“It took a long time to set up [the hub service] because of logistical bits, you know, things completely outside of our control and also the space availability, working around the times, who’s funding what, who needs to be there… you know, just those little logistical things. The medicine is fine!” PCN leader</a:t>
            </a:r>
          </a:p>
          <a:p>
            <a:pPr marL="0" indent="0" algn="ctr">
              <a:buNone/>
            </a:pPr>
            <a:endParaRPr lang="en-GB" sz="2000" i="1" dirty="0">
              <a:ea typeface="Times New Roman" panose="02020603050405020304" pitchFamily="18" charset="0"/>
            </a:endParaRPr>
          </a:p>
          <a:p>
            <a:pPr marL="0" indent="0">
              <a:buNone/>
            </a:pPr>
            <a:r>
              <a:rPr lang="en-GB" sz="2000" b="1" i="1" dirty="0"/>
              <a:t>No specific allocation of funds for hub </a:t>
            </a:r>
          </a:p>
          <a:p>
            <a:pPr marL="0" indent="0" algn="ctr">
              <a:buNone/>
            </a:pPr>
            <a:r>
              <a:rPr lang="en-GB" sz="2000" i="1" dirty="0">
                <a:ea typeface="Times New Roman" panose="02020603050405020304" pitchFamily="18" charset="0"/>
              </a:rPr>
              <a:t>“I think that’s the biggest challenge that I have at the moment, that there isn’t a separate pot of money somewhere, we are trying to pull it from, you know, where it’s already in a particular system and that system is already fairly stretched, but it’s looking at better ways of working and looking at what we can pull out.” Local service manager</a:t>
            </a:r>
            <a:endParaRPr lang="en-GB" sz="2000" dirty="0"/>
          </a:p>
          <a:p>
            <a:pPr marL="0" indent="0">
              <a:buNone/>
            </a:pPr>
            <a:endParaRPr lang="en-GB" dirty="0"/>
          </a:p>
        </p:txBody>
      </p:sp>
    </p:spTree>
    <p:extLst>
      <p:ext uri="{BB962C8B-B14F-4D97-AF65-F5344CB8AC3E}">
        <p14:creationId xmlns:p14="http://schemas.microsoft.com/office/powerpoint/2010/main" val="229263856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C183D7F6-B498-43B3-948B-1728B52AA6E4}">
                <adec:decorative xmlns:adec="http://schemas.microsoft.com/office/drawing/2017/decorative" val="1"/>
              </a:ext>
            </a:extLst>
          </p:cNvPr>
          <p:cNvSpPr/>
          <p:nvPr/>
        </p:nvSpPr>
        <p:spPr>
          <a:xfrm>
            <a:off x="0" y="0"/>
            <a:ext cx="9144000"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GB">
              <a:solidFill>
                <a:schemeClr val="accent1"/>
              </a:solidFill>
              <a:latin typeface="Calibri"/>
            </a:endParaRPr>
          </a:p>
        </p:txBody>
      </p:sp>
      <p:sp>
        <p:nvSpPr>
          <p:cNvPr id="3" name="Title 2"/>
          <p:cNvSpPr txBox="1">
            <a:spLocks noGrp="1"/>
          </p:cNvSpPr>
          <p:nvPr>
            <p:ph type="title" idx="4294967295"/>
          </p:nvPr>
        </p:nvSpPr>
        <p:spPr>
          <a:xfrm>
            <a:off x="955824" y="1836256"/>
            <a:ext cx="7232352" cy="212365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33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RQ5: </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33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What are the experiences and perspectives of women who have used hub services? </a:t>
            </a:r>
          </a:p>
        </p:txBody>
      </p:sp>
    </p:spTree>
    <p:extLst>
      <p:ext uri="{BB962C8B-B14F-4D97-AF65-F5344CB8AC3E}">
        <p14:creationId xmlns:p14="http://schemas.microsoft.com/office/powerpoint/2010/main" val="23422650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62A67B-B0ED-8B7A-5D1B-2D45A5E7CE17}"/>
              </a:ext>
            </a:extLst>
          </p:cNvPr>
          <p:cNvSpPr>
            <a:spLocks noGrp="1"/>
          </p:cNvSpPr>
          <p:nvPr>
            <p:ph type="title"/>
          </p:nvPr>
        </p:nvSpPr>
        <p:spPr>
          <a:xfrm>
            <a:off x="415637" y="926339"/>
            <a:ext cx="8099714" cy="531208"/>
          </a:xfrm>
        </p:spPr>
        <p:txBody>
          <a:bodyPr/>
          <a:lstStyle/>
          <a:p>
            <a:r>
              <a:rPr lang="en-GB" sz="2400" b="1" dirty="0"/>
              <a:t>Women’s perspectives</a:t>
            </a:r>
          </a:p>
        </p:txBody>
      </p:sp>
      <p:sp>
        <p:nvSpPr>
          <p:cNvPr id="3" name="Content Placeholder 2">
            <a:extLst>
              <a:ext uri="{FF2B5EF4-FFF2-40B4-BE49-F238E27FC236}">
                <a16:creationId xmlns:a16="http://schemas.microsoft.com/office/drawing/2014/main" id="{11FC0F8D-7054-408C-0A9F-3A9858C2CB57}"/>
              </a:ext>
            </a:extLst>
          </p:cNvPr>
          <p:cNvSpPr>
            <a:spLocks noGrp="1"/>
          </p:cNvSpPr>
          <p:nvPr>
            <p:ph idx="1"/>
          </p:nvPr>
        </p:nvSpPr>
        <p:spPr>
          <a:xfrm>
            <a:off x="273627" y="1535984"/>
            <a:ext cx="8596745" cy="2976181"/>
          </a:xfrm>
        </p:spPr>
        <p:txBody>
          <a:bodyPr/>
          <a:lstStyle/>
          <a:p>
            <a:r>
              <a:rPr lang="en-GB" dirty="0"/>
              <a:t>Most women were unaware of the term ‘Women’s Health Hubs’, and there was some lack of awareness about what they were or offered. </a:t>
            </a:r>
          </a:p>
          <a:p>
            <a:r>
              <a:rPr lang="en-GB" dirty="0"/>
              <a:t>Experiences were largely positive, including when care at a WHH was compared to other services. </a:t>
            </a:r>
          </a:p>
          <a:p>
            <a:r>
              <a:rPr lang="en-GB" dirty="0"/>
              <a:t>Though there were a few examples where things had gone less well, e.g. communication about what would be involved. </a:t>
            </a:r>
          </a:p>
          <a:p>
            <a:r>
              <a:rPr lang="en-GB" dirty="0"/>
              <a:t>In focus groups with women not using the hub, some women raised concerns about whether hub services would be easily accessible to all.</a:t>
            </a:r>
          </a:p>
          <a:p>
            <a:r>
              <a:rPr lang="en-GB" dirty="0"/>
              <a:t>Facilitators and barriers to uptake included awareness, waiting times and accessibility. </a:t>
            </a:r>
          </a:p>
          <a:p>
            <a:r>
              <a:rPr lang="en-GB" dirty="0"/>
              <a:t>The Women’s Advisory Group also provided insights regarding hubs, including how the concept may be perceived by women in the community.</a:t>
            </a:r>
          </a:p>
        </p:txBody>
      </p:sp>
    </p:spTree>
    <p:extLst>
      <p:ext uri="{BB962C8B-B14F-4D97-AF65-F5344CB8AC3E}">
        <p14:creationId xmlns:p14="http://schemas.microsoft.com/office/powerpoint/2010/main" val="16926959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563CCCA-1FA1-454C-93F6-B074179CE41B}"/>
              </a:ext>
            </a:extLst>
          </p:cNvPr>
          <p:cNvSpPr>
            <a:spLocks noGrp="1"/>
          </p:cNvSpPr>
          <p:nvPr>
            <p:ph type="title" idx="4294967295"/>
          </p:nvPr>
        </p:nvSpPr>
        <p:spPr>
          <a:xfrm>
            <a:off x="439219" y="1095634"/>
            <a:ext cx="6682279" cy="461665"/>
          </a:xfrm>
          <a:prstGeom prst="rect">
            <a:avLst/>
          </a:prstGeom>
          <a:noFill/>
          <a:ln>
            <a:noFill/>
            <a:prstDash/>
          </a:ln>
          <a:effectLst/>
        </p:spPr>
        <p:txBody>
          <a:bodyPr rot="0" spcFirstLastPara="0" vertOverflow="overflow" horzOverflow="overflow" vert="horz" wrap="none" lIns="91440" tIns="45720" rIns="91440" bIns="45720" numCol="1" spcCol="0" rtlCol="0" fromWordArt="0" anchor="t" anchorCtr="0" forceAA="0" compatLnSpc="1">
            <a:prstTxWarp prst="textNoShape">
              <a:avLst/>
            </a:prstTxWarp>
            <a:spAutoFit/>
          </a:bodyPr>
          <a:lstStyle/>
          <a:p>
            <a:pPr marL="0" marR="0" lvl="0" indent="0" algn="l" defTabSz="914400" rtl="0" eaLnBrk="0" fontAlgn="base" latinLnBrk="0" hangingPunct="0">
              <a:lnSpc>
                <a:spcPct val="100000"/>
              </a:lnSpc>
              <a:spcBef>
                <a:spcPts val="450"/>
              </a:spcBef>
              <a:spcAft>
                <a:spcPts val="225"/>
              </a:spcAft>
              <a:buClrTx/>
              <a:buSzTx/>
              <a:buFontTx/>
              <a:buNone/>
              <a:tabLst/>
              <a:defRPr/>
            </a:pPr>
            <a:r>
              <a:rPr kumimoji="0" lang="en-GB" sz="24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Women’s experiences: illustrative quotes (1)</a:t>
            </a:r>
            <a:endParaRPr kumimoji="0" lang="en-GB" sz="24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endParaRPr>
          </a:p>
        </p:txBody>
      </p:sp>
      <p:sp>
        <p:nvSpPr>
          <p:cNvPr id="3" name="Content Placeholder 2">
            <a:extLst>
              <a:ext uri="{FF2B5EF4-FFF2-40B4-BE49-F238E27FC236}">
                <a16:creationId xmlns:a16="http://schemas.microsoft.com/office/drawing/2014/main" id="{1B09FEDA-7106-2129-F29B-6F00025EF7C5}"/>
              </a:ext>
            </a:extLst>
          </p:cNvPr>
          <p:cNvSpPr>
            <a:spLocks noGrp="1"/>
          </p:cNvSpPr>
          <p:nvPr>
            <p:ph sz="half" idx="1"/>
          </p:nvPr>
        </p:nvSpPr>
        <p:spPr>
          <a:xfrm>
            <a:off x="439219" y="1706996"/>
            <a:ext cx="7939021" cy="3444008"/>
          </a:xfrm>
        </p:spPr>
        <p:txBody>
          <a:bodyPr/>
          <a:lstStyle/>
          <a:p>
            <a:pPr marL="0" indent="0">
              <a:buNone/>
            </a:pPr>
            <a:r>
              <a:rPr lang="en-GB" sz="2000" b="1" i="1" dirty="0"/>
              <a:t>Feeling heard and content with treatment plan</a:t>
            </a:r>
          </a:p>
          <a:p>
            <a:pPr marL="0" indent="0" algn="ctr">
              <a:buNone/>
            </a:pPr>
            <a:r>
              <a:rPr lang="en-GB" sz="2000" i="1" dirty="0"/>
              <a:t>“…And I’ve always come out feeling really reassured and that I’ve got an action plan to sort of move forward with, like it felt like people were actually understanding, listening and explaining things to me, which was really good because sometimes I feel like that’s all you need!”</a:t>
            </a:r>
            <a:endParaRPr lang="en-GB" sz="2000" i="1" dirty="0">
              <a:highlight>
                <a:srgbClr val="FFFF00"/>
              </a:highlight>
            </a:endParaRPr>
          </a:p>
          <a:p>
            <a:pPr marL="0" indent="0" algn="ctr">
              <a:buNone/>
            </a:pPr>
            <a:endParaRPr lang="en-GB" sz="2000" i="1" dirty="0"/>
          </a:p>
          <a:p>
            <a:pPr marL="0" indent="0">
              <a:buNone/>
            </a:pPr>
            <a:r>
              <a:rPr lang="en-GB" sz="2000" b="1" i="1" dirty="0"/>
              <a:t>Flexibility and spread of venues for appointments</a:t>
            </a:r>
          </a:p>
          <a:p>
            <a:pPr marL="0" indent="0" algn="ctr">
              <a:buNone/>
            </a:pPr>
            <a:r>
              <a:rPr lang="en-GB" sz="2000" i="1" dirty="0"/>
              <a:t>“Like I say, it’s quite good that I’ve actually been seen today via another doctor in another surgery, that’s not even my own, do you know what I mean? I think it’s important that that does expand, to be fair, because like if people are suffering and got to wait weeks, months to get the help, if your GP can’t give you that help then I think it’s a really positive thing, that it does spread worldwide, or in these different places.”</a:t>
            </a:r>
            <a:endParaRPr lang="en-GB" sz="2000" i="1" dirty="0">
              <a:highlight>
                <a:srgbClr val="FFFF00"/>
              </a:highlight>
            </a:endParaRPr>
          </a:p>
        </p:txBody>
      </p:sp>
    </p:spTree>
    <p:extLst>
      <p:ext uri="{BB962C8B-B14F-4D97-AF65-F5344CB8AC3E}">
        <p14:creationId xmlns:p14="http://schemas.microsoft.com/office/powerpoint/2010/main" val="412566132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B09FEDA-7106-2129-F29B-6F00025EF7C5}"/>
              </a:ext>
            </a:extLst>
          </p:cNvPr>
          <p:cNvSpPr>
            <a:spLocks noGrp="1"/>
          </p:cNvSpPr>
          <p:nvPr>
            <p:ph sz="half" idx="1"/>
          </p:nvPr>
        </p:nvSpPr>
        <p:spPr>
          <a:xfrm>
            <a:off x="332524" y="1706996"/>
            <a:ext cx="7939021" cy="3444008"/>
          </a:xfrm>
        </p:spPr>
        <p:txBody>
          <a:bodyPr/>
          <a:lstStyle/>
          <a:p>
            <a:pPr marL="0" indent="0">
              <a:buNone/>
            </a:pPr>
            <a:r>
              <a:rPr lang="en-GB" sz="2000" b="1" i="1" dirty="0"/>
              <a:t>Concerns about follow-up of care received at a hub</a:t>
            </a:r>
          </a:p>
          <a:p>
            <a:pPr marL="0" indent="0" algn="ctr">
              <a:buNone/>
            </a:pPr>
            <a:r>
              <a:rPr lang="en-GB" sz="2000" i="1" dirty="0"/>
              <a:t>“…probably really just a consideration is about the aftercare really of patients which is a little bit of a shame really because they [hub staff] may give some great advice and whatever but can the GP maintain it safely?  I don’t know.”</a:t>
            </a:r>
          </a:p>
          <a:p>
            <a:pPr marL="0" indent="0" algn="ctr">
              <a:buNone/>
            </a:pPr>
            <a:endParaRPr lang="en-GB" sz="2000" i="1" dirty="0"/>
          </a:p>
          <a:p>
            <a:pPr marL="0" indent="0">
              <a:buNone/>
            </a:pPr>
            <a:r>
              <a:rPr lang="en-GB" sz="2000" b="1" dirty="0"/>
              <a:t>Other limitations/barriers to uptake: </a:t>
            </a:r>
          </a:p>
          <a:p>
            <a:r>
              <a:rPr lang="en-GB" sz="2000" dirty="0"/>
              <a:t>Availability of parking </a:t>
            </a:r>
          </a:p>
          <a:p>
            <a:r>
              <a:rPr lang="en-GB" sz="2000" dirty="0"/>
              <a:t>Co-ordination between hub staff and a woman’s GP </a:t>
            </a:r>
          </a:p>
          <a:p>
            <a:r>
              <a:rPr lang="en-GB" sz="2000" dirty="0"/>
              <a:t>More than one appointment often required (e.g. for scans) </a:t>
            </a:r>
          </a:p>
          <a:p>
            <a:r>
              <a:rPr lang="en-GB" sz="2000" dirty="0"/>
              <a:t>Lack of clarity about the hub (issues around advertisement, communication) </a:t>
            </a:r>
          </a:p>
          <a:p>
            <a:endParaRPr lang="en-GB" sz="1500" i="1" dirty="0"/>
          </a:p>
        </p:txBody>
      </p:sp>
      <p:sp>
        <p:nvSpPr>
          <p:cNvPr id="4" name="Title 3">
            <a:extLst>
              <a:ext uri="{FF2B5EF4-FFF2-40B4-BE49-F238E27FC236}">
                <a16:creationId xmlns:a16="http://schemas.microsoft.com/office/drawing/2014/main" id="{8563CCCA-1FA1-454C-93F6-B074179CE41B}"/>
              </a:ext>
            </a:extLst>
          </p:cNvPr>
          <p:cNvSpPr>
            <a:spLocks noGrp="1"/>
          </p:cNvSpPr>
          <p:nvPr>
            <p:ph type="title" idx="4294967295"/>
          </p:nvPr>
        </p:nvSpPr>
        <p:spPr>
          <a:xfrm>
            <a:off x="247631" y="1072550"/>
            <a:ext cx="6682279" cy="461665"/>
          </a:xfrm>
          <a:prstGeom prst="rect">
            <a:avLst/>
          </a:prstGeom>
          <a:noFill/>
          <a:ln>
            <a:noFill/>
            <a:prstDash/>
          </a:ln>
          <a:effectLst/>
        </p:spPr>
        <p:txBody>
          <a:bodyPr rot="0" spcFirstLastPara="0" vertOverflow="overflow" horzOverflow="overflow" vert="horz" wrap="none" lIns="91440" tIns="45720" rIns="91440" bIns="45720" numCol="1" spcCol="0" rtlCol="0" fromWordArt="0" anchor="t" anchorCtr="0" forceAA="0" compatLnSpc="1">
            <a:prstTxWarp prst="textNoShape">
              <a:avLst/>
            </a:prstTxWarp>
            <a:spAutoFit/>
          </a:bodyPr>
          <a:lstStyle/>
          <a:p>
            <a:pPr marL="0" marR="0" lvl="0" indent="0" algn="l" defTabSz="914400" rtl="0" eaLnBrk="0" fontAlgn="base" latinLnBrk="0" hangingPunct="0">
              <a:lnSpc>
                <a:spcPct val="100000"/>
              </a:lnSpc>
              <a:spcBef>
                <a:spcPts val="450"/>
              </a:spcBef>
              <a:spcAft>
                <a:spcPts val="225"/>
              </a:spcAft>
              <a:buClrTx/>
              <a:buSzTx/>
              <a:buFontTx/>
              <a:buNone/>
              <a:tabLst/>
              <a:defRPr/>
            </a:pPr>
            <a:r>
              <a:rPr kumimoji="0" lang="en-GB" sz="24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Women’s experiences: illustrative quotes (2)</a:t>
            </a:r>
            <a:endParaRPr kumimoji="0" lang="en-GB" sz="24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2425764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DEA734-4070-E1F6-9B15-8C0A360929EB}"/>
              </a:ext>
            </a:extLst>
          </p:cNvPr>
          <p:cNvSpPr>
            <a:spLocks noGrp="1"/>
          </p:cNvSpPr>
          <p:nvPr>
            <p:ph type="title"/>
          </p:nvPr>
        </p:nvSpPr>
        <p:spPr>
          <a:xfrm>
            <a:off x="2612103" y="122480"/>
            <a:ext cx="3817037" cy="776288"/>
          </a:xfrm>
        </p:spPr>
        <p:txBody>
          <a:bodyPr/>
          <a:lstStyle/>
          <a:p>
            <a:r>
              <a:rPr lang="en-GB" sz="2400" b="1" dirty="0"/>
              <a:t>Women’s Health Hubs</a:t>
            </a:r>
          </a:p>
        </p:txBody>
      </p:sp>
      <p:sp>
        <p:nvSpPr>
          <p:cNvPr id="3" name="Content Placeholder 2">
            <a:extLst>
              <a:ext uri="{FF2B5EF4-FFF2-40B4-BE49-F238E27FC236}">
                <a16:creationId xmlns:a16="http://schemas.microsoft.com/office/drawing/2014/main" id="{CA970D1E-61F5-7EA3-5EA9-0AC49C8D3E3F}"/>
              </a:ext>
            </a:extLst>
          </p:cNvPr>
          <p:cNvSpPr>
            <a:spLocks noGrp="1"/>
          </p:cNvSpPr>
          <p:nvPr>
            <p:ph idx="1"/>
          </p:nvPr>
        </p:nvSpPr>
        <p:spPr>
          <a:xfrm>
            <a:off x="346115" y="1020688"/>
            <a:ext cx="8349014" cy="2976181"/>
          </a:xfrm>
        </p:spPr>
        <p:txBody>
          <a:bodyPr/>
          <a:lstStyle/>
          <a:p>
            <a:pPr algn="l"/>
            <a:r>
              <a:rPr lang="en-GB" sz="1900" dirty="0">
                <a:solidFill>
                  <a:srgbClr val="0B0C0C"/>
                </a:solidFill>
              </a:rPr>
              <a:t>…i</a:t>
            </a:r>
            <a:r>
              <a:rPr lang="en-GB" sz="1900" b="0" i="0" dirty="0">
                <a:solidFill>
                  <a:srgbClr val="0B0C0C"/>
                </a:solidFill>
                <a:effectLst/>
              </a:rPr>
              <a:t>mproving </a:t>
            </a:r>
            <a:r>
              <a:rPr lang="en-GB" sz="1900" b="1" i="0" dirty="0">
                <a:solidFill>
                  <a:srgbClr val="0B0C0C"/>
                </a:solidFill>
                <a:effectLst/>
              </a:rPr>
              <a:t>access, quality and experience </a:t>
            </a:r>
            <a:r>
              <a:rPr lang="en-GB" sz="1900" b="0" i="0" dirty="0">
                <a:solidFill>
                  <a:srgbClr val="0B0C0C"/>
                </a:solidFill>
                <a:effectLst/>
              </a:rPr>
              <a:t>of care for services for menstrual problems, contraception, pelvic pain, menopause care and more…</a:t>
            </a:r>
          </a:p>
          <a:p>
            <a:pPr algn="l"/>
            <a:r>
              <a:rPr lang="en-GB" sz="1900" b="0" i="0" dirty="0">
                <a:solidFill>
                  <a:srgbClr val="0B0C0C"/>
                </a:solidFill>
                <a:effectLst/>
              </a:rPr>
              <a:t>…</a:t>
            </a:r>
            <a:r>
              <a:rPr lang="en-GB" sz="1900" b="1" i="0" dirty="0">
                <a:solidFill>
                  <a:srgbClr val="0B0C0C"/>
                </a:solidFill>
                <a:effectLst/>
              </a:rPr>
              <a:t>tailored</a:t>
            </a:r>
            <a:r>
              <a:rPr lang="en-GB" sz="1900" b="0" i="0" dirty="0">
                <a:solidFill>
                  <a:srgbClr val="0B0C0C"/>
                </a:solidFill>
                <a:effectLst/>
              </a:rPr>
              <a:t> to meet local women’s needs… delivering services </a:t>
            </a:r>
            <a:r>
              <a:rPr lang="en-GB" sz="1900" b="1" i="0" dirty="0">
                <a:solidFill>
                  <a:srgbClr val="0B0C0C"/>
                </a:solidFill>
                <a:effectLst/>
              </a:rPr>
              <a:t>in the community </a:t>
            </a:r>
            <a:r>
              <a:rPr lang="en-GB" sz="1900" b="0" i="0" dirty="0">
                <a:solidFill>
                  <a:srgbClr val="0B0C0C"/>
                </a:solidFill>
                <a:effectLst/>
              </a:rPr>
              <a:t>that better fit around women’s lives and streamline access… </a:t>
            </a:r>
          </a:p>
          <a:p>
            <a:pPr algn="l"/>
            <a:r>
              <a:rPr lang="en-GB" sz="1900" b="0" i="0" dirty="0">
                <a:solidFill>
                  <a:srgbClr val="0B0C0C"/>
                </a:solidFill>
                <a:effectLst/>
              </a:rPr>
              <a:t>…address </a:t>
            </a:r>
            <a:r>
              <a:rPr lang="en-GB" sz="1900" b="1" i="0" dirty="0">
                <a:solidFill>
                  <a:srgbClr val="0B0C0C"/>
                </a:solidFill>
                <a:effectLst/>
              </a:rPr>
              <a:t>fragmentation in provision</a:t>
            </a:r>
            <a:r>
              <a:rPr lang="en-GB" sz="1900" b="0" i="0" dirty="0">
                <a:solidFill>
                  <a:srgbClr val="0B0C0C"/>
                </a:solidFill>
                <a:effectLst/>
              </a:rPr>
              <a:t>, for example by providing management of contraception and heavy bleeding in one visit, or integrating cervical screening with other aspects of women’s health care…</a:t>
            </a:r>
          </a:p>
          <a:p>
            <a:pPr algn="l"/>
            <a:r>
              <a:rPr lang="en-GB" sz="1900" dirty="0">
                <a:solidFill>
                  <a:srgbClr val="0B0C0C"/>
                </a:solidFill>
              </a:rPr>
              <a:t>…</a:t>
            </a:r>
            <a:r>
              <a:rPr lang="en-GB" sz="1900" b="0" i="0" dirty="0">
                <a:solidFill>
                  <a:srgbClr val="0B0C0C"/>
                </a:solidFill>
                <a:effectLst/>
              </a:rPr>
              <a:t>create longer-term </a:t>
            </a:r>
            <a:r>
              <a:rPr lang="en-GB" sz="1900" b="1" i="0" dirty="0">
                <a:solidFill>
                  <a:srgbClr val="0B0C0C"/>
                </a:solidFill>
                <a:effectLst/>
              </a:rPr>
              <a:t>savings</a:t>
            </a:r>
            <a:r>
              <a:rPr lang="en-GB" sz="1900" b="0" i="0" dirty="0">
                <a:solidFill>
                  <a:srgbClr val="0B0C0C"/>
                </a:solidFill>
                <a:effectLst/>
              </a:rPr>
              <a:t>…improving </a:t>
            </a:r>
            <a:r>
              <a:rPr lang="en-GB" sz="1900" b="1" i="0" dirty="0">
                <a:solidFill>
                  <a:srgbClr val="0B0C0C"/>
                </a:solidFill>
                <a:effectLst/>
              </a:rPr>
              <a:t>access to preventative care </a:t>
            </a:r>
            <a:r>
              <a:rPr lang="en-GB" sz="1900" b="0" i="0" dirty="0">
                <a:solidFill>
                  <a:srgbClr val="0B0C0C"/>
                </a:solidFill>
                <a:effectLst/>
              </a:rPr>
              <a:t>and </a:t>
            </a:r>
            <a:r>
              <a:rPr lang="en-GB" sz="1900" b="1" i="0" dirty="0">
                <a:solidFill>
                  <a:srgbClr val="0B0C0C"/>
                </a:solidFill>
                <a:effectLst/>
              </a:rPr>
              <a:t>reducing pressure on secondary care</a:t>
            </a:r>
            <a:r>
              <a:rPr lang="en-GB" sz="1900" b="0" i="0" dirty="0">
                <a:solidFill>
                  <a:srgbClr val="0B0C0C"/>
                </a:solidFill>
                <a:effectLst/>
              </a:rPr>
              <a:t> services.”</a:t>
            </a:r>
          </a:p>
          <a:p>
            <a:r>
              <a:rPr lang="en-GB" sz="1900" dirty="0">
                <a:solidFill>
                  <a:srgbClr val="0B0C0C"/>
                </a:solidFill>
              </a:rPr>
              <a:t>…</a:t>
            </a:r>
            <a:r>
              <a:rPr lang="en-GB" sz="1900" b="1" dirty="0">
                <a:solidFill>
                  <a:srgbClr val="0B0C0C"/>
                </a:solidFill>
              </a:rPr>
              <a:t>£25 million investment </a:t>
            </a:r>
            <a:r>
              <a:rPr lang="en-GB" sz="1900" dirty="0">
                <a:solidFill>
                  <a:srgbClr val="0B0C0C"/>
                </a:solidFill>
              </a:rPr>
              <a:t>over the next 2 years…</a:t>
            </a:r>
          </a:p>
          <a:p>
            <a:r>
              <a:rPr lang="en-GB" sz="1900" dirty="0">
                <a:solidFill>
                  <a:srgbClr val="0B0C0C"/>
                </a:solidFill>
              </a:rPr>
              <a:t>…government released guidance documents in 2023 (definitions, services and care pathways, logic model)</a:t>
            </a:r>
          </a:p>
          <a:p>
            <a:r>
              <a:rPr lang="en-GB" sz="1900" dirty="0">
                <a:solidFill>
                  <a:srgbClr val="0B0C0C"/>
                </a:solidFill>
              </a:rPr>
              <a:t>…Women’s Health champions appointed in every ICB</a:t>
            </a:r>
          </a:p>
          <a:p>
            <a:pPr marL="0" indent="0" algn="r">
              <a:buNone/>
            </a:pPr>
            <a:endParaRPr lang="en-GB" sz="400" dirty="0">
              <a:solidFill>
                <a:srgbClr val="0B0C0C"/>
              </a:solidFill>
              <a:latin typeface="GDS Transport"/>
            </a:endParaRPr>
          </a:p>
          <a:p>
            <a:pPr marL="0" indent="0" algn="r">
              <a:buNone/>
            </a:pPr>
            <a:r>
              <a:rPr lang="en-GB" sz="1350" dirty="0">
                <a:solidFill>
                  <a:srgbClr val="0B0C0C"/>
                </a:solidFill>
                <a:latin typeface="GDS Transport"/>
                <a:hlinkClick r:id="rId2"/>
              </a:rPr>
              <a:t>https://www.gov.uk/government/publications/womens-health-hubs-information-and-guidance/womens-health-hubs-core-specification</a:t>
            </a:r>
            <a:r>
              <a:rPr lang="en-GB" sz="1350" dirty="0">
                <a:solidFill>
                  <a:srgbClr val="0B0C0C"/>
                </a:solidFill>
                <a:latin typeface="GDS Transport"/>
              </a:rPr>
              <a:t> </a:t>
            </a:r>
          </a:p>
          <a:p>
            <a:pPr marL="0" indent="0" algn="r">
              <a:buNone/>
            </a:pPr>
            <a:r>
              <a:rPr lang="en-US" sz="1350" i="1" dirty="0">
                <a:latin typeface="Calibri" panose="020F0502020204030204" pitchFamily="34" charset="0"/>
                <a:ea typeface="Calibri" panose="020F0502020204030204" pitchFamily="34" charset="0"/>
              </a:rPr>
              <a:t>UK Gov. Press release £25 million for women's health hub expansion 2023: </a:t>
            </a:r>
            <a:r>
              <a:rPr lang="en-US" sz="1350" u="sng" dirty="0">
                <a:solidFill>
                  <a:srgbClr val="0000FF"/>
                </a:solidFill>
                <a:latin typeface="Calibri" panose="020F0502020204030204" pitchFamily="34" charset="0"/>
                <a:ea typeface="Calibri" panose="020F0502020204030204" pitchFamily="34" charset="0"/>
                <a:hlinkClick r:id="rId3"/>
              </a:rPr>
              <a:t>https://doi.org/https://www.gov.uk/government/news/25-million-for-womens-health-hub-expansion</a:t>
            </a:r>
            <a:r>
              <a:rPr lang="en-US" sz="1350" dirty="0">
                <a:latin typeface="Calibri" panose="020F0502020204030204" pitchFamily="34" charset="0"/>
                <a:ea typeface="Calibri" panose="020F0502020204030204" pitchFamily="34" charset="0"/>
              </a:rPr>
              <a:t> </a:t>
            </a:r>
            <a:endParaRPr lang="en-GB" sz="1350" dirty="0">
              <a:latin typeface="Calibri" panose="020F0502020204030204" pitchFamily="34" charset="0"/>
              <a:ea typeface="Calibri" panose="020F0502020204030204" pitchFamily="34" charset="0"/>
            </a:endParaRPr>
          </a:p>
          <a:p>
            <a:pPr marL="0" indent="0" algn="r">
              <a:buNone/>
            </a:pPr>
            <a:endParaRPr lang="en-GB" dirty="0"/>
          </a:p>
        </p:txBody>
      </p:sp>
    </p:spTree>
    <p:extLst>
      <p:ext uri="{BB962C8B-B14F-4D97-AF65-F5344CB8AC3E}">
        <p14:creationId xmlns:p14="http://schemas.microsoft.com/office/powerpoint/2010/main" val="1200585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C183D7F6-B498-43B3-948B-1728B52AA6E4}">
                <adec:decorative xmlns:adec="http://schemas.microsoft.com/office/drawing/2017/decorative" val="1"/>
              </a:ext>
            </a:extLst>
          </p:cNvPr>
          <p:cNvSpPr/>
          <p:nvPr/>
        </p:nvSpPr>
        <p:spPr>
          <a:xfrm>
            <a:off x="0" y="0"/>
            <a:ext cx="9144000"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GB">
              <a:solidFill>
                <a:schemeClr val="accent1"/>
              </a:solidFill>
              <a:latin typeface="Calibri"/>
            </a:endParaRPr>
          </a:p>
        </p:txBody>
      </p:sp>
      <p:sp>
        <p:nvSpPr>
          <p:cNvPr id="3" name="Title 2"/>
          <p:cNvSpPr txBox="1">
            <a:spLocks noGrp="1"/>
          </p:cNvSpPr>
          <p:nvPr>
            <p:ph type="title" idx="4294967295"/>
          </p:nvPr>
        </p:nvSpPr>
        <p:spPr>
          <a:xfrm>
            <a:off x="955824" y="1836256"/>
            <a:ext cx="7232352" cy="263149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33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RQ6: </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33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How are Women’s Health Hub performance, outcomes and costs measured, and how might they be measured in future? </a:t>
            </a:r>
          </a:p>
        </p:txBody>
      </p:sp>
    </p:spTree>
    <p:extLst>
      <p:ext uri="{BB962C8B-B14F-4D97-AF65-F5344CB8AC3E}">
        <p14:creationId xmlns:p14="http://schemas.microsoft.com/office/powerpoint/2010/main" val="7210227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529F22-303D-3185-6CFE-817FBE723C86}"/>
              </a:ext>
            </a:extLst>
          </p:cNvPr>
          <p:cNvSpPr>
            <a:spLocks noGrp="1"/>
          </p:cNvSpPr>
          <p:nvPr>
            <p:ph type="title"/>
          </p:nvPr>
        </p:nvSpPr>
        <p:spPr>
          <a:xfrm>
            <a:off x="563336" y="774353"/>
            <a:ext cx="7886700" cy="776288"/>
          </a:xfrm>
        </p:spPr>
        <p:txBody>
          <a:bodyPr/>
          <a:lstStyle/>
          <a:p>
            <a:r>
              <a:rPr lang="en-GB" sz="2400" b="1" dirty="0"/>
              <a:t>Measurement of hub performance</a:t>
            </a:r>
          </a:p>
        </p:txBody>
      </p:sp>
      <p:sp>
        <p:nvSpPr>
          <p:cNvPr id="3" name="Content Placeholder 2">
            <a:extLst>
              <a:ext uri="{FF2B5EF4-FFF2-40B4-BE49-F238E27FC236}">
                <a16:creationId xmlns:a16="http://schemas.microsoft.com/office/drawing/2014/main" id="{CEA1B980-C619-0969-1544-E7360D114AC0}"/>
              </a:ext>
            </a:extLst>
          </p:cNvPr>
          <p:cNvSpPr>
            <a:spLocks noGrp="1"/>
          </p:cNvSpPr>
          <p:nvPr>
            <p:ph idx="1"/>
          </p:nvPr>
        </p:nvSpPr>
        <p:spPr>
          <a:xfrm>
            <a:off x="415290" y="1550641"/>
            <a:ext cx="7886700" cy="2976181"/>
          </a:xfrm>
        </p:spPr>
        <p:txBody>
          <a:bodyPr/>
          <a:lstStyle/>
          <a:p>
            <a:r>
              <a:rPr lang="en-GB" sz="1800" b="1" dirty="0"/>
              <a:t>Variation</a:t>
            </a:r>
            <a:r>
              <a:rPr lang="en-GB" sz="1800" dirty="0"/>
              <a:t> in measures and approaches, including activity, outcomes, costs, denominators and comparators.</a:t>
            </a:r>
          </a:p>
          <a:p>
            <a:r>
              <a:rPr lang="en-GB" sz="1800" b="1" dirty="0"/>
              <a:t>Challenges in data collection/access/interpretation </a:t>
            </a:r>
            <a:r>
              <a:rPr lang="en-GB" sz="1800" dirty="0"/>
              <a:t>across the </a:t>
            </a:r>
            <a:r>
              <a:rPr lang="en-GB" sz="1800" u="sng" dirty="0"/>
              <a:t>whole system</a:t>
            </a:r>
            <a:r>
              <a:rPr lang="en-GB" sz="1800" dirty="0"/>
              <a:t>.</a:t>
            </a:r>
          </a:p>
          <a:p>
            <a:r>
              <a:rPr lang="en-GB" sz="1800" dirty="0"/>
              <a:t>Some </a:t>
            </a:r>
            <a:r>
              <a:rPr lang="en-GB" sz="1800" b="1" dirty="0"/>
              <a:t>standardisation</a:t>
            </a:r>
            <a:r>
              <a:rPr lang="en-GB" sz="1800" dirty="0"/>
              <a:t> will be of benefit to enable evaluation/monitoring/comparison.</a:t>
            </a:r>
          </a:p>
          <a:p>
            <a:r>
              <a:rPr lang="en-GB" sz="1800" dirty="0"/>
              <a:t>We do not know if/how </a:t>
            </a:r>
            <a:r>
              <a:rPr lang="en-GB" sz="1800" b="1" dirty="0"/>
              <a:t>care is moving from/to other parts of the NHS</a:t>
            </a:r>
            <a:r>
              <a:rPr lang="en-GB" sz="1800" dirty="0"/>
              <a:t>.</a:t>
            </a:r>
          </a:p>
          <a:p>
            <a:r>
              <a:rPr lang="en-GB" sz="1800" dirty="0"/>
              <a:t>Participants highlighted that </a:t>
            </a:r>
            <a:r>
              <a:rPr lang="en-GB" sz="1800" b="1" dirty="0"/>
              <a:t>longer term measurement is required </a:t>
            </a:r>
            <a:r>
              <a:rPr lang="en-GB" sz="1800" dirty="0"/>
              <a:t>to measure things in a meaningful way.</a:t>
            </a:r>
          </a:p>
          <a:p>
            <a:r>
              <a:rPr lang="en-GB" sz="1800" dirty="0"/>
              <a:t>We have summarised current and suggested measures in our report (under review).</a:t>
            </a:r>
          </a:p>
          <a:p>
            <a:pPr marL="0" indent="0">
              <a:buNone/>
            </a:pPr>
            <a:endParaRPr lang="en-GB" sz="1800" dirty="0"/>
          </a:p>
          <a:p>
            <a:pPr marL="0" indent="0" algn="ctr">
              <a:buNone/>
            </a:pPr>
            <a:r>
              <a:rPr lang="en-GB" sz="1800" i="1" dirty="0"/>
              <a:t>“We need to have a look at that when it’s been running for a much longer time and look at the impact it’s had on the existing [services].” (EH1, internal interview)</a:t>
            </a:r>
          </a:p>
          <a:p>
            <a:endParaRPr lang="en-GB" dirty="0"/>
          </a:p>
          <a:p>
            <a:endParaRPr lang="en-GB" dirty="0"/>
          </a:p>
        </p:txBody>
      </p:sp>
    </p:spTree>
    <p:extLst>
      <p:ext uri="{BB962C8B-B14F-4D97-AF65-F5344CB8AC3E}">
        <p14:creationId xmlns:p14="http://schemas.microsoft.com/office/powerpoint/2010/main" val="37008404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C183D7F6-B498-43B3-948B-1728B52AA6E4}">
                <adec:decorative xmlns:adec="http://schemas.microsoft.com/office/drawing/2017/decorative" val="1"/>
              </a:ext>
            </a:extLst>
          </p:cNvPr>
          <p:cNvSpPr/>
          <p:nvPr/>
        </p:nvSpPr>
        <p:spPr>
          <a:xfrm>
            <a:off x="0" y="0"/>
            <a:ext cx="9144000"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GB">
              <a:solidFill>
                <a:schemeClr val="accent1"/>
              </a:solidFill>
              <a:latin typeface="Calibri"/>
            </a:endParaRPr>
          </a:p>
        </p:txBody>
      </p:sp>
      <p:sp>
        <p:nvSpPr>
          <p:cNvPr id="3" name="Title 2"/>
          <p:cNvSpPr txBox="1">
            <a:spLocks noGrp="1"/>
          </p:cNvSpPr>
          <p:nvPr>
            <p:ph type="title" idx="4294967295"/>
          </p:nvPr>
        </p:nvSpPr>
        <p:spPr>
          <a:xfrm>
            <a:off x="803424" y="2851919"/>
            <a:ext cx="7232352" cy="600164"/>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33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Implications</a:t>
            </a:r>
          </a:p>
        </p:txBody>
      </p:sp>
    </p:spTree>
    <p:extLst>
      <p:ext uri="{BB962C8B-B14F-4D97-AF65-F5344CB8AC3E}">
        <p14:creationId xmlns:p14="http://schemas.microsoft.com/office/powerpoint/2010/main" val="25714443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4AA2BD2-6DCF-4EF1-9071-B2E9F7851748}"/>
              </a:ext>
            </a:extLst>
          </p:cNvPr>
          <p:cNvSpPr>
            <a:spLocks noGrp="1"/>
          </p:cNvSpPr>
          <p:nvPr>
            <p:ph type="title"/>
          </p:nvPr>
        </p:nvSpPr>
        <p:spPr>
          <a:xfrm>
            <a:off x="83128" y="875625"/>
            <a:ext cx="8790906" cy="484006"/>
          </a:xfrm>
        </p:spPr>
        <p:txBody>
          <a:bodyPr/>
          <a:lstStyle/>
          <a:p>
            <a:r>
              <a:rPr lang="en-GB" sz="2400" b="1" dirty="0"/>
              <a:t>Implications for implementing at pace and scale nationally:</a:t>
            </a:r>
          </a:p>
        </p:txBody>
      </p:sp>
      <p:sp>
        <p:nvSpPr>
          <p:cNvPr id="6" name="Content Placeholder 5">
            <a:extLst>
              <a:ext uri="{FF2B5EF4-FFF2-40B4-BE49-F238E27FC236}">
                <a16:creationId xmlns:a16="http://schemas.microsoft.com/office/drawing/2014/main" id="{7EA4F67E-F557-464A-8A72-2501DC0494FF}"/>
              </a:ext>
            </a:extLst>
          </p:cNvPr>
          <p:cNvSpPr>
            <a:spLocks noGrp="1"/>
          </p:cNvSpPr>
          <p:nvPr>
            <p:ph idx="1"/>
          </p:nvPr>
        </p:nvSpPr>
        <p:spPr>
          <a:xfrm>
            <a:off x="83128" y="1359631"/>
            <a:ext cx="9144000" cy="3458315"/>
          </a:xfrm>
        </p:spPr>
        <p:txBody>
          <a:bodyPr/>
          <a:lstStyle/>
          <a:p>
            <a:r>
              <a:rPr lang="en-GB" sz="1300" dirty="0"/>
              <a:t>Hubs are currently </a:t>
            </a:r>
            <a:r>
              <a:rPr lang="en-GB" sz="1300" b="1" dirty="0"/>
              <a:t>small scale and rare</a:t>
            </a:r>
            <a:r>
              <a:rPr lang="en-GB" sz="1300" dirty="0"/>
              <a:t>, and the </a:t>
            </a:r>
            <a:r>
              <a:rPr lang="en-GB" sz="1300" b="1" dirty="0"/>
              <a:t>evidence is still emerging</a:t>
            </a:r>
            <a:r>
              <a:rPr lang="en-GB" sz="1300" dirty="0"/>
              <a:t>, requiring further monitoring and evaluation. </a:t>
            </a:r>
          </a:p>
          <a:p>
            <a:r>
              <a:rPr lang="en-GB" sz="1300" dirty="0"/>
              <a:t>Scale up will take </a:t>
            </a:r>
            <a:r>
              <a:rPr lang="en-GB" sz="1300" b="1" dirty="0"/>
              <a:t>time and resources</a:t>
            </a:r>
            <a:r>
              <a:rPr lang="en-GB" sz="1300" dirty="0"/>
              <a:t>, and </a:t>
            </a:r>
            <a:r>
              <a:rPr lang="en-GB" sz="1300" b="1" dirty="0"/>
              <a:t>capacity</a:t>
            </a:r>
            <a:r>
              <a:rPr lang="en-GB" sz="1300" dirty="0"/>
              <a:t> is limited, with different stages of local </a:t>
            </a:r>
            <a:r>
              <a:rPr lang="en-GB" sz="1300" b="1" dirty="0"/>
              <a:t>readiness</a:t>
            </a:r>
            <a:r>
              <a:rPr lang="en-GB" sz="1300" dirty="0"/>
              <a:t>. </a:t>
            </a:r>
          </a:p>
          <a:p>
            <a:r>
              <a:rPr lang="en-GB" sz="1300" dirty="0"/>
              <a:t>Local </a:t>
            </a:r>
            <a:r>
              <a:rPr lang="en-GB" sz="1300" b="1" dirty="0"/>
              <a:t>autonomy</a:t>
            </a:r>
            <a:r>
              <a:rPr lang="en-GB" sz="1300" dirty="0"/>
              <a:t> to develop context-specific solutions needs to be </a:t>
            </a:r>
            <a:r>
              <a:rPr lang="en-GB" sz="1300" b="1" dirty="0"/>
              <a:t>balanced with standardisation</a:t>
            </a:r>
            <a:r>
              <a:rPr lang="en-GB" sz="1300" dirty="0"/>
              <a:t>. </a:t>
            </a:r>
          </a:p>
          <a:p>
            <a:r>
              <a:rPr lang="en-GB" sz="1300" dirty="0"/>
              <a:t>Many areas lack local champions and </a:t>
            </a:r>
            <a:r>
              <a:rPr lang="en-GB" sz="1300" b="1" dirty="0"/>
              <a:t>leadership is key</a:t>
            </a:r>
            <a:r>
              <a:rPr lang="en-GB" sz="1300" dirty="0"/>
              <a:t>, including local clinical champions and designated responsibility in ICBs. </a:t>
            </a:r>
          </a:p>
          <a:p>
            <a:r>
              <a:rPr lang="en-GB" sz="1300" b="1" dirty="0"/>
              <a:t>Needs assessment </a:t>
            </a:r>
            <a:r>
              <a:rPr lang="en-GB" sz="1300" dirty="0"/>
              <a:t>necessary to identify gaps, opportunities, avoid duplicating existing provision that is working well. </a:t>
            </a:r>
          </a:p>
          <a:p>
            <a:r>
              <a:rPr lang="en-GB" sz="1300" b="1" dirty="0"/>
              <a:t>Some areas may have significant barriers </a:t>
            </a:r>
            <a:r>
              <a:rPr lang="en-GB" sz="1300" dirty="0"/>
              <a:t>to WHH establishment, some may deem that a WHH is not the best approach. </a:t>
            </a:r>
            <a:endParaRPr lang="en-GB" sz="1300" b="1" dirty="0"/>
          </a:p>
          <a:p>
            <a:r>
              <a:rPr lang="en-GB" sz="1300" b="1" dirty="0"/>
              <a:t>Engagement and collaboration, including involving women</a:t>
            </a:r>
            <a:r>
              <a:rPr lang="en-GB" sz="1300" dirty="0"/>
              <a:t>, is crucial – there is scope for more involvement of women. </a:t>
            </a:r>
          </a:p>
          <a:p>
            <a:r>
              <a:rPr lang="en-GB" sz="1300" dirty="0"/>
              <a:t>The </a:t>
            </a:r>
            <a:r>
              <a:rPr lang="en-GB" sz="1300" b="1" dirty="0"/>
              <a:t>commissioning challenges </a:t>
            </a:r>
            <a:r>
              <a:rPr lang="en-GB" sz="1300" dirty="0"/>
              <a:t>are a major barrier. Current ‘workarounds’ are not long-term solutions, and the underlying challenges remain. Collaborative local integrated commissioning and delivery of hub models is needed. </a:t>
            </a:r>
          </a:p>
          <a:p>
            <a:r>
              <a:rPr lang="en-GB" sz="1300" b="1" dirty="0"/>
              <a:t>Ensuring pathways and systems align is crucial, </a:t>
            </a:r>
            <a:r>
              <a:rPr lang="en-GB" sz="1300" dirty="0"/>
              <a:t>including maintaining established routes to care, data systems/sharing, connections to other ‘hub’ models.</a:t>
            </a:r>
          </a:p>
          <a:p>
            <a:r>
              <a:rPr lang="en-GB" sz="1300" b="1" dirty="0"/>
              <a:t>Inequalities</a:t>
            </a:r>
            <a:r>
              <a:rPr lang="en-GB" sz="1300" dirty="0"/>
              <a:t> should be considered throughout. Hub design and implementation approaches need to explicitly identify and measure the inequalities being addressed. Leaders may wish to consider focusing hub implementation in or for specific underserved communities to tackle inequalities head-on. </a:t>
            </a:r>
          </a:p>
          <a:p>
            <a:r>
              <a:rPr lang="en-GB" sz="1300" b="1" dirty="0"/>
              <a:t>Assumptions and unintended consequences </a:t>
            </a:r>
            <a:r>
              <a:rPr lang="en-GB" sz="1300" dirty="0"/>
              <a:t>require further exploration and mitigation where necessary e.g. what women want, what works/works best, different model benefits, cost effectiveness, impact on other services, workforce challenges and inequalities. </a:t>
            </a:r>
          </a:p>
          <a:p>
            <a:r>
              <a:rPr lang="en-GB" sz="1300" b="1" dirty="0"/>
              <a:t>Integrated care practice and evidence </a:t>
            </a:r>
            <a:r>
              <a:rPr lang="en-GB" sz="1300" dirty="0"/>
              <a:t>beyond women’s health can inform approaches.</a:t>
            </a:r>
          </a:p>
          <a:p>
            <a:endParaRPr lang="en-GB" sz="1400" dirty="0"/>
          </a:p>
          <a:p>
            <a:endParaRPr lang="en-GB" sz="1400" dirty="0"/>
          </a:p>
          <a:p>
            <a:endParaRPr lang="en-GB" sz="1400" dirty="0"/>
          </a:p>
          <a:p>
            <a:endParaRPr lang="en-GB" sz="1200" dirty="0"/>
          </a:p>
        </p:txBody>
      </p:sp>
    </p:spTree>
    <p:extLst>
      <p:ext uri="{BB962C8B-B14F-4D97-AF65-F5344CB8AC3E}">
        <p14:creationId xmlns:p14="http://schemas.microsoft.com/office/powerpoint/2010/main" val="1342166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6">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6">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6">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6">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6">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C183D7F6-B498-43B3-948B-1728B52AA6E4}">
                <adec:decorative xmlns:adec="http://schemas.microsoft.com/office/drawing/2017/decorative" val="1"/>
              </a:ext>
            </a:extLst>
          </p:cNvPr>
          <p:cNvSpPr/>
          <p:nvPr/>
        </p:nvSpPr>
        <p:spPr>
          <a:xfrm>
            <a:off x="0" y="1"/>
            <a:ext cx="9144000" cy="6857999"/>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GB">
              <a:solidFill>
                <a:schemeClr val="accent1"/>
              </a:solidFill>
              <a:latin typeface="Calibri"/>
            </a:endParaRPr>
          </a:p>
        </p:txBody>
      </p:sp>
      <p:sp>
        <p:nvSpPr>
          <p:cNvPr id="3" name="Title 2"/>
          <p:cNvSpPr txBox="1">
            <a:spLocks noGrp="1"/>
          </p:cNvSpPr>
          <p:nvPr>
            <p:ph type="title" idx="4294967295"/>
          </p:nvPr>
        </p:nvSpPr>
        <p:spPr>
          <a:xfrm>
            <a:off x="1623626" y="2954540"/>
            <a:ext cx="5744737" cy="71558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405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Questions/comments</a:t>
            </a:r>
          </a:p>
        </p:txBody>
      </p:sp>
    </p:spTree>
    <p:extLst>
      <p:ext uri="{BB962C8B-B14F-4D97-AF65-F5344CB8AC3E}">
        <p14:creationId xmlns:p14="http://schemas.microsoft.com/office/powerpoint/2010/main" val="4294276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D0270A-7DA3-6A66-39CC-421F661D9016}"/>
              </a:ext>
            </a:extLst>
          </p:cNvPr>
          <p:cNvSpPr>
            <a:spLocks noGrp="1"/>
          </p:cNvSpPr>
          <p:nvPr>
            <p:ph type="title"/>
          </p:nvPr>
        </p:nvSpPr>
        <p:spPr>
          <a:xfrm>
            <a:off x="628650" y="-1035050"/>
            <a:ext cx="7886700" cy="1035050"/>
          </a:xfrm>
        </p:spPr>
        <p:txBody>
          <a:bodyPr vert="horz" wrap="square" lIns="91440" tIns="45720" rIns="91440" bIns="45720" numCol="1" anchor="b" anchorCtr="0" compatLnSpc="1">
            <a:prstTxWarp prst="textNoShape">
              <a:avLst/>
            </a:prstTxWarp>
          </a:bodyPr>
          <a:lstStyle/>
          <a:p>
            <a:r>
              <a:rPr lang="en-GB" dirty="0"/>
              <a:t>Study details</a:t>
            </a:r>
          </a:p>
        </p:txBody>
      </p:sp>
      <p:sp>
        <p:nvSpPr>
          <p:cNvPr id="8" name="Content Placeholder 7">
            <a:extLst>
              <a:ext uri="{FF2B5EF4-FFF2-40B4-BE49-F238E27FC236}">
                <a16:creationId xmlns:a16="http://schemas.microsoft.com/office/drawing/2014/main" id="{53287F10-A4AF-4867-8456-F37E973DA160}"/>
              </a:ext>
            </a:extLst>
          </p:cNvPr>
          <p:cNvSpPr>
            <a:spLocks noGrp="1"/>
          </p:cNvSpPr>
          <p:nvPr>
            <p:ph idx="1"/>
          </p:nvPr>
        </p:nvSpPr>
        <p:spPr>
          <a:xfrm>
            <a:off x="628650" y="1785792"/>
            <a:ext cx="7886700" cy="3968241"/>
          </a:xfrm>
        </p:spPr>
        <p:txBody>
          <a:bodyPr/>
          <a:lstStyle/>
          <a:p>
            <a:pPr marL="0" indent="0" algn="ctr">
              <a:buNone/>
            </a:pPr>
            <a:r>
              <a:rPr lang="en-US" sz="1600" dirty="0"/>
              <a:t>For further information about the study please contact:</a:t>
            </a:r>
          </a:p>
          <a:p>
            <a:pPr marL="0" indent="0" algn="ctr">
              <a:buNone/>
            </a:pPr>
            <a:r>
              <a:rPr lang="en-US" sz="1600" dirty="0">
                <a:solidFill>
                  <a:schemeClr val="accent1">
                    <a:lumMod val="75000"/>
                  </a:schemeClr>
                </a:solidFill>
                <a:hlinkClick r:id="rId3"/>
              </a:rPr>
              <a:t>Beck.Taylor@warwick.ac.uk</a:t>
            </a:r>
            <a:r>
              <a:rPr lang="en-US" sz="1600" dirty="0">
                <a:solidFill>
                  <a:schemeClr val="accent1">
                    <a:lumMod val="75000"/>
                  </a:schemeClr>
                </a:solidFill>
              </a:rPr>
              <a:t> </a:t>
            </a:r>
          </a:p>
          <a:p>
            <a:pPr marL="0" indent="0" algn="ctr">
              <a:buNone/>
            </a:pPr>
            <a:endParaRPr lang="en-US" sz="1600" dirty="0"/>
          </a:p>
          <a:p>
            <a:pPr marL="0" indent="0" algn="ctr">
              <a:buNone/>
            </a:pPr>
            <a:r>
              <a:rPr lang="en-US" sz="1600" dirty="0"/>
              <a:t>For more information:</a:t>
            </a:r>
          </a:p>
          <a:p>
            <a:pPr marL="0" indent="0" algn="ctr">
              <a:buNone/>
            </a:pPr>
            <a:r>
              <a:rPr lang="en-US" sz="1600" dirty="0">
                <a:solidFill>
                  <a:schemeClr val="accent1">
                    <a:lumMod val="75000"/>
                  </a:schemeClr>
                </a:solidFill>
                <a:hlinkClick r:id="rId4"/>
              </a:rPr>
              <a:t>Women’s Health Hub Evaluation</a:t>
            </a:r>
            <a:endParaRPr lang="en-US" sz="1600" dirty="0">
              <a:solidFill>
                <a:schemeClr val="accent1">
                  <a:lumMod val="75000"/>
                </a:schemeClr>
              </a:solidFill>
            </a:endParaRPr>
          </a:p>
          <a:p>
            <a:pPr marL="0" indent="0" algn="ctr">
              <a:buNone/>
            </a:pPr>
            <a:endParaRPr lang="en-GB" sz="1600" i="1" dirty="0"/>
          </a:p>
          <a:p>
            <a:pPr marL="0" indent="0" algn="ctr">
              <a:buNone/>
            </a:pPr>
            <a:r>
              <a:rPr lang="en-GB" sz="1600" i="1" dirty="0"/>
              <a:t>BRACE is funded by the NIHR Health Services and Delivery Research (HS&amp;DR) programme (HSDR16/138/31). </a:t>
            </a:r>
            <a:r>
              <a:rPr lang="en-GB" sz="1600" dirty="0"/>
              <a:t> </a:t>
            </a:r>
          </a:p>
          <a:p>
            <a:pPr marL="0" indent="0" algn="ctr">
              <a:buNone/>
            </a:pPr>
            <a:r>
              <a:rPr lang="en-GB" sz="1600" i="1" dirty="0"/>
              <a:t>The views expressed are those of the authors and not necessarily those of the NIHR or the Department of Health and Social Care.</a:t>
            </a:r>
            <a:endParaRPr lang="en-US" sz="1600" dirty="0"/>
          </a:p>
          <a:p>
            <a:endParaRPr lang="en-GB" dirty="0"/>
          </a:p>
        </p:txBody>
      </p:sp>
    </p:spTree>
    <p:extLst>
      <p:ext uri="{BB962C8B-B14F-4D97-AF65-F5344CB8AC3E}">
        <p14:creationId xmlns:p14="http://schemas.microsoft.com/office/powerpoint/2010/main" val="16675694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C183D7F6-B498-43B3-948B-1728B52AA6E4}">
                <adec:decorative xmlns:adec="http://schemas.microsoft.com/office/drawing/2017/decorative" val="1"/>
              </a:ext>
            </a:extLst>
          </p:cNvPr>
          <p:cNvSpPr/>
          <p:nvPr/>
        </p:nvSpPr>
        <p:spPr>
          <a:xfrm>
            <a:off x="0" y="0"/>
            <a:ext cx="9144000"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GB">
              <a:solidFill>
                <a:schemeClr val="accent1"/>
              </a:solidFill>
              <a:latin typeface="Calibri"/>
            </a:endParaRPr>
          </a:p>
        </p:txBody>
      </p:sp>
      <p:sp>
        <p:nvSpPr>
          <p:cNvPr id="3" name="Title 2"/>
          <p:cNvSpPr txBox="1">
            <a:spLocks noGrp="1"/>
          </p:cNvSpPr>
          <p:nvPr>
            <p:ph type="title" idx="4294967295"/>
          </p:nvPr>
        </p:nvSpPr>
        <p:spPr>
          <a:xfrm>
            <a:off x="2598220" y="2928567"/>
            <a:ext cx="4748432" cy="71558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sz="405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The evaluation</a:t>
            </a:r>
          </a:p>
        </p:txBody>
      </p:sp>
    </p:spTree>
    <p:extLst>
      <p:ext uri="{BB962C8B-B14F-4D97-AF65-F5344CB8AC3E}">
        <p14:creationId xmlns:p14="http://schemas.microsoft.com/office/powerpoint/2010/main" val="28608194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458CA9-AD80-2E12-A08B-AA82A21C26DD}"/>
              </a:ext>
            </a:extLst>
          </p:cNvPr>
          <p:cNvSpPr>
            <a:spLocks noGrp="1"/>
          </p:cNvSpPr>
          <p:nvPr>
            <p:ph type="title" idx="4294967295"/>
          </p:nvPr>
        </p:nvSpPr>
        <p:spPr>
          <a:xfrm>
            <a:off x="628650" y="-1035050"/>
            <a:ext cx="7886700" cy="1035050"/>
          </a:xfrm>
        </p:spPr>
        <p:txBody>
          <a:bodyPr vert="horz" wrap="square" lIns="91440" tIns="45720" rIns="91440" bIns="45720" numCol="1" anchor="b" anchorCtr="0" compatLnSpc="1">
            <a:prstTxWarp prst="textNoShape">
              <a:avLst/>
            </a:prstTxWarp>
          </a:bodyPr>
          <a:lstStyle/>
          <a:p>
            <a:r>
              <a:rPr lang="en-GB" dirty="0"/>
              <a:t>Update on final report – under peer review and subject to change</a:t>
            </a:r>
          </a:p>
        </p:txBody>
      </p:sp>
      <p:sp>
        <p:nvSpPr>
          <p:cNvPr id="4" name="TextBox 3"/>
          <p:cNvSpPr txBox="1"/>
          <p:nvPr/>
        </p:nvSpPr>
        <p:spPr>
          <a:xfrm>
            <a:off x="441679" y="1742405"/>
            <a:ext cx="8417049" cy="444729"/>
          </a:xfrm>
          <a:prstGeom prst="rect">
            <a:avLst/>
          </a:prstGeom>
          <a:noFill/>
        </p:spPr>
        <p:txBody>
          <a:bodyPr wrap="square" numCol="1" spcCol="360000" rtlCol="0">
            <a:noAutofit/>
          </a:bodyPr>
          <a:lstStyle/>
          <a:p>
            <a:pPr algn="ctr">
              <a:spcAft>
                <a:spcPts val="600"/>
              </a:spcAft>
            </a:pPr>
            <a:r>
              <a:rPr lang="en-GB" sz="2400" b="1" dirty="0">
                <a:solidFill>
                  <a:prstClr val="black"/>
                </a:solidFill>
                <a:latin typeface="Arial" panose="020B0604020202020204" pitchFamily="34" charset="0"/>
                <a:cs typeface="Arial" panose="020B0604020202020204" pitchFamily="34" charset="0"/>
              </a:rPr>
              <a:t>Please note that our final report is currently under final review with NIHR and may be subject to change. This summary has been developed to provide findings rapidly to policy and practice.</a:t>
            </a:r>
          </a:p>
          <a:p>
            <a:pPr algn="ctr">
              <a:spcAft>
                <a:spcPts val="600"/>
              </a:spcAft>
            </a:pPr>
            <a:endParaRPr lang="en-GB" sz="2400" b="1" dirty="0">
              <a:solidFill>
                <a:prstClr val="black"/>
              </a:solidFill>
              <a:latin typeface="Arial" panose="020B0604020202020204" pitchFamily="34" charset="0"/>
              <a:cs typeface="Arial" panose="020B0604020202020204" pitchFamily="34" charset="0"/>
            </a:endParaRPr>
          </a:p>
          <a:p>
            <a:pPr algn="ctr">
              <a:spcAft>
                <a:spcPts val="600"/>
              </a:spcAft>
            </a:pPr>
            <a:r>
              <a:rPr lang="en-GB" sz="2400" b="1" dirty="0">
                <a:solidFill>
                  <a:prstClr val="black"/>
                </a:solidFill>
                <a:latin typeface="Arial" panose="020B0604020202020204" pitchFamily="34" charset="0"/>
                <a:cs typeface="Arial" panose="020B0604020202020204" pitchFamily="34" charset="0"/>
              </a:rPr>
              <a:t>The findings presented here are accurate to the best of our knowledge. However, this is a complex context and hubs are evolving continuously. </a:t>
            </a:r>
          </a:p>
        </p:txBody>
      </p:sp>
    </p:spTree>
    <p:extLst>
      <p:ext uri="{BB962C8B-B14F-4D97-AF65-F5344CB8AC3E}">
        <p14:creationId xmlns:p14="http://schemas.microsoft.com/office/powerpoint/2010/main" val="35150855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C183D7F6-B498-43B3-948B-1728B52AA6E4}">
                <adec:decorative xmlns:adec="http://schemas.microsoft.com/office/drawing/2017/decorative" val="1"/>
              </a:ext>
            </a:extLst>
          </p:cNvPr>
          <p:cNvSpPr/>
          <p:nvPr/>
        </p:nvSpPr>
        <p:spPr>
          <a:xfrm>
            <a:off x="0" y="0"/>
            <a:ext cx="9144000"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GB">
              <a:solidFill>
                <a:schemeClr val="accent1"/>
              </a:solidFill>
              <a:latin typeface="Calibri"/>
            </a:endParaRPr>
          </a:p>
        </p:txBody>
      </p:sp>
      <p:sp>
        <p:nvSpPr>
          <p:cNvPr id="3" name="Title 2"/>
          <p:cNvSpPr txBox="1">
            <a:spLocks noGrp="1"/>
          </p:cNvSpPr>
          <p:nvPr>
            <p:ph type="title" idx="4294967295"/>
          </p:nvPr>
        </p:nvSpPr>
        <p:spPr>
          <a:xfrm>
            <a:off x="832757" y="2650980"/>
            <a:ext cx="7232352" cy="71558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405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Evaluation aims and design</a:t>
            </a:r>
          </a:p>
        </p:txBody>
      </p:sp>
    </p:spTree>
    <p:extLst>
      <p:ext uri="{BB962C8B-B14F-4D97-AF65-F5344CB8AC3E}">
        <p14:creationId xmlns:p14="http://schemas.microsoft.com/office/powerpoint/2010/main" val="10578470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63475" y="1377814"/>
            <a:ext cx="8417049" cy="4624886"/>
          </a:xfrm>
          <a:prstGeom prst="rect">
            <a:avLst/>
          </a:prstGeom>
          <a:noFill/>
        </p:spPr>
        <p:txBody>
          <a:bodyPr wrap="square" numCol="1" spcCol="360000" rtlCol="0">
            <a:noAutofit/>
          </a:bodyPr>
          <a:lstStyle/>
          <a:p>
            <a:pPr marL="257175" indent="-257175">
              <a:spcAft>
                <a:spcPts val="600"/>
              </a:spcAft>
              <a:buFont typeface="Arial" panose="020B0604020202020204" pitchFamily="34" charset="0"/>
              <a:buChar char="•"/>
            </a:pPr>
            <a:r>
              <a:rPr lang="en-GB" sz="2100" b="1" dirty="0">
                <a:solidFill>
                  <a:prstClr val="black"/>
                </a:solidFill>
                <a:latin typeface="Arial" panose="020B0604020202020204" pitchFamily="34" charset="0"/>
                <a:cs typeface="Arial" panose="020B0604020202020204" pitchFamily="34" charset="0"/>
              </a:rPr>
              <a:t>Project initiation: </a:t>
            </a:r>
          </a:p>
          <a:p>
            <a:pPr marL="600075" lvl="1" indent="-257175">
              <a:spcAft>
                <a:spcPts val="600"/>
              </a:spcAft>
              <a:buFont typeface="Arial" panose="020B0604020202020204" pitchFamily="34" charset="0"/>
              <a:buChar char="•"/>
            </a:pPr>
            <a:r>
              <a:rPr lang="en-GB" sz="2100" dirty="0">
                <a:solidFill>
                  <a:prstClr val="black"/>
                </a:solidFill>
                <a:latin typeface="Arial" panose="020B0604020202020204" pitchFamily="34" charset="0"/>
                <a:cs typeface="Arial" panose="020B0604020202020204" pitchFamily="34" charset="0"/>
              </a:rPr>
              <a:t>Prior to the release of the Women’s Health Strategy (September 2021)</a:t>
            </a:r>
          </a:p>
          <a:p>
            <a:pPr marL="600075" lvl="1" indent="-257175">
              <a:spcAft>
                <a:spcPts val="600"/>
              </a:spcAft>
              <a:buFont typeface="Arial" panose="020B0604020202020204" pitchFamily="34" charset="0"/>
              <a:buChar char="•"/>
            </a:pPr>
            <a:r>
              <a:rPr lang="en-GB" sz="2100" dirty="0">
                <a:solidFill>
                  <a:prstClr val="black"/>
                </a:solidFill>
                <a:latin typeface="Arial" panose="020B0604020202020204" pitchFamily="34" charset="0"/>
                <a:cs typeface="Arial" panose="020B0604020202020204" pitchFamily="34" charset="0"/>
              </a:rPr>
              <a:t>NIHR asked the BRACE Rapid Evaluation Centre to undertake a rapid evaluation following a request by DHSC.</a:t>
            </a:r>
          </a:p>
          <a:p>
            <a:pPr lvl="1">
              <a:spcAft>
                <a:spcPts val="600"/>
              </a:spcAft>
            </a:pPr>
            <a:endParaRPr lang="en-GB" sz="2100" dirty="0">
              <a:solidFill>
                <a:prstClr val="black"/>
              </a:solidFill>
              <a:latin typeface="Arial" panose="020B0604020202020204" pitchFamily="34" charset="0"/>
              <a:cs typeface="Arial" panose="020B0604020202020204" pitchFamily="34" charset="0"/>
            </a:endParaRPr>
          </a:p>
          <a:p>
            <a:pPr marL="257175" indent="-257175">
              <a:spcAft>
                <a:spcPts val="600"/>
              </a:spcAft>
              <a:buFont typeface="Arial" panose="020B0604020202020204" pitchFamily="34" charset="0"/>
              <a:buChar char="•"/>
            </a:pPr>
            <a:r>
              <a:rPr lang="en-GB" sz="2100" b="1" dirty="0">
                <a:solidFill>
                  <a:prstClr val="black"/>
                </a:solidFill>
                <a:latin typeface="Arial" panose="020B0604020202020204" pitchFamily="34" charset="0"/>
                <a:cs typeface="Arial" panose="020B0604020202020204" pitchFamily="34" charset="0"/>
              </a:rPr>
              <a:t>Study period: </a:t>
            </a:r>
            <a:r>
              <a:rPr lang="en-GB" sz="2100" dirty="0">
                <a:solidFill>
                  <a:prstClr val="black"/>
                </a:solidFill>
                <a:latin typeface="Arial" panose="020B0604020202020204" pitchFamily="34" charset="0"/>
                <a:cs typeface="Arial" panose="020B0604020202020204" pitchFamily="34" charset="0"/>
              </a:rPr>
              <a:t>12 months from April 2022 to March 2023.</a:t>
            </a:r>
          </a:p>
          <a:p>
            <a:pPr>
              <a:spcAft>
                <a:spcPts val="600"/>
              </a:spcAft>
            </a:pPr>
            <a:endParaRPr lang="en-GB" sz="2100" dirty="0">
              <a:solidFill>
                <a:prstClr val="black"/>
              </a:solidFill>
              <a:latin typeface="Arial" panose="020B0604020202020204" pitchFamily="34" charset="0"/>
              <a:cs typeface="Arial" panose="020B0604020202020204" pitchFamily="34" charset="0"/>
            </a:endParaRPr>
          </a:p>
          <a:p>
            <a:pPr marL="257175" indent="-257175">
              <a:spcAft>
                <a:spcPts val="600"/>
              </a:spcAft>
              <a:buFont typeface="Arial" panose="020B0604020202020204" pitchFamily="34" charset="0"/>
              <a:buChar char="•"/>
            </a:pPr>
            <a:r>
              <a:rPr lang="en-GB" sz="2100" b="1" dirty="0">
                <a:latin typeface="Arial" panose="020B0604020202020204" pitchFamily="34" charset="0"/>
                <a:cs typeface="Arial" panose="020B0604020202020204" pitchFamily="34" charset="0"/>
              </a:rPr>
              <a:t>Overall aim </a:t>
            </a:r>
            <a:r>
              <a:rPr lang="en-GB" sz="2100" dirty="0">
                <a:latin typeface="Arial" panose="020B0604020202020204" pitchFamily="34" charset="0"/>
                <a:cs typeface="Arial" panose="020B0604020202020204" pitchFamily="34" charset="0"/>
              </a:rPr>
              <a:t>to explore the ‘current state of the art’ to inform policy and practice:</a:t>
            </a:r>
          </a:p>
          <a:p>
            <a:pPr marL="600075" lvl="1" indent="-257175">
              <a:spcAft>
                <a:spcPts val="600"/>
              </a:spcAft>
              <a:buFont typeface="Arial" panose="020B0604020202020204" pitchFamily="34" charset="0"/>
              <a:buChar char="•"/>
            </a:pPr>
            <a:r>
              <a:rPr lang="en-GB" sz="2100" dirty="0">
                <a:latin typeface="Arial" panose="020B0604020202020204" pitchFamily="34" charset="0"/>
                <a:cs typeface="Arial" panose="020B0604020202020204" pitchFamily="34" charset="0"/>
              </a:rPr>
              <a:t>map the landscape</a:t>
            </a:r>
          </a:p>
          <a:p>
            <a:pPr marL="600075" lvl="1" indent="-257175">
              <a:spcAft>
                <a:spcPts val="600"/>
              </a:spcAft>
              <a:buFont typeface="Arial" panose="020B0604020202020204" pitchFamily="34" charset="0"/>
              <a:buChar char="•"/>
            </a:pPr>
            <a:r>
              <a:rPr lang="en-GB" sz="2100" dirty="0">
                <a:latin typeface="Arial" panose="020B0604020202020204" pitchFamily="34" charset="0"/>
                <a:cs typeface="Arial" panose="020B0604020202020204" pitchFamily="34" charset="0"/>
              </a:rPr>
              <a:t>study experiences of delivering and using hub services</a:t>
            </a:r>
          </a:p>
          <a:p>
            <a:pPr marL="600075" lvl="1" indent="-257175">
              <a:spcAft>
                <a:spcPts val="600"/>
              </a:spcAft>
              <a:buFont typeface="Arial" panose="020B0604020202020204" pitchFamily="34" charset="0"/>
              <a:buChar char="•"/>
            </a:pPr>
            <a:r>
              <a:rPr lang="en-GB" sz="2100" dirty="0">
                <a:latin typeface="Arial" panose="020B0604020202020204" pitchFamily="34" charset="0"/>
                <a:cs typeface="Arial" panose="020B0604020202020204" pitchFamily="34" charset="0"/>
              </a:rPr>
              <a:t>define key features and early markers of success.</a:t>
            </a:r>
          </a:p>
          <a:p>
            <a:r>
              <a:rPr lang="en-GB" sz="1313" dirty="0">
                <a:latin typeface="Arial" panose="020B0604020202020204" pitchFamily="34" charset="0"/>
                <a:cs typeface="Arial" panose="020B0604020202020204" pitchFamily="34" charset="0"/>
              </a:rPr>
              <a:t> </a:t>
            </a:r>
          </a:p>
        </p:txBody>
      </p:sp>
      <p:sp>
        <p:nvSpPr>
          <p:cNvPr id="2" name="Title 1"/>
          <p:cNvSpPr>
            <a:spLocks noGrp="1"/>
          </p:cNvSpPr>
          <p:nvPr>
            <p:ph type="title" idx="4294967295"/>
          </p:nvPr>
        </p:nvSpPr>
        <p:spPr>
          <a:xfrm>
            <a:off x="774950" y="754969"/>
            <a:ext cx="2526654" cy="461665"/>
          </a:xfrm>
          <a:prstGeom prst="rect">
            <a:avLst/>
          </a:prstGeom>
          <a:noFill/>
          <a:ln>
            <a:noFill/>
            <a:prstDash/>
          </a:ln>
          <a:effectLst/>
        </p:spPr>
        <p:txBody>
          <a:bodyPr rot="0" spcFirstLastPara="0" vertOverflow="overflow" horzOverflow="overflow" vert="horz" wrap="none" lIns="91440" tIns="45720" rIns="91440" bIns="45720" numCol="1" spcCol="0" rtlCol="0" fromWordArt="0" anchor="t" anchorCtr="0" forceAA="0" compatLnSpc="1">
            <a:prstTxWarp prst="textNoShape">
              <a:avLst/>
            </a:prstTxWarp>
            <a:spAutoFit/>
          </a:bodyPr>
          <a:lstStyle/>
          <a:p>
            <a:pPr marL="0" marR="0" lvl="0" indent="0" algn="l" defTabSz="914400" rtl="0" eaLnBrk="0" fontAlgn="base" latinLnBrk="0" hangingPunct="0">
              <a:lnSpc>
                <a:spcPct val="100000"/>
              </a:lnSpc>
              <a:spcBef>
                <a:spcPts val="450"/>
              </a:spcBef>
              <a:spcAft>
                <a:spcPts val="225"/>
              </a:spcAft>
              <a:buClrTx/>
              <a:buSzTx/>
              <a:buFontTx/>
              <a:buNone/>
              <a:tabLst/>
              <a:defRPr/>
            </a:pPr>
            <a:r>
              <a:rPr kumimoji="0" lang="en-GB" sz="24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Evaluation aims</a:t>
            </a:r>
          </a:p>
        </p:txBody>
      </p:sp>
    </p:spTree>
    <p:extLst>
      <p:ext uri="{BB962C8B-B14F-4D97-AF65-F5344CB8AC3E}">
        <p14:creationId xmlns:p14="http://schemas.microsoft.com/office/powerpoint/2010/main" val="17698610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4">
                                            <p:txEl>
                                              <p:pRg st="8" end="8"/>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17898" y="1764232"/>
            <a:ext cx="8459416" cy="3528803"/>
          </a:xfrm>
          <a:prstGeom prst="rect">
            <a:avLst/>
          </a:prstGeom>
          <a:noFill/>
        </p:spPr>
        <p:txBody>
          <a:bodyPr wrap="square" rtlCol="0">
            <a:noAutofit/>
          </a:bodyPr>
          <a:lstStyle/>
          <a:p>
            <a:pPr marL="257175" indent="-257175">
              <a:spcAft>
                <a:spcPts val="600"/>
              </a:spcAft>
              <a:buFont typeface="+mj-lt"/>
              <a:buAutoNum type="arabicPeriod"/>
            </a:pPr>
            <a:r>
              <a:rPr lang="en-GB" b="1" dirty="0">
                <a:solidFill>
                  <a:prstClr val="black"/>
                </a:solidFill>
                <a:latin typeface="Arial" panose="020B0604020202020204" pitchFamily="34" charset="0"/>
                <a:cs typeface="Arial" panose="020B0604020202020204" pitchFamily="34" charset="0"/>
              </a:rPr>
              <a:t>What are Women’s Health Hubs</a:t>
            </a:r>
            <a:r>
              <a:rPr lang="en-GB" dirty="0">
                <a:solidFill>
                  <a:prstClr val="black"/>
                </a:solidFill>
                <a:latin typeface="Arial" panose="020B0604020202020204" pitchFamily="34" charset="0"/>
                <a:cs typeface="Arial" panose="020B0604020202020204" pitchFamily="34" charset="0"/>
              </a:rPr>
              <a:t>, and is there variation in how stakeholders name and define them?  </a:t>
            </a:r>
          </a:p>
          <a:p>
            <a:pPr marL="257175" indent="-257175">
              <a:spcAft>
                <a:spcPts val="600"/>
              </a:spcAft>
              <a:buFont typeface="+mj-lt"/>
              <a:buAutoNum type="arabicPeriod"/>
            </a:pPr>
            <a:r>
              <a:rPr lang="en-GB" b="1" dirty="0">
                <a:solidFill>
                  <a:prstClr val="black"/>
                </a:solidFill>
                <a:latin typeface="Arial" panose="020B0604020202020204" pitchFamily="34" charset="0"/>
                <a:cs typeface="Arial" panose="020B0604020202020204" pitchFamily="34" charset="0"/>
              </a:rPr>
              <a:t>How many Women’s Health Hubs </a:t>
            </a:r>
            <a:r>
              <a:rPr lang="en-GB" dirty="0">
                <a:solidFill>
                  <a:prstClr val="black"/>
                </a:solidFill>
                <a:latin typeface="Arial" panose="020B0604020202020204" pitchFamily="34" charset="0"/>
                <a:cs typeface="Arial" panose="020B0604020202020204" pitchFamily="34" charset="0"/>
              </a:rPr>
              <a:t>have been established/are in development across the UK, where are they, and </a:t>
            </a:r>
            <a:r>
              <a:rPr lang="en-GB" b="1" dirty="0">
                <a:solidFill>
                  <a:prstClr val="black"/>
                </a:solidFill>
                <a:latin typeface="Arial" panose="020B0604020202020204" pitchFamily="34" charset="0"/>
                <a:cs typeface="Arial" panose="020B0604020202020204" pitchFamily="34" charset="0"/>
              </a:rPr>
              <a:t>what are their characteristics</a:t>
            </a:r>
            <a:r>
              <a:rPr lang="en-GB" dirty="0">
                <a:solidFill>
                  <a:prstClr val="black"/>
                </a:solidFill>
                <a:latin typeface="Arial" panose="020B0604020202020204" pitchFamily="34" charset="0"/>
                <a:cs typeface="Arial" panose="020B0604020202020204" pitchFamily="34" charset="0"/>
              </a:rPr>
              <a:t>, including models of structure, commissioning and delivery?</a:t>
            </a:r>
          </a:p>
          <a:p>
            <a:pPr marL="257175" indent="-257175">
              <a:spcAft>
                <a:spcPts val="600"/>
              </a:spcAft>
              <a:buFont typeface="+mj-lt"/>
              <a:buAutoNum type="arabicPeriod"/>
            </a:pPr>
            <a:r>
              <a:rPr lang="en-GB" b="1" dirty="0">
                <a:solidFill>
                  <a:prstClr val="black"/>
                </a:solidFill>
                <a:latin typeface="Arial" panose="020B0604020202020204" pitchFamily="34" charset="0"/>
                <a:cs typeface="Arial" panose="020B0604020202020204" pitchFamily="34" charset="0"/>
              </a:rPr>
              <a:t>Why have Women’s Health Hubs been implemented</a:t>
            </a:r>
            <a:r>
              <a:rPr lang="en-GB" dirty="0">
                <a:solidFill>
                  <a:prstClr val="black"/>
                </a:solidFill>
                <a:latin typeface="Arial" panose="020B0604020202020204" pitchFamily="34" charset="0"/>
                <a:cs typeface="Arial" panose="020B0604020202020204" pitchFamily="34" charset="0"/>
              </a:rPr>
              <a:t>, and how are they intended to address health inequalities?  </a:t>
            </a:r>
          </a:p>
          <a:p>
            <a:pPr marL="257175" indent="-257175">
              <a:spcAft>
                <a:spcPts val="600"/>
              </a:spcAft>
              <a:buFont typeface="+mj-lt"/>
              <a:buAutoNum type="arabicPeriod"/>
            </a:pPr>
            <a:r>
              <a:rPr lang="en-GB" b="1" dirty="0">
                <a:solidFill>
                  <a:prstClr val="black"/>
                </a:solidFill>
                <a:latin typeface="Arial" panose="020B0604020202020204" pitchFamily="34" charset="0"/>
                <a:cs typeface="Arial" panose="020B0604020202020204" pitchFamily="34" charset="0"/>
              </a:rPr>
              <a:t>What have Women’s Health Hubs achieved</a:t>
            </a:r>
            <a:r>
              <a:rPr lang="en-GB" dirty="0">
                <a:solidFill>
                  <a:prstClr val="black"/>
                </a:solidFill>
                <a:latin typeface="Arial" panose="020B0604020202020204" pitchFamily="34" charset="0"/>
                <a:cs typeface="Arial" panose="020B0604020202020204" pitchFamily="34" charset="0"/>
              </a:rPr>
              <a:t> to date?  How do Women’s Health Hubs achieve this?</a:t>
            </a:r>
          </a:p>
          <a:p>
            <a:pPr marL="257175" indent="-257175">
              <a:spcAft>
                <a:spcPts val="600"/>
              </a:spcAft>
              <a:buFont typeface="+mj-lt"/>
              <a:buAutoNum type="arabicPeriod"/>
            </a:pPr>
            <a:r>
              <a:rPr lang="en-GB" b="1" dirty="0">
                <a:solidFill>
                  <a:prstClr val="black"/>
                </a:solidFill>
                <a:latin typeface="Arial" panose="020B0604020202020204" pitchFamily="34" charset="0"/>
                <a:cs typeface="Arial" panose="020B0604020202020204" pitchFamily="34" charset="0"/>
              </a:rPr>
              <a:t>What are the experiences and perspectives of staff</a:t>
            </a:r>
            <a:r>
              <a:rPr lang="en-GB" dirty="0">
                <a:solidFill>
                  <a:prstClr val="black"/>
                </a:solidFill>
                <a:latin typeface="Arial" panose="020B0604020202020204" pitchFamily="34" charset="0"/>
                <a:cs typeface="Arial" panose="020B0604020202020204" pitchFamily="34" charset="0"/>
              </a:rPr>
              <a:t> regarding Women’s Health Hub setup, commissioning, funding, implementation and delivery?</a:t>
            </a:r>
          </a:p>
          <a:p>
            <a:pPr marL="257175" indent="-257175">
              <a:spcAft>
                <a:spcPts val="600"/>
              </a:spcAft>
              <a:buFont typeface="+mj-lt"/>
              <a:buAutoNum type="arabicPeriod"/>
            </a:pPr>
            <a:r>
              <a:rPr lang="en-GB" b="1" dirty="0">
                <a:solidFill>
                  <a:prstClr val="black"/>
                </a:solidFill>
                <a:latin typeface="Arial" panose="020B0604020202020204" pitchFamily="34" charset="0"/>
                <a:cs typeface="Arial" panose="020B0604020202020204" pitchFamily="34" charset="0"/>
              </a:rPr>
              <a:t>What are the experiences and perspectives of women</a:t>
            </a:r>
            <a:r>
              <a:rPr lang="en-GB" dirty="0">
                <a:solidFill>
                  <a:prstClr val="black"/>
                </a:solidFill>
                <a:latin typeface="Arial" panose="020B0604020202020204" pitchFamily="34" charset="0"/>
                <a:cs typeface="Arial" panose="020B0604020202020204" pitchFamily="34" charset="0"/>
              </a:rPr>
              <a:t>?  </a:t>
            </a:r>
          </a:p>
          <a:p>
            <a:pPr marL="257175" indent="-257175">
              <a:spcAft>
                <a:spcPts val="600"/>
              </a:spcAft>
              <a:buFont typeface="+mj-lt"/>
              <a:buAutoNum type="arabicPeriod"/>
            </a:pPr>
            <a:r>
              <a:rPr lang="en-GB" b="1" dirty="0">
                <a:solidFill>
                  <a:prstClr val="black"/>
                </a:solidFill>
                <a:latin typeface="Arial" panose="020B0604020202020204" pitchFamily="34" charset="0"/>
                <a:cs typeface="Arial" panose="020B0604020202020204" pitchFamily="34" charset="0"/>
              </a:rPr>
              <a:t>How are Women’s Health Hub performance, outcomes and costs measured</a:t>
            </a:r>
            <a:r>
              <a:rPr lang="en-GB" dirty="0">
                <a:solidFill>
                  <a:prstClr val="black"/>
                </a:solidFill>
                <a:latin typeface="Arial" panose="020B0604020202020204" pitchFamily="34" charset="0"/>
                <a:cs typeface="Arial" panose="020B0604020202020204" pitchFamily="34" charset="0"/>
              </a:rPr>
              <a:t>, and how might they be measured in future? </a:t>
            </a:r>
          </a:p>
        </p:txBody>
      </p:sp>
      <p:sp>
        <p:nvSpPr>
          <p:cNvPr id="2" name="Title 1"/>
          <p:cNvSpPr>
            <a:spLocks noGrp="1"/>
          </p:cNvSpPr>
          <p:nvPr>
            <p:ph type="title" idx="4294967295"/>
          </p:nvPr>
        </p:nvSpPr>
        <p:spPr>
          <a:xfrm>
            <a:off x="609487" y="929141"/>
            <a:ext cx="3276859" cy="461665"/>
          </a:xfrm>
          <a:prstGeom prst="rect">
            <a:avLst/>
          </a:prstGeom>
          <a:noFill/>
          <a:ln>
            <a:noFill/>
            <a:prstDash/>
          </a:ln>
          <a:effectLst/>
        </p:spPr>
        <p:txBody>
          <a:bodyPr rot="0" spcFirstLastPara="0" vertOverflow="overflow" horzOverflow="overflow" vert="horz" wrap="none" lIns="91440" tIns="45720" rIns="91440" bIns="45720" numCol="1" spcCol="0" rtlCol="0" fromWordArt="0" anchor="t" anchorCtr="0" forceAA="0" compatLnSpc="1">
            <a:prstTxWarp prst="textNoShape">
              <a:avLst/>
            </a:prstTxWarp>
            <a:spAutoFit/>
          </a:bodyPr>
          <a:lstStyle/>
          <a:p>
            <a:pPr marL="0" marR="0" lvl="0" indent="0" algn="l" defTabSz="914400" rtl="0" eaLnBrk="0" fontAlgn="base" latinLnBrk="0" hangingPunct="0">
              <a:lnSpc>
                <a:spcPct val="100000"/>
              </a:lnSpc>
              <a:spcBef>
                <a:spcPts val="450"/>
              </a:spcBef>
              <a:spcAft>
                <a:spcPts val="225"/>
              </a:spcAft>
              <a:buClrTx/>
              <a:buSzTx/>
              <a:buFontTx/>
              <a:buNone/>
              <a:tabLst/>
              <a:defRPr/>
            </a:pPr>
            <a:r>
              <a:rPr kumimoji="0" lang="en-GB" sz="24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Evaluation questions</a:t>
            </a:r>
          </a:p>
        </p:txBody>
      </p:sp>
    </p:spTree>
    <p:extLst>
      <p:ext uri="{BB962C8B-B14F-4D97-AF65-F5344CB8AC3E}">
        <p14:creationId xmlns:p14="http://schemas.microsoft.com/office/powerpoint/2010/main" val="17134225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74E00691-6563-459A-8CAF-B1C94A3E8C24}"/>
              </a:ext>
            </a:extLst>
          </p:cNvPr>
          <p:cNvSpPr txBox="1">
            <a:spLocks noGrp="1"/>
          </p:cNvSpPr>
          <p:nvPr>
            <p:ph type="title" idx="4294967295"/>
          </p:nvPr>
        </p:nvSpPr>
        <p:spPr bwMode="auto">
          <a:xfrm>
            <a:off x="793061" y="746632"/>
            <a:ext cx="1757498" cy="776288"/>
          </a:xfrm>
          <a:prstGeom prst="rect">
            <a:avLst/>
          </a:prstGeom>
          <a:noFill/>
          <a:ln>
            <a:noFill/>
            <a:prstDash/>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rmAutofit/>
          </a:bodyPr>
          <a:lstStyle>
            <a:lvl1pPr algn="l" rtl="0" eaLnBrk="1" fontAlgn="base" hangingPunct="1">
              <a:lnSpc>
                <a:spcPct val="90000"/>
              </a:lnSpc>
              <a:spcBef>
                <a:spcPct val="0"/>
              </a:spcBef>
              <a:spcAft>
                <a:spcPct val="0"/>
              </a:spcAft>
              <a:defRPr sz="3300" kern="1200">
                <a:solidFill>
                  <a:schemeClr val="tx1"/>
                </a:solidFill>
                <a:latin typeface="Arial" panose="020B0604020202020204" pitchFamily="34" charset="0"/>
                <a:ea typeface="+mj-ea"/>
                <a:cs typeface="Arial" panose="020B0604020202020204" pitchFamily="34" charset="0"/>
              </a:defRPr>
            </a:lvl1pPr>
            <a:lvl2pPr algn="l" rtl="0" eaLnBrk="1" fontAlgn="base" hangingPunct="1">
              <a:lnSpc>
                <a:spcPct val="90000"/>
              </a:lnSpc>
              <a:spcBef>
                <a:spcPct val="0"/>
              </a:spcBef>
              <a:spcAft>
                <a:spcPct val="0"/>
              </a:spcAft>
              <a:defRPr sz="3300">
                <a:solidFill>
                  <a:schemeClr val="tx1"/>
                </a:solidFill>
                <a:latin typeface="Calibri Light" panose="020F0302020204030204" pitchFamily="34" charset="0"/>
              </a:defRPr>
            </a:lvl2pPr>
            <a:lvl3pPr algn="l" rtl="0" eaLnBrk="1" fontAlgn="base" hangingPunct="1">
              <a:lnSpc>
                <a:spcPct val="90000"/>
              </a:lnSpc>
              <a:spcBef>
                <a:spcPct val="0"/>
              </a:spcBef>
              <a:spcAft>
                <a:spcPct val="0"/>
              </a:spcAft>
              <a:defRPr sz="3300">
                <a:solidFill>
                  <a:schemeClr val="tx1"/>
                </a:solidFill>
                <a:latin typeface="Calibri Light" panose="020F0302020204030204" pitchFamily="34" charset="0"/>
              </a:defRPr>
            </a:lvl3pPr>
            <a:lvl4pPr algn="l" rtl="0" eaLnBrk="1" fontAlgn="base" hangingPunct="1">
              <a:lnSpc>
                <a:spcPct val="90000"/>
              </a:lnSpc>
              <a:spcBef>
                <a:spcPct val="0"/>
              </a:spcBef>
              <a:spcAft>
                <a:spcPct val="0"/>
              </a:spcAft>
              <a:defRPr sz="3300">
                <a:solidFill>
                  <a:schemeClr val="tx1"/>
                </a:solidFill>
                <a:latin typeface="Calibri Light" panose="020F0302020204030204" pitchFamily="34" charset="0"/>
              </a:defRPr>
            </a:lvl4pPr>
            <a:lvl5pPr algn="l" rtl="0" eaLnBrk="1" fontAlgn="base" hangingPunct="1">
              <a:lnSpc>
                <a:spcPct val="90000"/>
              </a:lnSpc>
              <a:spcBef>
                <a:spcPct val="0"/>
              </a:spcBef>
              <a:spcAft>
                <a:spcPct val="0"/>
              </a:spcAft>
              <a:defRPr sz="3300">
                <a:solidFill>
                  <a:schemeClr val="tx1"/>
                </a:solidFill>
                <a:latin typeface="Calibri Light" panose="020F0302020204030204" pitchFamily="34" charset="0"/>
              </a:defRPr>
            </a:lvl5pPr>
            <a:lvl6pPr marL="342900" algn="l" rtl="0" eaLnBrk="1" fontAlgn="base" hangingPunct="1">
              <a:lnSpc>
                <a:spcPct val="90000"/>
              </a:lnSpc>
              <a:spcBef>
                <a:spcPct val="0"/>
              </a:spcBef>
              <a:spcAft>
                <a:spcPct val="0"/>
              </a:spcAft>
              <a:defRPr sz="3300">
                <a:solidFill>
                  <a:schemeClr val="tx1"/>
                </a:solidFill>
                <a:latin typeface="Calibri Light" panose="020F0302020204030204" pitchFamily="34" charset="0"/>
              </a:defRPr>
            </a:lvl6pPr>
            <a:lvl7pPr marL="685800" algn="l" rtl="0" eaLnBrk="1" fontAlgn="base" hangingPunct="1">
              <a:lnSpc>
                <a:spcPct val="90000"/>
              </a:lnSpc>
              <a:spcBef>
                <a:spcPct val="0"/>
              </a:spcBef>
              <a:spcAft>
                <a:spcPct val="0"/>
              </a:spcAft>
              <a:defRPr sz="3300">
                <a:solidFill>
                  <a:schemeClr val="tx1"/>
                </a:solidFill>
                <a:latin typeface="Calibri Light" panose="020F0302020204030204" pitchFamily="34" charset="0"/>
              </a:defRPr>
            </a:lvl7pPr>
            <a:lvl8pPr marL="1028700" algn="l" rtl="0" eaLnBrk="1" fontAlgn="base" hangingPunct="1">
              <a:lnSpc>
                <a:spcPct val="90000"/>
              </a:lnSpc>
              <a:spcBef>
                <a:spcPct val="0"/>
              </a:spcBef>
              <a:spcAft>
                <a:spcPct val="0"/>
              </a:spcAft>
              <a:defRPr sz="3300">
                <a:solidFill>
                  <a:schemeClr val="tx1"/>
                </a:solidFill>
                <a:latin typeface="Calibri Light" panose="020F0302020204030204" pitchFamily="34" charset="0"/>
              </a:defRPr>
            </a:lvl8pPr>
            <a:lvl9pPr marL="1371600" algn="l" rtl="0" eaLnBrk="1" fontAlgn="base" hangingPunct="1">
              <a:lnSpc>
                <a:spcPct val="90000"/>
              </a:lnSpc>
              <a:spcBef>
                <a:spcPct val="0"/>
              </a:spcBef>
              <a:spcAft>
                <a:spcPct val="0"/>
              </a:spcAft>
              <a:defRPr sz="3300">
                <a:solidFill>
                  <a:schemeClr val="tx1"/>
                </a:solidFill>
                <a:latin typeface="Calibri Light" panose="020F0302020204030204" pitchFamily="34" charset="0"/>
              </a:defRPr>
            </a:lvl9pPr>
          </a:lstStyle>
          <a:p>
            <a:pPr marL="0" marR="0" lvl="0" indent="0" algn="l" defTabSz="914400" rtl="0" eaLnBrk="1" fontAlgn="base" latinLnBrk="0" hangingPunct="1">
              <a:lnSpc>
                <a:spcPct val="90000"/>
              </a:lnSpc>
              <a:spcBef>
                <a:spcPct val="0"/>
              </a:spcBef>
              <a:spcAft>
                <a:spcPts val="450"/>
              </a:spcAft>
              <a:buClrTx/>
              <a:buSzTx/>
              <a:buFontTx/>
              <a:buNone/>
              <a:tabLst/>
              <a:defRPr/>
            </a:pPr>
            <a:r>
              <a:rPr kumimoji="0" lang="en-GB" sz="24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Design:</a:t>
            </a:r>
          </a:p>
        </p:txBody>
      </p:sp>
      <p:sp>
        <p:nvSpPr>
          <p:cNvPr id="18" name="TextBox 17">
            <a:extLst>
              <a:ext uri="{FF2B5EF4-FFF2-40B4-BE49-F238E27FC236}">
                <a16:creationId xmlns:a16="http://schemas.microsoft.com/office/drawing/2014/main" id="{8E267D91-A180-4F36-9169-1E7C56C12C44}"/>
              </a:ext>
            </a:extLst>
          </p:cNvPr>
          <p:cNvSpPr txBox="1"/>
          <p:nvPr/>
        </p:nvSpPr>
        <p:spPr>
          <a:xfrm>
            <a:off x="634415" y="5691598"/>
            <a:ext cx="7812899" cy="461665"/>
          </a:xfrm>
          <a:prstGeom prst="rect">
            <a:avLst/>
          </a:prstGeom>
          <a:noFill/>
        </p:spPr>
        <p:txBody>
          <a:bodyPr wrap="square">
            <a:spAutoFit/>
          </a:bodyPr>
          <a:lstStyle/>
          <a:p>
            <a:r>
              <a:rPr lang="en-GB" sz="1200" dirty="0">
                <a:solidFill>
                  <a:srgbClr val="000000"/>
                </a:solidFill>
                <a:latin typeface="Arial" panose="020B0604020202020204" pitchFamily="34" charset="0"/>
                <a:cs typeface="Arial" panose="020B0604020202020204" pitchFamily="34" charset="0"/>
              </a:rPr>
              <a:t>*Regional stakeholder interviews were postponed to enable discussion of hubs in the context of the Women’s Health Strategy, as publication was delayed until 20th July. </a:t>
            </a:r>
            <a:endParaRPr lang="en-GB" sz="1200" dirty="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3047DDFB-A2AE-6C50-EA60-69262A28250E}"/>
              </a:ext>
            </a:extLst>
          </p:cNvPr>
          <p:cNvSpPr txBox="1"/>
          <p:nvPr/>
        </p:nvSpPr>
        <p:spPr>
          <a:xfrm>
            <a:off x="487680" y="1443417"/>
            <a:ext cx="8509585" cy="4401205"/>
          </a:xfrm>
          <a:prstGeom prst="rect">
            <a:avLst/>
          </a:prstGeom>
          <a:noFill/>
        </p:spPr>
        <p:txBody>
          <a:bodyPr wrap="square">
            <a:spAutoFit/>
          </a:bodyPr>
          <a:lstStyle/>
          <a:p>
            <a:r>
              <a:rPr lang="en-GB" sz="2000" dirty="0">
                <a:latin typeface="Arial" panose="020B0604020202020204" pitchFamily="34" charset="0"/>
                <a:cs typeface="Arial" panose="020B0604020202020204" pitchFamily="34" charset="0"/>
              </a:rPr>
              <a:t>Mixed-methods evaluation, comprising: </a:t>
            </a:r>
          </a:p>
          <a:p>
            <a:endParaRPr lang="en-GB" sz="2000" dirty="0">
              <a:latin typeface="Arial" panose="020B0604020202020204" pitchFamily="34" charset="0"/>
              <a:cs typeface="Arial" panose="020B0604020202020204" pitchFamily="34" charset="0"/>
            </a:endParaRPr>
          </a:p>
          <a:p>
            <a:pPr marL="342900" indent="-342900">
              <a:buAutoNum type="arabicPeriod"/>
            </a:pPr>
            <a:r>
              <a:rPr lang="en-GB" sz="2000" dirty="0">
                <a:latin typeface="Arial" panose="020B0604020202020204" pitchFamily="34" charset="0"/>
                <a:cs typeface="Arial" panose="020B0604020202020204" pitchFamily="34" charset="0"/>
              </a:rPr>
              <a:t>Mapping of the current landscape and context for WHHs </a:t>
            </a:r>
          </a:p>
          <a:p>
            <a:pPr marL="685800" lvl="1"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10 scoping interviews with key informants</a:t>
            </a:r>
          </a:p>
          <a:p>
            <a:pPr marL="685800" lvl="1"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Online survey of UK WHH leaders</a:t>
            </a:r>
          </a:p>
          <a:p>
            <a:pPr marL="685800" lvl="1"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Desk research</a:t>
            </a:r>
          </a:p>
          <a:p>
            <a:pPr lvl="1"/>
            <a:endParaRPr lang="en-GB" sz="2000" dirty="0">
              <a:latin typeface="Arial" panose="020B0604020202020204" pitchFamily="34" charset="0"/>
              <a:cs typeface="Arial" panose="020B0604020202020204" pitchFamily="34" charset="0"/>
            </a:endParaRPr>
          </a:p>
          <a:p>
            <a:pPr marL="342900" indent="-342900">
              <a:buAutoNum type="arabicPeriod"/>
            </a:pPr>
            <a:r>
              <a:rPr lang="en-GB" sz="2000" dirty="0">
                <a:latin typeface="Arial" panose="020B0604020202020204" pitchFamily="34" charset="0"/>
                <a:cs typeface="Arial" panose="020B0604020202020204" pitchFamily="34" charset="0"/>
              </a:rPr>
              <a:t>In-depth evaluation in four purposively selected hub sites</a:t>
            </a:r>
          </a:p>
          <a:p>
            <a:pPr marL="685800" lvl="1"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Interviews with staff (n=40) and women (n=32), four focus groups with diverse women in local communities (n=48), and documentary analysis. </a:t>
            </a:r>
          </a:p>
          <a:p>
            <a:pPr lvl="1"/>
            <a:endParaRPr lang="en-GB" sz="2000" dirty="0">
              <a:latin typeface="Arial" panose="020B0604020202020204" pitchFamily="34" charset="0"/>
              <a:cs typeface="Arial" panose="020B0604020202020204" pitchFamily="34" charset="0"/>
            </a:endParaRPr>
          </a:p>
          <a:p>
            <a:pPr marL="342900" indent="-342900">
              <a:buAutoNum type="arabicPeriod"/>
            </a:pPr>
            <a:r>
              <a:rPr lang="en-GB" sz="2000" dirty="0">
                <a:latin typeface="Arial" panose="020B0604020202020204" pitchFamily="34" charset="0"/>
                <a:cs typeface="Arial" panose="020B0604020202020204" pitchFamily="34" charset="0"/>
              </a:rPr>
              <a:t>Interviews with regional* (n=7) and national (n=6) stakeholders</a:t>
            </a:r>
          </a:p>
          <a:p>
            <a:endParaRPr lang="en-GB"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46474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RACE Powerpoint template [Read-Only] [Compatibility Mode]" id="{B72A1A86-F1E5-439B-AFED-46E27F94A92A}" vid="{EC5EE106-0A05-4D7D-9409-E343EF78BB5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96</TotalTime>
  <Words>3349</Words>
  <Application>Microsoft Office PowerPoint</Application>
  <PresentationFormat>On-screen Show (4:3)</PresentationFormat>
  <Paragraphs>257</Paragraphs>
  <Slides>35</Slides>
  <Notes>29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35</vt:i4>
      </vt:variant>
    </vt:vector>
  </HeadingPairs>
  <TitlesOfParts>
    <vt:vector size="40" baseType="lpstr">
      <vt:lpstr>Arial</vt:lpstr>
      <vt:lpstr>Calibri</vt:lpstr>
      <vt:lpstr>Calibri Light</vt:lpstr>
      <vt:lpstr>GDS Transport</vt:lpstr>
      <vt:lpstr>Office Theme</vt:lpstr>
      <vt:lpstr>Women’s Health Hubs Evaluation: Summary of findings  Dr Beck Taylor, Clinical Associate Professor in Public Health, University of Warwick        Research team:  Dr Jennifer Bousfield, Senior Analyst, RAND Europe Kelly Daniel, Evaluation Fellow, Health Services Management Centre, University of Birmingham   Lucy Hocking, Senior Analyst, RAND Europe Dr Louise Jackson, Associate Professor in Health Economics, Institute of Applied Health Research, University of Birmingham    </vt:lpstr>
      <vt:lpstr>The BRACE programme</vt:lpstr>
      <vt:lpstr>Women’s Health Hubs</vt:lpstr>
      <vt:lpstr>The evaluation</vt:lpstr>
      <vt:lpstr>Update on final report – under peer review and subject to change</vt:lpstr>
      <vt:lpstr>Evaluation aims and design</vt:lpstr>
      <vt:lpstr>Evaluation aims</vt:lpstr>
      <vt:lpstr>Evaluation questions</vt:lpstr>
      <vt:lpstr>Design:</vt:lpstr>
      <vt:lpstr>Current status:</vt:lpstr>
      <vt:lpstr>Findings</vt:lpstr>
      <vt:lpstr>RQ1:  What are Women’s Health Hubs, and is there variation in how stakeholders name and define them?  </vt:lpstr>
      <vt:lpstr>Defining Women’s Health Hubs</vt:lpstr>
      <vt:lpstr>RQ2:  How many have been established, where are they, and what are their characteristics?</vt:lpstr>
      <vt:lpstr>Mapping Women’s Health Hubs:  results of online mapping survey</vt:lpstr>
      <vt:lpstr>Women’s Health Hub characteristics</vt:lpstr>
      <vt:lpstr>Services offered</vt:lpstr>
      <vt:lpstr>Workforce and training</vt:lpstr>
      <vt:lpstr>RQ3:  What have Women’s Health Hubs achieved to date?  How do Women’s Health Hubs achieve this?</vt:lpstr>
      <vt:lpstr>Key achievements/outcomes</vt:lpstr>
      <vt:lpstr>Inequalities</vt:lpstr>
      <vt:lpstr>RQ4:  What are the experiences and perspectives of staff regarding Women’s Health Hub setup, commissioning, funding, implementation and delivery?</vt:lpstr>
      <vt:lpstr>Facilitators and barriers to implementation and delivery</vt:lpstr>
      <vt:lpstr>What helps/hinders implementation: illustrative quotes (1)</vt:lpstr>
      <vt:lpstr>What helps/hinders implementation: illustrative quotes (2)</vt:lpstr>
      <vt:lpstr>RQ5:  What are the experiences and perspectives of women who have used hub services? </vt:lpstr>
      <vt:lpstr>Women’s perspectives</vt:lpstr>
      <vt:lpstr>Women’s experiences: illustrative quotes (1)</vt:lpstr>
      <vt:lpstr>Women’s experiences: illustrative quotes (2)</vt:lpstr>
      <vt:lpstr>RQ6:  How are Women’s Health Hub performance, outcomes and costs measured, and how might they be measured in future? </vt:lpstr>
      <vt:lpstr>Measurement of hub performance</vt:lpstr>
      <vt:lpstr>Implications</vt:lpstr>
      <vt:lpstr>Implications for implementing at pace and scale nationally:</vt:lpstr>
      <vt:lpstr>Questions/comments</vt:lpstr>
      <vt:lpstr>Study details</vt:lpstr>
    </vt:vector>
  </TitlesOfParts>
  <Company>UoB IT Services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 Ellins</dc:creator>
  <cp:lastModifiedBy>Cathy Dakin (Social Sciences)</cp:lastModifiedBy>
  <cp:revision>9</cp:revision>
  <dcterms:created xsi:type="dcterms:W3CDTF">2019-04-30T14:14:59Z</dcterms:created>
  <dcterms:modified xsi:type="dcterms:W3CDTF">2023-12-05T09:30:59Z</dcterms:modified>
</cp:coreProperties>
</file>