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7" r:id="rId8"/>
    <p:sldId id="263" r:id="rId9"/>
    <p:sldId id="262" r:id="rId10"/>
    <p:sldId id="264" r:id="rId11"/>
    <p:sldId id="269" r:id="rId12"/>
    <p:sldId id="270" r:id="rId13"/>
    <p:sldId id="266" r:id="rId14"/>
    <p:sldId id="268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79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27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60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614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44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78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498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32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659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8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13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638BE-F192-4429-B23D-B8B096EFF020}" type="datetimeFigureOut">
              <a:rPr lang="en-GB" smtClean="0"/>
              <a:t>06/02/2019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CC4AC-3BB5-48E0-9C9E-B5EF55699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69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300" b="1" dirty="0"/>
              <a:t>What are other tax academics up to that social policy academics might be interested in? </a:t>
            </a:r>
            <a:r>
              <a:rPr lang="en-GB" dirty="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SPA Tax and Social Policy Group</a:t>
            </a:r>
          </a:p>
          <a:p>
            <a:r>
              <a:rPr lang="en-GB" sz="2000" dirty="0" smtClean="0"/>
              <a:t>University of Birmingham</a:t>
            </a:r>
          </a:p>
          <a:p>
            <a:r>
              <a:rPr lang="en-GB" sz="2000" dirty="0" smtClean="0"/>
              <a:t>12 February 2019</a:t>
            </a:r>
          </a:p>
          <a:p>
            <a:endParaRPr lang="en-GB" sz="2000" dirty="0"/>
          </a:p>
          <a:p>
            <a:r>
              <a:rPr lang="en-GB" sz="2000" dirty="0" smtClean="0"/>
              <a:t>Professor Andy Lymer</a:t>
            </a:r>
          </a:p>
          <a:p>
            <a:r>
              <a:rPr lang="en-GB" sz="2000" dirty="0" smtClean="0"/>
              <a:t>Professor of Tax, Birmingham Business School </a:t>
            </a:r>
          </a:p>
          <a:p>
            <a:r>
              <a:rPr lang="en-GB" sz="2000" dirty="0" smtClean="0"/>
              <a:t>Director of CHASM Research Centre</a:t>
            </a: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0264" y="182534"/>
            <a:ext cx="43529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94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Tax Research Network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Connected group of tax researcher (accountants/lawyers + few economists… needs more social policy folk!)</a:t>
            </a:r>
          </a:p>
          <a:p>
            <a:r>
              <a:rPr lang="en-GB" dirty="0" smtClean="0"/>
              <a:t>2018 Conference – Birmingham – sample presentations</a:t>
            </a:r>
          </a:p>
          <a:p>
            <a:pPr lvl="1"/>
            <a:r>
              <a:rPr lang="en-GB" i="1" dirty="0" smtClean="0"/>
              <a:t>Social contract theory as applied to taxation</a:t>
            </a:r>
          </a:p>
          <a:p>
            <a:pPr lvl="1"/>
            <a:r>
              <a:rPr lang="en-GB" i="1" dirty="0" smtClean="0"/>
              <a:t>The fair amount of taxes – relative tax planning</a:t>
            </a:r>
          </a:p>
          <a:p>
            <a:pPr lvl="1"/>
            <a:r>
              <a:rPr lang="en-GB" i="1" dirty="0" smtClean="0"/>
              <a:t>Elite schools and tax privilege </a:t>
            </a:r>
            <a:r>
              <a:rPr lang="en-GB" i="1" dirty="0"/>
              <a:t>i</a:t>
            </a:r>
            <a:r>
              <a:rPr lang="en-GB" i="1" dirty="0" smtClean="0"/>
              <a:t>n England</a:t>
            </a:r>
          </a:p>
          <a:p>
            <a:pPr lvl="1"/>
            <a:r>
              <a:rPr lang="en-GB" i="1" dirty="0" smtClean="0"/>
              <a:t>Tax law and state-building in twenty-first century UK</a:t>
            </a:r>
          </a:p>
          <a:p>
            <a:pPr lvl="1"/>
            <a:r>
              <a:rPr lang="en-GB" i="1" dirty="0" smtClean="0"/>
              <a:t>Tax morale – framing and fairness</a:t>
            </a:r>
          </a:p>
          <a:p>
            <a:pPr lvl="1"/>
            <a:r>
              <a:rPr lang="en-GB" i="1" dirty="0" smtClean="0"/>
              <a:t>The position of married women and unmarried couples in Dutch income tax law 1893 – 2018</a:t>
            </a:r>
          </a:p>
          <a:p>
            <a:pPr lvl="1"/>
            <a:r>
              <a:rPr lang="en-GB" i="1" dirty="0" smtClean="0"/>
              <a:t>A comparative political analysis of South African tax policy: VAT and Sugar tax</a:t>
            </a:r>
          </a:p>
          <a:p>
            <a:pPr lvl="1"/>
            <a:r>
              <a:rPr lang="en-GB" i="1" dirty="0" smtClean="0"/>
              <a:t>Impact of financial and tax literacy on the development of tax morale in young people before they </a:t>
            </a:r>
            <a:r>
              <a:rPr lang="en-GB" i="1" dirty="0"/>
              <a:t>e</a:t>
            </a:r>
            <a:r>
              <a:rPr lang="en-GB" i="1" dirty="0" smtClean="0"/>
              <a:t>nter the job market (Tax Education Day)</a:t>
            </a:r>
          </a:p>
          <a:p>
            <a:pPr lvl="1"/>
            <a:endParaRPr lang="en-GB" i="1" dirty="0" smtClean="0"/>
          </a:p>
          <a:p>
            <a:pPr lvl="1"/>
            <a:endParaRPr lang="en-GB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2196" y="492293"/>
            <a:ext cx="1991245" cy="1265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42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Tax related Research Centres	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CHASM(!) - Birmingham</a:t>
            </a:r>
          </a:p>
          <a:p>
            <a:r>
              <a:rPr lang="en-GB" dirty="0" smtClean="0"/>
              <a:t>IFS</a:t>
            </a:r>
          </a:p>
          <a:p>
            <a:r>
              <a:rPr lang="en-GB" dirty="0" smtClean="0"/>
              <a:t>Oxford University Centre for Business Taxation</a:t>
            </a:r>
          </a:p>
          <a:p>
            <a:r>
              <a:rPr lang="en-GB" dirty="0" smtClean="0"/>
              <a:t>Tax Administration Research Centre (TARC) – Exeter – Lynne Oats</a:t>
            </a:r>
          </a:p>
          <a:p>
            <a:endParaRPr lang="en-GB" dirty="0"/>
          </a:p>
          <a:p>
            <a:r>
              <a:rPr lang="en-GB" dirty="0" smtClean="0"/>
              <a:t>International</a:t>
            </a:r>
          </a:p>
          <a:p>
            <a:pPr lvl="1"/>
            <a:r>
              <a:rPr lang="en-GB" dirty="0" smtClean="0"/>
              <a:t>Australian Tax School (</a:t>
            </a:r>
            <a:r>
              <a:rPr lang="en-GB" dirty="0" err="1" smtClean="0"/>
              <a:t>ATax</a:t>
            </a:r>
            <a:r>
              <a:rPr lang="en-GB" dirty="0" smtClean="0"/>
              <a:t>) – UNSW. Australia – Michael Walpole/Chris Evans</a:t>
            </a:r>
          </a:p>
          <a:p>
            <a:pPr lvl="1"/>
            <a:r>
              <a:rPr lang="en-GB" dirty="0" smtClean="0"/>
              <a:t>Research Institute for International Taxation - WU, Austria - Michael Lang</a:t>
            </a:r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64" y="2214130"/>
            <a:ext cx="1914525" cy="9334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6664" y="1002868"/>
            <a:ext cx="1666875" cy="10763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2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Tax degrees	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74680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UG – Bournemouth</a:t>
            </a:r>
          </a:p>
          <a:p>
            <a:r>
              <a:rPr lang="en-GB" dirty="0" smtClean="0"/>
              <a:t>PG</a:t>
            </a:r>
          </a:p>
          <a:p>
            <a:pPr lvl="1"/>
            <a:r>
              <a:rPr lang="en-GB" dirty="0" smtClean="0"/>
              <a:t>MSc Taxation**/CIOT Fellowship – University of Birmingham</a:t>
            </a:r>
          </a:p>
          <a:p>
            <a:pPr lvl="1"/>
            <a:r>
              <a:rPr lang="en-GB" dirty="0" smtClean="0"/>
              <a:t>LLM Tax Law* – Queen Mary</a:t>
            </a:r>
          </a:p>
          <a:p>
            <a:pPr lvl="1"/>
            <a:r>
              <a:rPr lang="en-GB" dirty="0" smtClean="0"/>
              <a:t>LLM International Tax Law* - Kings College London</a:t>
            </a:r>
          </a:p>
          <a:p>
            <a:pPr lvl="1"/>
            <a:r>
              <a:rPr lang="en-GB" dirty="0" smtClean="0"/>
              <a:t>MSc Taxation* – Oxford University</a:t>
            </a:r>
          </a:p>
          <a:p>
            <a:pPr lvl="1"/>
            <a:r>
              <a:rPr lang="en-GB" dirty="0" smtClean="0"/>
              <a:t>MSc Taxation* – Exeter University</a:t>
            </a:r>
          </a:p>
          <a:p>
            <a:pPr marL="457200" lvl="1" indent="0">
              <a:buNone/>
            </a:pPr>
            <a:endParaRPr lang="en-GB" dirty="0" smtClean="0"/>
          </a:p>
          <a:p>
            <a:pPr lvl="1"/>
            <a:r>
              <a:rPr lang="en-GB" dirty="0" smtClean="0"/>
              <a:t>LLM International Tax Law* </a:t>
            </a:r>
            <a:r>
              <a:rPr lang="en-GB" dirty="0"/>
              <a:t>(&amp; Doctoral </a:t>
            </a:r>
            <a:r>
              <a:rPr lang="en-GB" dirty="0" smtClean="0"/>
              <a:t>programme**) – WU, Austria</a:t>
            </a:r>
          </a:p>
          <a:p>
            <a:pPr lvl="1"/>
            <a:r>
              <a:rPr lang="en-GB" dirty="0" smtClean="0"/>
              <a:t>Various in the Netherlands – Leiden, Tilburg, Maastricht, Amsterdam</a:t>
            </a:r>
          </a:p>
          <a:p>
            <a:pPr lvl="1"/>
            <a:r>
              <a:rPr lang="en-GB" dirty="0" smtClean="0"/>
              <a:t>Master of Tax* &amp; Law (Tax)* – UNSW School of Taxation &amp; Business Law + others</a:t>
            </a:r>
          </a:p>
          <a:p>
            <a:pPr lvl="1"/>
            <a:r>
              <a:rPr lang="en-GB" dirty="0" smtClean="0"/>
              <a:t>USA …lots!</a:t>
            </a: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 smtClean="0"/>
              <a:t>* Taught    ** Research</a:t>
            </a:r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72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Current trends in tax research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Evidence rich – policy makers demand it</a:t>
            </a:r>
          </a:p>
          <a:p>
            <a:r>
              <a:rPr lang="en-GB" dirty="0" smtClean="0"/>
              <a:t>Behavioural – older models of rationality don’t explain enough of reality to satisfy complexity of </a:t>
            </a:r>
            <a:r>
              <a:rPr lang="en-GB" dirty="0" smtClean="0"/>
              <a:t>reality</a:t>
            </a:r>
          </a:p>
          <a:p>
            <a:pPr lvl="1"/>
            <a:r>
              <a:rPr lang="en-GB" dirty="0" smtClean="0"/>
              <a:t>Economic psychology – Eric </a:t>
            </a:r>
            <a:r>
              <a:rPr lang="en-GB" dirty="0" err="1" smtClean="0"/>
              <a:t>Kirchler</a:t>
            </a:r>
            <a:endParaRPr lang="en-GB" dirty="0" smtClean="0"/>
          </a:p>
          <a:p>
            <a:pPr lvl="1"/>
            <a:r>
              <a:rPr lang="en-GB" dirty="0" smtClean="0"/>
              <a:t>Nudge</a:t>
            </a:r>
            <a:endParaRPr lang="en-GB" dirty="0" smtClean="0"/>
          </a:p>
          <a:p>
            <a:r>
              <a:rPr lang="en-GB" dirty="0" smtClean="0"/>
              <a:t>International – what can we learn from each other and how do your decisions affect me in a globalised world?</a:t>
            </a:r>
          </a:p>
          <a:p>
            <a:pPr lvl="1"/>
            <a:r>
              <a:rPr lang="en-GB" dirty="0" smtClean="0"/>
              <a:t>Key for UK in a post </a:t>
            </a:r>
            <a:r>
              <a:rPr lang="en-GB" dirty="0" err="1" smtClean="0"/>
              <a:t>Brexit</a:t>
            </a:r>
            <a:r>
              <a:rPr lang="en-GB" dirty="0" smtClean="0"/>
              <a:t> world?</a:t>
            </a:r>
          </a:p>
          <a:p>
            <a:r>
              <a:rPr lang="en-GB" dirty="0" smtClean="0"/>
              <a:t>Equity issues – what do we mean by ‘fair-share’?</a:t>
            </a:r>
          </a:p>
          <a:p>
            <a:pPr lvl="1"/>
            <a:r>
              <a:rPr lang="en-GB" dirty="0" smtClean="0"/>
              <a:t>Future role for wealth taxation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BEPS and corporate taxation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49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979367">
            <a:off x="2513821" y="1016839"/>
            <a:ext cx="3190875" cy="4791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683433" y="5112326"/>
            <a:ext cx="4807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Contributors wanted…….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36155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7499" y="1638745"/>
            <a:ext cx="912130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If taxation is a complex subject doesn’t it need an interdisciplinary* approach?</a:t>
            </a:r>
          </a:p>
          <a:p>
            <a:endParaRPr lang="en-GB" sz="3200" dirty="0" smtClean="0"/>
          </a:p>
          <a:p>
            <a:endParaRPr lang="en-GB" sz="3200" dirty="0" smtClean="0"/>
          </a:p>
          <a:p>
            <a:r>
              <a:rPr lang="en-GB" sz="3200" dirty="0" smtClean="0"/>
              <a:t>- discuss…..!</a:t>
            </a:r>
            <a:endParaRPr lang="en-GB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162879" y="5139266"/>
            <a:ext cx="10375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 interdisciplinary - </a:t>
            </a:r>
            <a:r>
              <a:rPr lang="en-GB" i="1" dirty="0" smtClean="0"/>
              <a:t>adopting </a:t>
            </a:r>
            <a:r>
              <a:rPr lang="en-GB" i="1" dirty="0"/>
              <a:t>the perspectives and research approaches of more than one academic </a:t>
            </a:r>
            <a:r>
              <a:rPr lang="en-GB" i="1" dirty="0" smtClean="0"/>
              <a:t>discipline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5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Overview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Credentials</a:t>
            </a:r>
          </a:p>
          <a:p>
            <a:r>
              <a:rPr lang="en-GB" dirty="0" smtClean="0"/>
              <a:t>Is/should tax be a discipline?</a:t>
            </a:r>
          </a:p>
          <a:p>
            <a:r>
              <a:rPr lang="en-GB" dirty="0" smtClean="0"/>
              <a:t>What </a:t>
            </a:r>
            <a:r>
              <a:rPr lang="en-GB" dirty="0" smtClean="0"/>
              <a:t>academic disciplines </a:t>
            </a:r>
            <a:r>
              <a:rPr lang="en-GB" dirty="0" smtClean="0"/>
              <a:t>‘do’ tax research?</a:t>
            </a:r>
          </a:p>
          <a:p>
            <a:r>
              <a:rPr lang="en-GB" dirty="0" smtClean="0"/>
              <a:t>Accounting/Business &amp; Law </a:t>
            </a:r>
          </a:p>
          <a:p>
            <a:pPr lvl="1"/>
            <a:r>
              <a:rPr lang="en-GB" dirty="0" smtClean="0"/>
              <a:t>British Tax Review – Revenue law based journal</a:t>
            </a:r>
          </a:p>
          <a:p>
            <a:r>
              <a:rPr lang="en-GB" dirty="0" smtClean="0"/>
              <a:t>Economics </a:t>
            </a:r>
          </a:p>
          <a:p>
            <a:pPr lvl="1"/>
            <a:r>
              <a:rPr lang="en-GB" dirty="0" smtClean="0"/>
              <a:t>IFS and Fiscal Studies – economics based journal</a:t>
            </a:r>
          </a:p>
          <a:p>
            <a:r>
              <a:rPr lang="en-GB" dirty="0" smtClean="0"/>
              <a:t>Tax Research </a:t>
            </a:r>
            <a:r>
              <a:rPr lang="en-GB" dirty="0" smtClean="0"/>
              <a:t>Network</a:t>
            </a:r>
          </a:p>
          <a:p>
            <a:r>
              <a:rPr lang="en-GB" dirty="0" smtClean="0"/>
              <a:t>Tax Centres</a:t>
            </a:r>
          </a:p>
          <a:p>
            <a:r>
              <a:rPr lang="en-GB" dirty="0" smtClean="0"/>
              <a:t>Tax Degrees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0264" y="182534"/>
            <a:ext cx="43529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30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Credentials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8447116" cy="4351338"/>
          </a:xfrm>
        </p:spPr>
        <p:txBody>
          <a:bodyPr/>
          <a:lstStyle/>
          <a:p>
            <a:r>
              <a:rPr lang="en-GB" dirty="0" smtClean="0"/>
              <a:t>Professor of Tax, Birmingham Business School </a:t>
            </a:r>
          </a:p>
          <a:p>
            <a:r>
              <a:rPr lang="en-GB" dirty="0" smtClean="0"/>
              <a:t>Director of CHASM</a:t>
            </a:r>
          </a:p>
          <a:p>
            <a:r>
              <a:rPr lang="en-GB" dirty="0" smtClean="0"/>
              <a:t>Co-editor &amp; co-author of </a:t>
            </a:r>
            <a:r>
              <a:rPr lang="en-GB" i="1" dirty="0" smtClean="0"/>
              <a:t>Interdisciplinary Research in Taxation </a:t>
            </a:r>
            <a:r>
              <a:rPr lang="en-GB" dirty="0" smtClean="0"/>
              <a:t>– Oxford University Press</a:t>
            </a:r>
          </a:p>
          <a:p>
            <a:r>
              <a:rPr lang="en-GB" dirty="0" smtClean="0"/>
              <a:t>Author of academic research ‘series’ in </a:t>
            </a:r>
            <a:r>
              <a:rPr lang="en-GB" dirty="0"/>
              <a:t>T</a:t>
            </a:r>
            <a:r>
              <a:rPr lang="en-GB" dirty="0" smtClean="0"/>
              <a:t>ax Adviser Magazine</a:t>
            </a:r>
          </a:p>
          <a:p>
            <a:r>
              <a:rPr lang="en-GB" dirty="0" smtClean="0"/>
              <a:t>President of the Tax Research Network (www.trn.org.uk)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316" y="506412"/>
            <a:ext cx="1647825" cy="2638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5316" y="3353658"/>
            <a:ext cx="1830138" cy="26144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22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0815" y="2518756"/>
            <a:ext cx="714407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600" dirty="0" smtClean="0"/>
              <a:t>Taxation = Discipline</a:t>
            </a:r>
            <a:endParaRPr lang="en-GB" sz="6600" dirty="0"/>
          </a:p>
        </p:txBody>
      </p:sp>
      <p:sp>
        <p:nvSpPr>
          <p:cNvPr id="5" name="Multiply 4"/>
          <p:cNvSpPr/>
          <p:nvPr/>
        </p:nvSpPr>
        <p:spPr>
          <a:xfrm>
            <a:off x="3738291" y="1753986"/>
            <a:ext cx="4389120" cy="3067396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62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38983" y="1910585"/>
            <a:ext cx="1961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Social Policy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604501" y="1654747"/>
            <a:ext cx="20643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Accounting/ Business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203534" y="3687217"/>
            <a:ext cx="864947" cy="52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Law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770095" y="5530229"/>
            <a:ext cx="1733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Economics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638983" y="3687217"/>
            <a:ext cx="2559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Political Science</a:t>
            </a:r>
            <a:endParaRPr lang="en-GB" sz="2800" dirty="0"/>
          </a:p>
        </p:txBody>
      </p:sp>
      <p:sp>
        <p:nvSpPr>
          <p:cNvPr id="9" name="Rounded Rectangle 8"/>
          <p:cNvSpPr/>
          <p:nvPr/>
        </p:nvSpPr>
        <p:spPr>
          <a:xfrm>
            <a:off x="1624366" y="1730369"/>
            <a:ext cx="1961142" cy="8257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7638983" y="1910587"/>
            <a:ext cx="1961543" cy="52321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7638983" y="3687217"/>
            <a:ext cx="2467612" cy="5232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2203534" y="3712447"/>
            <a:ext cx="864947" cy="49799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770095" y="5530229"/>
            <a:ext cx="1733295" cy="5232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 rot="12612803">
            <a:off x="3647284" y="2295974"/>
            <a:ext cx="789709" cy="472761"/>
          </a:xfrm>
          <a:prstGeom prst="rightArrow">
            <a:avLst>
              <a:gd name="adj1" fmla="val 3278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 rot="9611881">
            <a:off x="3673953" y="3356278"/>
            <a:ext cx="789709" cy="472761"/>
          </a:xfrm>
          <a:prstGeom prst="rightArrow">
            <a:avLst>
              <a:gd name="adj1" fmla="val 3278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Arrow 15"/>
          <p:cNvSpPr/>
          <p:nvPr/>
        </p:nvSpPr>
        <p:spPr>
          <a:xfrm rot="20470307">
            <a:off x="6699678" y="2348164"/>
            <a:ext cx="789709" cy="472761"/>
          </a:xfrm>
          <a:prstGeom prst="rightArrow">
            <a:avLst>
              <a:gd name="adj1" fmla="val 3278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16"/>
          <p:cNvSpPr/>
          <p:nvPr/>
        </p:nvSpPr>
        <p:spPr>
          <a:xfrm rot="1406935">
            <a:off x="6787819" y="3338462"/>
            <a:ext cx="789709" cy="472761"/>
          </a:xfrm>
          <a:prstGeom prst="rightArrow">
            <a:avLst>
              <a:gd name="adj1" fmla="val 3278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ight Arrow 17"/>
          <p:cNvSpPr/>
          <p:nvPr/>
        </p:nvSpPr>
        <p:spPr>
          <a:xfrm rot="5400000">
            <a:off x="5181116" y="4735003"/>
            <a:ext cx="789709" cy="472761"/>
          </a:xfrm>
          <a:prstGeom prst="rightArrow">
            <a:avLst>
              <a:gd name="adj1" fmla="val 3278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095" y="1938104"/>
            <a:ext cx="1647825" cy="263842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75944" y="4371218"/>
            <a:ext cx="2228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Interpretation and application of revenue law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3048908" y="6167364"/>
            <a:ext cx="5090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Revenue, expenditure and distributional impacts of tax policy and practice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-11104" y="253444"/>
            <a:ext cx="22278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Tax management, calculation, reporting and collection operations in public and private sectors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8383175" y="4371218"/>
            <a:ext cx="3618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Impact of taxation on the aims and practices of government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9327639" y="967010"/>
            <a:ext cx="28643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Impact of taxation on the potentialities and realities of social welfare and services</a:t>
            </a:r>
            <a:endParaRPr lang="en-GB" dirty="0"/>
          </a:p>
        </p:txBody>
      </p:sp>
      <p:sp>
        <p:nvSpPr>
          <p:cNvPr id="24" name="Right Arrow 23"/>
          <p:cNvSpPr/>
          <p:nvPr/>
        </p:nvSpPr>
        <p:spPr>
          <a:xfrm rot="16200000">
            <a:off x="5192842" y="1192295"/>
            <a:ext cx="789709" cy="472761"/>
          </a:xfrm>
          <a:prstGeom prst="rightArrow">
            <a:avLst>
              <a:gd name="adj1" fmla="val 3278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4629288" y="336356"/>
            <a:ext cx="2015229" cy="533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Psychology*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4544925" y="336357"/>
            <a:ext cx="2008133" cy="58289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6553059" y="32498"/>
            <a:ext cx="28643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</a:t>
            </a:r>
            <a:r>
              <a:rPr lang="en-GB" dirty="0" smtClean="0"/>
              <a:t>cientific </a:t>
            </a:r>
            <a:r>
              <a:rPr lang="en-GB" dirty="0"/>
              <a:t>study of the human mind and its </a:t>
            </a:r>
            <a:r>
              <a:rPr lang="en-GB" dirty="0" smtClean="0"/>
              <a:t>functions/behaviour related to taxation</a:t>
            </a:r>
            <a:endParaRPr lang="en-GB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507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Accounting/Business/Law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Tax Administration Research Centre – Exeter University</a:t>
            </a:r>
          </a:p>
          <a:p>
            <a:r>
              <a:rPr lang="en-GB" dirty="0" smtClean="0"/>
              <a:t>London – LSE (all angles!) &amp; Kings (Law)</a:t>
            </a:r>
          </a:p>
          <a:p>
            <a:r>
              <a:rPr lang="en-GB" dirty="0" smtClean="0"/>
              <a:t>British </a:t>
            </a:r>
            <a:r>
              <a:rPr lang="en-GB" dirty="0" smtClean="0"/>
              <a:t>Tax Review</a:t>
            </a:r>
          </a:p>
          <a:p>
            <a:pPr lvl="1"/>
            <a:r>
              <a:rPr lang="en-GB" dirty="0" smtClean="0"/>
              <a:t>Founded in 1956 by Ash </a:t>
            </a:r>
            <a:r>
              <a:rPr lang="en-GB" dirty="0" err="1" smtClean="0"/>
              <a:t>Wheatcroft</a:t>
            </a:r>
            <a:r>
              <a:rPr lang="en-GB" dirty="0" smtClean="0"/>
              <a:t> (revenue lawyer at LSE)</a:t>
            </a:r>
          </a:p>
          <a:p>
            <a:pPr lvl="1"/>
            <a:r>
              <a:rPr lang="en-GB" dirty="0" smtClean="0"/>
              <a:t>Current editor – Professor Judith Freedman (Oxford - lawyer)</a:t>
            </a:r>
          </a:p>
          <a:p>
            <a:pPr lvl="1"/>
            <a:r>
              <a:rPr lang="en-GB" dirty="0" smtClean="0"/>
              <a:t>Primary focus = revenue law and accounting/some economics &amp; social policy</a:t>
            </a:r>
          </a:p>
          <a:p>
            <a:pPr lvl="1"/>
            <a:r>
              <a:rPr lang="en-GB" dirty="0" smtClean="0"/>
              <a:t>Recent articles sample:</a:t>
            </a:r>
          </a:p>
          <a:p>
            <a:pPr lvl="2"/>
            <a:r>
              <a:rPr lang="en-GB" i="1" dirty="0" smtClean="0"/>
              <a:t>Taxing the digitised economy: targeted or system wide reform</a:t>
            </a:r>
          </a:p>
          <a:p>
            <a:pPr lvl="2"/>
            <a:r>
              <a:rPr lang="en-GB" i="1" dirty="0" smtClean="0"/>
              <a:t>Home care workers – challenges of the minimum wage, tax and benefits system</a:t>
            </a:r>
          </a:p>
          <a:p>
            <a:pPr lvl="2"/>
            <a:r>
              <a:rPr lang="en-GB" i="1" dirty="0" smtClean="0"/>
              <a:t>The new Budget process and its implications for tax policy making</a:t>
            </a:r>
          </a:p>
          <a:p>
            <a:pPr lvl="2"/>
            <a:r>
              <a:rPr lang="en-GB" i="1" dirty="0" smtClean="0"/>
              <a:t>Public law in the tax tribunals and the case for reform</a:t>
            </a:r>
          </a:p>
          <a:p>
            <a:pPr lvl="2"/>
            <a:endParaRPr lang="en-GB" dirty="0" smtClean="0"/>
          </a:p>
          <a:p>
            <a:pPr lvl="2"/>
            <a:endParaRPr lang="en-GB" dirty="0" smtClean="0"/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186" y="532075"/>
            <a:ext cx="1413510" cy="18129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34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Economics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Oxford Centre for Business Taxation</a:t>
            </a:r>
          </a:p>
          <a:p>
            <a:r>
              <a:rPr lang="en-GB" dirty="0" smtClean="0"/>
              <a:t>Institute </a:t>
            </a:r>
            <a:r>
              <a:rPr lang="en-GB" dirty="0" smtClean="0"/>
              <a:t>for Fiscal Studies</a:t>
            </a:r>
          </a:p>
          <a:p>
            <a:pPr lvl="1"/>
            <a:r>
              <a:rPr lang="en-GB" dirty="0" smtClean="0"/>
              <a:t>Exemplar of academic ‘economic’ analysis producers providing respected evidence/expert based content</a:t>
            </a:r>
            <a:endParaRPr lang="en-GB" i="1" dirty="0" smtClean="0"/>
          </a:p>
          <a:p>
            <a:pPr lvl="3"/>
            <a:endParaRPr lang="en-GB" dirty="0" smtClean="0"/>
          </a:p>
          <a:p>
            <a:pPr lvl="2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0052" y="503382"/>
            <a:ext cx="2997084" cy="13222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7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312" y="138112"/>
            <a:ext cx="4905375" cy="658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43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Economics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Oxford </a:t>
            </a:r>
            <a:r>
              <a:rPr lang="en-GB" dirty="0" smtClean="0"/>
              <a:t>University Centre </a:t>
            </a:r>
            <a:r>
              <a:rPr lang="en-GB" dirty="0"/>
              <a:t>for Business </a:t>
            </a:r>
            <a:r>
              <a:rPr lang="en-GB" dirty="0" smtClean="0"/>
              <a:t>Taxation</a:t>
            </a:r>
            <a:endParaRPr lang="en-GB" dirty="0" smtClean="0"/>
          </a:p>
          <a:p>
            <a:r>
              <a:rPr lang="en-GB" dirty="0" smtClean="0"/>
              <a:t>Institute </a:t>
            </a:r>
            <a:r>
              <a:rPr lang="en-GB" dirty="0" smtClean="0"/>
              <a:t>for Fiscal Studies</a:t>
            </a:r>
          </a:p>
          <a:p>
            <a:pPr lvl="1"/>
            <a:r>
              <a:rPr lang="en-GB" dirty="0" smtClean="0"/>
              <a:t>Exemplar of academic ‘economic’ analysis producers providing respected evidence/expert based content</a:t>
            </a:r>
          </a:p>
          <a:p>
            <a:pPr lvl="1"/>
            <a:r>
              <a:rPr lang="en-GB" dirty="0" smtClean="0"/>
              <a:t>Fiscal Studies journal </a:t>
            </a:r>
          </a:p>
          <a:p>
            <a:pPr lvl="2"/>
            <a:r>
              <a:rPr lang="en-GB" dirty="0" smtClean="0"/>
              <a:t>‘</a:t>
            </a:r>
            <a:r>
              <a:rPr lang="en-GB" i="1" dirty="0" smtClean="0"/>
              <a:t>presenting economic analyses of taxation in terms that are accessible to the well –informed non-specialist</a:t>
            </a:r>
            <a:r>
              <a:rPr lang="en-GB" dirty="0" smtClean="0"/>
              <a:t>’</a:t>
            </a:r>
          </a:p>
          <a:p>
            <a:pPr lvl="2"/>
            <a:r>
              <a:rPr lang="en-GB" dirty="0" smtClean="0"/>
              <a:t>Recent tax articles sample:</a:t>
            </a:r>
          </a:p>
          <a:p>
            <a:pPr lvl="3"/>
            <a:r>
              <a:rPr lang="en-GB" i="1" dirty="0" smtClean="0"/>
              <a:t>Fiscal rules and Government financing costs</a:t>
            </a:r>
          </a:p>
          <a:p>
            <a:pPr lvl="3"/>
            <a:r>
              <a:rPr lang="en-GB" i="1" dirty="0" smtClean="0"/>
              <a:t>Multi-factor effective corporate taxation, firms’ mark-ups and tax incidence</a:t>
            </a:r>
          </a:p>
          <a:p>
            <a:pPr lvl="3"/>
            <a:r>
              <a:rPr lang="en-GB" i="1" dirty="0" smtClean="0"/>
              <a:t>Zero rating versus cash transfers under the VAT</a:t>
            </a:r>
          </a:p>
          <a:p>
            <a:pPr lvl="3"/>
            <a:r>
              <a:rPr lang="en-GB" i="1" dirty="0" smtClean="0"/>
              <a:t>Housing and the tax system: How large are the distortions in the euro-area?</a:t>
            </a:r>
          </a:p>
          <a:p>
            <a:pPr lvl="3"/>
            <a:r>
              <a:rPr lang="en-GB" i="1" dirty="0" smtClean="0"/>
              <a:t>How taxes and welfare benefits affect work incentives</a:t>
            </a:r>
          </a:p>
          <a:p>
            <a:pPr lvl="3"/>
            <a:r>
              <a:rPr lang="en-GB" i="1" dirty="0" smtClean="0"/>
              <a:t>Optimal environmental taxation with capital mobility</a:t>
            </a:r>
          </a:p>
          <a:p>
            <a:pPr lvl="3"/>
            <a:r>
              <a:rPr lang="en-GB" i="1" dirty="0" smtClean="0"/>
              <a:t>Income shifting in the Spanish Dual income tax</a:t>
            </a:r>
          </a:p>
          <a:p>
            <a:pPr lvl="3"/>
            <a:endParaRPr lang="en-GB" dirty="0" smtClean="0"/>
          </a:p>
          <a:p>
            <a:pPr lvl="2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0052" y="503382"/>
            <a:ext cx="2997084" cy="13222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2881" y="759690"/>
            <a:ext cx="3829050" cy="809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5316" y="6176962"/>
            <a:ext cx="2539452" cy="42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9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841</Words>
  <Application>Microsoft Office PowerPoint</Application>
  <PresentationFormat>Widescreen</PresentationFormat>
  <Paragraphs>120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What are other tax academics up to that social policy academics might be interested in?  </vt:lpstr>
      <vt:lpstr>Overview</vt:lpstr>
      <vt:lpstr>Credentials</vt:lpstr>
      <vt:lpstr>PowerPoint Presentation</vt:lpstr>
      <vt:lpstr>PowerPoint Presentation</vt:lpstr>
      <vt:lpstr>Accounting/Business/Law</vt:lpstr>
      <vt:lpstr>Economics</vt:lpstr>
      <vt:lpstr>PowerPoint Presentation</vt:lpstr>
      <vt:lpstr>Economics</vt:lpstr>
      <vt:lpstr>Tax Research Network</vt:lpstr>
      <vt:lpstr>Tax related Research Centres </vt:lpstr>
      <vt:lpstr>Tax degrees </vt:lpstr>
      <vt:lpstr>Current trends in tax research</vt:lpstr>
      <vt:lpstr>PowerPoint Presentation</vt:lpstr>
      <vt:lpstr>PowerPoint Presentation</vt:lpstr>
    </vt:vector>
  </TitlesOfParts>
  <Company>UoB IT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Lymer (Accounting)</dc:creator>
  <cp:lastModifiedBy>Andrew Lymer (Accounting)</cp:lastModifiedBy>
  <cp:revision>48</cp:revision>
  <dcterms:created xsi:type="dcterms:W3CDTF">2019-02-05T15:20:35Z</dcterms:created>
  <dcterms:modified xsi:type="dcterms:W3CDTF">2019-02-06T13:52:33Z</dcterms:modified>
</cp:coreProperties>
</file>