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67" r:id="rId6"/>
    <p:sldId id="259" r:id="rId7"/>
    <p:sldId id="268" r:id="rId8"/>
    <p:sldId id="260" r:id="rId9"/>
    <p:sldId id="269" r:id="rId10"/>
    <p:sldId id="262" r:id="rId11"/>
    <p:sldId id="270" r:id="rId12"/>
    <p:sldId id="261" r:id="rId13"/>
    <p:sldId id="263" r:id="rId14"/>
    <p:sldId id="264" r:id="rId15"/>
    <p:sldId id="265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4" d="100"/>
          <a:sy n="64" d="100"/>
        </p:scale>
        <p:origin x="-108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8D9-DA93-41EC-81C6-432DDC471A7A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32DC-B0B2-4F3C-A8D3-7B3AD1362D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413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8D9-DA93-41EC-81C6-432DDC471A7A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32DC-B0B2-4F3C-A8D3-7B3AD1362D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843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8D9-DA93-41EC-81C6-432DDC471A7A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32DC-B0B2-4F3C-A8D3-7B3AD1362D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94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8D9-DA93-41EC-81C6-432DDC471A7A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32DC-B0B2-4F3C-A8D3-7B3AD1362D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902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8D9-DA93-41EC-81C6-432DDC471A7A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32DC-B0B2-4F3C-A8D3-7B3AD1362D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348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8D9-DA93-41EC-81C6-432DDC471A7A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32DC-B0B2-4F3C-A8D3-7B3AD1362D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350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8D9-DA93-41EC-81C6-432DDC471A7A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32DC-B0B2-4F3C-A8D3-7B3AD1362D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511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8D9-DA93-41EC-81C6-432DDC471A7A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32DC-B0B2-4F3C-A8D3-7B3AD1362D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045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8D9-DA93-41EC-81C6-432DDC471A7A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32DC-B0B2-4F3C-A8D3-7B3AD1362D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87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8D9-DA93-41EC-81C6-432DDC471A7A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32DC-B0B2-4F3C-A8D3-7B3AD1362D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744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E08D9-DA93-41EC-81C6-432DDC471A7A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32DC-B0B2-4F3C-A8D3-7B3AD1362D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14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E08D9-DA93-41EC-81C6-432DDC471A7A}" type="datetimeFigureOut">
              <a:rPr lang="en-GB" smtClean="0"/>
              <a:t>11/02/2019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A32DC-B0B2-4F3C-A8D3-7B3AD1362D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26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bg.org.uk/analysis/2018-wbg-briefing-tax-and-gender/" TargetMode="External"/><Relationship Id="rId2" Type="http://schemas.openxmlformats.org/officeDocument/2006/relationships/hyperlink" Target="https://wbg.org.uk/blog/taxing-families-debat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esearchbriefings.parliament.uk/ResearchBriefing/Summary/SN04392" TargetMode="External"/><Relationship Id="rId5" Type="http://schemas.openxmlformats.org/officeDocument/2006/relationships/hyperlink" Target="https://www.tax.org.uk/file/4551/download?token=qq_nCm5_" TargetMode="External"/><Relationship Id="rId4" Type="http://schemas.openxmlformats.org/officeDocument/2006/relationships/hyperlink" Target="https://wbg.org.uk/analysis/2018-wbg-briefing-tax-on-savings-and-investments-gender-issues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re.org.uk/sites/default/files/The-Case-for-Transferable-Allowances-The-Public-Policy-Benefits-of-Marriage_14-March.pdf" TargetMode="External"/><Relationship Id="rId2" Type="http://schemas.openxmlformats.org/officeDocument/2006/relationships/hyperlink" Target="https://www.litrg.org.uk/sites/default/files/CAT%20report%20FINAL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axandthefamily.org/" TargetMode="External"/><Relationship Id="rId5" Type="http://schemas.openxmlformats.org/officeDocument/2006/relationships/hyperlink" Target="https://www.care.org.uk/news/latest-news/new-report-individualistic-tax-system-crippling-uk-one-earner-families" TargetMode="External"/><Relationship Id="rId4" Type="http://schemas.openxmlformats.org/officeDocument/2006/relationships/hyperlink" Target="https://www.care.org.uk/news/latest-news/mps-debate-uk%E2%80%99s-anti-family-tax-syste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b="1" dirty="0" smtClean="0"/>
              <a:t>Taxation &amp; Social Policy Group</a:t>
            </a:r>
            <a:br>
              <a:rPr lang="en-GB" sz="4000" b="1" dirty="0" smtClean="0"/>
            </a:br>
            <a:r>
              <a:rPr lang="en-GB" sz="2800" b="1" dirty="0" smtClean="0"/>
              <a:t>12 February 2019</a:t>
            </a:r>
            <a:br>
              <a:rPr lang="en-GB" sz="2800" b="1" dirty="0" smtClean="0"/>
            </a:br>
            <a:r>
              <a:rPr lang="en-GB" sz="4000" b="1" dirty="0" smtClean="0"/>
              <a:t>Fran Bennett</a:t>
            </a:r>
            <a:endParaRPr lang="en-GB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GB" b="1" dirty="0" smtClean="0"/>
              <a:t>Senior Research &amp; Teaching Fellow, Department of Social Policy &amp; </a:t>
            </a:r>
          </a:p>
          <a:p>
            <a:r>
              <a:rPr lang="en-GB" b="1" dirty="0" smtClean="0"/>
              <a:t>Intervention, University of Oxford and member, Women’s Budget Group</a:t>
            </a:r>
          </a:p>
          <a:p>
            <a:r>
              <a:rPr lang="en-GB" sz="4300" b="1" dirty="0" smtClean="0"/>
              <a:t>Taxation and gender issues</a:t>
            </a:r>
            <a:endParaRPr lang="en-GB" sz="4300" b="1" dirty="0"/>
          </a:p>
        </p:txBody>
      </p:sp>
    </p:spTree>
    <p:extLst>
      <p:ext uri="{BB962C8B-B14F-4D97-AF65-F5344CB8AC3E}">
        <p14:creationId xmlns:p14="http://schemas.microsoft.com/office/powerpoint/2010/main" val="4042210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Tax and benefit assessment units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Argument often made that income tax is assessed on individuals, but benefits on family unit, and that </a:t>
            </a:r>
            <a:r>
              <a:rPr lang="en-GB" b="1" dirty="0" smtClean="0"/>
              <a:t>this is contradictory</a:t>
            </a:r>
          </a:p>
          <a:p>
            <a:r>
              <a:rPr lang="en-GB" b="1" dirty="0" smtClean="0"/>
              <a:t>Confused</a:t>
            </a:r>
            <a:r>
              <a:rPr lang="en-GB" dirty="0" smtClean="0"/>
              <a:t>: joint assessment only for means-tested benefits/tax credits</a:t>
            </a:r>
          </a:p>
          <a:p>
            <a:r>
              <a:rPr lang="en-GB" u="sng" dirty="0" smtClean="0"/>
              <a:t>But</a:t>
            </a:r>
            <a:r>
              <a:rPr lang="en-GB" dirty="0" smtClean="0"/>
              <a:t> other benefits are </a:t>
            </a:r>
            <a:r>
              <a:rPr lang="en-GB" b="1" dirty="0" smtClean="0"/>
              <a:t>individual (&amp; increasingly so </a:t>
            </a:r>
            <a:r>
              <a:rPr lang="en-GB" dirty="0" smtClean="0"/>
              <a:t>– abolition of dependants’ increases &amp; ‘derived’ benefit rights for married people)</a:t>
            </a:r>
          </a:p>
          <a:p>
            <a:r>
              <a:rPr lang="en-GB" b="1" dirty="0" smtClean="0"/>
              <a:t>‘Couple penalty’ </a:t>
            </a:r>
            <a:r>
              <a:rPr lang="en-GB" dirty="0" smtClean="0"/>
              <a:t>– not today’s topic, &amp; contested (</a:t>
            </a:r>
            <a:r>
              <a:rPr lang="en-GB" u="sng" dirty="0" smtClean="0"/>
              <a:t>but</a:t>
            </a:r>
            <a:r>
              <a:rPr lang="en-GB" dirty="0" smtClean="0"/>
              <a:t> universal credit will advantage single earner couples, relative to legacy benefits)</a:t>
            </a:r>
          </a:p>
          <a:p>
            <a:r>
              <a:rPr lang="en-GB" dirty="0" smtClean="0"/>
              <a:t>More important now may be </a:t>
            </a:r>
            <a:r>
              <a:rPr lang="en-GB" b="1" dirty="0" smtClean="0"/>
              <a:t>‘independence penalty’? </a:t>
            </a:r>
            <a:r>
              <a:rPr lang="en-GB" dirty="0" smtClean="0"/>
              <a:t>i.e. women’s aspirations for independent income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1548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N</a:t>
            </a:r>
            <a:r>
              <a:rPr lang="en-GB" dirty="0" smtClean="0"/>
              <a:t>ot </a:t>
            </a:r>
            <a:r>
              <a:rPr lang="en-GB" dirty="0"/>
              <a:t>threat </a:t>
            </a:r>
            <a:r>
              <a:rPr lang="en-GB" dirty="0" smtClean="0"/>
              <a:t>to, </a:t>
            </a:r>
            <a:r>
              <a:rPr lang="en-GB" dirty="0"/>
              <a:t>but </a:t>
            </a:r>
            <a:r>
              <a:rPr lang="en-GB" b="1" dirty="0"/>
              <a:t>foundation </a:t>
            </a:r>
            <a:r>
              <a:rPr lang="en-GB" b="1" dirty="0" smtClean="0"/>
              <a:t>for, committed coupledom</a:t>
            </a:r>
          </a:p>
          <a:p>
            <a:r>
              <a:rPr lang="en-GB" u="sng" dirty="0" smtClean="0"/>
              <a:t>But</a:t>
            </a:r>
            <a:r>
              <a:rPr lang="en-GB" dirty="0" smtClean="0"/>
              <a:t> </a:t>
            </a:r>
            <a:r>
              <a:rPr lang="en-GB" b="1" dirty="0"/>
              <a:t>tension with means testing </a:t>
            </a:r>
            <a:r>
              <a:rPr lang="en-GB" dirty="0" smtClean="0"/>
              <a:t>(R. Griffiths, ‘</a:t>
            </a:r>
            <a:r>
              <a:rPr lang="en-GB" dirty="0"/>
              <a:t>No Love on the Dole: The Influence of the UK Means-tested Welfare System on Partnering and Family </a:t>
            </a:r>
            <a:r>
              <a:rPr lang="en-GB" dirty="0" smtClean="0"/>
              <a:t>Structure’, </a:t>
            </a:r>
            <a:r>
              <a:rPr lang="en-GB" i="1" dirty="0" smtClean="0"/>
              <a:t>Journal of Social Policy </a:t>
            </a:r>
            <a:r>
              <a:rPr lang="en-GB" dirty="0" smtClean="0"/>
              <a:t>46(3): 543-561)</a:t>
            </a:r>
            <a:endParaRPr lang="en-GB" dirty="0"/>
          </a:p>
          <a:p>
            <a:r>
              <a:rPr lang="en-GB" dirty="0" smtClean="0"/>
              <a:t>Especially so with </a:t>
            </a:r>
            <a:r>
              <a:rPr lang="en-GB" b="1" dirty="0"/>
              <a:t>single payment </a:t>
            </a:r>
            <a:r>
              <a:rPr lang="en-GB" dirty="0"/>
              <a:t>arrangement for universal credit?</a:t>
            </a:r>
          </a:p>
          <a:p>
            <a:r>
              <a:rPr lang="en-GB" dirty="0"/>
              <a:t>One partner’s dependence on other not well suited to today’s </a:t>
            </a:r>
            <a:r>
              <a:rPr lang="en-GB" dirty="0" smtClean="0"/>
              <a:t>families</a:t>
            </a:r>
          </a:p>
          <a:p>
            <a:r>
              <a:rPr lang="en-GB" dirty="0" smtClean="0"/>
              <a:t>Low Incomes Tax Reform Group (Chartered Institute of Taxation) 2015 </a:t>
            </a:r>
            <a:r>
              <a:rPr lang="en-GB" b="1" dirty="0" smtClean="0"/>
              <a:t>report:</a:t>
            </a:r>
            <a:r>
              <a:rPr lang="en-GB" dirty="0" smtClean="0"/>
              <a:t> how couples are treated in ‘tax and related welfare systems’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Recognises individual, as well as household, may be on low income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590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Priorities and principles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Do look at </a:t>
            </a:r>
            <a:r>
              <a:rPr lang="en-GB" b="1" dirty="0" smtClean="0"/>
              <a:t>tax &amp; benefits/services together </a:t>
            </a:r>
            <a:r>
              <a:rPr lang="en-GB" dirty="0" smtClean="0"/>
              <a:t>(but don’t assume relative priority now on tax cuts / cuts to benefits &amp; services is right)</a:t>
            </a:r>
          </a:p>
          <a:p>
            <a:r>
              <a:rPr lang="en-GB" dirty="0" smtClean="0"/>
              <a:t>Case for independent tax if anything </a:t>
            </a:r>
            <a:r>
              <a:rPr lang="en-GB" b="1" dirty="0" smtClean="0"/>
              <a:t>stronger today </a:t>
            </a:r>
            <a:r>
              <a:rPr lang="en-GB" dirty="0" smtClean="0"/>
              <a:t>(Laurie &amp; </a:t>
            </a:r>
            <a:r>
              <a:rPr lang="en-GB" dirty="0" err="1" smtClean="0"/>
              <a:t>Kan</a:t>
            </a:r>
            <a:r>
              <a:rPr lang="en-GB" dirty="0" smtClean="0"/>
              <a:t>)</a:t>
            </a:r>
          </a:p>
          <a:p>
            <a:r>
              <a:rPr lang="en-GB" dirty="0" smtClean="0"/>
              <a:t>Also stronger if </a:t>
            </a:r>
            <a:r>
              <a:rPr lang="en-GB" b="1" dirty="0" smtClean="0"/>
              <a:t>progressive income tax schedule </a:t>
            </a:r>
            <a:r>
              <a:rPr lang="en-GB" dirty="0" smtClean="0"/>
              <a:t>is favoured</a:t>
            </a:r>
          </a:p>
          <a:p>
            <a:r>
              <a:rPr lang="en-GB" b="1" dirty="0"/>
              <a:t>M</a:t>
            </a:r>
            <a:r>
              <a:rPr lang="en-GB" b="1" dirty="0" smtClean="0"/>
              <a:t>ultiplicity/fluidity of family forms </a:t>
            </a:r>
            <a:r>
              <a:rPr lang="en-GB" dirty="0" smtClean="0"/>
              <a:t>(including LATs) &amp; possible </a:t>
            </a:r>
            <a:r>
              <a:rPr lang="en-GB" b="1" dirty="0" smtClean="0"/>
              <a:t>obligations outside current household </a:t>
            </a:r>
            <a:r>
              <a:rPr lang="en-GB" dirty="0" smtClean="0"/>
              <a:t>too (so not all joint inside it?)</a:t>
            </a:r>
          </a:p>
          <a:p>
            <a:r>
              <a:rPr lang="en-GB" dirty="0" smtClean="0"/>
              <a:t>&amp; importance of quality of relationship, </a:t>
            </a:r>
            <a:r>
              <a:rPr lang="en-GB" b="1" dirty="0" smtClean="0"/>
              <a:t>not family structure </a:t>
            </a:r>
            <a:r>
              <a:rPr lang="en-GB" dirty="0" smtClean="0"/>
              <a:t>in itself</a:t>
            </a:r>
          </a:p>
          <a:p>
            <a:r>
              <a:rPr lang="en-GB" b="1" dirty="0" smtClean="0"/>
              <a:t>Real issues</a:t>
            </a:r>
            <a:r>
              <a:rPr lang="en-GB" dirty="0" smtClean="0"/>
              <a:t>: why one partner not earning, if so; if tax/benefits system should do anything about this, or not; &amp; if so, how best to do so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5694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Support for caring </a:t>
            </a:r>
            <a:r>
              <a:rPr lang="en-GB" sz="3200" b="1" dirty="0" smtClean="0"/>
              <a:t>better directed to carer</a:t>
            </a:r>
            <a:r>
              <a:rPr lang="en-GB" sz="3200" dirty="0" smtClean="0"/>
              <a:t>, not partner’s tax</a:t>
            </a:r>
          </a:p>
          <a:p>
            <a:r>
              <a:rPr lang="en-GB" sz="3200" b="1" dirty="0" smtClean="0"/>
              <a:t>Children</a:t>
            </a:r>
            <a:r>
              <a:rPr lang="en-GB" sz="3200" dirty="0" smtClean="0"/>
              <a:t> should be focus of support through fiscal system</a:t>
            </a:r>
          </a:p>
          <a:p>
            <a:r>
              <a:rPr lang="en-GB" sz="3200" dirty="0" smtClean="0"/>
              <a:t>Children are an </a:t>
            </a:r>
            <a:r>
              <a:rPr lang="en-GB" sz="3200" b="1" dirty="0" smtClean="0"/>
              <a:t>additional cost</a:t>
            </a:r>
            <a:r>
              <a:rPr lang="en-GB" sz="3200" dirty="0" smtClean="0"/>
              <a:t>, at whatever income level</a:t>
            </a:r>
          </a:p>
          <a:p>
            <a:r>
              <a:rPr lang="en-GB" sz="3200" b="1" dirty="0" smtClean="0"/>
              <a:t>Child benefit </a:t>
            </a:r>
            <a:r>
              <a:rPr lang="en-GB" sz="3200" dirty="0" smtClean="0"/>
              <a:t>is simple &amp; flexible/neutral on family &amp; employment status, usually paid to mother, &amp; ‘follows child’ </a:t>
            </a:r>
          </a:p>
          <a:p>
            <a:r>
              <a:rPr lang="en-GB" sz="3200" dirty="0" smtClean="0"/>
              <a:t>Child benefit should be seen as </a:t>
            </a:r>
            <a:r>
              <a:rPr lang="en-GB" sz="3200" b="1" dirty="0" smtClean="0"/>
              <a:t>equivalent to a tax credit </a:t>
            </a:r>
            <a:r>
              <a:rPr lang="en-GB" sz="3200" dirty="0" smtClean="0"/>
              <a:t>to recognise children</a:t>
            </a:r>
          </a:p>
          <a:p>
            <a:r>
              <a:rPr lang="en-GB" sz="3200" dirty="0" smtClean="0"/>
              <a:t>If better-off should pay more tax </a:t>
            </a:r>
            <a:r>
              <a:rPr lang="en-GB" sz="3200" b="1" dirty="0" smtClean="0"/>
              <a:t>not just those with children</a:t>
            </a:r>
          </a:p>
        </p:txBody>
      </p:sp>
    </p:spTree>
    <p:extLst>
      <p:ext uri="{BB962C8B-B14F-4D97-AF65-F5344CB8AC3E}">
        <p14:creationId xmlns:p14="http://schemas.microsoft.com/office/powerpoint/2010/main" val="4632035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Policies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Don’t extend TTA</a:t>
            </a:r>
            <a:r>
              <a:rPr lang="en-GB" dirty="0" smtClean="0"/>
              <a:t>, </a:t>
            </a:r>
            <a:r>
              <a:rPr lang="en-GB" dirty="0" err="1" smtClean="0"/>
              <a:t>eg</a:t>
            </a:r>
            <a:r>
              <a:rPr lang="en-GB" dirty="0" smtClean="0"/>
              <a:t> increase for those with (young) children, abolish </a:t>
            </a:r>
          </a:p>
          <a:p>
            <a:r>
              <a:rPr lang="en-GB" b="1" dirty="0" smtClean="0"/>
              <a:t>Don’t continue to increase PTA </a:t>
            </a:r>
            <a:r>
              <a:rPr lang="en-GB" dirty="0" smtClean="0"/>
              <a:t>– or for parents only (reintroducing child tax allowances - &amp; which parent would get them?) – instead:</a:t>
            </a:r>
          </a:p>
          <a:p>
            <a:r>
              <a:rPr lang="en-GB" b="1" dirty="0"/>
              <a:t>U</a:t>
            </a:r>
            <a:r>
              <a:rPr lang="en-GB" b="1" dirty="0" smtClean="0"/>
              <a:t>nfreeze child benefit</a:t>
            </a:r>
            <a:r>
              <a:rPr lang="en-GB" dirty="0" smtClean="0"/>
              <a:t>, restore universality, &amp; increase it in real terms</a:t>
            </a:r>
          </a:p>
          <a:p>
            <a:r>
              <a:rPr lang="en-GB" b="1" dirty="0"/>
              <a:t>C</a:t>
            </a:r>
            <a:r>
              <a:rPr lang="en-GB" b="1" dirty="0" smtClean="0"/>
              <a:t>hildcare support </a:t>
            </a:r>
            <a:r>
              <a:rPr lang="en-GB" dirty="0" smtClean="0"/>
              <a:t>via supply not demand side, not via tax exemption</a:t>
            </a:r>
          </a:p>
          <a:p>
            <a:r>
              <a:rPr lang="en-GB" dirty="0" smtClean="0"/>
              <a:t>More generous payment for </a:t>
            </a:r>
            <a:r>
              <a:rPr lang="en-GB" b="1" dirty="0" smtClean="0"/>
              <a:t>parental leave</a:t>
            </a:r>
            <a:r>
              <a:rPr lang="en-GB" dirty="0" smtClean="0"/>
              <a:t>, with right to return, &amp; certain period reserved for fathers to encourage sharing of caring</a:t>
            </a:r>
          </a:p>
          <a:p>
            <a:r>
              <a:rPr lang="en-GB" dirty="0" smtClean="0"/>
              <a:t>Improve </a:t>
            </a:r>
            <a:r>
              <a:rPr lang="en-GB" b="1" dirty="0" smtClean="0"/>
              <a:t>carer’s allowance</a:t>
            </a:r>
            <a:r>
              <a:rPr lang="en-GB" dirty="0" smtClean="0"/>
              <a:t>, as in Scotland, for those caring for elderly /disabled/ people (independent income often valued by women)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655461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Introduce </a:t>
            </a:r>
            <a:r>
              <a:rPr lang="en-GB" b="1" dirty="0" smtClean="0"/>
              <a:t>paid leave from work for carers </a:t>
            </a:r>
            <a:r>
              <a:rPr lang="en-GB" dirty="0" smtClean="0"/>
              <a:t>for elderly/disabled people</a:t>
            </a:r>
          </a:p>
          <a:p>
            <a:r>
              <a:rPr lang="en-GB" dirty="0" smtClean="0"/>
              <a:t>Emphasis on </a:t>
            </a:r>
            <a:r>
              <a:rPr lang="en-GB" b="1" dirty="0" smtClean="0"/>
              <a:t>non-means-tested benefits</a:t>
            </a:r>
            <a:r>
              <a:rPr lang="en-GB" dirty="0" smtClean="0"/>
              <a:t>, neutral on family status</a:t>
            </a:r>
          </a:p>
          <a:p>
            <a:r>
              <a:rPr lang="en-GB" dirty="0" smtClean="0"/>
              <a:t>So focus should </a:t>
            </a:r>
            <a:r>
              <a:rPr lang="en-GB" u="sng" dirty="0" smtClean="0"/>
              <a:t>not</a:t>
            </a:r>
            <a:r>
              <a:rPr lang="en-GB" dirty="0" smtClean="0"/>
              <a:t> be on </a:t>
            </a:r>
            <a:r>
              <a:rPr lang="en-GB" b="1" dirty="0" smtClean="0"/>
              <a:t>single earner versus 2 earner couples</a:t>
            </a:r>
          </a:p>
          <a:p>
            <a:pPr marL="0" indent="0">
              <a:buNone/>
            </a:pPr>
            <a:r>
              <a:rPr lang="en-GB" dirty="0" smtClean="0"/>
              <a:t>   (but </a:t>
            </a:r>
            <a:r>
              <a:rPr lang="en-GB" b="1" dirty="0" smtClean="0"/>
              <a:t>don’t assume independence </a:t>
            </a:r>
            <a:r>
              <a:rPr lang="en-GB" dirty="0" smtClean="0"/>
              <a:t>– may need ‘red-circling’ for older)</a:t>
            </a:r>
          </a:p>
          <a:p>
            <a:r>
              <a:rPr lang="en-GB" u="sng" dirty="0" smtClean="0"/>
              <a:t>Or</a:t>
            </a:r>
            <a:r>
              <a:rPr lang="en-GB" dirty="0" smtClean="0"/>
              <a:t> on </a:t>
            </a:r>
            <a:r>
              <a:rPr lang="en-GB" b="1" dirty="0" smtClean="0"/>
              <a:t>household income as a whole, at one point in time </a:t>
            </a:r>
            <a:r>
              <a:rPr lang="en-GB" dirty="0" smtClean="0"/>
              <a:t>only …</a:t>
            </a:r>
          </a:p>
          <a:p>
            <a:r>
              <a:rPr lang="en-GB" u="sng" dirty="0" smtClean="0"/>
              <a:t>But on</a:t>
            </a:r>
            <a:r>
              <a:rPr lang="en-GB" dirty="0" smtClean="0"/>
              <a:t> </a:t>
            </a:r>
            <a:r>
              <a:rPr lang="en-GB" b="1" dirty="0" smtClean="0"/>
              <a:t>balance of resources within households as well as between them, &amp; on implications for roles and relationships, opportunities &amp; income trajectories for individuals both now and over the life course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6251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Some references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400" dirty="0" smtClean="0">
                <a:hlinkClick r:id="rId2"/>
              </a:rPr>
              <a:t>https</a:t>
            </a:r>
            <a:r>
              <a:rPr lang="en-GB" sz="2400" dirty="0">
                <a:hlinkClick r:id="rId2"/>
              </a:rPr>
              <a:t>://wbg.org.uk/blog/taxing-families-debate</a:t>
            </a:r>
            <a:r>
              <a:rPr lang="en-GB" sz="2400" dirty="0" smtClean="0">
                <a:hlinkClick r:id="rId2"/>
              </a:rPr>
              <a:t>/</a:t>
            </a:r>
            <a:r>
              <a:rPr lang="en-GB" sz="2400" dirty="0" smtClean="0"/>
              <a:t> - blog by Fran Bennett</a:t>
            </a:r>
          </a:p>
          <a:p>
            <a:r>
              <a:rPr lang="en-GB" sz="2400" dirty="0">
                <a:hlinkClick r:id="rId3"/>
              </a:rPr>
              <a:t>https://wbg.org.uk/analysis/2018-wbg-briefing-tax-and-gender</a:t>
            </a:r>
            <a:r>
              <a:rPr lang="en-GB" sz="2400" dirty="0" smtClean="0">
                <a:hlinkClick r:id="rId3"/>
              </a:rPr>
              <a:t>/</a:t>
            </a:r>
            <a:r>
              <a:rPr lang="en-GB" sz="2400" dirty="0" smtClean="0"/>
              <a:t> - briefing for WBG by Sue </a:t>
            </a:r>
            <a:r>
              <a:rPr lang="en-GB" sz="2400" dirty="0" err="1" smtClean="0"/>
              <a:t>Himmelweit</a:t>
            </a:r>
            <a:r>
              <a:rPr lang="en-GB" sz="2400" dirty="0" smtClean="0"/>
              <a:t>: tax </a:t>
            </a:r>
            <a:r>
              <a:rPr lang="en-GB" sz="2400" smtClean="0"/>
              <a:t>&amp; </a:t>
            </a:r>
            <a:r>
              <a:rPr lang="en-GB" sz="2400"/>
              <a:t>gender; &amp; </a:t>
            </a:r>
            <a:r>
              <a:rPr lang="en-GB" sz="2400" smtClean="0"/>
              <a:t>by Fran Bennett &amp; her on transferable tax allowances: https</a:t>
            </a:r>
            <a:r>
              <a:rPr lang="en-GB" sz="2400"/>
              <a:t>://</a:t>
            </a:r>
            <a:r>
              <a:rPr lang="en-GB" sz="2400" smtClean="0"/>
              <a:t>www.wbg.org.uk/wp-content/uploads/2013/10/WBG-briefing-on-TTAs-final.pdf</a:t>
            </a:r>
            <a:endParaRPr lang="en-GB" sz="2400" dirty="0" smtClean="0"/>
          </a:p>
          <a:p>
            <a:r>
              <a:rPr lang="en-GB" sz="2400" dirty="0">
                <a:hlinkClick r:id="rId4"/>
              </a:rPr>
              <a:t>https://wbg.org.uk/analysis/2018-wbg-briefing-tax-on-savings-and-investments-gender-issues</a:t>
            </a:r>
            <a:r>
              <a:rPr lang="en-GB" sz="2400" dirty="0" smtClean="0">
                <a:hlinkClick r:id="rId4"/>
              </a:rPr>
              <a:t>/</a:t>
            </a:r>
            <a:r>
              <a:rPr lang="en-GB" sz="2400" dirty="0" smtClean="0"/>
              <a:t> - briefing for Women’s Budget Group by Jonquil Lowe: savings &amp; investments</a:t>
            </a:r>
          </a:p>
          <a:p>
            <a:r>
              <a:rPr lang="en-GB" sz="2400" dirty="0">
                <a:hlinkClick r:id="rId5"/>
              </a:rPr>
              <a:t>https://www.tax.org.uk/file/4551/download?token=qq_nCm5</a:t>
            </a:r>
            <a:r>
              <a:rPr lang="en-GB" sz="2400" dirty="0" smtClean="0">
                <a:hlinkClick r:id="rId5"/>
              </a:rPr>
              <a:t>_</a:t>
            </a:r>
            <a:r>
              <a:rPr lang="en-GB" sz="2400" dirty="0" smtClean="0"/>
              <a:t> - Chartered Institute of Taxation analysis of 2017 manifestos</a:t>
            </a:r>
          </a:p>
          <a:p>
            <a:r>
              <a:rPr lang="en-GB" sz="2400" dirty="0">
                <a:hlinkClick r:id="rId6"/>
              </a:rPr>
              <a:t>https://</a:t>
            </a:r>
            <a:r>
              <a:rPr lang="en-GB" sz="2400" dirty="0" smtClean="0">
                <a:hlinkClick r:id="rId6"/>
              </a:rPr>
              <a:t>researchbriefings.parliament.uk/ResearchBriefing/Summary/SN04392</a:t>
            </a:r>
            <a:r>
              <a:rPr lang="en-GB" sz="2400" dirty="0" smtClean="0"/>
              <a:t> - House of Commons library briefing on tax, marriage and transferable allowances</a:t>
            </a:r>
          </a:p>
          <a:p>
            <a:r>
              <a:rPr lang="en-GB" sz="2400" dirty="0"/>
              <a:t>De </a:t>
            </a:r>
            <a:r>
              <a:rPr lang="en-GB" sz="2400" dirty="0" err="1"/>
              <a:t>Henau</a:t>
            </a:r>
            <a:r>
              <a:rPr lang="en-GB" sz="2400" dirty="0"/>
              <a:t>, J., </a:t>
            </a:r>
            <a:r>
              <a:rPr lang="en-GB" sz="2400" dirty="0" err="1"/>
              <a:t>Himmelweit</a:t>
            </a:r>
            <a:r>
              <a:rPr lang="en-GB" sz="2400" dirty="0"/>
              <a:t>, S. and Santos C. (2009) `Gender equality and taxation: a UK case study', in Grown, C. and </a:t>
            </a:r>
            <a:r>
              <a:rPr lang="en-GB" sz="2400" dirty="0" err="1"/>
              <a:t>Valodia</a:t>
            </a:r>
            <a:r>
              <a:rPr lang="en-GB" sz="2400" dirty="0"/>
              <a:t>, I. (</a:t>
            </a:r>
            <a:r>
              <a:rPr lang="en-GB" sz="2400" dirty="0" err="1"/>
              <a:t>eds</a:t>
            </a:r>
            <a:r>
              <a:rPr lang="en-GB" sz="2400" dirty="0"/>
              <a:t>), </a:t>
            </a:r>
            <a:r>
              <a:rPr lang="en-GB" sz="2400" i="1" dirty="0"/>
              <a:t>Taxation and Gender Equity: a Comparative Analysis of Direct and Indirect Taxes in Developing and Developed Countries</a:t>
            </a:r>
            <a:r>
              <a:rPr lang="en-GB" sz="2400" dirty="0"/>
              <a:t>, </a:t>
            </a:r>
            <a:r>
              <a:rPr lang="en-GB" sz="2400" dirty="0" smtClean="0"/>
              <a:t>IDRC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282656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hlinkClick r:id="rId2"/>
              </a:rPr>
              <a:t>https://</a:t>
            </a:r>
            <a:r>
              <a:rPr lang="en-GB" sz="2400" dirty="0" smtClean="0">
                <a:hlinkClick r:id="rId2"/>
              </a:rPr>
              <a:t>www.litrg.org.uk/sites/default/files/CAT%20report%20FINAL.pdf</a:t>
            </a:r>
            <a:r>
              <a:rPr lang="en-GB" sz="2400" dirty="0" smtClean="0"/>
              <a:t> – </a:t>
            </a:r>
            <a:r>
              <a:rPr lang="en-GB" sz="2400" i="1" dirty="0" smtClean="0"/>
              <a:t>Couples in the Tax and Related Welfare Systems: A call for greater clarity, L</a:t>
            </a:r>
            <a:r>
              <a:rPr lang="en-GB" sz="2400" dirty="0" smtClean="0"/>
              <a:t>ow Incomes Tax Reform Group of Chartered Institute of Taxation, 2015</a:t>
            </a:r>
          </a:p>
          <a:p>
            <a:r>
              <a:rPr lang="en-GB" sz="2400" dirty="0">
                <a:hlinkClick r:id="rId3"/>
              </a:rPr>
              <a:t>https://</a:t>
            </a:r>
            <a:r>
              <a:rPr lang="en-GB" sz="2400" dirty="0" smtClean="0">
                <a:hlinkClick r:id="rId3"/>
              </a:rPr>
              <a:t>www.care.org.uk/sites/default/files/The-Case-for-Transferable-Allowances-The-Public-Policy-Benefits-of-Marriage_14-March.pdf</a:t>
            </a:r>
            <a:r>
              <a:rPr lang="en-GB" sz="2400" dirty="0" smtClean="0"/>
              <a:t> - CARE briefing in support of transferable </a:t>
            </a:r>
            <a:r>
              <a:rPr lang="en-GB" sz="2400" dirty="0"/>
              <a:t>tax allowance &amp; </a:t>
            </a:r>
            <a:r>
              <a:rPr lang="en-GB" sz="2400" dirty="0">
                <a:hlinkClick r:id="rId4"/>
              </a:rPr>
              <a:t>https://</a:t>
            </a:r>
            <a:r>
              <a:rPr lang="en-GB" sz="2400" dirty="0" smtClean="0">
                <a:hlinkClick r:id="rId4"/>
              </a:rPr>
              <a:t>www.care.org.uk/news/latest-news/mps-debate-uk%E2%80%99s-anti-family-tax-system</a:t>
            </a:r>
            <a:r>
              <a:rPr lang="en-GB" sz="2400" dirty="0" smtClean="0"/>
              <a:t> – Commons debate</a:t>
            </a:r>
          </a:p>
          <a:p>
            <a:r>
              <a:rPr lang="en-GB" sz="2400" dirty="0">
                <a:hlinkClick r:id="rId5"/>
              </a:rPr>
              <a:t>https://</a:t>
            </a:r>
            <a:r>
              <a:rPr lang="en-GB" sz="2400" dirty="0" smtClean="0">
                <a:hlinkClick r:id="rId5"/>
              </a:rPr>
              <a:t>www.care.org.uk/news/latest-news/new-report-individualistic-tax-system-crippling-uk-one-earner-families</a:t>
            </a:r>
            <a:r>
              <a:rPr lang="en-GB" sz="2400" dirty="0" smtClean="0"/>
              <a:t> - CARE analysis of tax and family in international context</a:t>
            </a:r>
          </a:p>
          <a:p>
            <a:r>
              <a:rPr lang="en-GB" sz="2400" dirty="0">
                <a:hlinkClick r:id="rId6"/>
              </a:rPr>
              <a:t>https://www.taxandthefamily.org</a:t>
            </a:r>
            <a:r>
              <a:rPr lang="en-GB" sz="2400" dirty="0" smtClean="0">
                <a:hlinkClick r:id="rId6"/>
              </a:rPr>
              <a:t>/</a:t>
            </a:r>
            <a:r>
              <a:rPr lang="en-GB" sz="2400" dirty="0" smtClean="0"/>
              <a:t> - Tax and the Family (close links to CARE)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16495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Outline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3600" b="1" dirty="0" smtClean="0"/>
              <a:t>Introduction (focus: income tax, not CGT/IHT/VAT etc.)</a:t>
            </a:r>
          </a:p>
          <a:p>
            <a:r>
              <a:rPr lang="en-GB" sz="3600" b="1" dirty="0" smtClean="0"/>
              <a:t>Independent taxation 30 years on </a:t>
            </a:r>
          </a:p>
          <a:p>
            <a:r>
              <a:rPr lang="en-GB" sz="3600" b="1" dirty="0" smtClean="0"/>
              <a:t>Transferable tax allowance</a:t>
            </a:r>
          </a:p>
          <a:p>
            <a:r>
              <a:rPr lang="en-GB" sz="3600" b="1" dirty="0" smtClean="0"/>
              <a:t>High income child benefit charge</a:t>
            </a:r>
          </a:p>
          <a:p>
            <a:r>
              <a:rPr lang="en-GB" sz="3600" b="1" dirty="0"/>
              <a:t>T</a:t>
            </a:r>
            <a:r>
              <a:rPr lang="en-GB" sz="3600" b="1" dirty="0" smtClean="0"/>
              <a:t>ax and benefit assessment units </a:t>
            </a:r>
          </a:p>
          <a:p>
            <a:r>
              <a:rPr lang="en-GB" sz="3600" b="1" dirty="0" smtClean="0"/>
              <a:t>Priorities and principles</a:t>
            </a:r>
          </a:p>
          <a:p>
            <a:r>
              <a:rPr lang="en-GB" sz="3600" b="1" dirty="0" smtClean="0"/>
              <a:t>Policies</a:t>
            </a:r>
          </a:p>
          <a:p>
            <a:pPr marL="0" indent="0">
              <a:buNone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08681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Introduction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Why is taxation important for gender issues</a:t>
            </a:r>
            <a:r>
              <a:rPr lang="en-GB" dirty="0" smtClean="0"/>
              <a:t>? (from presentation to APPG on responsible taxation, 12 June 2018, Sue </a:t>
            </a:r>
            <a:r>
              <a:rPr lang="en-GB" dirty="0" err="1" smtClean="0"/>
              <a:t>Himmelweit</a:t>
            </a:r>
            <a:r>
              <a:rPr lang="en-GB" dirty="0" smtClean="0"/>
              <a:t>, WBG):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tax is important part of government policy, and government has duties in relation to gender (in)equalities (resources, roles, relations)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incidence </a:t>
            </a:r>
            <a:r>
              <a:rPr lang="en-GB" dirty="0"/>
              <a:t>of taxation can affect relative positions of women / men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s</a:t>
            </a:r>
            <a:r>
              <a:rPr lang="en-GB" dirty="0" smtClean="0"/>
              <a:t>ervices &amp; benefits funded by tax especially important for women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i</a:t>
            </a:r>
            <a:r>
              <a:rPr lang="en-GB" dirty="0" smtClean="0"/>
              <a:t>ncidence of taxation &amp; services it funds can affect behaviour (gender roles &amp; relations) &amp; so potentially also gender (in)equalities in future</a:t>
            </a:r>
          </a:p>
          <a:p>
            <a:r>
              <a:rPr lang="en-GB" b="1" dirty="0"/>
              <a:t>T</a:t>
            </a:r>
            <a:r>
              <a:rPr lang="en-GB" b="1" dirty="0" smtClean="0"/>
              <a:t>axation as contribution, not ‘burden’: </a:t>
            </a:r>
            <a:r>
              <a:rPr lang="en-GB" dirty="0" smtClean="0"/>
              <a:t>cuts are </a:t>
            </a:r>
            <a:r>
              <a:rPr lang="en-GB" u="sng" dirty="0" smtClean="0"/>
              <a:t>not</a:t>
            </a:r>
            <a:r>
              <a:rPr lang="en-GB" dirty="0" smtClean="0"/>
              <a:t> gender neutral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756748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</a:t>
            </a:r>
            <a:r>
              <a:rPr lang="en-GB" b="1" dirty="0" smtClean="0"/>
              <a:t>ndependent taxation 30 years 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7100" y="1838325"/>
            <a:ext cx="10515600" cy="4351338"/>
          </a:xfrm>
        </p:spPr>
        <p:txBody>
          <a:bodyPr>
            <a:normAutofit/>
          </a:bodyPr>
          <a:lstStyle/>
          <a:p>
            <a:r>
              <a:rPr lang="en-GB" b="1" dirty="0" smtClean="0"/>
              <a:t>1990:</a:t>
            </a:r>
            <a:r>
              <a:rPr lang="en-GB" dirty="0" smtClean="0"/>
              <a:t> married woman’s income treated as her own for first time</a:t>
            </a:r>
          </a:p>
          <a:p>
            <a:r>
              <a:rPr lang="en-GB" dirty="0" smtClean="0"/>
              <a:t>Pay </a:t>
            </a:r>
            <a:r>
              <a:rPr lang="en-GB" b="1" dirty="0" smtClean="0"/>
              <a:t>less tax on own income </a:t>
            </a:r>
            <a:r>
              <a:rPr lang="en-GB" dirty="0" smtClean="0"/>
              <a:t>than if taxed together with husband</a:t>
            </a:r>
          </a:p>
          <a:p>
            <a:r>
              <a:rPr lang="en-GB" dirty="0" smtClean="0"/>
              <a:t>Greater </a:t>
            </a:r>
            <a:r>
              <a:rPr lang="en-GB" b="1" dirty="0" smtClean="0"/>
              <a:t>incentive to have own income </a:t>
            </a:r>
            <a:r>
              <a:rPr lang="en-GB" dirty="0" smtClean="0"/>
              <a:t>through employment</a:t>
            </a:r>
          </a:p>
          <a:p>
            <a:r>
              <a:rPr lang="en-GB" b="1" dirty="0"/>
              <a:t>P</a:t>
            </a:r>
            <a:r>
              <a:rPr lang="en-GB" b="1" dirty="0" smtClean="0"/>
              <a:t>rivacy &amp; autonomy </a:t>
            </a:r>
            <a:r>
              <a:rPr lang="en-GB" dirty="0" smtClean="0"/>
              <a:t>in tax affairs for first time</a:t>
            </a:r>
          </a:p>
          <a:p>
            <a:r>
              <a:rPr lang="en-GB" dirty="0" smtClean="0"/>
              <a:t>But to avoid losses, married couple’s (transferable) allowance (MCA) kept, &amp; continuation of equivalent allowance (APA) for lone parents </a:t>
            </a:r>
          </a:p>
          <a:p>
            <a:r>
              <a:rPr lang="en-GB" dirty="0" smtClean="0"/>
              <a:t>However, </a:t>
            </a:r>
            <a:r>
              <a:rPr lang="en-GB" b="1" dirty="0" smtClean="0"/>
              <a:t>MCA (&amp; APA) phased out &amp; then abolished </a:t>
            </a:r>
            <a:r>
              <a:rPr lang="en-GB" dirty="0" smtClean="0"/>
              <a:t>(except for older people) in 2000, with all-party support </a:t>
            </a:r>
          </a:p>
        </p:txBody>
      </p:sp>
    </p:spTree>
    <p:extLst>
      <p:ext uri="{BB962C8B-B14F-4D97-AF65-F5344CB8AC3E}">
        <p14:creationId xmlns:p14="http://schemas.microsoft.com/office/powerpoint/2010/main" val="2949002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Arguments at time focused on </a:t>
            </a:r>
            <a:r>
              <a:rPr lang="en-GB" b="1" dirty="0" smtClean="0"/>
              <a:t>‘social priorities in taxation’ </a:t>
            </a:r>
            <a:r>
              <a:rPr lang="en-GB" dirty="0" smtClean="0"/>
              <a:t>(CPAG)</a:t>
            </a:r>
          </a:p>
          <a:p>
            <a:r>
              <a:rPr lang="en-GB" dirty="0" smtClean="0"/>
              <a:t>Marriage (or </a:t>
            </a:r>
            <a:r>
              <a:rPr lang="en-GB" dirty="0"/>
              <a:t>civil partnership) </a:t>
            </a:r>
            <a:r>
              <a:rPr lang="en-GB" b="1" dirty="0"/>
              <a:t>does not create need </a:t>
            </a:r>
            <a:r>
              <a:rPr lang="en-GB" dirty="0" smtClean="0"/>
              <a:t>in and of itself</a:t>
            </a:r>
            <a:endParaRPr lang="en-GB" dirty="0"/>
          </a:p>
          <a:p>
            <a:r>
              <a:rPr lang="en-GB" dirty="0" smtClean="0"/>
              <a:t>Language about </a:t>
            </a:r>
            <a:r>
              <a:rPr lang="en-GB" b="1" dirty="0" smtClean="0"/>
              <a:t>‘taxing </a:t>
            </a:r>
            <a:r>
              <a:rPr lang="en-GB" b="1" dirty="0"/>
              <a:t>families’/’family </a:t>
            </a:r>
            <a:r>
              <a:rPr lang="en-GB" b="1" dirty="0" smtClean="0"/>
              <a:t>friendly tax’ </a:t>
            </a:r>
            <a:r>
              <a:rPr lang="en-GB" dirty="0" smtClean="0"/>
              <a:t>(e.g. Christian Action, Research &amp; Education (CARE) / Tax and the Family) - </a:t>
            </a:r>
            <a:r>
              <a:rPr lang="en-GB" u="sng" dirty="0" smtClean="0"/>
              <a:t>but</a:t>
            </a:r>
            <a:r>
              <a:rPr lang="en-GB" dirty="0" smtClean="0"/>
              <a:t>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not families/individuals who are taxed, but income, goods, wealth…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often </a:t>
            </a:r>
            <a:r>
              <a:rPr lang="en-GB" dirty="0"/>
              <a:t>refers in </a:t>
            </a:r>
            <a:r>
              <a:rPr lang="en-GB" dirty="0" smtClean="0"/>
              <a:t>practice to single-earner </a:t>
            </a:r>
            <a:r>
              <a:rPr lang="en-GB" dirty="0"/>
              <a:t>couples (married/civil partners), </a:t>
            </a:r>
            <a:r>
              <a:rPr lang="en-GB" dirty="0" smtClean="0"/>
              <a:t>with/without </a:t>
            </a:r>
            <a:r>
              <a:rPr lang="en-GB" dirty="0"/>
              <a:t>children, </a:t>
            </a:r>
            <a:r>
              <a:rPr lang="en-GB" dirty="0" smtClean="0"/>
              <a:t>with non-earners largely </a:t>
            </a:r>
            <a:r>
              <a:rPr lang="en-GB" dirty="0"/>
              <a:t>women </a:t>
            </a:r>
            <a:endParaRPr lang="en-GB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i.e. often about increasing support for traditional family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(Labour also considered family unit for income tax (tax credits))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518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Transferable tax allowance (TTA)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2015 on: partial transfer, of one-tenth of personal tax allowance </a:t>
            </a:r>
            <a:r>
              <a:rPr lang="en-GB" dirty="0" smtClean="0"/>
              <a:t>(PTA), for couples with neither partner paying higher rate tax &amp; one partner not using (all) their PTA </a:t>
            </a:r>
          </a:p>
          <a:p>
            <a:r>
              <a:rPr lang="en-GB" dirty="0" smtClean="0"/>
              <a:t>PM: not about money, but about </a:t>
            </a:r>
            <a:r>
              <a:rPr lang="en-GB" b="1" dirty="0" smtClean="0"/>
              <a:t>recognising marriage</a:t>
            </a:r>
          </a:p>
          <a:p>
            <a:r>
              <a:rPr lang="en-GB" u="sng" dirty="0" smtClean="0"/>
              <a:t>But</a:t>
            </a:r>
            <a:r>
              <a:rPr lang="en-GB" dirty="0" smtClean="0"/>
              <a:t> many married couples don’t qualify (&amp; civil partners do)</a:t>
            </a:r>
          </a:p>
          <a:p>
            <a:r>
              <a:rPr lang="en-GB" b="1" dirty="0" smtClean="0"/>
              <a:t>Small step, but in wrong direction</a:t>
            </a:r>
          </a:p>
          <a:p>
            <a:r>
              <a:rPr lang="en-GB" dirty="0" smtClean="0"/>
              <a:t>85% main earners getting TTA at time of introduction were men</a:t>
            </a:r>
          </a:p>
          <a:p>
            <a:r>
              <a:rPr lang="en-GB" dirty="0" smtClean="0"/>
              <a:t>Trade-off for 5-7s free school meals</a:t>
            </a:r>
            <a:r>
              <a:rPr lang="en-GB" dirty="0"/>
              <a:t> </a:t>
            </a:r>
            <a:r>
              <a:rPr lang="en-GB" dirty="0" smtClean="0"/>
              <a:t>in coalition government?</a:t>
            </a:r>
          </a:p>
          <a:p>
            <a:r>
              <a:rPr lang="en-GB" dirty="0" smtClean="0"/>
              <a:t>Low take-up has caused concern amongst those promoting it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3760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PM: if your partner doesn’t use all allowance, you can have some of </a:t>
            </a:r>
            <a:r>
              <a:rPr lang="en-GB" dirty="0" smtClean="0"/>
              <a:t>it</a:t>
            </a:r>
          </a:p>
          <a:p>
            <a:r>
              <a:rPr lang="en-GB" dirty="0" smtClean="0"/>
              <a:t>I.e</a:t>
            </a:r>
            <a:r>
              <a:rPr lang="en-GB" dirty="0"/>
              <a:t>. </a:t>
            </a:r>
            <a:r>
              <a:rPr lang="en-GB" b="1" dirty="0" smtClean="0"/>
              <a:t>rewards higher earner </a:t>
            </a:r>
            <a:r>
              <a:rPr lang="en-GB" dirty="0" smtClean="0"/>
              <a:t>in a couple for having partner with no / low earnings (Sue </a:t>
            </a:r>
            <a:r>
              <a:rPr lang="en-GB" dirty="0" err="1" smtClean="0"/>
              <a:t>Himmelweit</a:t>
            </a:r>
            <a:r>
              <a:rPr lang="en-GB" dirty="0" smtClean="0"/>
              <a:t>, WBG)</a:t>
            </a:r>
            <a:endParaRPr lang="en-GB" dirty="0"/>
          </a:p>
          <a:p>
            <a:r>
              <a:rPr lang="en-GB" dirty="0"/>
              <a:t>Higher earner’s income, &amp; </a:t>
            </a:r>
            <a:r>
              <a:rPr lang="en-GB" b="1" dirty="0"/>
              <a:t>difference in partners’ incomes, enhanced</a:t>
            </a:r>
          </a:p>
          <a:p>
            <a:r>
              <a:rPr lang="en-GB" dirty="0"/>
              <a:t>Already clawback of gains due to universal credit, &amp; </a:t>
            </a:r>
            <a:r>
              <a:rPr lang="en-GB" dirty="0" smtClean="0"/>
              <a:t>TTA </a:t>
            </a:r>
            <a:r>
              <a:rPr lang="en-GB" dirty="0"/>
              <a:t>risks </a:t>
            </a:r>
            <a:r>
              <a:rPr lang="en-GB" b="1" dirty="0"/>
              <a:t>worsening incentives for ‘2nd earners’ </a:t>
            </a:r>
            <a:r>
              <a:rPr lang="en-GB" dirty="0"/>
              <a:t>(largely women</a:t>
            </a:r>
            <a:r>
              <a:rPr lang="en-GB" dirty="0" smtClean="0"/>
              <a:t>) in principle – and in practice if extended further</a:t>
            </a:r>
          </a:p>
          <a:p>
            <a:r>
              <a:rPr lang="en-GB" dirty="0" smtClean="0"/>
              <a:t>Individuals have aspirations so much higher than wanting to be part of someone else’s taxable capacity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626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High income child benefit tax charge (HICBC)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Child benefit (CB) main way fiscal system now </a:t>
            </a:r>
            <a:r>
              <a:rPr lang="en-GB" b="1" dirty="0" smtClean="0"/>
              <a:t>recognises family needs</a:t>
            </a:r>
            <a:r>
              <a:rPr lang="en-GB" dirty="0" smtClean="0"/>
              <a:t> – i.e. higher costs relative to income at whatever income level</a:t>
            </a:r>
            <a:endParaRPr lang="en-GB" b="1" dirty="0" smtClean="0"/>
          </a:p>
          <a:p>
            <a:r>
              <a:rPr lang="en-GB" b="1" dirty="0" smtClean="0"/>
              <a:t>Preferable to previous child tax allowances </a:t>
            </a:r>
            <a:r>
              <a:rPr lang="en-GB" dirty="0" smtClean="0"/>
              <a:t>(+ family allowances): paid to mother, not main earner as with CTAs, flat-rate payment</a:t>
            </a:r>
          </a:p>
          <a:p>
            <a:r>
              <a:rPr lang="en-GB" b="1" dirty="0" smtClean="0"/>
              <a:t>HICBC from 2013</a:t>
            </a:r>
            <a:r>
              <a:rPr lang="en-GB" dirty="0" smtClean="0"/>
              <a:t>, for households with someone getting CB &amp; some-one on ‘adjusted net income’ of £50-60,000/year (austerity cut)</a:t>
            </a:r>
          </a:p>
          <a:p>
            <a:r>
              <a:rPr lang="en-GB" dirty="0" smtClean="0"/>
              <a:t>‘Adjusted net income’: can discount pension payments, charity gifts</a:t>
            </a:r>
          </a:p>
          <a:p>
            <a:r>
              <a:rPr lang="en-GB" dirty="0" smtClean="0"/>
              <a:t>Means </a:t>
            </a:r>
            <a:r>
              <a:rPr lang="en-GB" b="1" dirty="0" smtClean="0"/>
              <a:t>higher tax rate </a:t>
            </a:r>
            <a:r>
              <a:rPr lang="en-GB" dirty="0" smtClean="0"/>
              <a:t>for some lone parents and couples with children (increasing with number of children)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234108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u="sng" dirty="0"/>
              <a:t>Or</a:t>
            </a:r>
            <a:r>
              <a:rPr lang="en-GB" dirty="0"/>
              <a:t> </a:t>
            </a:r>
            <a:r>
              <a:rPr lang="en-GB" b="1" dirty="0"/>
              <a:t>child benefit given up </a:t>
            </a:r>
            <a:r>
              <a:rPr lang="en-GB" dirty="0" smtClean="0"/>
              <a:t>(former recipient loses </a:t>
            </a:r>
            <a:r>
              <a:rPr lang="en-GB" dirty="0"/>
              <a:t>independent income, </a:t>
            </a:r>
            <a:r>
              <a:rPr lang="en-GB" dirty="0" smtClean="0"/>
              <a:t>and potentially pension rights if CB not claimed?)</a:t>
            </a:r>
          </a:p>
          <a:p>
            <a:r>
              <a:rPr lang="en-GB" dirty="0" smtClean="0"/>
              <a:t>Non-compliance? &amp; as </a:t>
            </a:r>
            <a:r>
              <a:rPr lang="en-GB" dirty="0"/>
              <a:t>with TTA, </a:t>
            </a:r>
            <a:r>
              <a:rPr lang="en-GB" b="1" dirty="0"/>
              <a:t>complicates UK tax </a:t>
            </a:r>
            <a:r>
              <a:rPr lang="en-GB" b="1" dirty="0" smtClean="0"/>
              <a:t>system</a:t>
            </a:r>
          </a:p>
          <a:p>
            <a:r>
              <a:rPr lang="en-GB" b="1" dirty="0" smtClean="0"/>
              <a:t>High </a:t>
            </a:r>
            <a:r>
              <a:rPr lang="en-GB" b="1" dirty="0"/>
              <a:t>marginal rates </a:t>
            </a:r>
            <a:r>
              <a:rPr lang="en-GB" dirty="0" smtClean="0"/>
              <a:t>created, increasing with number of children</a:t>
            </a:r>
          </a:p>
          <a:p>
            <a:r>
              <a:rPr lang="en-GB" b="1" dirty="0" smtClean="0"/>
              <a:t>Compromises </a:t>
            </a:r>
            <a:r>
              <a:rPr lang="en-GB" b="1" dirty="0"/>
              <a:t>independent taxation </a:t>
            </a:r>
            <a:r>
              <a:rPr lang="en-GB" dirty="0"/>
              <a:t>(with no guarantee of support</a:t>
            </a:r>
            <a:r>
              <a:rPr lang="en-GB" dirty="0" smtClean="0"/>
              <a:t>)</a:t>
            </a:r>
          </a:p>
          <a:p>
            <a:r>
              <a:rPr lang="en-GB" dirty="0" smtClean="0"/>
              <a:t>Imposes </a:t>
            </a:r>
            <a:r>
              <a:rPr lang="en-GB" b="1" dirty="0" smtClean="0"/>
              <a:t>additional tax only on better-off people who have children</a:t>
            </a:r>
          </a:p>
          <a:p>
            <a:r>
              <a:rPr lang="en-GB" dirty="0"/>
              <a:t>P</a:t>
            </a:r>
            <a:r>
              <a:rPr lang="en-GB" dirty="0" smtClean="0"/>
              <a:t>erpetuates </a:t>
            </a:r>
            <a:r>
              <a:rPr lang="en-GB" b="1" dirty="0" smtClean="0"/>
              <a:t>double standard (</a:t>
            </a:r>
            <a:r>
              <a:rPr lang="en-GB" dirty="0" smtClean="0"/>
              <a:t>benefits vs. tax reliefs/allowances)</a:t>
            </a:r>
          </a:p>
          <a:p>
            <a:r>
              <a:rPr lang="en-GB" dirty="0" smtClean="0"/>
              <a:t>Could be argued to </a:t>
            </a:r>
            <a:r>
              <a:rPr lang="en-GB" b="1" dirty="0" smtClean="0"/>
              <a:t>compromise rights of children </a:t>
            </a:r>
            <a:r>
              <a:rPr lang="en-GB" dirty="0" smtClean="0"/>
              <a:t>if CB given up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8857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1600</Words>
  <Application>Microsoft Office PowerPoint</Application>
  <PresentationFormat>Custom</PresentationFormat>
  <Paragraphs>108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Taxation &amp; Social Policy Group 12 February 2019 Fran Bennett</vt:lpstr>
      <vt:lpstr>Outline</vt:lpstr>
      <vt:lpstr>Introduction</vt:lpstr>
      <vt:lpstr>Independent taxation 30 years on</vt:lpstr>
      <vt:lpstr>PowerPoint Presentation</vt:lpstr>
      <vt:lpstr>Transferable tax allowance (TTA)</vt:lpstr>
      <vt:lpstr>PowerPoint Presentation</vt:lpstr>
      <vt:lpstr>High income child benefit tax charge (HICBC)</vt:lpstr>
      <vt:lpstr>PowerPoint Presentation</vt:lpstr>
      <vt:lpstr>Tax and benefit assessment units</vt:lpstr>
      <vt:lpstr>PowerPoint Presentation</vt:lpstr>
      <vt:lpstr>Priorities and principles</vt:lpstr>
      <vt:lpstr>PowerPoint Presentation</vt:lpstr>
      <vt:lpstr>Policies</vt:lpstr>
      <vt:lpstr>PowerPoint Presentation</vt:lpstr>
      <vt:lpstr>Some references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KJ</dc:creator>
  <cp:lastModifiedBy>Windows User</cp:lastModifiedBy>
  <cp:revision>111</cp:revision>
  <dcterms:created xsi:type="dcterms:W3CDTF">2018-06-24T13:19:35Z</dcterms:created>
  <dcterms:modified xsi:type="dcterms:W3CDTF">2019-02-11T15:13:53Z</dcterms:modified>
</cp:coreProperties>
</file>