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8">
  <p:sldMasterIdLst>
    <p:sldMasterId id="2147483663" r:id="rId1"/>
  </p:sldMasterIdLst>
  <p:notesMasterIdLst>
    <p:notesMasterId r:id="rId28"/>
  </p:notesMasterIdLst>
  <p:handoutMasterIdLst>
    <p:handoutMasterId r:id="rId29"/>
  </p:handoutMasterIdLst>
  <p:sldIdLst>
    <p:sldId id="338" r:id="rId2"/>
    <p:sldId id="357" r:id="rId3"/>
    <p:sldId id="363" r:id="rId4"/>
    <p:sldId id="358" r:id="rId5"/>
    <p:sldId id="359" r:id="rId6"/>
    <p:sldId id="354" r:id="rId7"/>
    <p:sldId id="340" r:id="rId8"/>
    <p:sldId id="341" r:id="rId9"/>
    <p:sldId id="364" r:id="rId10"/>
    <p:sldId id="365" r:id="rId11"/>
    <p:sldId id="353" r:id="rId12"/>
    <p:sldId id="344" r:id="rId13"/>
    <p:sldId id="345" r:id="rId14"/>
    <p:sldId id="346" r:id="rId15"/>
    <p:sldId id="347" r:id="rId16"/>
    <p:sldId id="349" r:id="rId17"/>
    <p:sldId id="348" r:id="rId18"/>
    <p:sldId id="350" r:id="rId19"/>
    <p:sldId id="352" r:id="rId20"/>
    <p:sldId id="366" r:id="rId21"/>
    <p:sldId id="368" r:id="rId22"/>
    <p:sldId id="369" r:id="rId23"/>
    <p:sldId id="370" r:id="rId24"/>
    <p:sldId id="371" r:id="rId25"/>
    <p:sldId id="373" r:id="rId26"/>
    <p:sldId id="374" r:id="rId27"/>
  </p:sldIdLst>
  <p:sldSz cx="9144000" cy="6858000" type="screen4x3"/>
  <p:notesSz cx="7099300" cy="10234613"/>
  <p:defaultTextStyle>
    <a:defPPr>
      <a:defRPr lang="en-GB"/>
    </a:defPPr>
    <a:lvl1pPr algn="ctr" defTabSz="449263" rtl="0" fontAlgn="base">
      <a:lnSpc>
        <a:spcPct val="43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Arial" charset="0"/>
      </a:defRPr>
    </a:lvl1pPr>
    <a:lvl2pPr marL="457200" algn="ctr" defTabSz="449263" rtl="0" fontAlgn="base">
      <a:lnSpc>
        <a:spcPct val="43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Arial" charset="0"/>
      </a:defRPr>
    </a:lvl2pPr>
    <a:lvl3pPr marL="914400" algn="ctr" defTabSz="449263" rtl="0" fontAlgn="base">
      <a:lnSpc>
        <a:spcPct val="43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Arial" charset="0"/>
      </a:defRPr>
    </a:lvl3pPr>
    <a:lvl4pPr marL="1371600" algn="ctr" defTabSz="449263" rtl="0" fontAlgn="base">
      <a:lnSpc>
        <a:spcPct val="43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Arial" charset="0"/>
      </a:defRPr>
    </a:lvl4pPr>
    <a:lvl5pPr marL="1828800" algn="ctr" defTabSz="449263" rtl="0" fontAlgn="base">
      <a:lnSpc>
        <a:spcPct val="43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Arial" charset="0"/>
      </a:defRPr>
    </a:lvl5pPr>
    <a:lvl6pPr marL="2286000" algn="l" defTabSz="914400" rtl="0" eaLnBrk="1" latinLnBrk="0" hangingPunct="1">
      <a:defRPr sz="2400" kern="1200">
        <a:solidFill>
          <a:schemeClr val="bg1"/>
        </a:solidFill>
        <a:latin typeface="Verdana" pitchFamily="34" charset="0"/>
        <a:ea typeface="+mn-ea"/>
        <a:cs typeface="Arial" charset="0"/>
      </a:defRPr>
    </a:lvl6pPr>
    <a:lvl7pPr marL="2743200" algn="l" defTabSz="914400" rtl="0" eaLnBrk="1" latinLnBrk="0" hangingPunct="1">
      <a:defRPr sz="2400" kern="1200">
        <a:solidFill>
          <a:schemeClr val="bg1"/>
        </a:solidFill>
        <a:latin typeface="Verdana" pitchFamily="34" charset="0"/>
        <a:ea typeface="+mn-ea"/>
        <a:cs typeface="Arial" charset="0"/>
      </a:defRPr>
    </a:lvl7pPr>
    <a:lvl8pPr marL="3200400" algn="l" defTabSz="914400" rtl="0" eaLnBrk="1" latinLnBrk="0" hangingPunct="1">
      <a:defRPr sz="2400" kern="1200">
        <a:solidFill>
          <a:schemeClr val="bg1"/>
        </a:solidFill>
        <a:latin typeface="Verdana" pitchFamily="34" charset="0"/>
        <a:ea typeface="+mn-ea"/>
        <a:cs typeface="Arial" charset="0"/>
      </a:defRPr>
    </a:lvl8pPr>
    <a:lvl9pPr marL="3657600" algn="l" defTabSz="914400" rtl="0" eaLnBrk="1" latinLnBrk="0" hangingPunct="1">
      <a:defRPr sz="2400" kern="1200">
        <a:solidFill>
          <a:schemeClr val="bg1"/>
        </a:solidFill>
        <a:latin typeface="Verdana"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4185">
          <p15:clr>
            <a:srgbClr val="A4A3A4"/>
          </p15:clr>
        </p15:guide>
        <p15:guide id="2" pos="1487">
          <p15:clr>
            <a:srgbClr val="A4A3A4"/>
          </p15:clr>
        </p15:guide>
        <p15:guide id="3" orient="horz" pos="4338">
          <p15:clr>
            <a:srgbClr val="A4A3A4"/>
          </p15:clr>
        </p15:guide>
        <p15:guide id="4" pos="155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savage" initials="m" lastIdx="3" clrIdx="0"/>
  <p:cmAuthor id="1" name="Scott Karina Mckinlay" initials="SKM"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18" autoAdjust="0"/>
    <p:restoredTop sz="83648" autoAdjust="0"/>
  </p:normalViewPr>
  <p:slideViewPr>
    <p:cSldViewPr>
      <p:cViewPr>
        <p:scale>
          <a:sx n="67" d="100"/>
          <a:sy n="67" d="100"/>
        </p:scale>
        <p:origin x="-786"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4185"/>
        <p:guide orient="horz" pos="4338"/>
        <p:guide pos="1487"/>
        <p:guide pos="155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venus\research\SWITCH\SWITCH%20Projects\Claire%20and%20Karina\Gender%20disposable%20income%20gap\2.%20Results\Decomposi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a:t>The</a:t>
            </a:r>
            <a:r>
              <a:rPr lang="en-IE" baseline="0"/>
              <a:t> components of the gender gap in market income</a:t>
            </a:r>
            <a:endParaRPr lang="en-IE"/>
          </a:p>
        </c:rich>
      </c:tx>
      <c:overlay val="0"/>
      <c:spPr>
        <a:noFill/>
        <a:ln>
          <a:noFill/>
        </a:ln>
        <a:effectLst/>
      </c:spPr>
    </c:title>
    <c:autoTitleDeleted val="0"/>
    <c:plotArea>
      <c:layout>
        <c:manualLayout>
          <c:layoutTarget val="inner"/>
          <c:xMode val="edge"/>
          <c:yMode val="edge"/>
          <c:x val="0.11048903011159374"/>
          <c:y val="0.10510805281788825"/>
          <c:w val="0.70667256122045008"/>
          <c:h val="0.7928728072132798"/>
        </c:manualLayout>
      </c:layout>
      <c:barChart>
        <c:barDir val="col"/>
        <c:grouping val="stacked"/>
        <c:varyColors val="0"/>
        <c:ser>
          <c:idx val="3"/>
          <c:order val="1"/>
          <c:tx>
            <c:strRef>
              <c:f>'Decomposition ind'!$H$2:$H$3</c:f>
              <c:strCache>
                <c:ptCount val="2"/>
                <c:pt idx="0">
                  <c:v>Gap M_wage</c:v>
                </c:pt>
              </c:strCache>
            </c:strRef>
          </c:tx>
          <c:spPr>
            <a:solidFill>
              <a:schemeClr val="bg1">
                <a:lumMod val="50000"/>
              </a:schemeClr>
            </a:solidFill>
            <a:ln>
              <a:noFill/>
            </a:ln>
            <a:effectLst/>
          </c:spPr>
          <c:invertIfNegative val="0"/>
          <c:cat>
            <c:strRef>
              <c:f>'Decomposition ind'!$A$6:$A$10</c:f>
              <c:strCache>
                <c:ptCount val="5"/>
                <c:pt idx="0">
                  <c:v>IE</c:v>
                </c:pt>
                <c:pt idx="1">
                  <c:v>NL</c:v>
                </c:pt>
                <c:pt idx="2">
                  <c:v>DK</c:v>
                </c:pt>
                <c:pt idx="3">
                  <c:v>EL</c:v>
                </c:pt>
                <c:pt idx="4">
                  <c:v>RO</c:v>
                </c:pt>
              </c:strCache>
            </c:strRef>
          </c:cat>
          <c:val>
            <c:numRef>
              <c:f>'Decomposition ind'!$I$6:$I$10</c:f>
              <c:numCache>
                <c:formatCode>0%</c:formatCode>
                <c:ptCount val="5"/>
                <c:pt idx="0">
                  <c:v>6.1656833691557125E-2</c:v>
                </c:pt>
                <c:pt idx="1">
                  <c:v>5.9912943282517138E-2</c:v>
                </c:pt>
                <c:pt idx="2">
                  <c:v>5.5891414349800314E-2</c:v>
                </c:pt>
                <c:pt idx="3">
                  <c:v>4.1384546715108855E-2</c:v>
                </c:pt>
                <c:pt idx="4">
                  <c:v>6.8918900670361147E-2</c:v>
                </c:pt>
              </c:numCache>
            </c:numRef>
          </c:val>
          <c:extLst xmlns:c16r2="http://schemas.microsoft.com/office/drawing/2015/06/chart">
            <c:ext xmlns:c16="http://schemas.microsoft.com/office/drawing/2014/chart" uri="{C3380CC4-5D6E-409C-BE32-E72D297353CC}">
              <c16:uniqueId val="{00000000-A46C-42EE-BFBE-CD40A5368CBC}"/>
            </c:ext>
          </c:extLst>
        </c:ser>
        <c:ser>
          <c:idx val="6"/>
          <c:order val="2"/>
          <c:tx>
            <c:strRef>
              <c:f>'Decomposition ind'!$M$2</c:f>
              <c:strCache>
                <c:ptCount val="1"/>
                <c:pt idx="0">
                  <c:v>Gap M_other</c:v>
                </c:pt>
              </c:strCache>
            </c:strRef>
          </c:tx>
          <c:spPr>
            <a:pattFill prst="dkVert">
              <a:fgClr>
                <a:schemeClr val="bg1">
                  <a:lumMod val="50000"/>
                </a:schemeClr>
              </a:fgClr>
              <a:bgClr>
                <a:schemeClr val="bg1"/>
              </a:bgClr>
            </a:pattFill>
            <a:ln>
              <a:noFill/>
            </a:ln>
            <a:effectLst/>
          </c:spPr>
          <c:invertIfNegative val="0"/>
          <c:cat>
            <c:strRef>
              <c:f>'Decomposition ind'!$A$6:$A$10</c:f>
              <c:strCache>
                <c:ptCount val="5"/>
                <c:pt idx="0">
                  <c:v>IE</c:v>
                </c:pt>
                <c:pt idx="1">
                  <c:v>NL</c:v>
                </c:pt>
                <c:pt idx="2">
                  <c:v>DK</c:v>
                </c:pt>
                <c:pt idx="3">
                  <c:v>EL</c:v>
                </c:pt>
                <c:pt idx="4">
                  <c:v>RO</c:v>
                </c:pt>
              </c:strCache>
            </c:strRef>
          </c:cat>
          <c:val>
            <c:numRef>
              <c:f>'Decomposition ind'!$N$6:$N$10</c:f>
              <c:numCache>
                <c:formatCode>0%</c:formatCode>
                <c:ptCount val="5"/>
                <c:pt idx="0">
                  <c:v>0.37555772967916135</c:v>
                </c:pt>
                <c:pt idx="1">
                  <c:v>0.39342900174115253</c:v>
                </c:pt>
                <c:pt idx="2">
                  <c:v>0.2434952569551187</c:v>
                </c:pt>
                <c:pt idx="3">
                  <c:v>0.469261385313261</c:v>
                </c:pt>
                <c:pt idx="4">
                  <c:v>0.32272959025412595</c:v>
                </c:pt>
              </c:numCache>
            </c:numRef>
          </c:val>
          <c:extLst xmlns:c16r2="http://schemas.microsoft.com/office/drawing/2015/06/chart">
            <c:ext xmlns:c16="http://schemas.microsoft.com/office/drawing/2014/chart" uri="{C3380CC4-5D6E-409C-BE32-E72D297353CC}">
              <c16:uniqueId val="{00000001-A46C-42EE-BFBE-CD40A5368CBC}"/>
            </c:ext>
          </c:extLst>
        </c:ser>
        <c:dLbls>
          <c:showLegendKey val="0"/>
          <c:showVal val="0"/>
          <c:showCatName val="0"/>
          <c:showSerName val="0"/>
          <c:showPercent val="0"/>
          <c:showBubbleSize val="0"/>
        </c:dLbls>
        <c:gapWidth val="150"/>
        <c:overlap val="100"/>
        <c:axId val="37124736"/>
        <c:axId val="37139200"/>
      </c:barChart>
      <c:scatterChart>
        <c:scatterStyle val="lineMarker"/>
        <c:varyColors val="0"/>
        <c:ser>
          <c:idx val="0"/>
          <c:order val="0"/>
          <c:tx>
            <c:strRef>
              <c:f>'Decomposition ind'!$B$2</c:f>
              <c:strCache>
                <c:ptCount val="1"/>
                <c:pt idx="0">
                  <c:v>Gap M</c:v>
                </c:pt>
              </c:strCache>
            </c:strRef>
          </c:tx>
          <c:spPr>
            <a:ln w="25400" cap="rnd">
              <a:noFill/>
              <a:round/>
            </a:ln>
            <a:effectLst/>
          </c:spPr>
          <c:marker>
            <c:symbol val="x"/>
            <c:size val="10"/>
            <c:spPr>
              <a:solidFill>
                <a:schemeClr val="bg1">
                  <a:lumMod val="50000"/>
                </a:schemeClr>
              </a:solidFill>
              <a:ln w="9525">
                <a:solidFill>
                  <a:schemeClr val="bg1">
                    <a:lumMod val="65000"/>
                  </a:schemeClr>
                </a:solidFill>
              </a:ln>
              <a:effectLst/>
            </c:spPr>
          </c:marker>
          <c:yVal>
            <c:numRef>
              <c:f>'Decomposition ind'!$C$6:$C$10</c:f>
              <c:numCache>
                <c:formatCode>0%</c:formatCode>
                <c:ptCount val="5"/>
                <c:pt idx="0">
                  <c:v>0.43721456337071851</c:v>
                </c:pt>
                <c:pt idx="1">
                  <c:v>0.4533419450236697</c:v>
                </c:pt>
                <c:pt idx="2">
                  <c:v>0.29938667130491903</c:v>
                </c:pt>
                <c:pt idx="3">
                  <c:v>0.51064593202836983</c:v>
                </c:pt>
                <c:pt idx="4">
                  <c:v>0.39164849092448711</c:v>
                </c:pt>
              </c:numCache>
            </c:numRef>
          </c:yVal>
          <c:smooth val="0"/>
          <c:extLst xmlns:c16r2="http://schemas.microsoft.com/office/drawing/2015/06/chart">
            <c:ext xmlns:c16="http://schemas.microsoft.com/office/drawing/2014/chart" uri="{C3380CC4-5D6E-409C-BE32-E72D297353CC}">
              <c16:uniqueId val="{00000002-A46C-42EE-BFBE-CD40A5368CBC}"/>
            </c:ext>
          </c:extLst>
        </c:ser>
        <c:dLbls>
          <c:showLegendKey val="0"/>
          <c:showVal val="0"/>
          <c:showCatName val="0"/>
          <c:showSerName val="0"/>
          <c:showPercent val="0"/>
          <c:showBubbleSize val="0"/>
        </c:dLbls>
        <c:axId val="37124736"/>
        <c:axId val="37139200"/>
      </c:scatterChart>
      <c:catAx>
        <c:axId val="37124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7139200"/>
        <c:crosses val="autoZero"/>
        <c:auto val="1"/>
        <c:lblAlgn val="ctr"/>
        <c:lblOffset val="100"/>
        <c:noMultiLvlLbl val="0"/>
      </c:catAx>
      <c:valAx>
        <c:axId val="3713920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E" sz="1400" baseline="0" dirty="0"/>
                  <a:t>Gender gap in monthly </a:t>
                </a:r>
                <a:r>
                  <a:rPr lang="en-IE" sz="1400" baseline="0" dirty="0" smtClean="0"/>
                  <a:t>income (as % of male income)</a:t>
                </a:r>
                <a:endParaRPr lang="en-IE" sz="1400" baseline="0" dirty="0"/>
              </a:p>
            </c:rich>
          </c:tx>
          <c:overlay val="0"/>
          <c:spPr>
            <a:noFill/>
            <a:ln>
              <a:noFill/>
            </a:ln>
            <a:effectLst/>
          </c:sp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124736"/>
        <c:crosses val="autoZero"/>
        <c:crossBetween val="between"/>
      </c:valAx>
      <c:spPr>
        <a:noFill/>
        <a:ln w="25400">
          <a:noFill/>
        </a:ln>
        <a:effectLst/>
      </c:spPr>
    </c:plotArea>
    <c:legend>
      <c:legendPos val="r"/>
      <c:layout>
        <c:manualLayout>
          <c:xMode val="edge"/>
          <c:yMode val="edge"/>
          <c:x val="0.83395892667671856"/>
          <c:y val="0.19513168769825898"/>
          <c:w val="0.15726908471547441"/>
          <c:h val="0.5816527993230855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3" y="2"/>
            <a:ext cx="3075983" cy="511492"/>
          </a:xfrm>
          <a:prstGeom prst="rect">
            <a:avLst/>
          </a:prstGeom>
          <a:noFill/>
          <a:ln w="9525">
            <a:noFill/>
            <a:miter lim="800000"/>
            <a:headEnd/>
            <a:tailEnd/>
          </a:ln>
          <a:effectLst/>
        </p:spPr>
        <p:txBody>
          <a:bodyPr vert="horz" wrap="square" lIns="94576" tIns="47288" rIns="94576" bIns="47288" numCol="1" anchor="t" anchorCtr="0" compatLnSpc="1">
            <a:prstTxWarp prst="textNoShape">
              <a:avLst/>
            </a:prstTxWarp>
          </a:bodyPr>
          <a:lstStyle>
            <a:lvl1pPr algn="l" defTabSz="465448">
              <a:defRPr sz="1200">
                <a:solidFill>
                  <a:srgbClr val="000000"/>
                </a:solidFill>
                <a:latin typeface="Times New Roman" pitchFamily="18" charset="0"/>
              </a:defRPr>
            </a:lvl1pPr>
          </a:lstStyle>
          <a:p>
            <a:endParaRPr lang="it-IT"/>
          </a:p>
        </p:txBody>
      </p:sp>
      <p:sp>
        <p:nvSpPr>
          <p:cNvPr id="46083" name="Rectangle 3"/>
          <p:cNvSpPr>
            <a:spLocks noGrp="1" noChangeArrowheads="1"/>
          </p:cNvSpPr>
          <p:nvPr>
            <p:ph type="dt" sz="quarter" idx="1"/>
          </p:nvPr>
        </p:nvSpPr>
        <p:spPr bwMode="auto">
          <a:xfrm>
            <a:off x="4022178" y="2"/>
            <a:ext cx="3075983" cy="511492"/>
          </a:xfrm>
          <a:prstGeom prst="rect">
            <a:avLst/>
          </a:prstGeom>
          <a:noFill/>
          <a:ln w="9525">
            <a:noFill/>
            <a:miter lim="800000"/>
            <a:headEnd/>
            <a:tailEnd/>
          </a:ln>
          <a:effectLst/>
        </p:spPr>
        <p:txBody>
          <a:bodyPr vert="horz" wrap="square" lIns="94576" tIns="47288" rIns="94576" bIns="47288" numCol="1" anchor="t" anchorCtr="0" compatLnSpc="1">
            <a:prstTxWarp prst="textNoShape">
              <a:avLst/>
            </a:prstTxWarp>
          </a:bodyPr>
          <a:lstStyle>
            <a:lvl1pPr algn="r" defTabSz="465448">
              <a:defRPr sz="1200">
                <a:solidFill>
                  <a:srgbClr val="000000"/>
                </a:solidFill>
                <a:latin typeface="Times New Roman" pitchFamily="18" charset="0"/>
              </a:defRPr>
            </a:lvl1pPr>
          </a:lstStyle>
          <a:p>
            <a:endParaRPr lang="it-IT"/>
          </a:p>
        </p:txBody>
      </p:sp>
      <p:sp>
        <p:nvSpPr>
          <p:cNvPr id="46084" name="Rectangle 4"/>
          <p:cNvSpPr>
            <a:spLocks noGrp="1" noChangeArrowheads="1"/>
          </p:cNvSpPr>
          <p:nvPr>
            <p:ph type="ftr" sz="quarter" idx="2"/>
          </p:nvPr>
        </p:nvSpPr>
        <p:spPr bwMode="auto">
          <a:xfrm>
            <a:off x="3" y="9723122"/>
            <a:ext cx="3075983" cy="509103"/>
          </a:xfrm>
          <a:prstGeom prst="rect">
            <a:avLst/>
          </a:prstGeom>
          <a:noFill/>
          <a:ln w="9525">
            <a:noFill/>
            <a:miter lim="800000"/>
            <a:headEnd/>
            <a:tailEnd/>
          </a:ln>
          <a:effectLst/>
        </p:spPr>
        <p:txBody>
          <a:bodyPr vert="horz" wrap="square" lIns="94576" tIns="47288" rIns="94576" bIns="47288" numCol="1" anchor="b" anchorCtr="0" compatLnSpc="1">
            <a:prstTxWarp prst="textNoShape">
              <a:avLst/>
            </a:prstTxWarp>
          </a:bodyPr>
          <a:lstStyle>
            <a:lvl1pPr algn="l" defTabSz="465448">
              <a:defRPr sz="1200">
                <a:solidFill>
                  <a:srgbClr val="000000"/>
                </a:solidFill>
                <a:latin typeface="Times New Roman" pitchFamily="18" charset="0"/>
              </a:defRPr>
            </a:lvl1pPr>
          </a:lstStyle>
          <a:p>
            <a:endParaRPr lang="it-IT"/>
          </a:p>
        </p:txBody>
      </p:sp>
      <p:sp>
        <p:nvSpPr>
          <p:cNvPr id="46085" name="Rectangle 5"/>
          <p:cNvSpPr>
            <a:spLocks noGrp="1" noChangeArrowheads="1"/>
          </p:cNvSpPr>
          <p:nvPr>
            <p:ph type="sldNum" sz="quarter" idx="3"/>
          </p:nvPr>
        </p:nvSpPr>
        <p:spPr bwMode="auto">
          <a:xfrm>
            <a:off x="4022178" y="9723122"/>
            <a:ext cx="3075983" cy="509103"/>
          </a:xfrm>
          <a:prstGeom prst="rect">
            <a:avLst/>
          </a:prstGeom>
          <a:noFill/>
          <a:ln w="9525">
            <a:noFill/>
            <a:miter lim="800000"/>
            <a:headEnd/>
            <a:tailEnd/>
          </a:ln>
          <a:effectLst/>
        </p:spPr>
        <p:txBody>
          <a:bodyPr vert="horz" wrap="square" lIns="94576" tIns="47288" rIns="94576" bIns="47288" numCol="1" anchor="b" anchorCtr="0" compatLnSpc="1">
            <a:prstTxWarp prst="textNoShape">
              <a:avLst/>
            </a:prstTxWarp>
          </a:bodyPr>
          <a:lstStyle>
            <a:lvl1pPr algn="r" defTabSz="465448">
              <a:defRPr sz="1200">
                <a:solidFill>
                  <a:srgbClr val="000000"/>
                </a:solidFill>
                <a:latin typeface="Times New Roman" pitchFamily="18" charset="0"/>
              </a:defRPr>
            </a:lvl1pPr>
          </a:lstStyle>
          <a:p>
            <a:fld id="{AC2B207B-668C-49C7-B00B-1BA7FDA92353}" type="slidenum">
              <a:rPr lang="it-IT"/>
              <a:pPr/>
              <a:t>‹#›</a:t>
            </a:fld>
            <a:endParaRPr lang="it-IT"/>
          </a:p>
        </p:txBody>
      </p:sp>
    </p:spTree>
    <p:extLst>
      <p:ext uri="{BB962C8B-B14F-4D97-AF65-F5344CB8AC3E}">
        <p14:creationId xmlns:p14="http://schemas.microsoft.com/office/powerpoint/2010/main" val="199962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1" y="1"/>
            <a:ext cx="7099300" cy="10234613"/>
          </a:xfrm>
          <a:prstGeom prst="roundRect">
            <a:avLst>
              <a:gd name="adj" fmla="val 23"/>
            </a:avLst>
          </a:prstGeom>
          <a:solidFill>
            <a:srgbClr val="FFFFFF"/>
          </a:solidFill>
          <a:ln w="9360">
            <a:noFill/>
            <a:miter lim="800000"/>
            <a:headEnd/>
            <a:tailEnd/>
          </a:ln>
          <a:effectLst/>
        </p:spPr>
        <p:txBody>
          <a:bodyPr wrap="none" lIns="95070" tIns="47535" rIns="95070" bIns="47535" anchor="ctr"/>
          <a:lstStyle/>
          <a:p>
            <a:endParaRPr lang="en-IE"/>
          </a:p>
        </p:txBody>
      </p:sp>
      <p:sp>
        <p:nvSpPr>
          <p:cNvPr id="2050" name="AutoShape 2"/>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1" name="AutoShape 3"/>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2" name="AutoShape 4"/>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3" name="AutoShape 5"/>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4" name="AutoShape 6"/>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5" name="AutoShape 7"/>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6" name="AutoShape 8"/>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7" name="AutoShape 9"/>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8" name="AutoShape 10"/>
          <p:cNvSpPr>
            <a:spLocks noChangeArrowheads="1"/>
          </p:cNvSpPr>
          <p:nvPr/>
        </p:nvSpPr>
        <p:spPr bwMode="auto">
          <a:xfrm>
            <a:off x="1" y="1"/>
            <a:ext cx="7099300" cy="10234613"/>
          </a:xfrm>
          <a:prstGeom prst="roundRect">
            <a:avLst>
              <a:gd name="adj" fmla="val 23"/>
            </a:avLst>
          </a:prstGeom>
          <a:solidFill>
            <a:srgbClr val="FFFFFF"/>
          </a:solidFill>
          <a:ln w="9525">
            <a:noFill/>
            <a:round/>
            <a:headEnd/>
            <a:tailEnd/>
          </a:ln>
          <a:effectLst/>
        </p:spPr>
        <p:txBody>
          <a:bodyPr wrap="none" lIns="95070" tIns="47535" rIns="95070" bIns="47535" anchor="ctr"/>
          <a:lstStyle/>
          <a:p>
            <a:endParaRPr lang="en-IE"/>
          </a:p>
        </p:txBody>
      </p:sp>
      <p:sp>
        <p:nvSpPr>
          <p:cNvPr id="2059" name="Rectangle 11"/>
          <p:cNvSpPr>
            <a:spLocks noGrp="1" noRot="1" noChangeAspect="1" noChangeArrowheads="1"/>
          </p:cNvSpPr>
          <p:nvPr>
            <p:ph type="sldImg"/>
          </p:nvPr>
        </p:nvSpPr>
        <p:spPr bwMode="auto">
          <a:xfrm>
            <a:off x="-16595725" y="-17768888"/>
            <a:ext cx="24696738" cy="18521363"/>
          </a:xfrm>
          <a:prstGeom prst="rect">
            <a:avLst/>
          </a:prstGeom>
          <a:noFill/>
          <a:ln w="9525">
            <a:noFill/>
            <a:round/>
            <a:headEnd/>
            <a:tailEnd/>
          </a:ln>
          <a:effectLst/>
        </p:spPr>
      </p:sp>
      <p:sp>
        <p:nvSpPr>
          <p:cNvPr id="2060" name="Rectangle 12"/>
          <p:cNvSpPr>
            <a:spLocks noGrp="1" noChangeArrowheads="1"/>
          </p:cNvSpPr>
          <p:nvPr>
            <p:ph type="body"/>
          </p:nvPr>
        </p:nvSpPr>
        <p:spPr bwMode="auto">
          <a:xfrm>
            <a:off x="709931" y="4861564"/>
            <a:ext cx="5666886" cy="4577134"/>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it-IT"/>
          </a:p>
        </p:txBody>
      </p:sp>
    </p:spTree>
    <p:extLst>
      <p:ext uri="{BB962C8B-B14F-4D97-AF65-F5344CB8AC3E}">
        <p14:creationId xmlns:p14="http://schemas.microsoft.com/office/powerpoint/2010/main" val="3330239058"/>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ga-I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IE" sz="1200" i="1" kern="1200" dirty="0" smtClean="0">
                <a:solidFill>
                  <a:srgbClr val="000000"/>
                </a:solidFill>
                <a:effectLst/>
                <a:latin typeface="Times New Roman" pitchFamily="18" charset="0"/>
                <a:ea typeface="+mn-ea"/>
                <a:cs typeface="+mn-cs"/>
              </a:rPr>
              <a:t>Gender-informed resource allocation:</a:t>
            </a:r>
            <a:r>
              <a:rPr lang="en-IE" sz="1200" kern="1200" dirty="0" smtClean="0">
                <a:solidFill>
                  <a:srgbClr val="000000"/>
                </a:solidFill>
                <a:effectLst/>
                <a:latin typeface="Times New Roman" pitchFamily="18" charset="0"/>
                <a:ea typeface="+mn-ea"/>
                <a:cs typeface="+mn-cs"/>
              </a:rPr>
              <a:t> In this system, policy decisions and funding allocation take the expected impact on gender equality into account (e.g. Belgium, Japan and Finland). </a:t>
            </a:r>
          </a:p>
          <a:p>
            <a:pPr lvl="0"/>
            <a:r>
              <a:rPr lang="en-IE" sz="1200" i="1" kern="1200" dirty="0" smtClean="0">
                <a:solidFill>
                  <a:srgbClr val="000000"/>
                </a:solidFill>
                <a:effectLst/>
                <a:latin typeface="Times New Roman" pitchFamily="18" charset="0"/>
                <a:ea typeface="+mn-ea"/>
                <a:cs typeface="+mn-cs"/>
              </a:rPr>
              <a:t>Gender-assessed budgets:</a:t>
            </a:r>
            <a:r>
              <a:rPr lang="en-IE" sz="1200" kern="1200" dirty="0" smtClean="0">
                <a:solidFill>
                  <a:srgbClr val="000000"/>
                </a:solidFill>
                <a:effectLst/>
                <a:latin typeface="Times New Roman" pitchFamily="18" charset="0"/>
                <a:ea typeface="+mn-ea"/>
                <a:cs typeface="+mn-cs"/>
              </a:rPr>
              <a:t> The gender impact of the budget as a whole is examined (e.g. Iceland, Israel, Korea, Spain and Sweden)</a:t>
            </a:r>
          </a:p>
          <a:p>
            <a:pPr lvl="0"/>
            <a:r>
              <a:rPr lang="en-IE" sz="1200" i="1" kern="1200" dirty="0" smtClean="0">
                <a:solidFill>
                  <a:srgbClr val="000000"/>
                </a:solidFill>
                <a:effectLst/>
                <a:latin typeface="Times New Roman" pitchFamily="18" charset="0"/>
                <a:ea typeface="+mn-ea"/>
                <a:cs typeface="+mn-cs"/>
              </a:rPr>
              <a:t>Needs-based gender budgeting:</a:t>
            </a:r>
            <a:r>
              <a:rPr lang="en-IE" sz="1200" kern="1200" dirty="0" smtClean="0">
                <a:solidFill>
                  <a:srgbClr val="000000"/>
                </a:solidFill>
                <a:effectLst/>
                <a:latin typeface="Times New Roman" pitchFamily="18" charset="0"/>
                <a:ea typeface="+mn-ea"/>
                <a:cs typeface="+mn-cs"/>
              </a:rPr>
              <a:t> Policy decisions are guided by a prior assessment of gender needs (e.g. Austria, Mexico, Netherlands, and Norway). </a:t>
            </a:r>
          </a:p>
          <a:p>
            <a:endParaRPr lang="en-IE" dirty="0"/>
          </a:p>
        </p:txBody>
      </p:sp>
    </p:spTree>
    <p:extLst>
      <p:ext uri="{BB962C8B-B14F-4D97-AF65-F5344CB8AC3E}">
        <p14:creationId xmlns:p14="http://schemas.microsoft.com/office/powerpoint/2010/main" val="2078531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IE" sz="1200" i="1" kern="1200" dirty="0" smtClean="0">
                <a:solidFill>
                  <a:srgbClr val="000000"/>
                </a:solidFill>
                <a:effectLst/>
                <a:latin typeface="Times New Roman" pitchFamily="18" charset="0"/>
                <a:ea typeface="+mn-ea"/>
                <a:cs typeface="+mn-cs"/>
              </a:rPr>
              <a:t>Gender-informed resource allocation:</a:t>
            </a:r>
            <a:r>
              <a:rPr lang="en-IE" sz="1200" kern="1200" dirty="0" smtClean="0">
                <a:solidFill>
                  <a:srgbClr val="000000"/>
                </a:solidFill>
                <a:effectLst/>
                <a:latin typeface="Times New Roman" pitchFamily="18" charset="0"/>
                <a:ea typeface="+mn-ea"/>
                <a:cs typeface="+mn-cs"/>
              </a:rPr>
              <a:t> In this system, policy decisions and funding allocation take the expected impact on gender equality into account (e.g. Belgium, Japan and Finland). </a:t>
            </a:r>
          </a:p>
          <a:p>
            <a:pPr lvl="0"/>
            <a:r>
              <a:rPr lang="en-IE" sz="1200" i="1" kern="1200" dirty="0" smtClean="0">
                <a:solidFill>
                  <a:srgbClr val="000000"/>
                </a:solidFill>
                <a:effectLst/>
                <a:latin typeface="Times New Roman" pitchFamily="18" charset="0"/>
                <a:ea typeface="+mn-ea"/>
                <a:cs typeface="+mn-cs"/>
              </a:rPr>
              <a:t>Gender-assessed budgets:</a:t>
            </a:r>
            <a:r>
              <a:rPr lang="en-IE" sz="1200" kern="1200" dirty="0" smtClean="0">
                <a:solidFill>
                  <a:srgbClr val="000000"/>
                </a:solidFill>
                <a:effectLst/>
                <a:latin typeface="Times New Roman" pitchFamily="18" charset="0"/>
                <a:ea typeface="+mn-ea"/>
                <a:cs typeface="+mn-cs"/>
              </a:rPr>
              <a:t> The gender impact of the budget as a whole is examined (e.g. Iceland, Israel, Korea, Spain and Sweden)</a:t>
            </a:r>
          </a:p>
          <a:p>
            <a:pPr lvl="0"/>
            <a:r>
              <a:rPr lang="en-IE" sz="1200" i="1" kern="1200" dirty="0" smtClean="0">
                <a:solidFill>
                  <a:srgbClr val="000000"/>
                </a:solidFill>
                <a:effectLst/>
                <a:latin typeface="Times New Roman" pitchFamily="18" charset="0"/>
                <a:ea typeface="+mn-ea"/>
                <a:cs typeface="+mn-cs"/>
              </a:rPr>
              <a:t>Needs-based gender budgeting:</a:t>
            </a:r>
            <a:r>
              <a:rPr lang="en-IE" sz="1200" kern="1200" dirty="0" smtClean="0">
                <a:solidFill>
                  <a:srgbClr val="000000"/>
                </a:solidFill>
                <a:effectLst/>
                <a:latin typeface="Times New Roman" pitchFamily="18" charset="0"/>
                <a:ea typeface="+mn-ea"/>
                <a:cs typeface="+mn-cs"/>
              </a:rPr>
              <a:t> Policy decisions are guided by a prior assessment of gender needs (e.g. Austria, Mexico, Netherlands, and Norway). </a:t>
            </a:r>
          </a:p>
          <a:p>
            <a:pPr lvl="0"/>
            <a:r>
              <a:rPr lang="en-GB" sz="1200" kern="1200" dirty="0" smtClean="0">
                <a:solidFill>
                  <a:srgbClr val="000000"/>
                </a:solidFill>
                <a:effectLst/>
                <a:latin typeface="Times New Roman" pitchFamily="18" charset="0"/>
                <a:ea typeface="+mn-ea"/>
                <a:cs typeface="+mn-cs"/>
              </a:rPr>
              <a:t>PBO:</a:t>
            </a:r>
          </a:p>
          <a:p>
            <a:pPr lvl="0"/>
            <a:r>
              <a:rPr lang="en-IE" dirty="0" smtClean="0"/>
              <a:t>The role of the PBO is to support the Houses of the </a:t>
            </a:r>
            <a:r>
              <a:rPr lang="en-IE" dirty="0" err="1" smtClean="0"/>
              <a:t>Oireachtas</a:t>
            </a:r>
            <a:r>
              <a:rPr lang="en-IE" dirty="0" smtClean="0"/>
              <a:t> and its committees in scrutinising the management of the public finances. It will do so by providing financial and economic analysis which is: Independent; Authoritative; and Non-partisan.</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IE" sz="1200" kern="1200" dirty="0" smtClean="0">
                <a:solidFill>
                  <a:srgbClr val="000000"/>
                </a:solidFill>
                <a:effectLst/>
                <a:latin typeface="Times New Roman" pitchFamily="18" charset="0"/>
                <a:ea typeface="+mn-ea"/>
                <a:cs typeface="+mn-cs"/>
              </a:rPr>
              <a:t>The motivation behind the work comes from a commitment in the Programme for Government to support equality and gender proofing of budget proposals within government. </a:t>
            </a:r>
          </a:p>
          <a:p>
            <a:pPr lvl="0"/>
            <a:endParaRPr lang="en-IE" sz="1200" kern="1200" dirty="0" smtClean="0">
              <a:solidFill>
                <a:srgbClr val="000000"/>
              </a:solidFill>
              <a:effectLst/>
              <a:latin typeface="Times New Roman" pitchFamily="18" charset="0"/>
              <a:ea typeface="+mn-ea"/>
              <a:cs typeface="+mn-cs"/>
            </a:endParaRPr>
          </a:p>
          <a:p>
            <a:pPr lvl="0"/>
            <a:endParaRPr lang="en-IE" sz="1200" kern="1200" dirty="0" smtClean="0">
              <a:solidFill>
                <a:srgbClr val="000000"/>
              </a:solidFill>
              <a:effectLst/>
              <a:latin typeface="Times New Roman" pitchFamily="18" charset="0"/>
              <a:ea typeface="+mn-ea"/>
              <a:cs typeface="+mn-cs"/>
            </a:endParaRPr>
          </a:p>
        </p:txBody>
      </p:sp>
    </p:spTree>
    <p:extLst>
      <p:ext uri="{BB962C8B-B14F-4D97-AF65-F5344CB8AC3E}">
        <p14:creationId xmlns:p14="http://schemas.microsoft.com/office/powerpoint/2010/main" val="1578676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IE" sz="1200" kern="1200" dirty="0" smtClean="0">
                <a:solidFill>
                  <a:srgbClr val="000000"/>
                </a:solidFill>
                <a:effectLst/>
                <a:latin typeface="Times New Roman" pitchFamily="18" charset="0"/>
                <a:ea typeface="+mn-ea"/>
                <a:cs typeface="+mn-cs"/>
              </a:rPr>
              <a:t>changes in individual incomes may impact upon the economic independence and ‘bargaining power’ of an individual in a couple i.e. in the decision on how income is spent. For example, analysis in the U.K. of a change in a child benefit type payment found that transferring the benefit from men to women results in higher household spending on children. So who gets what can matter.</a:t>
            </a:r>
          </a:p>
          <a:p>
            <a:endParaRPr lang="en-IE" dirty="0"/>
          </a:p>
        </p:txBody>
      </p:sp>
    </p:spTree>
    <p:extLst>
      <p:ext uri="{BB962C8B-B14F-4D97-AF65-F5344CB8AC3E}">
        <p14:creationId xmlns:p14="http://schemas.microsoft.com/office/powerpoint/2010/main" val="2837096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Tree>
    <p:extLst>
      <p:ext uri="{BB962C8B-B14F-4D97-AF65-F5344CB8AC3E}">
        <p14:creationId xmlns:p14="http://schemas.microsoft.com/office/powerpoint/2010/main" val="3601310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IE" sz="1200" kern="1200" dirty="0" smtClean="0">
                <a:solidFill>
                  <a:srgbClr val="000000"/>
                </a:solidFill>
                <a:effectLst/>
                <a:latin typeface="Times New Roman" pitchFamily="18" charset="0"/>
                <a:ea typeface="+mn-ea"/>
                <a:cs typeface="+mn-cs"/>
              </a:rPr>
              <a:t>Looking at gender differences across the income distribution, much of the differential impact of tax-benefit policy reforms is concentrated in the lower half of the income distribution. That is, in instances where women lost out by more than men due to tax-benefit changes, the difference was most noticeable when comparing women and men from low-income households.</a:t>
            </a:r>
          </a:p>
          <a:p>
            <a:endParaRPr lang="en-IE" dirty="0"/>
          </a:p>
        </p:txBody>
      </p:sp>
    </p:spTree>
    <p:extLst>
      <p:ext uri="{BB962C8B-B14F-4D97-AF65-F5344CB8AC3E}">
        <p14:creationId xmlns:p14="http://schemas.microsoft.com/office/powerpoint/2010/main" val="2392348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IE" sz="1200" kern="1200" dirty="0" smtClean="0">
                <a:solidFill>
                  <a:srgbClr val="000000"/>
                </a:solidFill>
                <a:effectLst/>
                <a:latin typeface="Times New Roman" pitchFamily="18" charset="0"/>
                <a:ea typeface="+mn-ea"/>
                <a:cs typeface="+mn-cs"/>
              </a:rPr>
              <a:t>Finally, economic status has an important role to play in the gender impact of budgetary policy, with employed men and women largely experiencing similar changes in income due to tax-benefit changes. This illustrates the fact that much of the gender impact of tax-benefit changes is driven by the different roles that men and women tend to occupy in society. Increasing participation rates of women is likely to reduce differing gender impacts of tax-benefit policy changes in Ireland in the future.</a:t>
            </a:r>
          </a:p>
          <a:p>
            <a:endParaRPr lang="en-IE" dirty="0"/>
          </a:p>
        </p:txBody>
      </p:sp>
    </p:spTree>
    <p:extLst>
      <p:ext uri="{BB962C8B-B14F-4D97-AF65-F5344CB8AC3E}">
        <p14:creationId xmlns:p14="http://schemas.microsoft.com/office/powerpoint/2010/main" val="610628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ga-IE"/>
          </a:p>
        </p:txBody>
      </p:sp>
    </p:spTree>
    <p:extLst>
      <p:ext uri="{BB962C8B-B14F-4D97-AF65-F5344CB8AC3E}">
        <p14:creationId xmlns:p14="http://schemas.microsoft.com/office/powerpoint/2010/main" val="305584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5" name="Line 2"/>
          <p:cNvSpPr>
            <a:spLocks noChangeShapeType="1"/>
          </p:cNvSpPr>
          <p:nvPr/>
        </p:nvSpPr>
        <p:spPr bwMode="auto">
          <a:xfrm>
            <a:off x="7524750" y="1454150"/>
            <a:ext cx="0" cy="4495800"/>
          </a:xfrm>
          <a:prstGeom prst="line">
            <a:avLst/>
          </a:prstGeom>
          <a:noFill/>
          <a:ln w="41275" cap="rnd">
            <a:solidFill>
              <a:srgbClr val="292F5D"/>
            </a:solidFill>
            <a:round/>
            <a:headEnd/>
            <a:tailEnd/>
          </a:ln>
          <a:effectLst/>
        </p:spPr>
        <p:txBody>
          <a:bodyPr/>
          <a:lstStyle/>
          <a:p>
            <a:pPr>
              <a:defRPr/>
            </a:pPr>
            <a:endParaRPr lang="en-IE">
              <a:latin typeface="Calibri" pitchFamily="34" charset="0"/>
            </a:endParaRPr>
          </a:p>
        </p:txBody>
      </p:sp>
      <p:sp>
        <p:nvSpPr>
          <p:cNvPr id="6" name="Line 40"/>
          <p:cNvSpPr>
            <a:spLocks noChangeShapeType="1"/>
          </p:cNvSpPr>
          <p:nvPr/>
        </p:nvSpPr>
        <p:spPr bwMode="auto">
          <a:xfrm>
            <a:off x="107950" y="3206750"/>
            <a:ext cx="8637588" cy="0"/>
          </a:xfrm>
          <a:prstGeom prst="line">
            <a:avLst/>
          </a:prstGeom>
          <a:noFill/>
          <a:ln w="41275" cap="rnd">
            <a:solidFill>
              <a:srgbClr val="292F5D"/>
            </a:solidFill>
            <a:round/>
            <a:headEnd/>
            <a:tailEnd/>
          </a:ln>
          <a:effectLst/>
        </p:spPr>
        <p:txBody>
          <a:bodyPr/>
          <a:lstStyle/>
          <a:p>
            <a:pPr algn="l" rtl="0" fontAlgn="base">
              <a:spcBef>
                <a:spcPct val="0"/>
              </a:spcBef>
              <a:spcAft>
                <a:spcPct val="0"/>
              </a:spcAft>
              <a:defRPr/>
            </a:pPr>
            <a:endParaRPr lang="en-IE" kern="1200">
              <a:solidFill>
                <a:schemeClr val="tx1"/>
              </a:solidFill>
              <a:latin typeface="Calibri" pitchFamily="34" charset="0"/>
              <a:ea typeface="+mn-ea"/>
              <a:cs typeface="+mn-cs"/>
            </a:endParaRPr>
          </a:p>
        </p:txBody>
      </p:sp>
      <p:sp>
        <p:nvSpPr>
          <p:cNvPr id="321539" name="Rectangle 3"/>
          <p:cNvSpPr>
            <a:spLocks noGrp="1" noChangeArrowheads="1"/>
          </p:cNvSpPr>
          <p:nvPr>
            <p:ph type="ctrTitle"/>
          </p:nvPr>
        </p:nvSpPr>
        <p:spPr>
          <a:xfrm>
            <a:off x="323850" y="466724"/>
            <a:ext cx="7056462" cy="2602236"/>
          </a:xfrm>
        </p:spPr>
        <p:txBody>
          <a:bodyPr/>
          <a:lstStyle>
            <a:lvl1pPr algn="r">
              <a:defRPr sz="4400" baseline="0">
                <a:solidFill>
                  <a:srgbClr val="292F5D"/>
                </a:solidFill>
                <a:latin typeface="Calibri" pitchFamily="34" charset="0"/>
              </a:defRPr>
            </a:lvl1pPr>
          </a:lstStyle>
          <a:p>
            <a:r>
              <a:rPr lang="en-US" altLang="en-US"/>
              <a:t>Click to edit Master title style</a:t>
            </a:r>
            <a:endParaRPr lang="en-GB" altLang="en-US" dirty="0"/>
          </a:p>
        </p:txBody>
      </p:sp>
      <p:sp>
        <p:nvSpPr>
          <p:cNvPr id="321540" name="Rectangle 4"/>
          <p:cNvSpPr>
            <a:spLocks noGrp="1" noChangeArrowheads="1"/>
          </p:cNvSpPr>
          <p:nvPr>
            <p:ph type="subTitle" idx="1"/>
          </p:nvPr>
        </p:nvSpPr>
        <p:spPr>
          <a:xfrm>
            <a:off x="1692275" y="3371056"/>
            <a:ext cx="5688013" cy="1714128"/>
          </a:xfrm>
        </p:spPr>
        <p:txBody>
          <a:bodyPr/>
          <a:lstStyle>
            <a:lvl1pPr marL="0" indent="0" algn="r">
              <a:buFont typeface="Wingdings" pitchFamily="2" charset="2"/>
              <a:buNone/>
              <a:defRPr sz="3600" i="1">
                <a:solidFill>
                  <a:schemeClr val="tx1">
                    <a:lumMod val="95000"/>
                    <a:lumOff val="5000"/>
                  </a:schemeClr>
                </a:solidFill>
                <a:latin typeface="Calibri" pitchFamily="34" charset="0"/>
              </a:defRPr>
            </a:lvl1pPr>
          </a:lstStyle>
          <a:p>
            <a:r>
              <a:rPr lang="en-US" altLang="en-US"/>
              <a:t>Click to edit Master subtitle style</a:t>
            </a:r>
            <a:endParaRPr lang="en-GB" altLang="en-US" dirty="0"/>
          </a:p>
        </p:txBody>
      </p:sp>
      <p:pic>
        <p:nvPicPr>
          <p:cNvPr id="8" name="Picture 7"/>
          <p:cNvPicPr/>
          <p:nvPr/>
        </p:nvPicPr>
        <p:blipFill>
          <a:blip r:embed="rId2" cstate="print"/>
          <a:srcRect/>
          <a:stretch>
            <a:fillRect/>
          </a:stretch>
        </p:blipFill>
        <p:spPr bwMode="auto">
          <a:xfrm>
            <a:off x="7703370" y="3428999"/>
            <a:ext cx="1042168" cy="1371651"/>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aseline="0">
                <a:solidFill>
                  <a:srgbClr val="292F5D"/>
                </a:solidFill>
              </a:defRPr>
            </a:lvl1pPr>
          </a:lstStyle>
          <a:p>
            <a:r>
              <a:rPr lang="en-US"/>
              <a:t>Click to edit Master title style</a:t>
            </a:r>
            <a:endParaRPr lang="en-IE" dirty="0"/>
          </a:p>
        </p:txBody>
      </p:sp>
      <p:sp>
        <p:nvSpPr>
          <p:cNvPr id="3" name="Content Placeholder 2"/>
          <p:cNvSpPr>
            <a:spLocks noGrp="1"/>
          </p:cNvSpPr>
          <p:nvPr>
            <p:ph idx="1"/>
          </p:nvPr>
        </p:nvSpPr>
        <p:spPr/>
        <p:txBody>
          <a:bodyPr/>
          <a:lstStyle>
            <a:lvl1pPr>
              <a:buClr>
                <a:schemeClr val="accent3">
                  <a:lumMod val="75000"/>
                </a:schemeClr>
              </a:buClr>
              <a:defRPr lang="en-US" altLang="en-US" sz="3000" dirty="0" smtClean="0">
                <a:solidFill>
                  <a:schemeClr val="tx1"/>
                </a:solidFill>
                <a:latin typeface="Calibri" pitchFamily="34" charset="0"/>
                <a:ea typeface="+mn-ea"/>
                <a:cs typeface="+mn-cs"/>
              </a:defRPr>
            </a:lvl1pPr>
            <a:lvl2pPr>
              <a:buClr>
                <a:srgbClr val="292F5D"/>
              </a:buClr>
              <a:defRPr sz="2800">
                <a:solidFill>
                  <a:schemeClr val="tx1"/>
                </a:solidFill>
              </a:defRPr>
            </a:lvl2pPr>
            <a:lvl3pPr>
              <a:buClr>
                <a:srgbClr val="292F5D"/>
              </a:buClr>
              <a:defRPr sz="2400">
                <a:solidFill>
                  <a:schemeClr val="tx1"/>
                </a:solidFill>
              </a:defRPr>
            </a:lvl3pPr>
            <a:lvl4pPr>
              <a:buClr>
                <a:srgbClr val="292F5D"/>
              </a:buClr>
              <a:defRPr sz="2400">
                <a:solidFill>
                  <a:schemeClr val="tx1"/>
                </a:solidFill>
              </a:defRPr>
            </a:lvl4pPr>
            <a:lvl5pPr>
              <a:buClr>
                <a:srgbClr val="292F5D"/>
              </a:buClr>
              <a:defRPr sz="2400">
                <a:solidFill>
                  <a:schemeClr val="tx1"/>
                </a:solidFill>
              </a:defRPr>
            </a:lvl5pPr>
          </a:lstStyle>
          <a:p>
            <a:pPr marL="342900" lvl="0" indent="-342900" algn="l" rtl="0" eaLnBrk="1" fontAlgn="base" hangingPunct="1">
              <a:spcBef>
                <a:spcPct val="20000"/>
              </a:spcBef>
              <a:spcAft>
                <a:spcPct val="0"/>
              </a:spcAft>
              <a:buClr>
                <a:srgbClr val="292F5D"/>
              </a:buClr>
              <a:buSzPct val="70000"/>
              <a:buFont typeface="Wingdings" pitchFamily="2" charset="2"/>
              <a:buChar char="l"/>
            </a:pPr>
            <a:r>
              <a:rPr lang="en-US"/>
              <a:t>Click to edit Master text styles</a:t>
            </a:r>
          </a:p>
          <a:p>
            <a:pPr marL="342900" lvl="1" indent="-342900" algn="l" rtl="0" eaLnBrk="1" fontAlgn="base" hangingPunct="1">
              <a:spcBef>
                <a:spcPct val="20000"/>
              </a:spcBef>
              <a:spcAft>
                <a:spcPct val="0"/>
              </a:spcAft>
              <a:buClr>
                <a:srgbClr val="292F5D"/>
              </a:buClr>
              <a:buSzPct val="70000"/>
              <a:buFont typeface="Wingdings" pitchFamily="2" charset="2"/>
              <a:buChar char="l"/>
            </a:pPr>
            <a:r>
              <a:rPr lang="en-US"/>
              <a:t>Second level</a:t>
            </a:r>
          </a:p>
          <a:p>
            <a:pPr marL="342900" lvl="2" indent="-342900" algn="l" rtl="0" eaLnBrk="1" fontAlgn="base" hangingPunct="1">
              <a:spcBef>
                <a:spcPct val="20000"/>
              </a:spcBef>
              <a:spcAft>
                <a:spcPct val="0"/>
              </a:spcAft>
              <a:buClr>
                <a:srgbClr val="292F5D"/>
              </a:buClr>
              <a:buSzPct val="70000"/>
              <a:buFont typeface="Wingdings" pitchFamily="2" charset="2"/>
              <a:buChar char="l"/>
            </a:pPr>
            <a:r>
              <a:rPr lang="en-US"/>
              <a:t>Third level</a:t>
            </a:r>
          </a:p>
          <a:p>
            <a:pPr marL="342900" lvl="3" indent="-342900" algn="l" rtl="0" eaLnBrk="1" fontAlgn="base" hangingPunct="1">
              <a:spcBef>
                <a:spcPct val="20000"/>
              </a:spcBef>
              <a:spcAft>
                <a:spcPct val="0"/>
              </a:spcAft>
              <a:buClr>
                <a:srgbClr val="292F5D"/>
              </a:buClr>
              <a:buSzPct val="70000"/>
              <a:buFont typeface="Wingdings" pitchFamily="2" charset="2"/>
              <a:buChar char="l"/>
            </a:pPr>
            <a:r>
              <a:rPr lang="en-US"/>
              <a:t>Fourth level</a:t>
            </a:r>
          </a:p>
          <a:p>
            <a:pPr marL="342900" lvl="4" indent="-342900" algn="l" rtl="0" eaLnBrk="1" fontAlgn="base" hangingPunct="1">
              <a:spcBef>
                <a:spcPct val="20000"/>
              </a:spcBef>
              <a:spcAft>
                <a:spcPct val="0"/>
              </a:spcAft>
              <a:buClr>
                <a:srgbClr val="292F5D"/>
              </a:buClr>
              <a:buSzPct val="70000"/>
              <a:buFont typeface="Wingdings" pitchFamily="2" charset="2"/>
              <a:buChar char="l"/>
            </a:pPr>
            <a:r>
              <a:rPr lang="en-US"/>
              <a:t>Fifth level</a:t>
            </a:r>
            <a:endParaRPr lang="en-I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292F5D"/>
                </a:solidFill>
              </a:defRPr>
            </a:lvl1pPr>
          </a:lstStyle>
          <a:p>
            <a:r>
              <a:rPr lang="en-US"/>
              <a:t>Click to edit Master title style</a:t>
            </a:r>
            <a:endParaRPr lang="en-IE" dirty="0"/>
          </a:p>
        </p:txBody>
      </p:sp>
      <p:sp>
        <p:nvSpPr>
          <p:cNvPr id="3" name="Content Placeholder 2"/>
          <p:cNvSpPr>
            <a:spLocks noGrp="1"/>
          </p:cNvSpPr>
          <p:nvPr>
            <p:ph sz="half" idx="1"/>
          </p:nvPr>
        </p:nvSpPr>
        <p:spPr>
          <a:xfrm>
            <a:off x="457200" y="1484313"/>
            <a:ext cx="4038600" cy="4646612"/>
          </a:xfrm>
        </p:spPr>
        <p:txBody>
          <a:bodyPr/>
          <a:lstStyle>
            <a:lvl1pPr>
              <a:buClr>
                <a:srgbClr val="292F5D"/>
              </a:buCl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dirty="0"/>
          </a:p>
        </p:txBody>
      </p:sp>
      <p:sp>
        <p:nvSpPr>
          <p:cNvPr id="4" name="Content Placeholder 3"/>
          <p:cNvSpPr>
            <a:spLocks noGrp="1"/>
          </p:cNvSpPr>
          <p:nvPr>
            <p:ph sz="half" idx="2"/>
          </p:nvPr>
        </p:nvSpPr>
        <p:spPr>
          <a:xfrm>
            <a:off x="4648200" y="1484313"/>
            <a:ext cx="4038600" cy="4646612"/>
          </a:xfrm>
        </p:spPr>
        <p:txBody>
          <a:bodyPr/>
          <a:lstStyle>
            <a:lvl1pPr>
              <a:buClr>
                <a:srgbClr val="292F5D"/>
              </a:buCl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99176" cy="994122"/>
          </a:xfrm>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0514" name="Line 2"/>
          <p:cNvSpPr>
            <a:spLocks noChangeShapeType="1"/>
          </p:cNvSpPr>
          <p:nvPr/>
        </p:nvSpPr>
        <p:spPr bwMode="auto">
          <a:xfrm flipH="1">
            <a:off x="8101013" y="115888"/>
            <a:ext cx="0" cy="1368425"/>
          </a:xfrm>
          <a:prstGeom prst="line">
            <a:avLst/>
          </a:prstGeom>
          <a:noFill/>
          <a:ln w="41275" cap="rnd">
            <a:solidFill>
              <a:srgbClr val="292F5D"/>
            </a:solidFill>
            <a:round/>
            <a:headEnd/>
            <a:tailEnd/>
          </a:ln>
          <a:effectLst/>
        </p:spPr>
        <p:txBody>
          <a:bodyPr/>
          <a:lstStyle/>
          <a:p>
            <a:pPr algn="l" rtl="0" fontAlgn="base">
              <a:spcBef>
                <a:spcPct val="0"/>
              </a:spcBef>
              <a:spcAft>
                <a:spcPct val="0"/>
              </a:spcAft>
              <a:defRPr/>
            </a:pPr>
            <a:endParaRPr lang="en-IE" kern="1200">
              <a:solidFill>
                <a:schemeClr val="tx1"/>
              </a:solidFill>
              <a:latin typeface="Calibri" pitchFamily="34" charset="0"/>
              <a:ea typeface="+mn-ea"/>
              <a:cs typeface="+mn-cs"/>
            </a:endParaRPr>
          </a:p>
        </p:txBody>
      </p:sp>
      <p:sp>
        <p:nvSpPr>
          <p:cNvPr id="1027" name="Rectangle 3"/>
          <p:cNvSpPr>
            <a:spLocks noGrp="1" noChangeArrowheads="1"/>
          </p:cNvSpPr>
          <p:nvPr>
            <p:ph type="title"/>
          </p:nvPr>
        </p:nvSpPr>
        <p:spPr bwMode="auto">
          <a:xfrm>
            <a:off x="468313" y="400050"/>
            <a:ext cx="7543800" cy="8683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1028" name="Rectangle 4"/>
          <p:cNvSpPr>
            <a:spLocks noGrp="1" noChangeArrowheads="1"/>
          </p:cNvSpPr>
          <p:nvPr>
            <p:ph type="body" idx="1"/>
          </p:nvPr>
        </p:nvSpPr>
        <p:spPr bwMode="auto">
          <a:xfrm>
            <a:off x="457200" y="1557338"/>
            <a:ext cx="8229600" cy="49672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pic>
        <p:nvPicPr>
          <p:cNvPr id="6" name="Picture 5"/>
          <p:cNvPicPr/>
          <p:nvPr/>
        </p:nvPicPr>
        <p:blipFill>
          <a:blip r:embed="rId7" cstate="print"/>
          <a:srcRect/>
          <a:stretch>
            <a:fillRect/>
          </a:stretch>
        </p:blipFill>
        <p:spPr bwMode="auto">
          <a:xfrm>
            <a:off x="8167273" y="244633"/>
            <a:ext cx="733424" cy="102378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Lst>
  <p:hf hdr="0" ftr="0" dt="0"/>
  <p:txStyles>
    <p:titleStyle>
      <a:lvl1pPr algn="l" rtl="0" eaLnBrk="1" fontAlgn="base" hangingPunct="1">
        <a:spcBef>
          <a:spcPct val="0"/>
        </a:spcBef>
        <a:spcAft>
          <a:spcPct val="0"/>
        </a:spcAft>
        <a:defRPr sz="3600" b="1" baseline="0">
          <a:solidFill>
            <a:srgbClr val="292F5D"/>
          </a:solidFill>
          <a:latin typeface="Calibri" pitchFamily="34" charset="0"/>
          <a:ea typeface="+mj-ea"/>
          <a:cs typeface="+mj-cs"/>
        </a:defRPr>
      </a:lvl1pPr>
      <a:lvl2pPr algn="l" rtl="0" eaLnBrk="1" fontAlgn="base" hangingPunct="1">
        <a:spcBef>
          <a:spcPct val="0"/>
        </a:spcBef>
        <a:spcAft>
          <a:spcPct val="0"/>
        </a:spcAft>
        <a:defRPr sz="3600" b="1">
          <a:solidFill>
            <a:srgbClr val="9BBB59"/>
          </a:solidFill>
          <a:latin typeface="Calibri" pitchFamily="34" charset="0"/>
        </a:defRPr>
      </a:lvl2pPr>
      <a:lvl3pPr algn="l" rtl="0" eaLnBrk="1" fontAlgn="base" hangingPunct="1">
        <a:spcBef>
          <a:spcPct val="0"/>
        </a:spcBef>
        <a:spcAft>
          <a:spcPct val="0"/>
        </a:spcAft>
        <a:defRPr sz="3600" b="1">
          <a:solidFill>
            <a:srgbClr val="9BBB59"/>
          </a:solidFill>
          <a:latin typeface="Calibri" pitchFamily="34" charset="0"/>
        </a:defRPr>
      </a:lvl3pPr>
      <a:lvl4pPr algn="l" rtl="0" eaLnBrk="1" fontAlgn="base" hangingPunct="1">
        <a:spcBef>
          <a:spcPct val="0"/>
        </a:spcBef>
        <a:spcAft>
          <a:spcPct val="0"/>
        </a:spcAft>
        <a:defRPr sz="3600" b="1">
          <a:solidFill>
            <a:srgbClr val="9BBB59"/>
          </a:solidFill>
          <a:latin typeface="Calibri" pitchFamily="34" charset="0"/>
        </a:defRPr>
      </a:lvl4pPr>
      <a:lvl5pPr algn="l" rtl="0" eaLnBrk="1" fontAlgn="base" hangingPunct="1">
        <a:spcBef>
          <a:spcPct val="0"/>
        </a:spcBef>
        <a:spcAft>
          <a:spcPct val="0"/>
        </a:spcAft>
        <a:defRPr sz="3600" b="1">
          <a:solidFill>
            <a:srgbClr val="9BBB59"/>
          </a:solidFill>
          <a:latin typeface="Calibri" pitchFamily="34" charset="0"/>
        </a:defRPr>
      </a:lvl5pPr>
      <a:lvl6pPr marL="457200" algn="l" rtl="0" eaLnBrk="1" fontAlgn="base" hangingPunct="1">
        <a:spcBef>
          <a:spcPct val="0"/>
        </a:spcBef>
        <a:spcAft>
          <a:spcPct val="0"/>
        </a:spcAft>
        <a:defRPr sz="4000" b="1">
          <a:solidFill>
            <a:srgbClr val="003366"/>
          </a:solidFill>
          <a:latin typeface="Tahoma" pitchFamily="34" charset="0"/>
        </a:defRPr>
      </a:lvl6pPr>
      <a:lvl7pPr marL="914400" algn="l" rtl="0" eaLnBrk="1" fontAlgn="base" hangingPunct="1">
        <a:spcBef>
          <a:spcPct val="0"/>
        </a:spcBef>
        <a:spcAft>
          <a:spcPct val="0"/>
        </a:spcAft>
        <a:defRPr sz="4000" b="1">
          <a:solidFill>
            <a:srgbClr val="003366"/>
          </a:solidFill>
          <a:latin typeface="Tahoma" pitchFamily="34" charset="0"/>
        </a:defRPr>
      </a:lvl7pPr>
      <a:lvl8pPr marL="1371600" algn="l" rtl="0" eaLnBrk="1" fontAlgn="base" hangingPunct="1">
        <a:spcBef>
          <a:spcPct val="0"/>
        </a:spcBef>
        <a:spcAft>
          <a:spcPct val="0"/>
        </a:spcAft>
        <a:defRPr sz="4000" b="1">
          <a:solidFill>
            <a:srgbClr val="003366"/>
          </a:solidFill>
          <a:latin typeface="Tahoma" pitchFamily="34" charset="0"/>
        </a:defRPr>
      </a:lvl8pPr>
      <a:lvl9pPr marL="1828800" algn="l" rtl="0" eaLnBrk="1" fontAlgn="base" hangingPunct="1">
        <a:spcBef>
          <a:spcPct val="0"/>
        </a:spcBef>
        <a:spcAft>
          <a:spcPct val="0"/>
        </a:spcAft>
        <a:defRPr sz="4000" b="1">
          <a:solidFill>
            <a:srgbClr val="003366"/>
          </a:solidFill>
          <a:latin typeface="Tahoma" pitchFamily="34" charset="0"/>
        </a:defRPr>
      </a:lvl9pPr>
    </p:titleStyle>
    <p:bodyStyle>
      <a:lvl1pPr marL="342900" indent="-342900" algn="l" rtl="0" eaLnBrk="1" fontAlgn="base" hangingPunct="1">
        <a:spcBef>
          <a:spcPct val="20000"/>
        </a:spcBef>
        <a:spcAft>
          <a:spcPct val="0"/>
        </a:spcAft>
        <a:buClr>
          <a:srgbClr val="292F5D"/>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292F5D"/>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292F5D"/>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292F5D"/>
        </a:buClr>
        <a:buSzPct val="85000"/>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292F5D"/>
        </a:buClr>
        <a:buSzPct val="80000"/>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chemeClr val="tx1"/>
        </a:buClr>
        <a:buSzPct val="80000"/>
        <a:buChar char="•"/>
        <a:defRPr sz="2000">
          <a:solidFill>
            <a:schemeClr val="tx1"/>
          </a:solidFill>
          <a:latin typeface="+mn-lt"/>
        </a:defRPr>
      </a:lvl6pPr>
      <a:lvl7pPr marL="2513013" indent="-315913" algn="l" rtl="0" eaLnBrk="1" fontAlgn="base" hangingPunct="1">
        <a:spcBef>
          <a:spcPct val="20000"/>
        </a:spcBef>
        <a:spcAft>
          <a:spcPct val="0"/>
        </a:spcAft>
        <a:buClr>
          <a:schemeClr val="tx1"/>
        </a:buClr>
        <a:buSzPct val="80000"/>
        <a:buChar char="•"/>
        <a:defRPr sz="2000">
          <a:solidFill>
            <a:schemeClr val="tx1"/>
          </a:solidFill>
          <a:latin typeface="+mn-lt"/>
        </a:defRPr>
      </a:lvl7pPr>
      <a:lvl8pPr marL="2970213" indent="-315913" algn="l" rtl="0" eaLnBrk="1" fontAlgn="base" hangingPunct="1">
        <a:spcBef>
          <a:spcPct val="20000"/>
        </a:spcBef>
        <a:spcAft>
          <a:spcPct val="0"/>
        </a:spcAft>
        <a:buClr>
          <a:schemeClr val="tx1"/>
        </a:buClr>
        <a:buSzPct val="80000"/>
        <a:buChar char="•"/>
        <a:defRPr sz="2000">
          <a:solidFill>
            <a:schemeClr val="tx1"/>
          </a:solidFill>
          <a:latin typeface="+mn-lt"/>
        </a:defRPr>
      </a:lvl8pPr>
      <a:lvl9pPr marL="3427413" indent="-315913" algn="l" rtl="0" eaLnBrk="1" fontAlgn="base" hangingPunct="1">
        <a:spcBef>
          <a:spcPct val="20000"/>
        </a:spcBef>
        <a:spcAft>
          <a:spcPct val="0"/>
        </a:spcAft>
        <a:buClr>
          <a:schemeClr val="tx1"/>
        </a:buClr>
        <a:buSzPct val="8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5.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vmlDrawing" Target="../drawings/vmlDrawing5.v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5.xml"/><Relationship Id="rId1" Type="http://schemas.openxmlformats.org/officeDocument/2006/relationships/vmlDrawing" Target="../drawings/vmlDrawing6.vml"/><Relationship Id="rId4" Type="http://schemas.openxmlformats.org/officeDocument/2006/relationships/image" Target="../media/image7.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ctrTitle"/>
          </p:nvPr>
        </p:nvSpPr>
        <p:spPr>
          <a:xfrm>
            <a:off x="323528" y="1052736"/>
            <a:ext cx="6980312" cy="1728192"/>
          </a:xfrm>
        </p:spPr>
        <p:txBody>
          <a:bodyPr>
            <a:noAutofit/>
          </a:bodyPr>
          <a:lstStyle/>
          <a:p>
            <a:r>
              <a:rPr lang="en-IE" sz="6000" dirty="0" smtClean="0"/>
              <a:t>The Gender Impact of Tax-Benefit Policy</a:t>
            </a:r>
            <a:endParaRPr lang="en-IE" sz="6000" i="1" dirty="0"/>
          </a:p>
        </p:txBody>
      </p:sp>
      <p:sp>
        <p:nvSpPr>
          <p:cNvPr id="246787" name="Rectangle 3"/>
          <p:cNvSpPr>
            <a:spLocks noGrp="1" noChangeArrowheads="1"/>
          </p:cNvSpPr>
          <p:nvPr>
            <p:ph type="subTitle" idx="1"/>
          </p:nvPr>
        </p:nvSpPr>
        <p:spPr>
          <a:xfrm>
            <a:off x="755576" y="3429000"/>
            <a:ext cx="6553224" cy="1752600"/>
          </a:xfrm>
        </p:spPr>
        <p:txBody>
          <a:bodyPr/>
          <a:lstStyle/>
          <a:p>
            <a:pPr>
              <a:lnSpc>
                <a:spcPct val="80000"/>
              </a:lnSpc>
            </a:pPr>
            <a:endParaRPr lang="en-IE" sz="2800" i="1" dirty="0"/>
          </a:p>
          <a:p>
            <a:pPr>
              <a:lnSpc>
                <a:spcPct val="80000"/>
              </a:lnSpc>
            </a:pPr>
            <a:r>
              <a:rPr lang="en-IE" sz="2200" dirty="0" err="1" smtClean="0"/>
              <a:t>Dr.</a:t>
            </a:r>
            <a:r>
              <a:rPr lang="en-IE" sz="2200" dirty="0" smtClean="0"/>
              <a:t> Claire Keane</a:t>
            </a:r>
          </a:p>
          <a:p>
            <a:pPr>
              <a:lnSpc>
                <a:spcPct val="80000"/>
              </a:lnSpc>
            </a:pPr>
            <a:r>
              <a:rPr lang="en-GB" sz="2200" i="1" dirty="0" smtClean="0"/>
              <a:t>Economic and Social Research Institute</a:t>
            </a:r>
            <a:endParaRPr lang="en-IE" sz="2200" i="1" dirty="0"/>
          </a:p>
          <a:p>
            <a:pPr>
              <a:lnSpc>
                <a:spcPct val="80000"/>
              </a:lnSpc>
            </a:pPr>
            <a:endParaRPr lang="en-IE" sz="1800" dirty="0" smtClean="0"/>
          </a:p>
          <a:p>
            <a:pPr>
              <a:lnSpc>
                <a:spcPct val="80000"/>
              </a:lnSpc>
            </a:pPr>
            <a:r>
              <a:rPr lang="en-IE" sz="2200" dirty="0" smtClean="0"/>
              <a:t>SPA/CHASM Seminar, Birmingham February 12th 2019</a:t>
            </a:r>
            <a:endParaRPr lang="en-GB"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Tax-Benefit Changes, 2008-2018</a:t>
            </a:r>
            <a:endParaRPr lang="en-IE" dirty="0"/>
          </a:p>
        </p:txBody>
      </p:sp>
      <p:sp>
        <p:nvSpPr>
          <p:cNvPr id="3" name="Content Placeholder 2"/>
          <p:cNvSpPr>
            <a:spLocks noGrp="1"/>
          </p:cNvSpPr>
          <p:nvPr>
            <p:ph idx="1"/>
          </p:nvPr>
        </p:nvSpPr>
        <p:spPr>
          <a:xfrm>
            <a:off x="251520" y="1484784"/>
            <a:ext cx="8712968" cy="5039841"/>
          </a:xfrm>
        </p:spPr>
        <p:txBody>
          <a:bodyPr/>
          <a:lstStyle/>
          <a:p>
            <a:pPr marL="0" indent="0">
              <a:buNone/>
            </a:pPr>
            <a:r>
              <a:rPr lang="en-IE" dirty="0" smtClean="0"/>
              <a:t>Benefit measures:</a:t>
            </a:r>
          </a:p>
          <a:p>
            <a:r>
              <a:rPr lang="en-IE" sz="2600" dirty="0" smtClean="0"/>
              <a:t>Nominal cuts to benefits during austerity years, some recovery in recent years but didn’t keep pace with wage inflation</a:t>
            </a:r>
          </a:p>
          <a:p>
            <a:r>
              <a:rPr lang="en-IE" sz="2600" dirty="0" smtClean="0"/>
              <a:t>Over 65 rates protected from cuts.</a:t>
            </a:r>
          </a:p>
          <a:p>
            <a:r>
              <a:rPr lang="en-IE" sz="2600" dirty="0" smtClean="0"/>
              <a:t>Cuts to (universal) child benefit.</a:t>
            </a:r>
          </a:p>
          <a:p>
            <a:r>
              <a:rPr lang="en-IE" sz="2600" dirty="0" smtClean="0"/>
              <a:t>Tightening of eligibility to lone parent benefits.</a:t>
            </a:r>
            <a:endParaRPr lang="en-IE" sz="2600" dirty="0"/>
          </a:p>
        </p:txBody>
      </p:sp>
    </p:spTree>
    <p:extLst>
      <p:ext uri="{BB962C8B-B14F-4D97-AF65-F5344CB8AC3E}">
        <p14:creationId xmlns:p14="http://schemas.microsoft.com/office/powerpoint/2010/main" val="1583949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2420888"/>
            <a:ext cx="7543800" cy="868363"/>
          </a:xfrm>
        </p:spPr>
        <p:txBody>
          <a:bodyPr/>
          <a:lstStyle/>
          <a:p>
            <a:pPr algn="ctr"/>
            <a:r>
              <a:rPr lang="en-IE" sz="6000" dirty="0" smtClean="0"/>
              <a:t>Results</a:t>
            </a:r>
            <a:endParaRPr lang="en-IE" sz="6000" dirty="0"/>
          </a:p>
        </p:txBody>
      </p:sp>
    </p:spTree>
    <p:extLst>
      <p:ext uri="{BB962C8B-B14F-4D97-AF65-F5344CB8AC3E}">
        <p14:creationId xmlns:p14="http://schemas.microsoft.com/office/powerpoint/2010/main" val="4068400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singles</a:t>
            </a:r>
            <a:endParaRPr lang="en-IE" dirty="0"/>
          </a:p>
        </p:txBody>
      </p:sp>
      <p:graphicFrame>
        <p:nvGraphicFramePr>
          <p:cNvPr id="8" name="Object 7"/>
          <p:cNvGraphicFramePr>
            <a:graphicFrameLocks noChangeAspect="1"/>
          </p:cNvGraphicFramePr>
          <p:nvPr>
            <p:extLst>
              <p:ext uri="{D42A27DB-BD31-4B8C-83A1-F6EECF244321}">
                <p14:modId xmlns:p14="http://schemas.microsoft.com/office/powerpoint/2010/main" val="2461672978"/>
              </p:ext>
            </p:extLst>
          </p:nvPr>
        </p:nvGraphicFramePr>
        <p:xfrm>
          <a:off x="969963" y="1560513"/>
          <a:ext cx="7499350" cy="4406900"/>
        </p:xfrm>
        <a:graphic>
          <a:graphicData uri="http://schemas.openxmlformats.org/presentationml/2006/ole">
            <mc:AlternateContent xmlns:mc="http://schemas.openxmlformats.org/markup-compatibility/2006">
              <mc:Choice xmlns:v="urn:schemas-microsoft-com:vml" Requires="v">
                <p:oleObj spid="_x0000_s4119" name="Document" r:id="rId3" imgW="5727171" imgH="3366659" progId="Word.Document.12">
                  <p:embed/>
                </p:oleObj>
              </mc:Choice>
              <mc:Fallback>
                <p:oleObj name="Document" r:id="rId3" imgW="5727171" imgH="3366659" progId="Word.Document.12">
                  <p:embed/>
                  <p:pic>
                    <p:nvPicPr>
                      <p:cNvPr id="0" name=""/>
                      <p:cNvPicPr/>
                      <p:nvPr/>
                    </p:nvPicPr>
                    <p:blipFill>
                      <a:blip r:embed="rId4"/>
                      <a:stretch>
                        <a:fillRect/>
                      </a:stretch>
                    </p:blipFill>
                    <p:spPr>
                      <a:xfrm>
                        <a:off x="969963" y="1560513"/>
                        <a:ext cx="7499350" cy="4406900"/>
                      </a:xfrm>
                      <a:prstGeom prst="rect">
                        <a:avLst/>
                      </a:prstGeom>
                    </p:spPr>
                  </p:pic>
                </p:oleObj>
              </mc:Fallback>
            </mc:AlternateContent>
          </a:graphicData>
        </a:graphic>
      </p:graphicFrame>
    </p:spTree>
    <p:extLst>
      <p:ext uri="{BB962C8B-B14F-4D97-AF65-F5344CB8AC3E}">
        <p14:creationId xmlns:p14="http://schemas.microsoft.com/office/powerpoint/2010/main" val="2999398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singles</a:t>
            </a:r>
            <a:endParaRPr lang="en-IE" dirty="0"/>
          </a:p>
        </p:txBody>
      </p:sp>
      <p:graphicFrame>
        <p:nvGraphicFramePr>
          <p:cNvPr id="6" name="Object 5"/>
          <p:cNvGraphicFramePr>
            <a:graphicFrameLocks noChangeAspect="1"/>
          </p:cNvGraphicFramePr>
          <p:nvPr>
            <p:extLst>
              <p:ext uri="{D42A27DB-BD31-4B8C-83A1-F6EECF244321}">
                <p14:modId xmlns:p14="http://schemas.microsoft.com/office/powerpoint/2010/main" val="1713843675"/>
              </p:ext>
            </p:extLst>
          </p:nvPr>
        </p:nvGraphicFramePr>
        <p:xfrm>
          <a:off x="803275" y="1311275"/>
          <a:ext cx="7593013" cy="5505450"/>
        </p:xfrm>
        <a:graphic>
          <a:graphicData uri="http://schemas.openxmlformats.org/presentationml/2006/ole">
            <mc:AlternateContent xmlns:mc="http://schemas.openxmlformats.org/markup-compatibility/2006">
              <mc:Choice xmlns:v="urn:schemas-microsoft-com:vml" Requires="v">
                <p:oleObj spid="_x0000_s5146" name="Document" r:id="rId3" imgW="5897411" imgH="4266522" progId="Word.Document.12">
                  <p:embed/>
                </p:oleObj>
              </mc:Choice>
              <mc:Fallback>
                <p:oleObj name="Document" r:id="rId3" imgW="5897411" imgH="4266522" progId="Word.Document.12">
                  <p:embed/>
                  <p:pic>
                    <p:nvPicPr>
                      <p:cNvPr id="0" name=""/>
                      <p:cNvPicPr/>
                      <p:nvPr/>
                    </p:nvPicPr>
                    <p:blipFill>
                      <a:blip r:embed="rId4"/>
                      <a:stretch>
                        <a:fillRect/>
                      </a:stretch>
                    </p:blipFill>
                    <p:spPr>
                      <a:xfrm>
                        <a:off x="803275" y="1311275"/>
                        <a:ext cx="7593013" cy="5505450"/>
                      </a:xfrm>
                      <a:prstGeom prst="rect">
                        <a:avLst/>
                      </a:prstGeom>
                    </p:spPr>
                  </p:pic>
                </p:oleObj>
              </mc:Fallback>
            </mc:AlternateContent>
          </a:graphicData>
        </a:graphic>
      </p:graphicFrame>
    </p:spTree>
    <p:extLst>
      <p:ext uri="{BB962C8B-B14F-4D97-AF65-F5344CB8AC3E}">
        <p14:creationId xmlns:p14="http://schemas.microsoft.com/office/powerpoint/2010/main" val="263802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couples</a:t>
            </a:r>
            <a:endParaRPr lang="en-IE" dirty="0"/>
          </a:p>
        </p:txBody>
      </p:sp>
      <p:graphicFrame>
        <p:nvGraphicFramePr>
          <p:cNvPr id="4" name="Object 3"/>
          <p:cNvGraphicFramePr>
            <a:graphicFrameLocks noChangeAspect="1"/>
          </p:cNvGraphicFramePr>
          <p:nvPr>
            <p:extLst>
              <p:ext uri="{D42A27DB-BD31-4B8C-83A1-F6EECF244321}">
                <p14:modId xmlns:p14="http://schemas.microsoft.com/office/powerpoint/2010/main" val="2401030502"/>
              </p:ext>
            </p:extLst>
          </p:nvPr>
        </p:nvGraphicFramePr>
        <p:xfrm>
          <a:off x="512014" y="1340768"/>
          <a:ext cx="8461988" cy="5256584"/>
        </p:xfrm>
        <a:graphic>
          <a:graphicData uri="http://schemas.openxmlformats.org/presentationml/2006/ole">
            <mc:AlternateContent xmlns:mc="http://schemas.openxmlformats.org/markup-compatibility/2006">
              <mc:Choice xmlns:v="urn:schemas-microsoft-com:vml" Requires="v">
                <p:oleObj spid="_x0000_s7191" name="Document" r:id="rId3" imgW="5916912" imgH="3677092" progId="Word.Document.12">
                  <p:embed/>
                </p:oleObj>
              </mc:Choice>
              <mc:Fallback>
                <p:oleObj name="Document" r:id="rId3" imgW="5916912" imgH="3677092" progId="Word.Document.12">
                  <p:embed/>
                  <p:pic>
                    <p:nvPicPr>
                      <p:cNvPr id="0" name=""/>
                      <p:cNvPicPr/>
                      <p:nvPr/>
                    </p:nvPicPr>
                    <p:blipFill>
                      <a:blip r:embed="rId4"/>
                      <a:stretch>
                        <a:fillRect/>
                      </a:stretch>
                    </p:blipFill>
                    <p:spPr>
                      <a:xfrm>
                        <a:off x="512014" y="1340768"/>
                        <a:ext cx="8461988" cy="5256584"/>
                      </a:xfrm>
                      <a:prstGeom prst="rect">
                        <a:avLst/>
                      </a:prstGeom>
                    </p:spPr>
                  </p:pic>
                </p:oleObj>
              </mc:Fallback>
            </mc:AlternateContent>
          </a:graphicData>
        </a:graphic>
      </p:graphicFrame>
    </p:spTree>
    <p:extLst>
      <p:ext uri="{BB962C8B-B14F-4D97-AF65-F5344CB8AC3E}">
        <p14:creationId xmlns:p14="http://schemas.microsoft.com/office/powerpoint/2010/main" val="38622321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couples</a:t>
            </a:r>
            <a:endParaRPr lang="en-IE" dirty="0"/>
          </a:p>
        </p:txBody>
      </p:sp>
      <p:graphicFrame>
        <p:nvGraphicFramePr>
          <p:cNvPr id="7" name="Object 6"/>
          <p:cNvGraphicFramePr>
            <a:graphicFrameLocks noChangeAspect="1"/>
          </p:cNvGraphicFramePr>
          <p:nvPr>
            <p:extLst>
              <p:ext uri="{D42A27DB-BD31-4B8C-83A1-F6EECF244321}">
                <p14:modId xmlns:p14="http://schemas.microsoft.com/office/powerpoint/2010/main" val="3073768134"/>
              </p:ext>
            </p:extLst>
          </p:nvPr>
        </p:nvGraphicFramePr>
        <p:xfrm>
          <a:off x="895350" y="1458913"/>
          <a:ext cx="7112000" cy="5080000"/>
        </p:xfrm>
        <a:graphic>
          <a:graphicData uri="http://schemas.openxmlformats.org/presentationml/2006/ole">
            <mc:AlternateContent xmlns:mc="http://schemas.openxmlformats.org/markup-compatibility/2006">
              <mc:Choice xmlns:v="urn:schemas-microsoft-com:vml" Requires="v">
                <p:oleObj spid="_x0000_s6169" name="Document" r:id="rId4" imgW="5727171" imgH="4096695" progId="Word.Document.12">
                  <p:embed/>
                </p:oleObj>
              </mc:Choice>
              <mc:Fallback>
                <p:oleObj name="Document" r:id="rId4" imgW="5727171" imgH="4096695" progId="Word.Document.12">
                  <p:embed/>
                  <p:pic>
                    <p:nvPicPr>
                      <p:cNvPr id="0" name=""/>
                      <p:cNvPicPr/>
                      <p:nvPr/>
                    </p:nvPicPr>
                    <p:blipFill>
                      <a:blip r:embed="rId5"/>
                      <a:stretch>
                        <a:fillRect/>
                      </a:stretch>
                    </p:blipFill>
                    <p:spPr>
                      <a:xfrm>
                        <a:off x="895350" y="1458913"/>
                        <a:ext cx="7112000" cy="5080000"/>
                      </a:xfrm>
                      <a:prstGeom prst="rect">
                        <a:avLst/>
                      </a:prstGeom>
                    </p:spPr>
                  </p:pic>
                </p:oleObj>
              </mc:Fallback>
            </mc:AlternateContent>
          </a:graphicData>
        </a:graphic>
      </p:graphicFrame>
    </p:spTree>
    <p:extLst>
      <p:ext uri="{BB962C8B-B14F-4D97-AF65-F5344CB8AC3E}">
        <p14:creationId xmlns:p14="http://schemas.microsoft.com/office/powerpoint/2010/main" val="4227478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by economic activity</a:t>
            </a:r>
            <a:endParaRPr lang="en-IE" dirty="0"/>
          </a:p>
        </p:txBody>
      </p:sp>
      <p:graphicFrame>
        <p:nvGraphicFramePr>
          <p:cNvPr id="3" name="Object 2"/>
          <p:cNvGraphicFramePr>
            <a:graphicFrameLocks noChangeAspect="1"/>
          </p:cNvGraphicFramePr>
          <p:nvPr>
            <p:extLst>
              <p:ext uri="{D42A27DB-BD31-4B8C-83A1-F6EECF244321}">
                <p14:modId xmlns:p14="http://schemas.microsoft.com/office/powerpoint/2010/main" val="1199267618"/>
              </p:ext>
            </p:extLst>
          </p:nvPr>
        </p:nvGraphicFramePr>
        <p:xfrm>
          <a:off x="893763" y="1560513"/>
          <a:ext cx="7534275" cy="4203700"/>
        </p:xfrm>
        <a:graphic>
          <a:graphicData uri="http://schemas.openxmlformats.org/presentationml/2006/ole">
            <mc:AlternateContent xmlns:mc="http://schemas.openxmlformats.org/markup-compatibility/2006">
              <mc:Choice xmlns:v="urn:schemas-microsoft-com:vml" Requires="v">
                <p:oleObj spid="_x0000_s9239" name="Document" r:id="rId4" imgW="5727171" imgH="3201870" progId="Word.Document.12">
                  <p:embed/>
                </p:oleObj>
              </mc:Choice>
              <mc:Fallback>
                <p:oleObj name="Document" r:id="rId4" imgW="5727171" imgH="3201870" progId="Word.Document.12">
                  <p:embed/>
                  <p:pic>
                    <p:nvPicPr>
                      <p:cNvPr id="3" name="Object 2"/>
                      <p:cNvPicPr/>
                      <p:nvPr/>
                    </p:nvPicPr>
                    <p:blipFill>
                      <a:blip r:embed="rId5"/>
                      <a:stretch>
                        <a:fillRect/>
                      </a:stretch>
                    </p:blipFill>
                    <p:spPr>
                      <a:xfrm>
                        <a:off x="893763" y="1560513"/>
                        <a:ext cx="7534275" cy="4203700"/>
                      </a:xfrm>
                      <a:prstGeom prst="rect">
                        <a:avLst/>
                      </a:prstGeom>
                    </p:spPr>
                  </p:pic>
                </p:oleObj>
              </mc:Fallback>
            </mc:AlternateContent>
          </a:graphicData>
        </a:graphic>
      </p:graphicFrame>
    </p:spTree>
    <p:extLst>
      <p:ext uri="{BB962C8B-B14F-4D97-AF65-F5344CB8AC3E}">
        <p14:creationId xmlns:p14="http://schemas.microsoft.com/office/powerpoint/2010/main" val="59242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Results – austerity vs. recovery budgets</a:t>
            </a:r>
            <a:endParaRPr lang="en-IE" dirty="0"/>
          </a:p>
        </p:txBody>
      </p:sp>
      <p:graphicFrame>
        <p:nvGraphicFramePr>
          <p:cNvPr id="4" name="Object 3"/>
          <p:cNvGraphicFramePr>
            <a:graphicFrameLocks noChangeAspect="1"/>
          </p:cNvGraphicFramePr>
          <p:nvPr>
            <p:extLst>
              <p:ext uri="{D42A27DB-BD31-4B8C-83A1-F6EECF244321}">
                <p14:modId xmlns:p14="http://schemas.microsoft.com/office/powerpoint/2010/main" val="2841157117"/>
              </p:ext>
            </p:extLst>
          </p:nvPr>
        </p:nvGraphicFramePr>
        <p:xfrm>
          <a:off x="360363" y="1560513"/>
          <a:ext cx="8164512" cy="3787775"/>
        </p:xfrm>
        <a:graphic>
          <a:graphicData uri="http://schemas.openxmlformats.org/presentationml/2006/ole">
            <mc:AlternateContent xmlns:mc="http://schemas.openxmlformats.org/markup-compatibility/2006">
              <mc:Choice xmlns:v="urn:schemas-microsoft-com:vml" Requires="v">
                <p:oleObj spid="_x0000_s8215" name="Document" r:id="rId3" imgW="5727171" imgH="2656052" progId="Word.Document.12">
                  <p:embed/>
                </p:oleObj>
              </mc:Choice>
              <mc:Fallback>
                <p:oleObj name="Document" r:id="rId3" imgW="5727171" imgH="2656052" progId="Word.Document.12">
                  <p:embed/>
                  <p:pic>
                    <p:nvPicPr>
                      <p:cNvPr id="0" name=""/>
                      <p:cNvPicPr/>
                      <p:nvPr/>
                    </p:nvPicPr>
                    <p:blipFill>
                      <a:blip r:embed="rId4"/>
                      <a:stretch>
                        <a:fillRect/>
                      </a:stretch>
                    </p:blipFill>
                    <p:spPr>
                      <a:xfrm>
                        <a:off x="360363" y="1560513"/>
                        <a:ext cx="8164512" cy="3787775"/>
                      </a:xfrm>
                      <a:prstGeom prst="rect">
                        <a:avLst/>
                      </a:prstGeom>
                    </p:spPr>
                  </p:pic>
                </p:oleObj>
              </mc:Fallback>
            </mc:AlternateContent>
          </a:graphicData>
        </a:graphic>
      </p:graphicFrame>
    </p:spTree>
    <p:extLst>
      <p:ext uri="{BB962C8B-B14F-4D97-AF65-F5344CB8AC3E}">
        <p14:creationId xmlns:p14="http://schemas.microsoft.com/office/powerpoint/2010/main" val="38120936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a:t>
            </a:r>
            <a:endParaRPr lang="en-IE" dirty="0"/>
          </a:p>
        </p:txBody>
      </p:sp>
      <p:sp>
        <p:nvSpPr>
          <p:cNvPr id="3" name="Content Placeholder 2"/>
          <p:cNvSpPr>
            <a:spLocks noGrp="1"/>
          </p:cNvSpPr>
          <p:nvPr>
            <p:ph idx="1"/>
          </p:nvPr>
        </p:nvSpPr>
        <p:spPr/>
        <p:txBody>
          <a:bodyPr/>
          <a:lstStyle/>
          <a:p>
            <a:r>
              <a:rPr lang="en-IE" altLang="en-US" sz="2800" dirty="0" smtClean="0"/>
              <a:t>No </a:t>
            </a:r>
            <a:r>
              <a:rPr lang="en-IE" altLang="en-US" sz="2800" dirty="0"/>
              <a:t>major gender differences in the impact of budgetary policy over the last decade for childless singles in </a:t>
            </a:r>
            <a:r>
              <a:rPr lang="en-IE" altLang="en-US" sz="2800" dirty="0" smtClean="0"/>
              <a:t>Ireland</a:t>
            </a:r>
          </a:p>
          <a:p>
            <a:r>
              <a:rPr lang="en-IE" sz="2800" dirty="0" smtClean="0"/>
              <a:t>(Female) lone parents lost out by more than other singles</a:t>
            </a:r>
          </a:p>
          <a:p>
            <a:r>
              <a:rPr lang="en-IE" sz="2800" dirty="0" smtClean="0"/>
              <a:t>Under the assumption that couples pool their income, losses for partnered men and women similar to single men and women</a:t>
            </a:r>
          </a:p>
          <a:p>
            <a:pPr lvl="1"/>
            <a:r>
              <a:rPr lang="en-IE" sz="2400" dirty="0" smtClean="0"/>
              <a:t>Mainly driven by tax but welfare changes also impacted the bottom of the income distribution</a:t>
            </a:r>
          </a:p>
        </p:txBody>
      </p:sp>
    </p:spTree>
    <p:extLst>
      <p:ext uri="{BB962C8B-B14F-4D97-AF65-F5344CB8AC3E}">
        <p14:creationId xmlns:p14="http://schemas.microsoft.com/office/powerpoint/2010/main" val="4115838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a:t>
            </a:r>
            <a:endParaRPr lang="en-IE" dirty="0"/>
          </a:p>
        </p:txBody>
      </p:sp>
      <p:sp>
        <p:nvSpPr>
          <p:cNvPr id="3" name="Content Placeholder 2"/>
          <p:cNvSpPr>
            <a:spLocks noGrp="1"/>
          </p:cNvSpPr>
          <p:nvPr>
            <p:ph idx="1"/>
          </p:nvPr>
        </p:nvSpPr>
        <p:spPr/>
        <p:txBody>
          <a:bodyPr/>
          <a:lstStyle/>
          <a:p>
            <a:r>
              <a:rPr lang="en-IE" dirty="0" smtClean="0"/>
              <a:t>If couples do not fully pool their income, working age partnered women lost significantly more than working age married men</a:t>
            </a:r>
          </a:p>
          <a:p>
            <a:pPr lvl="1"/>
            <a:r>
              <a:rPr lang="en-IE" dirty="0" smtClean="0"/>
              <a:t>Difference driven by welfare reforms</a:t>
            </a:r>
          </a:p>
          <a:p>
            <a:pPr marL="342900" lvl="1" indent="-342900">
              <a:buClr>
                <a:schemeClr val="accent3">
                  <a:lumMod val="75000"/>
                </a:schemeClr>
              </a:buClr>
            </a:pPr>
            <a:r>
              <a:rPr lang="en-GB" altLang="en-US" sz="3000" dirty="0" smtClean="0">
                <a:ea typeface="+mn-ea"/>
                <a:cs typeface="+mn-cs"/>
              </a:rPr>
              <a:t>Losses were particularly sharp for partnered women at the lower end of the income distribution.</a:t>
            </a:r>
          </a:p>
          <a:p>
            <a:pPr marL="342900" lvl="1" indent="-342900">
              <a:buClr>
                <a:schemeClr val="accent3">
                  <a:lumMod val="75000"/>
                </a:schemeClr>
              </a:buClr>
            </a:pPr>
            <a:r>
              <a:rPr lang="en-IE" altLang="en-US" sz="3000" dirty="0"/>
              <a:t>Most income losses and most of the gender differences in income losses occurred during the austerity period. </a:t>
            </a:r>
          </a:p>
          <a:p>
            <a:pPr marL="0" lvl="1" indent="0">
              <a:buClr>
                <a:schemeClr val="accent3">
                  <a:lumMod val="75000"/>
                </a:schemeClr>
              </a:buClr>
              <a:buNone/>
            </a:pPr>
            <a:endParaRPr lang="en-IE" altLang="en-US" sz="3000" dirty="0">
              <a:ea typeface="+mn-ea"/>
              <a:cs typeface="+mn-cs"/>
            </a:endParaRPr>
          </a:p>
        </p:txBody>
      </p:sp>
    </p:spTree>
    <p:extLst>
      <p:ext uri="{BB962C8B-B14F-4D97-AF65-F5344CB8AC3E}">
        <p14:creationId xmlns:p14="http://schemas.microsoft.com/office/powerpoint/2010/main" val="50874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Gender Budgeting</a:t>
            </a:r>
            <a:endParaRPr lang="en-IE" dirty="0"/>
          </a:p>
        </p:txBody>
      </p:sp>
      <p:sp>
        <p:nvSpPr>
          <p:cNvPr id="3" name="Content Placeholder 2"/>
          <p:cNvSpPr>
            <a:spLocks noGrp="1"/>
          </p:cNvSpPr>
          <p:nvPr>
            <p:ph idx="1"/>
          </p:nvPr>
        </p:nvSpPr>
        <p:spPr/>
        <p:txBody>
          <a:bodyPr/>
          <a:lstStyle/>
          <a:p>
            <a:r>
              <a:rPr lang="en-IE" altLang="en-US" dirty="0" smtClean="0"/>
              <a:t>The Council </a:t>
            </a:r>
            <a:r>
              <a:rPr lang="en-IE" altLang="en-US" dirty="0"/>
              <a:t>of Europe defines gender budgeting </a:t>
            </a:r>
            <a:r>
              <a:rPr lang="en-IE" altLang="en-US" dirty="0" smtClean="0"/>
              <a:t>(GB) as </a:t>
            </a:r>
            <a:r>
              <a:rPr lang="en-IE" altLang="en-US" dirty="0"/>
              <a:t>a ‘gender based assessment of budgets incorporating a gender perspective at all levels of the budgetary process and restructuring revenues and expenditures in order to promote gender equality</a:t>
            </a:r>
            <a:r>
              <a:rPr lang="en-IE" altLang="en-US" dirty="0" smtClean="0"/>
              <a:t>’.</a:t>
            </a:r>
          </a:p>
          <a:p>
            <a:r>
              <a:rPr lang="en-IE" altLang="en-US" dirty="0"/>
              <a:t>The </a:t>
            </a:r>
            <a:r>
              <a:rPr lang="en-IE" altLang="en-US" dirty="0" smtClean="0"/>
              <a:t>purposes </a:t>
            </a:r>
            <a:r>
              <a:rPr lang="en-IE" altLang="en-US" dirty="0"/>
              <a:t>of </a:t>
            </a:r>
            <a:r>
              <a:rPr lang="en-IE" altLang="en-US" dirty="0" smtClean="0"/>
              <a:t>GB:</a:t>
            </a:r>
            <a:endParaRPr lang="en-IE" altLang="en-US" dirty="0"/>
          </a:p>
          <a:p>
            <a:pPr marL="863600" lvl="1" indent="-514350">
              <a:buFont typeface="+mj-lt"/>
              <a:buAutoNum type="arabicPeriod"/>
            </a:pPr>
            <a:r>
              <a:rPr lang="en-IE" altLang="en-US" sz="2200" dirty="0" smtClean="0"/>
              <a:t>promote </a:t>
            </a:r>
            <a:r>
              <a:rPr lang="en-IE" altLang="en-US" sz="2200" dirty="0"/>
              <a:t>accountability and transparency in fiscal </a:t>
            </a:r>
            <a:r>
              <a:rPr lang="en-IE" altLang="en-US" sz="2200" dirty="0" smtClean="0"/>
              <a:t>planning</a:t>
            </a:r>
            <a:endParaRPr lang="en-IE" altLang="en-US" sz="2200" dirty="0"/>
          </a:p>
          <a:p>
            <a:pPr marL="863600" lvl="1" indent="-514350">
              <a:buFont typeface="+mj-lt"/>
              <a:buAutoNum type="arabicPeriod"/>
            </a:pPr>
            <a:r>
              <a:rPr lang="en-IE" altLang="en-US" sz="2200" dirty="0" smtClean="0"/>
              <a:t>increase </a:t>
            </a:r>
            <a:r>
              <a:rPr lang="en-IE" altLang="en-US" sz="2200" dirty="0"/>
              <a:t>gender responsive participation in the budget </a:t>
            </a:r>
            <a:r>
              <a:rPr lang="en-IE" altLang="en-US" sz="2200" dirty="0" smtClean="0"/>
              <a:t>process</a:t>
            </a:r>
          </a:p>
          <a:p>
            <a:pPr marL="863600" lvl="1" indent="-514350">
              <a:buFont typeface="+mj-lt"/>
              <a:buAutoNum type="arabicPeriod"/>
            </a:pPr>
            <a:r>
              <a:rPr lang="en-IE" altLang="en-US" sz="2200" dirty="0" smtClean="0"/>
              <a:t>to </a:t>
            </a:r>
            <a:r>
              <a:rPr lang="en-IE" altLang="en-US" sz="2200" dirty="0"/>
              <a:t>advance gender equality and women’s </a:t>
            </a:r>
            <a:r>
              <a:rPr lang="en-IE" altLang="en-US" sz="2200" dirty="0" smtClean="0"/>
              <a:t>rights</a:t>
            </a:r>
            <a:endParaRPr lang="en-IE" altLang="en-US" sz="2200" dirty="0"/>
          </a:p>
          <a:p>
            <a:pPr marL="0" indent="0">
              <a:buNone/>
            </a:pPr>
            <a:endParaRPr lang="en-GB" sz="2000" dirty="0" smtClean="0"/>
          </a:p>
        </p:txBody>
      </p:sp>
    </p:spTree>
    <p:extLst>
      <p:ext uri="{BB962C8B-B14F-4D97-AF65-F5344CB8AC3E}">
        <p14:creationId xmlns:p14="http://schemas.microsoft.com/office/powerpoint/2010/main" val="1345665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lstStyle/>
          <a:p>
            <a:pPr marL="0" indent="0" algn="ctr">
              <a:buNone/>
            </a:pPr>
            <a:endParaRPr lang="en-IE" sz="6000" dirty="0" smtClean="0"/>
          </a:p>
          <a:p>
            <a:pPr marL="0" indent="0" algn="ctr">
              <a:buNone/>
            </a:pPr>
            <a:r>
              <a:rPr lang="en-IE" sz="6000" dirty="0" smtClean="0"/>
              <a:t>Additional Slides</a:t>
            </a:r>
            <a:endParaRPr lang="en-IE" sz="6000" dirty="0"/>
          </a:p>
        </p:txBody>
      </p:sp>
    </p:spTree>
    <p:extLst>
      <p:ext uri="{BB962C8B-B14F-4D97-AF65-F5344CB8AC3E}">
        <p14:creationId xmlns:p14="http://schemas.microsoft.com/office/powerpoint/2010/main" val="1524539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2420888"/>
            <a:ext cx="7543800" cy="2736304"/>
          </a:xfrm>
        </p:spPr>
        <p:txBody>
          <a:bodyPr/>
          <a:lstStyle/>
          <a:p>
            <a:pPr>
              <a:lnSpc>
                <a:spcPct val="80000"/>
              </a:lnSpc>
            </a:pPr>
            <a:r>
              <a:rPr lang="en-US" altLang="en-US" sz="6000" dirty="0" smtClean="0"/>
              <a:t>The Effect </a:t>
            </a:r>
            <a:r>
              <a:rPr lang="en-US" altLang="en-US" sz="6000" dirty="0"/>
              <a:t>of </a:t>
            </a:r>
            <a:r>
              <a:rPr lang="en-US" altLang="en-US" sz="6000" dirty="0" smtClean="0"/>
              <a:t>Tax-Benefit Systems </a:t>
            </a:r>
            <a:r>
              <a:rPr lang="en-US" altLang="en-US" sz="6000" dirty="0"/>
              <a:t>on </a:t>
            </a:r>
            <a:r>
              <a:rPr lang="en-US" altLang="en-US" sz="6000" dirty="0" smtClean="0"/>
              <a:t>Gender Earnings Gaps</a:t>
            </a:r>
            <a:br>
              <a:rPr lang="en-US" altLang="en-US" sz="6000" dirty="0" smtClean="0"/>
            </a:br>
            <a:r>
              <a:rPr lang="en-IE" sz="2400" dirty="0"/>
              <a:t>Karina Doorley (ESRI, Dublin &amp; IZA)</a:t>
            </a:r>
            <a:br>
              <a:rPr lang="en-IE" sz="2400" dirty="0"/>
            </a:br>
            <a:r>
              <a:rPr lang="en-IE" sz="2400" dirty="0"/>
              <a:t>Claire Keane (ESRI, Dublin) </a:t>
            </a:r>
            <a:r>
              <a:rPr lang="en-IE" sz="2400" i="1" dirty="0"/>
              <a:t/>
            </a:r>
            <a:br>
              <a:rPr lang="en-IE" sz="2400" i="1" dirty="0"/>
            </a:br>
            <a:endParaRPr lang="en-IE" sz="2400" dirty="0"/>
          </a:p>
        </p:txBody>
      </p:sp>
    </p:spTree>
    <p:extLst>
      <p:ext uri="{BB962C8B-B14F-4D97-AF65-F5344CB8AC3E}">
        <p14:creationId xmlns:p14="http://schemas.microsoft.com/office/powerpoint/2010/main" val="17765828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Introduction</a:t>
            </a:r>
            <a:endParaRPr lang="ga-IE" dirty="0"/>
          </a:p>
        </p:txBody>
      </p:sp>
      <p:sp>
        <p:nvSpPr>
          <p:cNvPr id="3" name="Content Placeholder 2"/>
          <p:cNvSpPr>
            <a:spLocks noGrp="1"/>
          </p:cNvSpPr>
          <p:nvPr>
            <p:ph idx="1"/>
          </p:nvPr>
        </p:nvSpPr>
        <p:spPr/>
        <p:txBody>
          <a:bodyPr>
            <a:normAutofit/>
          </a:bodyPr>
          <a:lstStyle/>
          <a:p>
            <a:r>
              <a:rPr lang="en-GB" altLang="en-US" sz="2400" dirty="0"/>
              <a:t>Wages of men and women converging</a:t>
            </a:r>
          </a:p>
          <a:p>
            <a:pPr lvl="1"/>
            <a:r>
              <a:rPr lang="en-GB" altLang="en-US" sz="2000" dirty="0"/>
              <a:t>Still an unexplained gender wage gap </a:t>
            </a:r>
            <a:r>
              <a:rPr lang="en-IE" sz="2000" dirty="0"/>
              <a:t>(</a:t>
            </a:r>
            <a:r>
              <a:rPr lang="en-IE" sz="2000" dirty="0" err="1"/>
              <a:t>Blau</a:t>
            </a:r>
            <a:r>
              <a:rPr lang="en-IE" sz="2000" dirty="0"/>
              <a:t> &amp; Kahn, 2017; Redmond &amp; McGuinness, 2017)</a:t>
            </a:r>
            <a:endParaRPr lang="en-GB" altLang="en-US" sz="2000" dirty="0"/>
          </a:p>
          <a:p>
            <a:pPr marL="342900" lvl="1" indent="-342900">
              <a:buClr>
                <a:schemeClr val="accent3">
                  <a:lumMod val="75000"/>
                </a:schemeClr>
              </a:buClr>
            </a:pPr>
            <a:r>
              <a:rPr lang="en-GB" altLang="en-US" sz="2400" dirty="0">
                <a:ea typeface="+mn-ea"/>
                <a:cs typeface="+mn-cs"/>
              </a:rPr>
              <a:t>Gender differences in labour force participation and hours of work sizable </a:t>
            </a:r>
            <a:r>
              <a:rPr lang="en-IE" sz="2400" dirty="0">
                <a:ea typeface="+mn-ea"/>
                <a:cs typeface="+mn-cs"/>
              </a:rPr>
              <a:t>(Olivetti &amp; </a:t>
            </a:r>
            <a:r>
              <a:rPr lang="en-IE" sz="2400" dirty="0" err="1">
                <a:ea typeface="+mn-ea"/>
                <a:cs typeface="+mn-cs"/>
              </a:rPr>
              <a:t>Petrongolo</a:t>
            </a:r>
            <a:r>
              <a:rPr lang="en-IE" sz="2400" dirty="0">
                <a:ea typeface="+mn-ea"/>
                <a:cs typeface="+mn-cs"/>
              </a:rPr>
              <a:t>, 2008)</a:t>
            </a:r>
            <a:r>
              <a:rPr lang="en-GB" sz="2400" dirty="0">
                <a:ea typeface="+mn-ea"/>
                <a:cs typeface="+mn-cs"/>
              </a:rPr>
              <a:t>. </a:t>
            </a:r>
            <a:endParaRPr lang="en-GB" altLang="en-US" sz="2400" dirty="0">
              <a:ea typeface="+mn-ea"/>
              <a:cs typeface="+mn-cs"/>
            </a:endParaRPr>
          </a:p>
          <a:p>
            <a:pPr marL="342900" lvl="1" indent="-342900">
              <a:buClr>
                <a:schemeClr val="accent3">
                  <a:lumMod val="75000"/>
                </a:schemeClr>
              </a:buClr>
            </a:pPr>
            <a:r>
              <a:rPr lang="en-GB" altLang="en-US" sz="2400" dirty="0">
                <a:ea typeface="+mn-ea"/>
                <a:cs typeface="+mn-cs"/>
              </a:rPr>
              <a:t>The combined effect of the gender wage gap and gender work gap is a gender gap in labour income which varies across countries.</a:t>
            </a:r>
          </a:p>
          <a:p>
            <a:pPr lvl="1"/>
            <a:r>
              <a:rPr lang="en-GB" sz="2000" dirty="0"/>
              <a:t>implications for equality and poverty both during working life and into retirement. </a:t>
            </a:r>
          </a:p>
        </p:txBody>
      </p:sp>
    </p:spTree>
    <p:extLst>
      <p:ext uri="{BB962C8B-B14F-4D97-AF65-F5344CB8AC3E}">
        <p14:creationId xmlns:p14="http://schemas.microsoft.com/office/powerpoint/2010/main" val="3659584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D55DC4-D2CC-4C19-8B85-62110B18B52C}"/>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xmlns="" id="{83AA4F5F-D983-44ED-A6EC-45A9997323C9}"/>
              </a:ext>
            </a:extLst>
          </p:cNvPr>
          <p:cNvSpPr>
            <a:spLocks noGrp="1"/>
          </p:cNvSpPr>
          <p:nvPr>
            <p:ph idx="1"/>
          </p:nvPr>
        </p:nvSpPr>
        <p:spPr/>
        <p:txBody>
          <a:bodyPr/>
          <a:lstStyle/>
          <a:p>
            <a:r>
              <a:rPr lang="en-GB" sz="2400" dirty="0"/>
              <a:t>Policy interventions have been shown to help close the gender pay gap</a:t>
            </a:r>
          </a:p>
          <a:p>
            <a:pPr lvl="1"/>
            <a:r>
              <a:rPr lang="en-GB" sz="1800" dirty="0"/>
              <a:t>equal pay legislation, collective bargaining and minimum </a:t>
            </a:r>
            <a:r>
              <a:rPr lang="en-GB" altLang="en-US" sz="1800" dirty="0"/>
              <a:t>wages  (</a:t>
            </a:r>
            <a:r>
              <a:rPr lang="en-GB" altLang="en-US" sz="1800" dirty="0" err="1"/>
              <a:t>Blau</a:t>
            </a:r>
            <a:r>
              <a:rPr lang="en-GB" altLang="en-US" sz="1800" dirty="0"/>
              <a:t> and Kahn, 2003; </a:t>
            </a:r>
            <a:r>
              <a:rPr lang="en-GB" altLang="en-US" sz="1800" dirty="0" err="1"/>
              <a:t>Polachek</a:t>
            </a:r>
            <a:r>
              <a:rPr lang="en-GB" altLang="en-US" sz="1800" dirty="0"/>
              <a:t> &amp; Xiang, 2015; Bargain et al, 2018)</a:t>
            </a:r>
          </a:p>
          <a:p>
            <a:pPr marL="342900" lvl="1" indent="-342900">
              <a:buClr>
                <a:schemeClr val="accent3">
                  <a:lumMod val="75000"/>
                </a:schemeClr>
              </a:buClr>
            </a:pPr>
            <a:r>
              <a:rPr lang="en-GB" altLang="en-US" sz="2400" dirty="0">
                <a:ea typeface="+mn-ea"/>
                <a:cs typeface="+mn-cs"/>
              </a:rPr>
              <a:t>Equally, policy can tackle the gender work gap</a:t>
            </a:r>
          </a:p>
          <a:p>
            <a:pPr lvl="1"/>
            <a:r>
              <a:rPr lang="en-GB" sz="2000" dirty="0"/>
              <a:t>individual taxation of spouses, childcare subsidies (Bick &amp; Fuchs-</a:t>
            </a:r>
            <a:r>
              <a:rPr lang="en-GB" sz="2000" dirty="0" err="1"/>
              <a:t>Schündeln</a:t>
            </a:r>
            <a:r>
              <a:rPr lang="en-GB" sz="2000" dirty="0"/>
              <a:t>, 2017; Brewer et al, 2016)</a:t>
            </a:r>
          </a:p>
          <a:p>
            <a:pPr marL="342900" lvl="1" indent="-342900">
              <a:buClr>
                <a:schemeClr val="accent3">
                  <a:lumMod val="75000"/>
                </a:schemeClr>
              </a:buClr>
            </a:pPr>
            <a:r>
              <a:rPr lang="en-GB" altLang="en-US" sz="2400" dirty="0">
                <a:ea typeface="+mn-ea"/>
                <a:cs typeface="+mn-cs"/>
              </a:rPr>
              <a:t>But, given the gender gap in labour income, tax-benefit policy can also re-distribute between men and women</a:t>
            </a:r>
          </a:p>
          <a:p>
            <a:pPr lvl="1"/>
            <a:r>
              <a:rPr lang="en-GB" sz="2000" dirty="0"/>
              <a:t>tax-benefit polices are not typically targeted by gender but are usually progressive so that women pay less tax and benefit more from the welfare system</a:t>
            </a:r>
            <a:endParaRPr lang="en-GB" altLang="en-US" sz="2000" dirty="0"/>
          </a:p>
          <a:p>
            <a:pPr marL="344487" lvl="1" indent="0">
              <a:buNone/>
            </a:pPr>
            <a:endParaRPr lang="en-GB" sz="2000" dirty="0"/>
          </a:p>
          <a:p>
            <a:pPr lvl="1"/>
            <a:endParaRPr lang="en-GB" dirty="0"/>
          </a:p>
        </p:txBody>
      </p:sp>
    </p:spTree>
    <p:extLst>
      <p:ext uri="{BB962C8B-B14F-4D97-AF65-F5344CB8AC3E}">
        <p14:creationId xmlns:p14="http://schemas.microsoft.com/office/powerpoint/2010/main" val="1094159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4CD8FE-09D7-446E-B965-D59F8758ECFC}"/>
              </a:ext>
            </a:extLst>
          </p:cNvPr>
          <p:cNvSpPr>
            <a:spLocks noGrp="1"/>
          </p:cNvSpPr>
          <p:nvPr>
            <p:ph type="title"/>
          </p:nvPr>
        </p:nvSpPr>
        <p:spPr/>
        <p:txBody>
          <a:bodyPr/>
          <a:lstStyle/>
          <a:p>
            <a:r>
              <a:rPr lang="en-GB" dirty="0"/>
              <a:t>This paper</a:t>
            </a:r>
          </a:p>
        </p:txBody>
      </p:sp>
      <p:sp>
        <p:nvSpPr>
          <p:cNvPr id="3" name="Content Placeholder 2">
            <a:extLst>
              <a:ext uri="{FF2B5EF4-FFF2-40B4-BE49-F238E27FC236}">
                <a16:creationId xmlns:a16="http://schemas.microsoft.com/office/drawing/2014/main" xmlns="" id="{FB02BECB-DAE9-4C14-9B56-34A2663DC953}"/>
              </a:ext>
            </a:extLst>
          </p:cNvPr>
          <p:cNvSpPr>
            <a:spLocks noGrp="1"/>
          </p:cNvSpPr>
          <p:nvPr>
            <p:ph idx="1"/>
          </p:nvPr>
        </p:nvSpPr>
        <p:spPr/>
        <p:txBody>
          <a:bodyPr/>
          <a:lstStyle/>
          <a:p>
            <a:r>
              <a:rPr lang="en-GB" altLang="en-US" sz="2400" dirty="0"/>
              <a:t>Evaluate the capacity for tax-benefit systems in a number of  European countries to cushion the gender earnings gap</a:t>
            </a:r>
          </a:p>
          <a:p>
            <a:r>
              <a:rPr lang="en-GB" altLang="en-US" sz="2400" dirty="0"/>
              <a:t>The degree to which the gender earnings gap is affected by the tax-benefit system depends on the size and source of the gender earnings gap and the nature of the tax-benefit system</a:t>
            </a:r>
          </a:p>
          <a:p>
            <a:r>
              <a:rPr lang="en-GB" altLang="en-US" sz="2400" dirty="0"/>
              <a:t>Develop a decomposition method to separate the cushioning effect of the tax-benefit system into its cushioning effect </a:t>
            </a:r>
          </a:p>
          <a:p>
            <a:pPr marL="801687" lvl="1" indent="-457200">
              <a:buFont typeface="+mj-lt"/>
              <a:buAutoNum type="arabicPeriod"/>
            </a:pPr>
            <a:r>
              <a:rPr lang="en-GB" altLang="en-US" sz="2000" dirty="0"/>
              <a:t>on the gender wage gap </a:t>
            </a:r>
          </a:p>
          <a:p>
            <a:pPr marL="801687" lvl="1" indent="-457200">
              <a:buFont typeface="+mj-lt"/>
              <a:buAutoNum type="arabicPeriod"/>
            </a:pPr>
            <a:r>
              <a:rPr lang="en-GB" altLang="en-US" sz="2000" dirty="0"/>
              <a:t>on the gender work gap</a:t>
            </a:r>
            <a:endParaRPr lang="en-GB" altLang="en-US" dirty="0"/>
          </a:p>
          <a:p>
            <a:endParaRPr lang="en-GB" dirty="0"/>
          </a:p>
        </p:txBody>
      </p:sp>
    </p:spTree>
    <p:extLst>
      <p:ext uri="{BB962C8B-B14F-4D97-AF65-F5344CB8AC3E}">
        <p14:creationId xmlns:p14="http://schemas.microsoft.com/office/powerpoint/2010/main" val="1777183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C728CF-D619-4DCB-8064-E3C89FC89DEA}"/>
              </a:ext>
            </a:extLst>
          </p:cNvPr>
          <p:cNvSpPr>
            <a:spLocks noGrp="1"/>
          </p:cNvSpPr>
          <p:nvPr>
            <p:ph type="title"/>
          </p:nvPr>
        </p:nvSpPr>
        <p:spPr/>
        <p:txBody>
          <a:bodyPr/>
          <a:lstStyle/>
          <a:p>
            <a:r>
              <a:rPr lang="en-GB" dirty="0" smtClean="0"/>
              <a:t>Analysis</a:t>
            </a:r>
            <a:endParaRPr lang="en-GB" dirty="0"/>
          </a:p>
        </p:txBody>
      </p:sp>
      <p:sp>
        <p:nvSpPr>
          <p:cNvPr id="3" name="Content Placeholder 2">
            <a:extLst>
              <a:ext uri="{FF2B5EF4-FFF2-40B4-BE49-F238E27FC236}">
                <a16:creationId xmlns:a16="http://schemas.microsoft.com/office/drawing/2014/main" xmlns="" id="{7C15EE66-2EEE-4D26-A69B-4646AA70D089}"/>
              </a:ext>
            </a:extLst>
          </p:cNvPr>
          <p:cNvSpPr>
            <a:spLocks noGrp="1"/>
          </p:cNvSpPr>
          <p:nvPr>
            <p:ph idx="1"/>
          </p:nvPr>
        </p:nvSpPr>
        <p:spPr/>
        <p:txBody>
          <a:bodyPr/>
          <a:lstStyle/>
          <a:p>
            <a:r>
              <a:rPr lang="en-IE" sz="2800" dirty="0"/>
              <a:t>IE, NL, DK,EL, RO for now</a:t>
            </a:r>
            <a:r>
              <a:rPr lang="en-IE" sz="2800" dirty="0" smtClean="0"/>
              <a:t>.</a:t>
            </a:r>
            <a:endParaRPr lang="en-GB" sz="2800" dirty="0" smtClean="0"/>
          </a:p>
          <a:p>
            <a:r>
              <a:rPr lang="en-GB" sz="2800" dirty="0" smtClean="0"/>
              <a:t>EUROMOD </a:t>
            </a:r>
            <a:r>
              <a:rPr lang="en-GB" sz="2800" dirty="0"/>
              <a:t>is also used to </a:t>
            </a:r>
            <a:r>
              <a:rPr lang="en-GB" altLang="en-US" sz="2800" dirty="0"/>
              <a:t>simulate counterfactual </a:t>
            </a:r>
            <a:r>
              <a:rPr lang="en-GB" sz="2800" dirty="0"/>
              <a:t>distributions needed for the decomposition</a:t>
            </a:r>
          </a:p>
          <a:p>
            <a:pPr marL="858837" lvl="1" indent="-514350">
              <a:buFont typeface="+mj-lt"/>
              <a:buAutoNum type="arabicPeriod"/>
            </a:pPr>
            <a:r>
              <a:rPr lang="en-GB" sz="2400" dirty="0"/>
              <a:t>Predict counterfactual wage for women, if they were paid as men</a:t>
            </a:r>
          </a:p>
          <a:p>
            <a:pPr marL="858837" lvl="1" indent="-514350">
              <a:buFont typeface="+mj-lt"/>
              <a:buAutoNum type="arabicPeriod"/>
            </a:pPr>
            <a:r>
              <a:rPr lang="en-GB" sz="2400" dirty="0"/>
              <a:t>Assume labour supply and non-labour income are invariant to this wage change (to be relaxed in future work)</a:t>
            </a:r>
          </a:p>
          <a:p>
            <a:pPr marL="858837" lvl="1" indent="-514350">
              <a:buFont typeface="+mj-lt"/>
              <a:buAutoNum type="arabicPeriod"/>
            </a:pPr>
            <a:r>
              <a:rPr lang="en-GB" sz="2400" dirty="0"/>
              <a:t>Apply 2016 </a:t>
            </a:r>
            <a:r>
              <a:rPr lang="en-GB" sz="2400" dirty="0" smtClean="0"/>
              <a:t>tax-benefit policies </a:t>
            </a:r>
            <a:r>
              <a:rPr lang="en-GB" sz="2400" dirty="0"/>
              <a:t>to new </a:t>
            </a:r>
            <a:r>
              <a:rPr lang="en-GB" sz="2400" dirty="0" smtClean="0"/>
              <a:t>earnings </a:t>
            </a:r>
            <a:r>
              <a:rPr lang="en-GB" sz="2400" dirty="0"/>
              <a:t>income </a:t>
            </a:r>
            <a:r>
              <a:rPr lang="en-GB" sz="2400" dirty="0" smtClean="0"/>
              <a:t>distribution.</a:t>
            </a:r>
            <a:endParaRPr lang="en-GB" sz="2400" dirty="0"/>
          </a:p>
        </p:txBody>
      </p:sp>
    </p:spTree>
    <p:extLst>
      <p:ext uri="{BB962C8B-B14F-4D97-AF65-F5344CB8AC3E}">
        <p14:creationId xmlns:p14="http://schemas.microsoft.com/office/powerpoint/2010/main" val="2932097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Preliminary Results</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1937256"/>
              </p:ext>
            </p:extLst>
          </p:nvPr>
        </p:nvGraphicFramePr>
        <p:xfrm>
          <a:off x="179512" y="1628800"/>
          <a:ext cx="8507288" cy="4895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0312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Gender Budgeting</a:t>
            </a:r>
            <a:endParaRPr lang="en-IE" dirty="0"/>
          </a:p>
        </p:txBody>
      </p:sp>
      <p:sp>
        <p:nvSpPr>
          <p:cNvPr id="3" name="Content Placeholder 2"/>
          <p:cNvSpPr>
            <a:spLocks noGrp="1"/>
          </p:cNvSpPr>
          <p:nvPr>
            <p:ph idx="1"/>
          </p:nvPr>
        </p:nvSpPr>
        <p:spPr>
          <a:xfrm>
            <a:off x="323528" y="1557338"/>
            <a:ext cx="8640960" cy="4967287"/>
          </a:xfrm>
        </p:spPr>
        <p:txBody>
          <a:bodyPr/>
          <a:lstStyle/>
          <a:p>
            <a:pPr marL="0" indent="0">
              <a:buNone/>
            </a:pPr>
            <a:r>
              <a:rPr lang="en-IE" altLang="en-US" dirty="0"/>
              <a:t>The OECD (2016) categorises gender budgeting into three types of system:</a:t>
            </a:r>
          </a:p>
          <a:p>
            <a:pPr lvl="1"/>
            <a:r>
              <a:rPr lang="en-IE" altLang="en-US" i="1" dirty="0"/>
              <a:t>Gender-informed resource allocation</a:t>
            </a:r>
          </a:p>
          <a:p>
            <a:pPr lvl="1"/>
            <a:r>
              <a:rPr lang="en-IE" altLang="en-US" i="1" dirty="0"/>
              <a:t>Gender-assessed budgets</a:t>
            </a:r>
          </a:p>
          <a:p>
            <a:pPr lvl="1"/>
            <a:r>
              <a:rPr lang="en-IE" altLang="en-US" i="1" dirty="0"/>
              <a:t>Needs-based gender budgeting</a:t>
            </a:r>
            <a:endParaRPr lang="en-IE" altLang="en-US" dirty="0"/>
          </a:p>
          <a:p>
            <a:r>
              <a:rPr lang="en-IE" altLang="en-US" sz="3200" dirty="0" smtClean="0"/>
              <a:t>Half </a:t>
            </a:r>
            <a:r>
              <a:rPr lang="en-IE" altLang="en-US" sz="3200" dirty="0"/>
              <a:t>of OECD countries report that they have </a:t>
            </a:r>
            <a:r>
              <a:rPr lang="en-IE" altLang="en-US" sz="3200" dirty="0" smtClean="0"/>
              <a:t>or are actively </a:t>
            </a:r>
            <a:r>
              <a:rPr lang="en-IE" altLang="en-US" sz="3200" dirty="0"/>
              <a:t>considering the introduction of </a:t>
            </a:r>
            <a:r>
              <a:rPr lang="en-IE" altLang="en-US" sz="3200" dirty="0" smtClean="0"/>
              <a:t>GB.</a:t>
            </a:r>
            <a:endParaRPr lang="en-GB" sz="3200" dirty="0"/>
          </a:p>
          <a:p>
            <a:r>
              <a:rPr lang="en-GB" sz="3200" dirty="0" smtClean="0"/>
              <a:t>We carry out a </a:t>
            </a:r>
            <a:r>
              <a:rPr lang="en-GB" sz="3200" b="1" u="sng" dirty="0" smtClean="0"/>
              <a:t>gender impact assessment </a:t>
            </a:r>
            <a:r>
              <a:rPr lang="en-GB" sz="3200" dirty="0" smtClean="0"/>
              <a:t>– how tax-benefit </a:t>
            </a:r>
            <a:r>
              <a:rPr lang="en-GB" sz="3200" dirty="0"/>
              <a:t>policies </a:t>
            </a:r>
            <a:r>
              <a:rPr lang="en-GB" sz="3200" dirty="0" smtClean="0"/>
              <a:t>impact differently by </a:t>
            </a:r>
            <a:r>
              <a:rPr lang="en-GB" sz="3200" dirty="0"/>
              <a:t>gender.</a:t>
            </a:r>
          </a:p>
          <a:p>
            <a:pPr marL="0" indent="0">
              <a:buNone/>
            </a:pPr>
            <a:endParaRPr lang="en-IE" dirty="0"/>
          </a:p>
          <a:p>
            <a:endParaRPr lang="en-IE" dirty="0"/>
          </a:p>
        </p:txBody>
      </p:sp>
    </p:spTree>
    <p:extLst>
      <p:ext uri="{BB962C8B-B14F-4D97-AF65-F5344CB8AC3E}">
        <p14:creationId xmlns:p14="http://schemas.microsoft.com/office/powerpoint/2010/main" val="1271130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Gender Differences of TB Systems</a:t>
            </a:r>
            <a:endParaRPr lang="en-IE" dirty="0"/>
          </a:p>
        </p:txBody>
      </p:sp>
      <p:sp>
        <p:nvSpPr>
          <p:cNvPr id="3" name="Content Placeholder 2"/>
          <p:cNvSpPr>
            <a:spLocks noGrp="1"/>
          </p:cNvSpPr>
          <p:nvPr>
            <p:ph idx="1"/>
          </p:nvPr>
        </p:nvSpPr>
        <p:spPr/>
        <p:txBody>
          <a:bodyPr/>
          <a:lstStyle/>
          <a:p>
            <a:r>
              <a:rPr lang="en-IE" dirty="0"/>
              <a:t>Although tax-benefit systems do not differentiate by gender, there are gender implications of tax-benefit </a:t>
            </a:r>
            <a:r>
              <a:rPr lang="en-IE" dirty="0" smtClean="0"/>
              <a:t>policy.</a:t>
            </a:r>
          </a:p>
          <a:p>
            <a:r>
              <a:rPr lang="en-GB" dirty="0" smtClean="0"/>
              <a:t>Gender based divisions of work and caring roles, gender pay gap….</a:t>
            </a:r>
            <a:endParaRPr lang="en-IE" dirty="0"/>
          </a:p>
          <a:p>
            <a:r>
              <a:rPr lang="en-GB" dirty="0" smtClean="0"/>
              <a:t>Benefit recipients e.g. child benefit</a:t>
            </a:r>
            <a:r>
              <a:rPr lang="en-GB" dirty="0"/>
              <a:t>;</a:t>
            </a:r>
            <a:r>
              <a:rPr lang="en-GB" dirty="0" smtClean="0"/>
              <a:t> carers, lone parent &amp; jobseekers payments etc. – gender aspect.</a:t>
            </a:r>
          </a:p>
          <a:p>
            <a:r>
              <a:rPr lang="en-GB" dirty="0" smtClean="0"/>
              <a:t>Earnings – tax, social insurance etc.</a:t>
            </a:r>
            <a:endParaRPr lang="en-IE" dirty="0"/>
          </a:p>
        </p:txBody>
      </p:sp>
    </p:spTree>
    <p:extLst>
      <p:ext uri="{BB962C8B-B14F-4D97-AF65-F5344CB8AC3E}">
        <p14:creationId xmlns:p14="http://schemas.microsoft.com/office/powerpoint/2010/main" val="930351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400050"/>
            <a:ext cx="7543800" cy="1012726"/>
          </a:xfrm>
        </p:spPr>
        <p:txBody>
          <a:bodyPr/>
          <a:lstStyle/>
          <a:p>
            <a:r>
              <a:rPr lang="en-GB" dirty="0" smtClean="0"/>
              <a:t>Gender Differences in Incomes</a:t>
            </a:r>
            <a:endParaRPr lang="en-IE" dirty="0"/>
          </a:p>
        </p:txBody>
      </p:sp>
      <p:sp>
        <p:nvSpPr>
          <p:cNvPr id="3" name="Content Placeholder 2"/>
          <p:cNvSpPr>
            <a:spLocks noGrp="1"/>
          </p:cNvSpPr>
          <p:nvPr>
            <p:ph idx="1"/>
          </p:nvPr>
        </p:nvSpPr>
        <p:spPr>
          <a:xfrm>
            <a:off x="472898" y="1871615"/>
            <a:ext cx="8229600" cy="4967287"/>
          </a:xfrm>
        </p:spPr>
        <p:txBody>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IE" altLang="en-US" sz="1000" i="1" dirty="0" smtClean="0"/>
          </a:p>
          <a:p>
            <a:pPr marL="0" indent="0">
              <a:buNone/>
            </a:pPr>
            <a:endParaRPr lang="en-IE" altLang="en-US" sz="1000" i="1" dirty="0"/>
          </a:p>
          <a:p>
            <a:pPr marL="0" indent="0">
              <a:buNone/>
            </a:pPr>
            <a:r>
              <a:rPr lang="en-IE" altLang="en-US" sz="1000" i="1" dirty="0" smtClean="0"/>
              <a:t>Source</a:t>
            </a:r>
            <a:r>
              <a:rPr lang="en-IE" altLang="en-US" sz="1000" i="1" dirty="0"/>
              <a:t>: 	Authors’ calculations using 2018 SWITCH policies linked to pooled SILC data from 2013 and 2014, reweighted to represent the 2018 population.</a:t>
            </a:r>
          </a:p>
          <a:p>
            <a:pPr marL="0" indent="0">
              <a:buNone/>
            </a:pPr>
            <a:endParaRPr lang="en-GB" dirty="0" smtClean="0"/>
          </a:p>
        </p:txBody>
      </p:sp>
      <p:graphicFrame>
        <p:nvGraphicFramePr>
          <p:cNvPr id="4" name="Table 3"/>
          <p:cNvGraphicFramePr>
            <a:graphicFrameLocks noGrp="1"/>
          </p:cNvGraphicFramePr>
          <p:nvPr>
            <p:extLst>
              <p:ext uri="{D42A27DB-BD31-4B8C-83A1-F6EECF244321}">
                <p14:modId xmlns:p14="http://schemas.microsoft.com/office/powerpoint/2010/main" val="1314062591"/>
              </p:ext>
            </p:extLst>
          </p:nvPr>
        </p:nvGraphicFramePr>
        <p:xfrm>
          <a:off x="539552" y="2132856"/>
          <a:ext cx="7554914" cy="2761690"/>
        </p:xfrm>
        <a:graphic>
          <a:graphicData uri="http://schemas.openxmlformats.org/drawingml/2006/table">
            <a:tbl>
              <a:tblPr firstRow="1" firstCol="1" bandRow="1">
                <a:tableStyleId>{5C22544A-7EE6-4342-B048-85BDC9FD1C3A}</a:tableStyleId>
              </a:tblPr>
              <a:tblGrid>
                <a:gridCol w="3482012">
                  <a:extLst>
                    <a:ext uri="{9D8B030D-6E8A-4147-A177-3AD203B41FA5}">
                      <a16:colId xmlns:a16="http://schemas.microsoft.com/office/drawing/2014/main" xmlns="" val="583603584"/>
                    </a:ext>
                  </a:extLst>
                </a:gridCol>
                <a:gridCol w="1018705">
                  <a:extLst>
                    <a:ext uri="{9D8B030D-6E8A-4147-A177-3AD203B41FA5}">
                      <a16:colId xmlns:a16="http://schemas.microsoft.com/office/drawing/2014/main" xmlns="" val="1833472026"/>
                    </a:ext>
                  </a:extLst>
                </a:gridCol>
                <a:gridCol w="1018705">
                  <a:extLst>
                    <a:ext uri="{9D8B030D-6E8A-4147-A177-3AD203B41FA5}">
                      <a16:colId xmlns:a16="http://schemas.microsoft.com/office/drawing/2014/main" xmlns="" val="1791623126"/>
                    </a:ext>
                  </a:extLst>
                </a:gridCol>
                <a:gridCol w="1018705">
                  <a:extLst>
                    <a:ext uri="{9D8B030D-6E8A-4147-A177-3AD203B41FA5}">
                      <a16:colId xmlns:a16="http://schemas.microsoft.com/office/drawing/2014/main" xmlns="" val="319460031"/>
                    </a:ext>
                  </a:extLst>
                </a:gridCol>
                <a:gridCol w="1016787">
                  <a:extLst>
                    <a:ext uri="{9D8B030D-6E8A-4147-A177-3AD203B41FA5}">
                      <a16:colId xmlns:a16="http://schemas.microsoft.com/office/drawing/2014/main" xmlns="" val="110284540"/>
                    </a:ext>
                  </a:extLst>
                </a:gridCol>
              </a:tblGrid>
              <a:tr h="316760">
                <a:tc>
                  <a:txBody>
                    <a:bodyPr/>
                    <a:lstStyle/>
                    <a:p>
                      <a:pPr>
                        <a:lnSpc>
                          <a:spcPct val="110000"/>
                        </a:lnSpc>
                      </a:pPr>
                      <a:endParaRPr lang="en-I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en-IE" sz="1600" dirty="0">
                          <a:effectLst/>
                        </a:rPr>
                        <a:t>Male</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IE"/>
                    </a:p>
                  </a:txBody>
                  <a:tcPr/>
                </a:tc>
                <a:tc gridSpan="2">
                  <a:txBody>
                    <a:bodyPr/>
                    <a:lstStyle/>
                    <a:p>
                      <a:pPr algn="ctr">
                        <a:lnSpc>
                          <a:spcPct val="115000"/>
                        </a:lnSpc>
                        <a:spcAft>
                          <a:spcPts val="0"/>
                        </a:spcAft>
                      </a:pPr>
                      <a:r>
                        <a:rPr lang="en-IE" sz="1600">
                          <a:effectLst/>
                        </a:rPr>
                        <a:t>Female</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IE"/>
                    </a:p>
                  </a:txBody>
                  <a:tcPr/>
                </a:tc>
                <a:extLst>
                  <a:ext uri="{0D108BD9-81ED-4DB2-BD59-A6C34878D82A}">
                    <a16:rowId xmlns:a16="http://schemas.microsoft.com/office/drawing/2014/main" xmlns="" val="1283274947"/>
                  </a:ext>
                </a:extLst>
              </a:tr>
              <a:tr h="316760">
                <a:tc>
                  <a:txBody>
                    <a:bodyPr/>
                    <a:lstStyle/>
                    <a:p>
                      <a:pPr>
                        <a:lnSpc>
                          <a:spcPct val="110000"/>
                        </a:lnSpc>
                        <a:spcAft>
                          <a:spcPts val="0"/>
                        </a:spcAft>
                      </a:pPr>
                      <a:r>
                        <a:rPr lang="en-IE" sz="1600" dirty="0">
                          <a:effectLst/>
                        </a:rPr>
                        <a:t>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Mean</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N</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a:effectLst/>
                        </a:rPr>
                        <a:t>Mean</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N</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138203803"/>
                  </a:ext>
                </a:extLst>
              </a:tr>
              <a:tr h="316760">
                <a:tc>
                  <a:txBody>
                    <a:bodyPr/>
                    <a:lstStyle/>
                    <a:p>
                      <a:pPr>
                        <a:lnSpc>
                          <a:spcPct val="110000"/>
                        </a:lnSpc>
                        <a:spcAft>
                          <a:spcPts val="0"/>
                        </a:spcAft>
                      </a:pPr>
                      <a:r>
                        <a:rPr lang="en-IE" sz="1600" dirty="0">
                          <a:effectLst/>
                        </a:rPr>
                        <a:t>Weekly work hours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38</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2,795</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32</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3,049</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39358947"/>
                  </a:ext>
                </a:extLst>
              </a:tr>
              <a:tr h="316760">
                <a:tc>
                  <a:txBody>
                    <a:bodyPr/>
                    <a:lstStyle/>
                    <a:p>
                      <a:pPr>
                        <a:lnSpc>
                          <a:spcPct val="110000"/>
                        </a:lnSpc>
                        <a:spcAft>
                          <a:spcPts val="0"/>
                        </a:spcAft>
                      </a:pPr>
                      <a:r>
                        <a:rPr lang="en-IE" sz="1600" dirty="0">
                          <a:effectLst/>
                        </a:rPr>
                        <a:t>Weekly market </a:t>
                      </a:r>
                      <a:r>
                        <a:rPr lang="en-IE" sz="1600" dirty="0" smtClean="0">
                          <a:effectLst/>
                        </a:rPr>
                        <a:t>income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774</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4,462</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575</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3,969</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46353998"/>
                  </a:ext>
                </a:extLst>
              </a:tr>
              <a:tr h="590988">
                <a:tc>
                  <a:txBody>
                    <a:bodyPr/>
                    <a:lstStyle/>
                    <a:p>
                      <a:pPr>
                        <a:lnSpc>
                          <a:spcPct val="110000"/>
                        </a:lnSpc>
                        <a:spcAft>
                          <a:spcPts val="0"/>
                        </a:spcAft>
                      </a:pPr>
                      <a:r>
                        <a:rPr lang="en-IE" sz="1600" dirty="0">
                          <a:effectLst/>
                        </a:rPr>
                        <a:t>Weekly tax, social security</a:t>
                      </a:r>
                    </a:p>
                    <a:p>
                      <a:pPr>
                        <a:lnSpc>
                          <a:spcPct val="110000"/>
                        </a:lnSpc>
                        <a:spcAft>
                          <a:spcPts val="0"/>
                        </a:spcAft>
                      </a:pPr>
                      <a:r>
                        <a:rPr lang="en-IE" sz="1600" dirty="0">
                          <a:effectLst/>
                        </a:rPr>
                        <a:t>and other </a:t>
                      </a:r>
                      <a:r>
                        <a:rPr lang="en-IE" sz="1600" dirty="0" smtClean="0">
                          <a:effectLst/>
                        </a:rPr>
                        <a:t>deductions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206</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5,243</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116</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5,264</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35602806"/>
                  </a:ext>
                </a:extLst>
              </a:tr>
              <a:tr h="316760">
                <a:tc>
                  <a:txBody>
                    <a:bodyPr/>
                    <a:lstStyle/>
                    <a:p>
                      <a:pPr>
                        <a:lnSpc>
                          <a:spcPct val="110000"/>
                        </a:lnSpc>
                        <a:spcAft>
                          <a:spcPts val="0"/>
                        </a:spcAft>
                      </a:pPr>
                      <a:r>
                        <a:rPr lang="en-IE" sz="1600" dirty="0">
                          <a:effectLst/>
                        </a:rPr>
                        <a:t>Weekly Child </a:t>
                      </a:r>
                      <a:r>
                        <a:rPr lang="en-IE" sz="1600" dirty="0" smtClean="0">
                          <a:effectLst/>
                        </a:rPr>
                        <a:t>Benefit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highlight>
                            <a:srgbClr val="D3D3D3"/>
                          </a:highlight>
                        </a:rPr>
                        <a:t>65</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highlight>
                            <a:srgbClr val="D3D3D3"/>
                          </a:highlight>
                        </a:rPr>
                        <a:t>46</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62</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2,835</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620679767"/>
                  </a:ext>
                </a:extLst>
              </a:tr>
              <a:tr h="316760">
                <a:tc>
                  <a:txBody>
                    <a:bodyPr/>
                    <a:lstStyle/>
                    <a:p>
                      <a:pPr>
                        <a:lnSpc>
                          <a:spcPct val="110000"/>
                        </a:lnSpc>
                        <a:spcAft>
                          <a:spcPts val="0"/>
                        </a:spcAft>
                      </a:pPr>
                      <a:r>
                        <a:rPr lang="en-IE" sz="1600" dirty="0">
                          <a:effectLst/>
                        </a:rPr>
                        <a:t>Weekly other social </a:t>
                      </a:r>
                      <a:r>
                        <a:rPr lang="en-IE" sz="1600" dirty="0" smtClean="0">
                          <a:effectLst/>
                        </a:rPr>
                        <a:t>welfare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153</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4,528</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144</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4,958</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903954345"/>
                  </a:ext>
                </a:extLst>
              </a:tr>
              <a:tr h="270142">
                <a:tc>
                  <a:txBody>
                    <a:bodyPr/>
                    <a:lstStyle/>
                    <a:p>
                      <a:pPr>
                        <a:lnSpc>
                          <a:spcPct val="110000"/>
                        </a:lnSpc>
                        <a:spcAft>
                          <a:spcPts val="0"/>
                        </a:spcAft>
                      </a:pPr>
                      <a:r>
                        <a:rPr lang="en-IE" sz="1600" dirty="0">
                          <a:effectLst/>
                        </a:rPr>
                        <a:t>Weekly disposable </a:t>
                      </a:r>
                      <a:r>
                        <a:rPr lang="en-IE" sz="1600" dirty="0" smtClean="0">
                          <a:effectLst/>
                        </a:rPr>
                        <a:t>income €</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dirty="0">
                          <a:effectLst/>
                        </a:rPr>
                        <a:t>632</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6,741</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a:effectLst/>
                        </a:rPr>
                        <a:t>444</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en-IE" sz="1600" i="1" dirty="0">
                          <a:effectLst/>
                        </a:rPr>
                        <a:t>7,324</a:t>
                      </a:r>
                      <a:endParaRPr lang="en-IE"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8952735"/>
                  </a:ext>
                </a:extLst>
              </a:tr>
            </a:tbl>
          </a:graphicData>
        </a:graphic>
      </p:graphicFrame>
    </p:spTree>
    <p:extLst>
      <p:ext uri="{BB962C8B-B14F-4D97-AF65-F5344CB8AC3E}">
        <p14:creationId xmlns:p14="http://schemas.microsoft.com/office/powerpoint/2010/main" val="3800223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5576" y="2492896"/>
            <a:ext cx="7543800" cy="868363"/>
          </a:xfrm>
        </p:spPr>
        <p:txBody>
          <a:bodyPr/>
          <a:lstStyle/>
          <a:p>
            <a:pPr algn="ctr"/>
            <a:r>
              <a:rPr lang="en-IE" sz="6000" dirty="0" smtClean="0"/>
              <a:t>Framework</a:t>
            </a:r>
            <a:endParaRPr lang="en-IE" sz="6000" dirty="0"/>
          </a:p>
        </p:txBody>
      </p:sp>
    </p:spTree>
    <p:extLst>
      <p:ext uri="{BB962C8B-B14F-4D97-AF65-F5344CB8AC3E}">
        <p14:creationId xmlns:p14="http://schemas.microsoft.com/office/powerpoint/2010/main" val="4115414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Framework I</a:t>
            </a:r>
            <a:endParaRPr lang="en-IE" dirty="0"/>
          </a:p>
        </p:txBody>
      </p:sp>
      <p:sp>
        <p:nvSpPr>
          <p:cNvPr id="3" name="Content Placeholder 2"/>
          <p:cNvSpPr>
            <a:spLocks noGrp="1"/>
          </p:cNvSpPr>
          <p:nvPr>
            <p:ph idx="1"/>
          </p:nvPr>
        </p:nvSpPr>
        <p:spPr>
          <a:xfrm>
            <a:off x="251520" y="1412776"/>
            <a:ext cx="8435280" cy="5111849"/>
          </a:xfrm>
        </p:spPr>
        <p:txBody>
          <a:bodyPr/>
          <a:lstStyle/>
          <a:p>
            <a:r>
              <a:rPr lang="en-IE" sz="2800" dirty="0" smtClean="0"/>
              <a:t>Most distributional analyses of tax-benefit policy are carried out at the household level.</a:t>
            </a:r>
          </a:p>
          <a:p>
            <a:r>
              <a:rPr lang="en-IE" sz="2800" dirty="0" smtClean="0"/>
              <a:t>Gender impact assessment (GIA) requires a departure from this.</a:t>
            </a:r>
          </a:p>
          <a:p>
            <a:pPr marL="342900" lvl="1" indent="-342900">
              <a:buClr>
                <a:schemeClr val="accent3">
                  <a:lumMod val="75000"/>
                </a:schemeClr>
              </a:buClr>
            </a:pPr>
            <a:r>
              <a:rPr lang="en-IE" altLang="en-US" dirty="0">
                <a:ea typeface="+mn-ea"/>
                <a:cs typeface="+mn-cs"/>
              </a:rPr>
              <a:t>Individual level analysis </a:t>
            </a:r>
            <a:r>
              <a:rPr lang="en-IE" altLang="en-US" dirty="0" smtClean="0">
                <a:ea typeface="+mn-ea"/>
                <a:cs typeface="+mn-cs"/>
              </a:rPr>
              <a:t>under two different assumptions about tax </a:t>
            </a:r>
            <a:r>
              <a:rPr lang="en-IE" altLang="en-US" dirty="0">
                <a:ea typeface="+mn-ea"/>
                <a:cs typeface="+mn-cs"/>
              </a:rPr>
              <a:t>unit </a:t>
            </a:r>
            <a:r>
              <a:rPr lang="en-IE" altLang="en-US" dirty="0" smtClean="0">
                <a:ea typeface="+mn-ea"/>
                <a:cs typeface="+mn-cs"/>
              </a:rPr>
              <a:t>income:</a:t>
            </a:r>
            <a:endParaRPr lang="en-IE" altLang="en-US" dirty="0">
              <a:ea typeface="+mn-ea"/>
              <a:cs typeface="+mn-cs"/>
            </a:endParaRPr>
          </a:p>
          <a:p>
            <a:pPr lvl="1"/>
            <a:r>
              <a:rPr lang="en-IE" sz="2400" dirty="0"/>
              <a:t>Split equally between </a:t>
            </a:r>
            <a:r>
              <a:rPr lang="en-IE" sz="2400" dirty="0" smtClean="0"/>
              <a:t>partners.</a:t>
            </a:r>
            <a:endParaRPr lang="en-IE" sz="2400" dirty="0"/>
          </a:p>
          <a:p>
            <a:pPr lvl="1"/>
            <a:r>
              <a:rPr lang="en-IE" sz="2400" dirty="0"/>
              <a:t>Assigned to the physical </a:t>
            </a:r>
            <a:r>
              <a:rPr lang="en-IE" sz="2400" dirty="0" smtClean="0"/>
              <a:t>recipient.</a:t>
            </a:r>
            <a:endParaRPr lang="en-IE" sz="2400" dirty="0"/>
          </a:p>
          <a:p>
            <a:pPr marL="342900" lvl="1" indent="-342900">
              <a:buClr>
                <a:schemeClr val="accent3">
                  <a:lumMod val="75000"/>
                </a:schemeClr>
              </a:buClr>
            </a:pPr>
            <a:r>
              <a:rPr lang="en-IE" altLang="en-US" dirty="0">
                <a:ea typeface="+mn-ea"/>
                <a:cs typeface="+mn-cs"/>
              </a:rPr>
              <a:t>“True” gender impact lies somewhere between these </a:t>
            </a:r>
            <a:r>
              <a:rPr lang="en-IE" altLang="en-US" dirty="0" smtClean="0">
                <a:ea typeface="+mn-ea"/>
                <a:cs typeface="+mn-cs"/>
              </a:rPr>
              <a:t>bounds:</a:t>
            </a:r>
            <a:endParaRPr lang="en-IE" altLang="en-US" dirty="0">
              <a:ea typeface="+mn-ea"/>
              <a:cs typeface="+mn-cs"/>
            </a:endParaRPr>
          </a:p>
          <a:p>
            <a:pPr lvl="1"/>
            <a:r>
              <a:rPr lang="en-IE" sz="2400" dirty="0"/>
              <a:t>closer to the former (Watson </a:t>
            </a:r>
            <a:r>
              <a:rPr lang="en-IE" sz="2400" i="1" dirty="0"/>
              <a:t>et al</a:t>
            </a:r>
            <a:r>
              <a:rPr lang="en-IE" sz="2400" dirty="0"/>
              <a:t>, 2013) but the latter also informs about bargaining </a:t>
            </a:r>
            <a:r>
              <a:rPr lang="en-IE" sz="2400" dirty="0" smtClean="0"/>
              <a:t>power/consumption.</a:t>
            </a:r>
            <a:endParaRPr lang="en-IE" sz="2400" dirty="0"/>
          </a:p>
        </p:txBody>
      </p:sp>
    </p:spTree>
    <p:extLst>
      <p:ext uri="{BB962C8B-B14F-4D97-AF65-F5344CB8AC3E}">
        <p14:creationId xmlns:p14="http://schemas.microsoft.com/office/powerpoint/2010/main" val="1826799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Framework </a:t>
            </a:r>
            <a:r>
              <a:rPr lang="en-IE" dirty="0" smtClean="0"/>
              <a:t>II</a:t>
            </a:r>
            <a:endParaRPr lang="en-IE" dirty="0"/>
          </a:p>
        </p:txBody>
      </p:sp>
      <p:sp>
        <p:nvSpPr>
          <p:cNvPr id="3" name="Content Placeholder 2"/>
          <p:cNvSpPr>
            <a:spLocks noGrp="1"/>
          </p:cNvSpPr>
          <p:nvPr>
            <p:ph idx="1"/>
          </p:nvPr>
        </p:nvSpPr>
        <p:spPr>
          <a:xfrm>
            <a:off x="179512" y="1557338"/>
            <a:ext cx="8640960" cy="4967287"/>
          </a:xfrm>
        </p:spPr>
        <p:txBody>
          <a:bodyPr/>
          <a:lstStyle/>
          <a:p>
            <a:r>
              <a:rPr lang="en-IE" sz="2800" dirty="0" smtClean="0"/>
              <a:t>We use SWITCH, the ESRI’s tax-benefit model (linked to pooled 2013/14 SILC data) which is reweighted &amp; adjusted to be representative of the 2018 population (demographics, income etc.)</a:t>
            </a:r>
          </a:p>
          <a:p>
            <a:r>
              <a:rPr lang="en-IE" sz="2800" dirty="0"/>
              <a:t>SWITCH takes individual level information on demographics, labour market </a:t>
            </a:r>
            <a:r>
              <a:rPr lang="en-IE" sz="2800" dirty="0" smtClean="0"/>
              <a:t>status etc</a:t>
            </a:r>
            <a:r>
              <a:rPr lang="en-IE" sz="2800" dirty="0"/>
              <a:t>.</a:t>
            </a:r>
            <a:r>
              <a:rPr lang="en-IE" sz="2800" dirty="0" smtClean="0"/>
              <a:t> &amp; </a:t>
            </a:r>
            <a:r>
              <a:rPr lang="en-IE" sz="2800" dirty="0"/>
              <a:t>simulates disposable income after taxes and transfers on the same (2018) population:</a:t>
            </a:r>
          </a:p>
          <a:p>
            <a:pPr marL="858837" lvl="1" indent="-514350">
              <a:buFont typeface="+mj-lt"/>
              <a:buAutoNum type="alphaLcParenR"/>
            </a:pPr>
            <a:r>
              <a:rPr lang="en-IE" sz="2000" dirty="0"/>
              <a:t>Using indexed 2008 policy rules</a:t>
            </a:r>
          </a:p>
          <a:p>
            <a:pPr marL="858837" lvl="1" indent="-514350">
              <a:buFont typeface="+mj-lt"/>
              <a:buAutoNum type="alphaLcParenR"/>
            </a:pPr>
            <a:r>
              <a:rPr lang="en-IE" sz="2000" dirty="0"/>
              <a:t>Using 2018 policy rules</a:t>
            </a:r>
          </a:p>
          <a:p>
            <a:r>
              <a:rPr lang="en-IE" sz="2800" dirty="0"/>
              <a:t>This allows us to isolate the impact of tax-benefit policy changes alone on the incomes of men and women.</a:t>
            </a:r>
          </a:p>
          <a:p>
            <a:endParaRPr lang="en-IE" sz="2800" dirty="0" smtClean="0"/>
          </a:p>
        </p:txBody>
      </p:sp>
    </p:spTree>
    <p:extLst>
      <p:ext uri="{BB962C8B-B14F-4D97-AF65-F5344CB8AC3E}">
        <p14:creationId xmlns:p14="http://schemas.microsoft.com/office/powerpoint/2010/main" val="2274526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Tax-Benefit Changes, 2008-2018</a:t>
            </a:r>
            <a:endParaRPr lang="en-IE" dirty="0"/>
          </a:p>
        </p:txBody>
      </p:sp>
      <p:sp>
        <p:nvSpPr>
          <p:cNvPr id="3" name="Content Placeholder 2"/>
          <p:cNvSpPr>
            <a:spLocks noGrp="1"/>
          </p:cNvSpPr>
          <p:nvPr>
            <p:ph idx="1"/>
          </p:nvPr>
        </p:nvSpPr>
        <p:spPr>
          <a:xfrm>
            <a:off x="251520" y="1484784"/>
            <a:ext cx="8712968" cy="5039841"/>
          </a:xfrm>
        </p:spPr>
        <p:txBody>
          <a:bodyPr/>
          <a:lstStyle/>
          <a:p>
            <a:pPr marL="0" indent="0">
              <a:buNone/>
            </a:pPr>
            <a:r>
              <a:rPr lang="en-IE" dirty="0" smtClean="0"/>
              <a:t>Taxation/Social Insurance:</a:t>
            </a:r>
          </a:p>
          <a:p>
            <a:r>
              <a:rPr lang="en-IE" sz="2600" dirty="0" smtClean="0"/>
              <a:t>No major change in income tax rates (20%/40%).</a:t>
            </a:r>
          </a:p>
          <a:p>
            <a:r>
              <a:rPr lang="en-IE" sz="2600" dirty="0" smtClean="0"/>
              <a:t>Decreases in the standard rate band.</a:t>
            </a:r>
          </a:p>
          <a:p>
            <a:r>
              <a:rPr lang="en-IE" sz="2600" dirty="0" smtClean="0"/>
              <a:t>Decreases in tax credits.</a:t>
            </a:r>
          </a:p>
          <a:p>
            <a:r>
              <a:rPr lang="en-IE" sz="2600" dirty="0" smtClean="0"/>
              <a:t>Ceiling on social insurance contributions abolished.</a:t>
            </a:r>
          </a:p>
          <a:p>
            <a:r>
              <a:rPr lang="en-IE" sz="2600" dirty="0" smtClean="0"/>
              <a:t>Increased taxation via a ‘income/health levy’ (now USC).</a:t>
            </a:r>
          </a:p>
          <a:p>
            <a:r>
              <a:rPr lang="en-IE" sz="2600" dirty="0" smtClean="0"/>
              <a:t>Property tax introduced.</a:t>
            </a:r>
          </a:p>
          <a:p>
            <a:pPr marL="0" indent="0">
              <a:buNone/>
            </a:pPr>
            <a:endParaRPr lang="en-IE" sz="2400" dirty="0"/>
          </a:p>
        </p:txBody>
      </p:sp>
    </p:spTree>
    <p:extLst>
      <p:ext uri="{BB962C8B-B14F-4D97-AF65-F5344CB8AC3E}">
        <p14:creationId xmlns:p14="http://schemas.microsoft.com/office/powerpoint/2010/main" val="1186196995"/>
      </p:ext>
    </p:extLst>
  </p:cSld>
  <p:clrMapOvr>
    <a:masterClrMapping/>
  </p:clrMapOvr>
</p:sld>
</file>

<file path=ppt/theme/theme1.xml><?xml version="1.0" encoding="utf-8"?>
<a:theme xmlns:a="http://schemas.openxmlformats.org/drawingml/2006/main" name="Presentation_Navy ESRI 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design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design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design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design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design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design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design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design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design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design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design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esri</Template>
  <TotalTime>16964</TotalTime>
  <Words>1551</Words>
  <Application>Microsoft Office PowerPoint</Application>
  <PresentationFormat>On-screen Show (4:3)</PresentationFormat>
  <Paragraphs>160</Paragraphs>
  <Slides>26</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Presentation_Navy ESRI logo</vt:lpstr>
      <vt:lpstr>Document</vt:lpstr>
      <vt:lpstr>The Gender Impact of Tax-Benefit Policy</vt:lpstr>
      <vt:lpstr>Gender Budgeting</vt:lpstr>
      <vt:lpstr>Gender Budgeting</vt:lpstr>
      <vt:lpstr>Gender Differences of TB Systems</vt:lpstr>
      <vt:lpstr>Gender Differences in Incomes</vt:lpstr>
      <vt:lpstr>Framework</vt:lpstr>
      <vt:lpstr>Framework I</vt:lpstr>
      <vt:lpstr>Framework II</vt:lpstr>
      <vt:lpstr>Tax-Benefit Changes, 2008-2018</vt:lpstr>
      <vt:lpstr>Tax-Benefit Changes, 2008-2018</vt:lpstr>
      <vt:lpstr>Results</vt:lpstr>
      <vt:lpstr>Results - singles</vt:lpstr>
      <vt:lpstr>Results - singles</vt:lpstr>
      <vt:lpstr>Results - couples</vt:lpstr>
      <vt:lpstr>Results - couples</vt:lpstr>
      <vt:lpstr>Results – by economic activity</vt:lpstr>
      <vt:lpstr>Results – austerity vs. recovery budgets</vt:lpstr>
      <vt:lpstr>Conclusion</vt:lpstr>
      <vt:lpstr>Conclusion</vt:lpstr>
      <vt:lpstr>PowerPoint Presentation</vt:lpstr>
      <vt:lpstr>The Effect of Tax-Benefit Systems on Gender Earnings Gaps Karina Doorley (ESRI, Dublin &amp; IZA) Claire Keane (ESRI, Dublin)  </vt:lpstr>
      <vt:lpstr>Introduction</vt:lpstr>
      <vt:lpstr>Introduction</vt:lpstr>
      <vt:lpstr>This paper</vt:lpstr>
      <vt:lpstr>Analysis</vt:lpstr>
      <vt:lpstr>Preliminary Results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adoption in Irish manufacturing</dc:title>
  <dc:creator>DL83</dc:creator>
  <cp:lastModifiedBy>Windows User</cp:lastModifiedBy>
  <cp:revision>769</cp:revision>
  <cp:lastPrinted>2018-03-20T15:54:56Z</cp:lastPrinted>
  <dcterms:modified xsi:type="dcterms:W3CDTF">2019-02-11T15:12:43Z</dcterms:modified>
</cp:coreProperties>
</file>