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79" r:id="rId7"/>
    <p:sldId id="263" r:id="rId8"/>
    <p:sldId id="264" r:id="rId9"/>
    <p:sldId id="289" r:id="rId10"/>
    <p:sldId id="265" r:id="rId11"/>
    <p:sldId id="284" r:id="rId12"/>
    <p:sldId id="281" r:id="rId13"/>
    <p:sldId id="287" r:id="rId14"/>
    <p:sldId id="288"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B8ECE-9CE3-4644-907B-138D564EC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F2B3ACE-B739-45C2-B26B-ED1C4F5B1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FFF9511-D483-4DAF-A014-23D593049A3C}"/>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334A5758-40C8-4060-B543-5B4E3A28D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DD7007E-6439-4D0D-9C85-17132E6386A9}"/>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29973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55990-19C5-4F6A-821A-3A6D4EF208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EB70090-7D38-47CD-87D0-B1991702A1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325787-97F1-4874-968A-83021DD98D8A}"/>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B8BCF551-F5BD-404A-A806-548561749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65A3F80-683D-4736-B261-E6C439F8496C}"/>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223723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A22AD54-BEDD-4F4D-82E5-1DAC7A9192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102F07C-9045-45E8-9A82-9B800FCB0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6C97FEF-252A-4C7D-819B-8FF47398367B}"/>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71F95FF0-3A1B-4AF6-99A9-CC94EC431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A7EAF3C-B8FC-4A6E-B40C-9743A90995AC}"/>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286664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85EC4-7F75-40CD-AF59-CDA0F0DA0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90F880F-B23A-4A4C-8517-DAB658D198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214DF58-328C-4F44-AD36-8C99E46A84F9}"/>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98BA4F62-41F5-4005-BACF-9E7FDEFFF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FA4B3D-66B7-4988-AF77-83351F3BA40A}"/>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143010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C88B6-C253-43AE-A938-6FD64D980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1850282-72F4-47D2-A43E-19D94F06D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165780-86A6-48D9-BD61-2B7CBBA3A25E}"/>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D1CE1D4D-AADC-47A6-94E8-A5CB1D26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2374494-3199-478C-8B08-079BDA34ECC6}"/>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29728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0218E-7C57-4B71-B0FD-7FB0DF581F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928262-E3FA-441D-9AD0-F65BD8EE00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B57327E-390F-4426-A266-81C3A50E0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46665AF-9AC2-4EB2-8053-BA34175F6D67}"/>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6" name="Footer Placeholder 5">
            <a:extLst>
              <a:ext uri="{FF2B5EF4-FFF2-40B4-BE49-F238E27FC236}">
                <a16:creationId xmlns:a16="http://schemas.microsoft.com/office/drawing/2014/main" xmlns="" id="{21713629-4F45-4DE8-B372-DC0FC8AE4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4906C96-D402-4984-AB09-56CE32792C74}"/>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1476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E6EF7-AEF1-454B-8831-091896A393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A6D3D62-AF36-48CA-8815-A65163D8F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4525504-5267-48F8-89F0-295786F9D3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6267D3D-F24C-4B0D-B0DC-534A3C88C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C5D6667-AA9F-4F7E-972C-F82C6387A0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7050855-07F7-4F36-8F02-E8932DF1A8B6}"/>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8" name="Footer Placeholder 7">
            <a:extLst>
              <a:ext uri="{FF2B5EF4-FFF2-40B4-BE49-F238E27FC236}">
                <a16:creationId xmlns:a16="http://schemas.microsoft.com/office/drawing/2014/main" xmlns="" id="{3E47D4DC-3FBD-4B75-8E92-3BFCE7A02C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F90EA9D-63B8-4772-9A9B-D95EAF655408}"/>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17853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5923A-7AB2-43D4-B0D3-0173CD6823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9848E5C-AED9-421C-B2D1-BE70DBE0E9D2}"/>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4" name="Footer Placeholder 3">
            <a:extLst>
              <a:ext uri="{FF2B5EF4-FFF2-40B4-BE49-F238E27FC236}">
                <a16:creationId xmlns:a16="http://schemas.microsoft.com/office/drawing/2014/main" xmlns="" id="{571A408A-F14F-4749-9E04-0355A521BE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3BFD110-17C6-42E4-9BFD-A6D99D1DB60C}"/>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102773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FC21E6-6DE5-40C6-B8F2-84C8FB120758}"/>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3" name="Footer Placeholder 2">
            <a:extLst>
              <a:ext uri="{FF2B5EF4-FFF2-40B4-BE49-F238E27FC236}">
                <a16:creationId xmlns:a16="http://schemas.microsoft.com/office/drawing/2014/main" xmlns="" id="{F82B69D6-5174-4E05-B922-17A9491DE1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274496A-8116-4FE6-BD86-79E57E453495}"/>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29855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4568B-C470-4FAE-A6CE-366A65A65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AC03D2-8659-47BB-9FC5-6A693DECE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6E0FCC9-1FCB-48D9-A1CB-4D2196DEC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72E30E0-AD2A-4842-A1F4-EA2D3047B883}"/>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6" name="Footer Placeholder 5">
            <a:extLst>
              <a:ext uri="{FF2B5EF4-FFF2-40B4-BE49-F238E27FC236}">
                <a16:creationId xmlns:a16="http://schemas.microsoft.com/office/drawing/2014/main" xmlns="" id="{7102EC44-3D67-47CB-80C4-DBD8EF029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4971287-F11F-4CEA-AC3E-AA440F0C8684}"/>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42528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8D773-187D-453C-9D95-EB9C13B95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EEEFDE1-E8A0-4AFC-BEDF-64114085A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111DAF0-EB6D-47C1-9EC0-C91BA3FB5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CCA196F-3891-469E-8545-5FA34A4EE668}"/>
              </a:ext>
            </a:extLst>
          </p:cNvPr>
          <p:cNvSpPr>
            <a:spLocks noGrp="1"/>
          </p:cNvSpPr>
          <p:nvPr>
            <p:ph type="dt" sz="half" idx="10"/>
          </p:nvPr>
        </p:nvSpPr>
        <p:spPr/>
        <p:txBody>
          <a:bodyPr/>
          <a:lstStyle/>
          <a:p>
            <a:fld id="{94BCD63E-F8B2-46D5-894E-5064EF16E1CC}" type="datetimeFigureOut">
              <a:rPr lang="en-GB" smtClean="0"/>
              <a:t>02/05/2018</a:t>
            </a:fld>
            <a:endParaRPr lang="en-GB"/>
          </a:p>
        </p:txBody>
      </p:sp>
      <p:sp>
        <p:nvSpPr>
          <p:cNvPr id="6" name="Footer Placeholder 5">
            <a:extLst>
              <a:ext uri="{FF2B5EF4-FFF2-40B4-BE49-F238E27FC236}">
                <a16:creationId xmlns:a16="http://schemas.microsoft.com/office/drawing/2014/main" xmlns="" id="{B6A4D175-C89A-4BA2-8A1E-932ECBCC04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3498B8-0D62-4C76-AF03-8EA8AAD9F7F5}"/>
              </a:ext>
            </a:extLst>
          </p:cNvPr>
          <p:cNvSpPr>
            <a:spLocks noGrp="1"/>
          </p:cNvSpPr>
          <p:nvPr>
            <p:ph type="sldNum" sz="quarter" idx="12"/>
          </p:nvPr>
        </p:nvSpPr>
        <p:spPr/>
        <p:txBody>
          <a:bodyPr/>
          <a:lstStyle/>
          <a:p>
            <a:fld id="{475D537E-9781-4300-BBC4-8B42BBCB1202}" type="slidenum">
              <a:rPr lang="en-GB" smtClean="0"/>
              <a:t>‹#›</a:t>
            </a:fld>
            <a:endParaRPr lang="en-GB"/>
          </a:p>
        </p:txBody>
      </p:sp>
    </p:spTree>
    <p:extLst>
      <p:ext uri="{BB962C8B-B14F-4D97-AF65-F5344CB8AC3E}">
        <p14:creationId xmlns:p14="http://schemas.microsoft.com/office/powerpoint/2010/main" val="65293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5DD27A-6558-48AC-83AC-3F95C3DFA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78E26B0-1DFF-4AC1-A83E-947DD3EA8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8D7D5E-A08C-4B39-9D20-11937A7E5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D63E-F8B2-46D5-894E-5064EF16E1CC}" type="datetimeFigureOut">
              <a:rPr lang="en-GB" smtClean="0"/>
              <a:t>02/05/2018</a:t>
            </a:fld>
            <a:endParaRPr lang="en-GB"/>
          </a:p>
        </p:txBody>
      </p:sp>
      <p:sp>
        <p:nvSpPr>
          <p:cNvPr id="5" name="Footer Placeholder 4">
            <a:extLst>
              <a:ext uri="{FF2B5EF4-FFF2-40B4-BE49-F238E27FC236}">
                <a16:creationId xmlns:a16="http://schemas.microsoft.com/office/drawing/2014/main" xmlns="" id="{9C096C64-38EE-45D6-8997-C077475966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52EDC36-9C1C-46DB-A8BF-B6CBB6DE9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D537E-9781-4300-BBC4-8B42BBCB1202}" type="slidenum">
              <a:rPr lang="en-GB" smtClean="0"/>
              <a:t>‹#›</a:t>
            </a:fld>
            <a:endParaRPr lang="en-GB"/>
          </a:p>
        </p:txBody>
      </p:sp>
    </p:spTree>
    <p:extLst>
      <p:ext uri="{BB962C8B-B14F-4D97-AF65-F5344CB8AC3E}">
        <p14:creationId xmlns:p14="http://schemas.microsoft.com/office/powerpoint/2010/main" val="130977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kklesia.co.uk/node/254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C261B1A-F2C0-4A56-98BF-8BF88DDAC03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0236" b="2178"/>
          <a:stretch/>
        </p:blipFill>
        <p:spPr>
          <a:xfrm>
            <a:off x="20" y="10"/>
            <a:ext cx="12191980" cy="6857989"/>
          </a:xfrm>
          <a:prstGeom prst="rect">
            <a:avLst/>
          </a:prstGeom>
        </p:spPr>
      </p:pic>
      <p:cxnSp>
        <p:nvCxnSpPr>
          <p:cNvPr id="10" name="Straight Connector 9">
            <a:extLst>
              <a:ext uri="{FF2B5EF4-FFF2-40B4-BE49-F238E27FC236}">
                <a16:creationId xmlns:a16="http://schemas.microsoft.com/office/drawing/2014/main" xmlns="" id="{624D17C8-E9C2-48A4-AA36-D7048A6CCC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F67BDE50-3F0B-4493-BC0F-9B9327F185FD}"/>
              </a:ext>
            </a:extLst>
          </p:cNvPr>
          <p:cNvSpPr>
            <a:spLocks noGrp="1"/>
          </p:cNvSpPr>
          <p:nvPr>
            <p:ph type="ctrTitle"/>
          </p:nvPr>
        </p:nvSpPr>
        <p:spPr>
          <a:xfrm>
            <a:off x="4174435" y="1200152"/>
            <a:ext cx="8867508" cy="4457696"/>
          </a:xfrm>
        </p:spPr>
        <p:txBody>
          <a:bodyPr anchor="ctr">
            <a:normAutofit/>
          </a:bodyPr>
          <a:lstStyle/>
          <a:p>
            <a:pPr algn="l"/>
            <a:r>
              <a:rPr lang="en-GB" sz="4000" b="1" dirty="0"/>
              <a:t>Charitable food provision as an 'emergency' response: </a:t>
            </a:r>
            <a:r>
              <a:rPr lang="en-GB" sz="4000" b="1" dirty="0" smtClean="0"/>
              <a:t/>
            </a:r>
            <a:br>
              <a:rPr lang="en-GB" sz="4000" b="1" dirty="0" smtClean="0"/>
            </a:br>
            <a:r>
              <a:rPr lang="en-GB" sz="4000" b="1" dirty="0" smtClean="0"/>
              <a:t>where </a:t>
            </a:r>
            <a:r>
              <a:rPr lang="en-GB" sz="4000" b="1" dirty="0"/>
              <a:t>do we go from here?</a:t>
            </a:r>
          </a:p>
        </p:txBody>
      </p:sp>
      <p:sp>
        <p:nvSpPr>
          <p:cNvPr id="3" name="Subtitle 2">
            <a:extLst>
              <a:ext uri="{FF2B5EF4-FFF2-40B4-BE49-F238E27FC236}">
                <a16:creationId xmlns:a16="http://schemas.microsoft.com/office/drawing/2014/main" xmlns="" id="{452F07AC-57FB-496B-9E09-EE71E26327DD}"/>
              </a:ext>
            </a:extLst>
          </p:cNvPr>
          <p:cNvSpPr>
            <a:spLocks noGrp="1"/>
          </p:cNvSpPr>
          <p:nvPr>
            <p:ph type="subTitle" idx="1"/>
          </p:nvPr>
        </p:nvSpPr>
        <p:spPr>
          <a:xfrm>
            <a:off x="849963" y="1200152"/>
            <a:ext cx="2816535" cy="4457696"/>
          </a:xfrm>
        </p:spPr>
        <p:txBody>
          <a:bodyPr anchor="ctr">
            <a:normAutofit/>
          </a:bodyPr>
          <a:lstStyle/>
          <a:p>
            <a:pPr algn="r"/>
            <a:endParaRPr lang="en-GB" sz="2800" dirty="0">
              <a:solidFill>
                <a:srgbClr val="FFFFFF"/>
              </a:solidFill>
            </a:endParaRPr>
          </a:p>
          <a:p>
            <a:pPr algn="r"/>
            <a:r>
              <a:rPr lang="en-GB" sz="2800" b="1" dirty="0">
                <a:solidFill>
                  <a:srgbClr val="FFFFFF"/>
                </a:solidFill>
              </a:rPr>
              <a:t>Kayleigh Garthwaite</a:t>
            </a:r>
          </a:p>
          <a:p>
            <a:pPr algn="r"/>
            <a:endParaRPr lang="en-GB" sz="2800" b="1" dirty="0">
              <a:solidFill>
                <a:srgbClr val="FFFFFF"/>
              </a:solidFill>
            </a:endParaRPr>
          </a:p>
          <a:p>
            <a:pPr algn="r"/>
            <a:r>
              <a:rPr lang="en-GB" sz="2800" b="1" dirty="0">
                <a:solidFill>
                  <a:srgbClr val="FFFFFF"/>
                </a:solidFill>
              </a:rPr>
              <a:t>University of Birmingham </a:t>
            </a:r>
          </a:p>
          <a:p>
            <a:pPr algn="r"/>
            <a:r>
              <a:rPr lang="en-GB" sz="2800" b="1" dirty="0">
                <a:solidFill>
                  <a:srgbClr val="FFFFFF"/>
                </a:solidFill>
              </a:rPr>
              <a:t>@KA_Garthwaite</a:t>
            </a:r>
          </a:p>
          <a:p>
            <a:pPr algn="r"/>
            <a:endParaRPr lang="en-GB" sz="2800" b="1" dirty="0">
              <a:solidFill>
                <a:srgbClr val="FFFFFF"/>
              </a:solidFill>
            </a:endParaRPr>
          </a:p>
          <a:p>
            <a:pPr algn="r"/>
            <a:endParaRPr lang="en-GB" sz="2800" b="1" dirty="0">
              <a:solidFill>
                <a:srgbClr val="FFFFFF"/>
              </a:solidFill>
            </a:endParaRPr>
          </a:p>
        </p:txBody>
      </p:sp>
    </p:spTree>
    <p:extLst>
      <p:ext uri="{BB962C8B-B14F-4D97-AF65-F5344CB8AC3E}">
        <p14:creationId xmlns:p14="http://schemas.microsoft.com/office/powerpoint/2010/main" val="23394920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descr="\\hudson\kvsp45\My_Documents\My Pictures\9781447329114-188849-300x400.jpg">
            <a:extLst>
              <a:ext uri="{FF2B5EF4-FFF2-40B4-BE49-F238E27FC236}">
                <a16:creationId xmlns:a16="http://schemas.microsoft.com/office/drawing/2014/main" xmlns="" id="{AAC0FF61-6A3B-4FFC-B485-5B88CC2B7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6623" y="404813"/>
            <a:ext cx="4293429" cy="6088751"/>
          </a:xfrm>
        </p:spPr>
      </p:pic>
      <p:sp>
        <p:nvSpPr>
          <p:cNvPr id="4" name="Rectangle 3">
            <a:extLst>
              <a:ext uri="{FF2B5EF4-FFF2-40B4-BE49-F238E27FC236}">
                <a16:creationId xmlns:a16="http://schemas.microsoft.com/office/drawing/2014/main" xmlns="" id="{F08716DF-1355-4D2B-AA1D-D1FF2C730208}"/>
              </a:ext>
            </a:extLst>
          </p:cNvPr>
          <p:cNvSpPr/>
          <p:nvPr/>
        </p:nvSpPr>
        <p:spPr>
          <a:xfrm>
            <a:off x="5087937" y="1484313"/>
            <a:ext cx="6759505" cy="557075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itchFamily="34" charset="0"/>
                <a:ea typeface="+mn-ea"/>
                <a:cs typeface="+mn-cs"/>
              </a:rPr>
              <a:t>We’ve heard that one million food parcels are being given out. But where are the voices of the people who are using foodbanks?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itchFamily="34" charset="0"/>
                <a:ea typeface="+mn-ea"/>
                <a:cs typeface="+mn-cs"/>
              </a:rPr>
              <a:t>Focuses on the real stories behind the foodbank statistics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itchFamily="34" charset="0"/>
                <a:ea typeface="+mn-ea"/>
                <a:cs typeface="+mn-cs"/>
              </a:rPr>
              <a:t>People using foodbanks have been blamed and shamed for their own situation – the book shows this is not true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43013" name="Picture 3">
            <a:extLst>
              <a:ext uri="{FF2B5EF4-FFF2-40B4-BE49-F238E27FC236}">
                <a16:creationId xmlns:a16="http://schemas.microsoft.com/office/drawing/2014/main" xmlns="" id="{D23E90A8-9E6A-499B-B38A-39B82DB86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7" y="404813"/>
            <a:ext cx="22860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362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5D956-5DCF-4CBB-A155-76DC93956D78}"/>
              </a:ext>
            </a:extLst>
          </p:cNvPr>
          <p:cNvSpPr>
            <a:spLocks noGrp="1"/>
          </p:cNvSpPr>
          <p:nvPr>
            <p:ph type="title"/>
          </p:nvPr>
        </p:nvSpPr>
        <p:spPr/>
        <p:txBody>
          <a:bodyPr>
            <a:normAutofit/>
          </a:bodyPr>
          <a:lstStyle/>
          <a:p>
            <a:r>
              <a:rPr lang="en-GB" sz="3000" b="1" dirty="0">
                <a:latin typeface="+mn-lt"/>
              </a:rPr>
              <a:t>Why </a:t>
            </a:r>
            <a:r>
              <a:rPr lang="en-GB" sz="3000" b="1" dirty="0" smtClean="0">
                <a:latin typeface="+mn-lt"/>
              </a:rPr>
              <a:t>did </a:t>
            </a:r>
            <a:r>
              <a:rPr lang="en-GB" sz="3000" b="1" dirty="0">
                <a:latin typeface="+mn-lt"/>
              </a:rPr>
              <a:t>people use a foodbank?</a:t>
            </a:r>
          </a:p>
        </p:txBody>
      </p:sp>
      <p:sp>
        <p:nvSpPr>
          <p:cNvPr id="3" name="Content Placeholder 2">
            <a:extLst>
              <a:ext uri="{FF2B5EF4-FFF2-40B4-BE49-F238E27FC236}">
                <a16:creationId xmlns:a16="http://schemas.microsoft.com/office/drawing/2014/main" xmlns="" id="{D7E225C7-FCAB-479F-9990-AB704F2CFD1B}"/>
              </a:ext>
            </a:extLst>
          </p:cNvPr>
          <p:cNvSpPr>
            <a:spLocks noGrp="1"/>
          </p:cNvSpPr>
          <p:nvPr>
            <p:ph idx="1"/>
          </p:nvPr>
        </p:nvSpPr>
        <p:spPr/>
        <p:txBody>
          <a:bodyPr>
            <a:normAutofit/>
          </a:bodyPr>
          <a:lstStyle/>
          <a:p>
            <a:r>
              <a:rPr lang="en-GB" dirty="0" smtClean="0"/>
              <a:t>Immediate income crises - problems </a:t>
            </a:r>
            <a:r>
              <a:rPr lang="en-GB" dirty="0"/>
              <a:t>with benefit sanctions and </a:t>
            </a:r>
            <a:r>
              <a:rPr lang="en-GB" dirty="0" smtClean="0"/>
              <a:t>delays</a:t>
            </a:r>
          </a:p>
          <a:p>
            <a:pPr marL="0" indent="0">
              <a:buNone/>
            </a:pPr>
            <a:endParaRPr lang="en-GB" dirty="0"/>
          </a:p>
          <a:p>
            <a:r>
              <a:rPr lang="en-GB" dirty="0" smtClean="0"/>
              <a:t>Longer term income insecurity – people on a consistently low income are more susceptible to a seemingly small crisis – new school uniform boiler breaking down</a:t>
            </a:r>
          </a:p>
          <a:p>
            <a:pPr marL="0" indent="0">
              <a:buNone/>
            </a:pPr>
            <a:endParaRPr lang="en-GB" dirty="0"/>
          </a:p>
          <a:p>
            <a:r>
              <a:rPr lang="en-GB" dirty="0" smtClean="0"/>
              <a:t>‘Tipping points’ – life changing events such as bereavement, job loss, ill health, or relationship breakdown</a:t>
            </a:r>
            <a:endParaRPr lang="en-GB" dirty="0"/>
          </a:p>
          <a:p>
            <a:endParaRPr lang="en-GB" dirty="0"/>
          </a:p>
        </p:txBody>
      </p:sp>
    </p:spTree>
    <p:extLst>
      <p:ext uri="{BB962C8B-B14F-4D97-AF65-F5344CB8AC3E}">
        <p14:creationId xmlns:p14="http://schemas.microsoft.com/office/powerpoint/2010/main" val="2248903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E22F8BD8-8CAA-4CB8-BF78-696306167EF8}"/>
              </a:ext>
            </a:extLst>
          </p:cNvPr>
          <p:cNvPicPr>
            <a:picLocks noChangeAspect="1"/>
          </p:cNvPicPr>
          <p:nvPr/>
        </p:nvPicPr>
        <p:blipFill rotWithShape="1">
          <a:blip r:embed="rId2"/>
          <a:srcRect l="19119" r="18931"/>
          <a:stretch/>
        </p:blipFill>
        <p:spPr>
          <a:xfrm>
            <a:off x="6417129" y="10"/>
            <a:ext cx="5774869" cy="6857990"/>
          </a:xfrm>
          <a:prstGeom prst="rect">
            <a:avLst/>
          </a:prstGeom>
          <a:effectLst/>
        </p:spPr>
      </p:pic>
      <p:sp>
        <p:nvSpPr>
          <p:cNvPr id="5" name="Content Placeholder 4">
            <a:extLst>
              <a:ext uri="{FF2B5EF4-FFF2-40B4-BE49-F238E27FC236}">
                <a16:creationId xmlns:a16="http://schemas.microsoft.com/office/drawing/2014/main" xmlns="" id="{C48EA02D-7B52-4CC0-8879-63E0AA31F1ED}"/>
              </a:ext>
            </a:extLst>
          </p:cNvPr>
          <p:cNvSpPr>
            <a:spLocks noGrp="1"/>
          </p:cNvSpPr>
          <p:nvPr>
            <p:ph idx="1"/>
          </p:nvPr>
        </p:nvSpPr>
        <p:spPr>
          <a:xfrm>
            <a:off x="92765" y="400050"/>
            <a:ext cx="6226392" cy="6133271"/>
          </a:xfrm>
        </p:spPr>
        <p:txBody>
          <a:bodyPr>
            <a:normAutofit fontScale="92500" lnSpcReduction="10000"/>
          </a:bodyPr>
          <a:lstStyle/>
          <a:p>
            <a:pPr marL="0" indent="0">
              <a:buNone/>
            </a:pPr>
            <a:r>
              <a:rPr lang="en-GB" b="1" dirty="0" smtClean="0"/>
              <a:t>Poor health, especially mental health</a:t>
            </a:r>
          </a:p>
          <a:p>
            <a:pPr marL="0" indent="0">
              <a:buNone/>
            </a:pPr>
            <a:endParaRPr lang="en-GB" b="1" dirty="0" smtClean="0"/>
          </a:p>
          <a:p>
            <a:r>
              <a:rPr lang="en-GB" dirty="0" smtClean="0"/>
              <a:t>People </a:t>
            </a:r>
            <a:r>
              <a:rPr lang="en-GB" dirty="0"/>
              <a:t>accessing the foodbank were often suffering from chronic health problems, with mental health problems being particularly prevalent. </a:t>
            </a:r>
          </a:p>
          <a:p>
            <a:endParaRPr lang="en-GB" dirty="0"/>
          </a:p>
          <a:p>
            <a:r>
              <a:rPr lang="en-GB" dirty="0"/>
              <a:t>Although the food assistance from the foodbank was viewed as a ‘lifeline’, the food provided could have negative consequences upon people’s health, especially for those with food intolerances. </a:t>
            </a:r>
          </a:p>
          <a:p>
            <a:endParaRPr lang="en-GB" dirty="0"/>
          </a:p>
          <a:p>
            <a:r>
              <a:rPr lang="en-GB" dirty="0"/>
              <a:t>People accessing the foodbank were aware of how to eat healthily but were unable to so due to affordability. </a:t>
            </a:r>
          </a:p>
          <a:p>
            <a:endParaRPr lang="en-GB" dirty="0"/>
          </a:p>
        </p:txBody>
      </p:sp>
    </p:spTree>
    <p:extLst>
      <p:ext uri="{BB962C8B-B14F-4D97-AF65-F5344CB8AC3E}">
        <p14:creationId xmlns:p14="http://schemas.microsoft.com/office/powerpoint/2010/main" val="232066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38C96C-6DC5-475C-9348-B08EC44F7C3A}"/>
              </a:ext>
            </a:extLst>
          </p:cNvPr>
          <p:cNvPicPr>
            <a:picLocks noChangeAspect="1"/>
          </p:cNvPicPr>
          <p:nvPr/>
        </p:nvPicPr>
        <p:blipFill rotWithShape="1">
          <a:blip r:embed="rId2"/>
          <a:srcRect l="17931" r="20119"/>
          <a:stretch/>
        </p:blipFill>
        <p:spPr>
          <a:xfrm>
            <a:off x="5233306" y="10"/>
            <a:ext cx="6958693" cy="6857990"/>
          </a:xfrm>
          <a:prstGeom prst="rect">
            <a:avLst/>
          </a:prstGeom>
          <a:effectLst/>
        </p:spPr>
      </p:pic>
      <p:sp>
        <p:nvSpPr>
          <p:cNvPr id="6" name="Content Placeholder 5">
            <a:extLst>
              <a:ext uri="{FF2B5EF4-FFF2-40B4-BE49-F238E27FC236}">
                <a16:creationId xmlns:a16="http://schemas.microsoft.com/office/drawing/2014/main" xmlns="" id="{FA5F2AE9-9005-4794-AAAE-ACEF8669CEE7}"/>
              </a:ext>
            </a:extLst>
          </p:cNvPr>
          <p:cNvSpPr>
            <a:spLocks noGrp="1"/>
          </p:cNvSpPr>
          <p:nvPr>
            <p:ph idx="1"/>
          </p:nvPr>
        </p:nvSpPr>
        <p:spPr>
          <a:xfrm>
            <a:off x="159026" y="371060"/>
            <a:ext cx="4976310" cy="6486939"/>
          </a:xfrm>
        </p:spPr>
        <p:txBody>
          <a:bodyPr>
            <a:normAutofit fontScale="92500" lnSpcReduction="10000"/>
          </a:bodyPr>
          <a:lstStyle/>
          <a:p>
            <a:pPr marL="0" indent="0">
              <a:buNone/>
            </a:pPr>
            <a:r>
              <a:rPr lang="en-GB" b="1" dirty="0" smtClean="0"/>
              <a:t>Stigma and shame</a:t>
            </a:r>
          </a:p>
          <a:p>
            <a:pPr marL="0" indent="0">
              <a:buNone/>
            </a:pPr>
            <a:endParaRPr lang="en-GB" b="1" dirty="0" smtClean="0"/>
          </a:p>
          <a:p>
            <a:r>
              <a:rPr lang="en-GB" dirty="0" smtClean="0"/>
              <a:t>Findings </a:t>
            </a:r>
            <a:r>
              <a:rPr lang="en-GB" dirty="0"/>
              <a:t>show how the majority of foodbank users experienced stigma, fear, and embarrassment, which was at times aggravated by representations in ‘poverty porn’ television shows</a:t>
            </a:r>
          </a:p>
          <a:p>
            <a:pPr marL="0" indent="0">
              <a:buNone/>
            </a:pPr>
            <a:endParaRPr lang="en-GB" dirty="0"/>
          </a:p>
          <a:p>
            <a:r>
              <a:rPr lang="en-GB" dirty="0"/>
              <a:t> At times, stigma can stop people accessing foodbanks</a:t>
            </a:r>
          </a:p>
          <a:p>
            <a:pPr marL="0" indent="0">
              <a:buNone/>
            </a:pPr>
            <a:endParaRPr lang="en-GB" dirty="0"/>
          </a:p>
          <a:p>
            <a:r>
              <a:rPr lang="en-GB" dirty="0"/>
              <a:t>However, stigma could be overcome once people recognised that ‘other people like us’ were receiving a food parcel. </a:t>
            </a:r>
          </a:p>
        </p:txBody>
      </p:sp>
    </p:spTree>
    <p:extLst>
      <p:ext uri="{BB962C8B-B14F-4D97-AF65-F5344CB8AC3E}">
        <p14:creationId xmlns:p14="http://schemas.microsoft.com/office/powerpoint/2010/main" val="320423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40A6F7D-D380-449B-9B1C-C602F65D8DE4}"/>
              </a:ext>
            </a:extLst>
          </p:cNvPr>
          <p:cNvPicPr>
            <a:picLocks noChangeAspect="1"/>
          </p:cNvPicPr>
          <p:nvPr/>
        </p:nvPicPr>
        <p:blipFill rotWithShape="1">
          <a:blip r:embed="rId2"/>
          <a:srcRect l="17186" r="20864"/>
          <a:stretch/>
        </p:blipFill>
        <p:spPr>
          <a:xfrm>
            <a:off x="5339442" y="10"/>
            <a:ext cx="6852557" cy="6857990"/>
          </a:xfrm>
          <a:prstGeom prst="rect">
            <a:avLst/>
          </a:prstGeom>
          <a:effectLst/>
        </p:spPr>
      </p:pic>
      <p:sp>
        <p:nvSpPr>
          <p:cNvPr id="4" name="Content Placeholder 3">
            <a:extLst>
              <a:ext uri="{FF2B5EF4-FFF2-40B4-BE49-F238E27FC236}">
                <a16:creationId xmlns:a16="http://schemas.microsoft.com/office/drawing/2014/main" xmlns="" id="{48CD3DAE-F674-46FA-8A4B-A4FC79F76CB3}"/>
              </a:ext>
            </a:extLst>
          </p:cNvPr>
          <p:cNvSpPr>
            <a:spLocks noGrp="1"/>
          </p:cNvSpPr>
          <p:nvPr>
            <p:ph idx="1"/>
          </p:nvPr>
        </p:nvSpPr>
        <p:spPr>
          <a:xfrm>
            <a:off x="92765" y="278296"/>
            <a:ext cx="5091556" cy="6579704"/>
          </a:xfrm>
        </p:spPr>
        <p:txBody>
          <a:bodyPr>
            <a:normAutofit fontScale="85000" lnSpcReduction="20000"/>
          </a:bodyPr>
          <a:lstStyle/>
          <a:p>
            <a:pPr marL="0" indent="0">
              <a:buNone/>
            </a:pPr>
            <a:r>
              <a:rPr lang="en-GB" b="1" dirty="0" smtClean="0"/>
              <a:t>Deservingness and ‘choice’</a:t>
            </a:r>
          </a:p>
          <a:p>
            <a:pPr marL="0" indent="0">
              <a:buNone/>
            </a:pPr>
            <a:endParaRPr lang="en-GB" b="1" dirty="0" smtClean="0"/>
          </a:p>
          <a:p>
            <a:r>
              <a:rPr lang="en-GB" dirty="0" smtClean="0"/>
              <a:t>Volunteers</a:t>
            </a:r>
            <a:r>
              <a:rPr lang="en-GB" dirty="0"/>
              <a:t>, staff at referral agencies, and food donors and people who used the foodbank regularly discussed ideas of who is (or who should be) considered ‘deserving’ or ‘undeserving’. </a:t>
            </a:r>
          </a:p>
          <a:p>
            <a:endParaRPr lang="en-GB" dirty="0"/>
          </a:p>
          <a:p>
            <a:r>
              <a:rPr lang="en-GB" dirty="0"/>
              <a:t>This is closely linked to choice and the anticipation of gratitude, and, more specifically, the expected behaviours of people accessing emergency food.</a:t>
            </a:r>
          </a:p>
          <a:p>
            <a:endParaRPr lang="en-GB" dirty="0"/>
          </a:p>
          <a:p>
            <a:r>
              <a:rPr lang="en-GB" dirty="0" smtClean="0"/>
              <a:t>Deservingness </a:t>
            </a:r>
            <a:r>
              <a:rPr lang="en-GB" dirty="0"/>
              <a:t>is arguably inbuilt into the foodbank referral scenario, which requires staff at referral agencies to decide whether to issue a red voucher required to access a food parcel. </a:t>
            </a:r>
          </a:p>
        </p:txBody>
      </p:sp>
    </p:spTree>
    <p:extLst>
      <p:ext uri="{BB962C8B-B14F-4D97-AF65-F5344CB8AC3E}">
        <p14:creationId xmlns:p14="http://schemas.microsoft.com/office/powerpoint/2010/main" val="335878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3CCA6E-6776-48F0-8454-A57AAA63E15C}"/>
              </a:ext>
            </a:extLst>
          </p:cNvPr>
          <p:cNvSpPr>
            <a:spLocks noGrp="1"/>
          </p:cNvSpPr>
          <p:nvPr>
            <p:ph type="title"/>
          </p:nvPr>
        </p:nvSpPr>
        <p:spPr>
          <a:xfrm>
            <a:off x="477078" y="365126"/>
            <a:ext cx="10876722" cy="1105866"/>
          </a:xfrm>
        </p:spPr>
        <p:txBody>
          <a:bodyPr>
            <a:normAutofit/>
          </a:bodyPr>
          <a:lstStyle/>
          <a:p>
            <a:r>
              <a:rPr lang="en-GB" sz="3000" b="1" dirty="0">
                <a:latin typeface="+mn-lt"/>
              </a:rPr>
              <a:t>Where next for foodbanks?</a:t>
            </a:r>
          </a:p>
        </p:txBody>
      </p:sp>
      <p:sp>
        <p:nvSpPr>
          <p:cNvPr id="3" name="Content Placeholder 2">
            <a:extLst>
              <a:ext uri="{FF2B5EF4-FFF2-40B4-BE49-F238E27FC236}">
                <a16:creationId xmlns:a16="http://schemas.microsoft.com/office/drawing/2014/main" xmlns="" id="{7826EBAD-1A47-4C9C-9814-AA1562C86F97}"/>
              </a:ext>
            </a:extLst>
          </p:cNvPr>
          <p:cNvSpPr>
            <a:spLocks noGrp="1"/>
          </p:cNvSpPr>
          <p:nvPr>
            <p:ph idx="1"/>
          </p:nvPr>
        </p:nvSpPr>
        <p:spPr>
          <a:xfrm>
            <a:off x="477078" y="1470992"/>
            <a:ext cx="11290852" cy="4705971"/>
          </a:xfrm>
        </p:spPr>
        <p:txBody>
          <a:bodyPr>
            <a:normAutofit fontScale="92500" lnSpcReduction="10000"/>
          </a:bodyPr>
          <a:lstStyle/>
          <a:p>
            <a:pPr marL="0" indent="0">
              <a:buNone/>
            </a:pPr>
            <a:r>
              <a:rPr lang="en-GB" dirty="0">
                <a:latin typeface="Agency FB" panose="020B0503020202020204" pitchFamily="34" charset="0"/>
              </a:rPr>
              <a:t>CHELTENHAM FOODBANK SAYS IT HAS TO DOUBLE OPENING HOURS IN RESPONSE TO UNIVERSAL CREDIT ROLL OUT (1/11/17)</a:t>
            </a:r>
          </a:p>
          <a:p>
            <a:pPr marL="0" indent="0">
              <a:buNone/>
            </a:pPr>
            <a:endParaRPr lang="en-GB" dirty="0"/>
          </a:p>
          <a:p>
            <a:pPr marL="0" indent="0">
              <a:buNone/>
            </a:pPr>
            <a:r>
              <a:rPr lang="en-GB" dirty="0">
                <a:latin typeface="Britannic Bold" panose="020B0903060703020204" pitchFamily="34" charset="0"/>
              </a:rPr>
              <a:t>	Food banks are running out because of Universal Credit 	failures, MPs hear as Labour push for pause in roll-out of 	benefits system (24/10/17)</a:t>
            </a:r>
          </a:p>
          <a:p>
            <a:pPr marL="0" indent="0">
              <a:buNone/>
            </a:pPr>
            <a:endParaRPr lang="en-GB" dirty="0">
              <a:latin typeface="Britannic Bold" panose="020B0903060703020204" pitchFamily="34" charset="0"/>
            </a:endParaRPr>
          </a:p>
          <a:p>
            <a:pPr marL="0" lvl="0" indent="0">
              <a:buNone/>
            </a:pPr>
            <a:r>
              <a:rPr lang="en-GB" dirty="0">
                <a:solidFill>
                  <a:prstClr val="black"/>
                </a:solidFill>
                <a:latin typeface="AR CENA" panose="02000000000000000000" pitchFamily="2" charset="0"/>
              </a:rPr>
              <a:t>Foodbank opens in Theresa May's leafy hometown (7/11/17)</a:t>
            </a:r>
          </a:p>
          <a:p>
            <a:pPr marL="0" indent="0">
              <a:buNone/>
            </a:pPr>
            <a:endParaRPr lang="en-GB" dirty="0"/>
          </a:p>
          <a:p>
            <a:pPr marL="0" indent="0">
              <a:buNone/>
            </a:pPr>
            <a:r>
              <a:rPr lang="en-GB" b="1" dirty="0">
                <a:latin typeface="Poor Richard" panose="02080502050505020702" pitchFamily="18" charset="0"/>
              </a:rPr>
              <a:t>	Volunteers at food banks perform ‘staggering’ 4.1m hours annually, says report 	(17/10/17)</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3046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B0E6-2017-4420-B9D9-DC9ECEF6053B}"/>
              </a:ext>
            </a:extLst>
          </p:cNvPr>
          <p:cNvSpPr>
            <a:spLocks noGrp="1"/>
          </p:cNvSpPr>
          <p:nvPr>
            <p:ph type="title"/>
          </p:nvPr>
        </p:nvSpPr>
        <p:spPr/>
        <p:txBody>
          <a:bodyPr/>
          <a:lstStyle/>
          <a:p>
            <a:r>
              <a:rPr lang="en-GB" sz="3000" b="1" dirty="0">
                <a:solidFill>
                  <a:prstClr val="black"/>
                </a:solidFill>
                <a:latin typeface="Calibri" panose="020F0502020204030204"/>
              </a:rPr>
              <a:t>Where next for foodbanks?</a:t>
            </a:r>
            <a:endParaRPr lang="en-GB" dirty="0"/>
          </a:p>
        </p:txBody>
      </p:sp>
      <p:sp>
        <p:nvSpPr>
          <p:cNvPr id="3" name="Content Placeholder 2">
            <a:extLst>
              <a:ext uri="{FF2B5EF4-FFF2-40B4-BE49-F238E27FC236}">
                <a16:creationId xmlns:a16="http://schemas.microsoft.com/office/drawing/2014/main" xmlns="" id="{BF1D4BAB-7555-4903-B9F8-46C3EDF311EC}"/>
              </a:ext>
            </a:extLst>
          </p:cNvPr>
          <p:cNvSpPr>
            <a:spLocks noGrp="1"/>
          </p:cNvSpPr>
          <p:nvPr>
            <p:ph idx="1"/>
          </p:nvPr>
        </p:nvSpPr>
        <p:spPr>
          <a:xfrm>
            <a:off x="463826" y="1825625"/>
            <a:ext cx="10889974" cy="4351338"/>
          </a:xfrm>
        </p:spPr>
        <p:txBody>
          <a:bodyPr>
            <a:normAutofit lnSpcReduction="10000"/>
          </a:bodyPr>
          <a:lstStyle/>
          <a:p>
            <a:pPr marL="342900" lvl="0" indent="-342900" eaLnBrk="0" fontAlgn="base" hangingPunct="0">
              <a:lnSpc>
                <a:spcPct val="100000"/>
              </a:lnSpc>
              <a:spcBef>
                <a:spcPct val="20000"/>
              </a:spcBef>
              <a:spcAft>
                <a:spcPct val="0"/>
              </a:spcAft>
              <a:defRPr/>
            </a:pPr>
            <a:r>
              <a:rPr lang="en-GB" altLang="en-US" sz="2000" kern="0" dirty="0">
                <a:solidFill>
                  <a:srgbClr val="000000"/>
                </a:solidFill>
                <a:latin typeface="Calibri" pitchFamily="34" charset="0"/>
              </a:rPr>
              <a:t>Is emergency food provision really ‘emergency’? </a:t>
            </a:r>
          </a:p>
          <a:p>
            <a:pPr marL="0" lvl="0" indent="0" eaLnBrk="0" fontAlgn="base" hangingPunct="0">
              <a:lnSpc>
                <a:spcPct val="100000"/>
              </a:lnSpc>
              <a:spcBef>
                <a:spcPct val="20000"/>
              </a:spcBef>
              <a:spcAft>
                <a:spcPct val="0"/>
              </a:spcAft>
              <a:buNone/>
              <a:defRPr/>
            </a:pPr>
            <a:endParaRPr lang="en-GB" altLang="en-US" sz="2000" kern="0" dirty="0">
              <a:solidFill>
                <a:srgbClr val="000000"/>
              </a:solidFill>
              <a:latin typeface="Calibri" pitchFamily="34" charset="0"/>
            </a:endParaRPr>
          </a:p>
          <a:p>
            <a:pPr marL="0" lvl="0" indent="0" eaLnBrk="0" fontAlgn="base" hangingPunct="0">
              <a:lnSpc>
                <a:spcPct val="100000"/>
              </a:lnSpc>
              <a:spcBef>
                <a:spcPct val="20000"/>
              </a:spcBef>
              <a:spcAft>
                <a:spcPct val="0"/>
              </a:spcAft>
              <a:buNone/>
              <a:defRPr/>
            </a:pPr>
            <a:r>
              <a:rPr lang="en-GB" altLang="en-US" sz="2000" b="1" kern="0" dirty="0">
                <a:solidFill>
                  <a:srgbClr val="000000"/>
                </a:solidFill>
                <a:latin typeface="Calibri" pitchFamily="34" charset="0"/>
              </a:rPr>
              <a:t>       Field Notes</a:t>
            </a:r>
          </a:p>
          <a:p>
            <a:pPr marL="342900" lvl="0" indent="-342900" eaLnBrk="0" fontAlgn="base" hangingPunct="0">
              <a:lnSpc>
                <a:spcPct val="100000"/>
              </a:lnSpc>
              <a:spcBef>
                <a:spcPct val="20000"/>
              </a:spcBef>
              <a:spcAft>
                <a:spcPct val="0"/>
              </a:spcAft>
              <a:buNone/>
              <a:defRPr/>
            </a:pPr>
            <a:r>
              <a:rPr lang="en-GB" altLang="en-US" sz="2000" b="1" kern="0" dirty="0">
                <a:solidFill>
                  <a:srgbClr val="000000"/>
                </a:solidFill>
                <a:latin typeface="Calibri" pitchFamily="34" charset="0"/>
              </a:rPr>
              <a:t>       7th February 2014 </a:t>
            </a:r>
          </a:p>
          <a:p>
            <a:pPr marL="342900" lvl="0" indent="-342900" eaLnBrk="0" fontAlgn="base" hangingPunct="0">
              <a:lnSpc>
                <a:spcPct val="100000"/>
              </a:lnSpc>
              <a:spcBef>
                <a:spcPct val="20000"/>
              </a:spcBef>
              <a:spcAft>
                <a:spcPct val="0"/>
              </a:spcAft>
              <a:buNone/>
              <a:defRPr/>
            </a:pPr>
            <a:r>
              <a:rPr lang="en-GB" altLang="en-US" sz="2000" kern="0" dirty="0">
                <a:solidFill>
                  <a:srgbClr val="000000"/>
                </a:solidFill>
                <a:latin typeface="Calibri" pitchFamily="34" charset="0"/>
              </a:rPr>
              <a:t>	We’re starting to run out of food now despite the glut we received at Christmas time after the Tesco’s collection. There was no sugar at all today, very little pasta or rice, no meat, and only two tins of tuna left. There is supposed to be a collection at Asda over the weekend, so hopefully that will get us stocked up. Ron and I stacked some of the shelves with what remaining food we did have – we found some jars of pasta sauce, rice pudding, veg, chopped tomatoes and biscuits hiding in the cupboard. Thankfully someone donated a large bag of food, and Ron and Belinda brought 10 bottles of juice as they knew we had none left. They all went today. </a:t>
            </a:r>
          </a:p>
          <a:p>
            <a:pPr marL="342900" lvl="0" indent="-342900" eaLnBrk="0" fontAlgn="base" hangingPunct="0">
              <a:lnSpc>
                <a:spcPct val="100000"/>
              </a:lnSpc>
              <a:spcBef>
                <a:spcPct val="20000"/>
              </a:spcBef>
              <a:spcAft>
                <a:spcPct val="0"/>
              </a:spcAft>
              <a:buNone/>
              <a:defRPr/>
            </a:pPr>
            <a:endParaRPr lang="en-GB" altLang="en-US" sz="2000" kern="0" dirty="0">
              <a:solidFill>
                <a:srgbClr val="000000"/>
              </a:solidFill>
              <a:latin typeface="Calibri" pitchFamily="34" charset="0"/>
            </a:endParaRPr>
          </a:p>
          <a:p>
            <a:pPr marL="342900" lvl="0" indent="-342900" eaLnBrk="0" fontAlgn="base" hangingPunct="0">
              <a:lnSpc>
                <a:spcPct val="100000"/>
              </a:lnSpc>
              <a:spcBef>
                <a:spcPct val="20000"/>
              </a:spcBef>
              <a:spcAft>
                <a:spcPct val="0"/>
              </a:spcAft>
              <a:defRPr/>
            </a:pPr>
            <a:r>
              <a:rPr lang="en-GB" altLang="en-US" sz="2000" kern="0" dirty="0">
                <a:solidFill>
                  <a:srgbClr val="000000"/>
                </a:solidFill>
                <a:latin typeface="Calibri" pitchFamily="34" charset="0"/>
              </a:rPr>
              <a:t>Nature of the provision and public support - will it continue?</a:t>
            </a:r>
          </a:p>
          <a:p>
            <a:pPr marL="0" indent="0">
              <a:buNone/>
            </a:pPr>
            <a:endParaRPr lang="en-GB" dirty="0"/>
          </a:p>
        </p:txBody>
      </p:sp>
      <p:sp>
        <p:nvSpPr>
          <p:cNvPr id="5" name="Rectangle 4">
            <a:extLst>
              <a:ext uri="{FF2B5EF4-FFF2-40B4-BE49-F238E27FC236}">
                <a16:creationId xmlns:a16="http://schemas.microsoft.com/office/drawing/2014/main" xmlns="" id="{460118D7-9001-49F0-AB2D-9778A21D8BA4}"/>
              </a:ext>
            </a:extLst>
          </p:cNvPr>
          <p:cNvSpPr/>
          <p:nvPr/>
        </p:nvSpPr>
        <p:spPr>
          <a:xfrm>
            <a:off x="6559827" y="662608"/>
            <a:ext cx="532737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emergency (noun)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 serious, unexpected, and often dangerous situation requiring immediate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(English Oxford Dictionary)</a:t>
            </a:r>
          </a:p>
        </p:txBody>
      </p:sp>
    </p:spTree>
    <p:extLst>
      <p:ext uri="{BB962C8B-B14F-4D97-AF65-F5344CB8AC3E}">
        <p14:creationId xmlns:p14="http://schemas.microsoft.com/office/powerpoint/2010/main" val="67223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BE45B-B486-42F9-8724-0F556F465C0B}"/>
              </a:ext>
            </a:extLst>
          </p:cNvPr>
          <p:cNvSpPr>
            <a:spLocks noGrp="1"/>
          </p:cNvSpPr>
          <p:nvPr>
            <p:ph type="title"/>
          </p:nvPr>
        </p:nvSpPr>
        <p:spPr/>
        <p:txBody>
          <a:bodyPr/>
          <a:lstStyle/>
          <a:p>
            <a:r>
              <a:rPr lang="en-GB" sz="3000" b="1" dirty="0">
                <a:solidFill>
                  <a:prstClr val="black"/>
                </a:solidFill>
                <a:latin typeface="Calibri" panose="020F0502020204030204"/>
              </a:rPr>
              <a:t>Where next for foodbanks?</a:t>
            </a:r>
            <a:endParaRPr lang="en-GB" dirty="0"/>
          </a:p>
        </p:txBody>
      </p:sp>
      <p:sp>
        <p:nvSpPr>
          <p:cNvPr id="3" name="Content Placeholder 2">
            <a:extLst>
              <a:ext uri="{FF2B5EF4-FFF2-40B4-BE49-F238E27FC236}">
                <a16:creationId xmlns:a16="http://schemas.microsoft.com/office/drawing/2014/main" xmlns="" id="{D16FC3D4-307E-4F1E-9243-1ABC2B2FD0DF}"/>
              </a:ext>
            </a:extLst>
          </p:cNvPr>
          <p:cNvSpPr>
            <a:spLocks noGrp="1"/>
          </p:cNvSpPr>
          <p:nvPr>
            <p:ph idx="1"/>
          </p:nvPr>
        </p:nvSpPr>
        <p:spPr/>
        <p:txBody>
          <a:bodyPr>
            <a:normAutofit/>
          </a:bodyPr>
          <a:lstStyle/>
          <a:p>
            <a:r>
              <a:rPr lang="en-GB" dirty="0"/>
              <a:t>‘Fight Hunger Create Change’ £20 million partnership between Asda, Trussell Trust and FareShare</a:t>
            </a:r>
            <a:r>
              <a:rPr lang="en-GB" dirty="0" smtClean="0"/>
              <a:t>…</a:t>
            </a:r>
          </a:p>
          <a:p>
            <a:pPr marL="0" indent="0">
              <a:buNone/>
            </a:pPr>
            <a:endParaRPr lang="en-GB" dirty="0"/>
          </a:p>
          <a:p>
            <a:r>
              <a:rPr lang="en-GB" dirty="0"/>
              <a:t>A Citizens UK analysis which found Asda to be employing 120,000 ‘low paid workers’, and a glassdoor.co.uk report which suggests many of their employees are actually paid less than the national minimum wage</a:t>
            </a:r>
            <a:r>
              <a:rPr lang="en-GB" dirty="0" smtClean="0"/>
              <a:t>.</a:t>
            </a:r>
          </a:p>
          <a:p>
            <a:pPr marL="0" indent="0">
              <a:buNone/>
            </a:pPr>
            <a:endParaRPr lang="en-GB" dirty="0" smtClean="0"/>
          </a:p>
          <a:p>
            <a:r>
              <a:rPr lang="en-GB" dirty="0"/>
              <a:t>Yet the Trussell Trust have spoken about a ‘foodbank exit strategy</a:t>
            </a:r>
            <a:r>
              <a:rPr lang="en-GB" dirty="0" smtClean="0"/>
              <a:t>’…</a:t>
            </a:r>
          </a:p>
          <a:p>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97477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E95AA-43BD-46F9-A09B-84773C4DA845}"/>
              </a:ext>
            </a:extLst>
          </p:cNvPr>
          <p:cNvSpPr>
            <a:spLocks noGrp="1"/>
          </p:cNvSpPr>
          <p:nvPr>
            <p:ph type="title"/>
          </p:nvPr>
        </p:nvSpPr>
        <p:spPr>
          <a:xfrm>
            <a:off x="384313" y="365125"/>
            <a:ext cx="10969487" cy="1325563"/>
          </a:xfrm>
        </p:spPr>
        <p:txBody>
          <a:bodyPr>
            <a:normAutofit/>
          </a:bodyPr>
          <a:lstStyle/>
          <a:p>
            <a:r>
              <a:rPr lang="en-GB" sz="3000" b="1" dirty="0">
                <a:latin typeface="+mn-lt"/>
              </a:rPr>
              <a:t>Foodbanks in Germany recently ‘celebrated’ 25 years of being open…</a:t>
            </a:r>
          </a:p>
        </p:txBody>
      </p:sp>
      <p:pic>
        <p:nvPicPr>
          <p:cNvPr id="5" name="Content Placeholder 4">
            <a:extLst>
              <a:ext uri="{FF2B5EF4-FFF2-40B4-BE49-F238E27FC236}">
                <a16:creationId xmlns:a16="http://schemas.microsoft.com/office/drawing/2014/main" xmlns="" id="{63302E6A-A2D0-423E-8AB1-4CE4E1120D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68" y="1787627"/>
            <a:ext cx="4177449" cy="4997945"/>
          </a:xfrm>
        </p:spPr>
      </p:pic>
      <p:sp>
        <p:nvSpPr>
          <p:cNvPr id="9" name="Rectangle 8">
            <a:extLst>
              <a:ext uri="{FF2B5EF4-FFF2-40B4-BE49-F238E27FC236}">
                <a16:creationId xmlns:a16="http://schemas.microsoft.com/office/drawing/2014/main" xmlns="" id="{42A32C9C-04B0-4990-8062-91FED13F851E}"/>
              </a:ext>
            </a:extLst>
          </p:cNvPr>
          <p:cNvSpPr/>
          <p:nvPr/>
        </p:nvSpPr>
        <p:spPr>
          <a:xfrm>
            <a:off x="4598503" y="1444487"/>
            <a:ext cx="6904383" cy="41088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In January, food aid charity Essener Tafel it said that only German passport holders would be allowed to apply for new membership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The restriction, the charity said, was necessary because 75% of those receiving food were foreigners, and that many elderly women and single mothers had stopped coming to the food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42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7D749-2999-4C0F-A7E9-170A51CB408A}"/>
              </a:ext>
            </a:extLst>
          </p:cNvPr>
          <p:cNvSpPr>
            <a:spLocks noGrp="1"/>
          </p:cNvSpPr>
          <p:nvPr>
            <p:ph type="title"/>
          </p:nvPr>
        </p:nvSpPr>
        <p:spPr/>
        <p:txBody>
          <a:bodyPr/>
          <a:lstStyle/>
          <a:p>
            <a:r>
              <a:rPr lang="en-GB" sz="3000" b="1" dirty="0">
                <a:solidFill>
                  <a:prstClr val="black"/>
                </a:solidFill>
                <a:latin typeface="Calibri" panose="020F0502020204030204"/>
              </a:rPr>
              <a:t>Where next for foodbanks?</a:t>
            </a:r>
            <a:endParaRPr lang="en-GB" dirty="0"/>
          </a:p>
        </p:txBody>
      </p:sp>
      <p:sp>
        <p:nvSpPr>
          <p:cNvPr id="3" name="Content Placeholder 2">
            <a:extLst>
              <a:ext uri="{FF2B5EF4-FFF2-40B4-BE49-F238E27FC236}">
                <a16:creationId xmlns:a16="http://schemas.microsoft.com/office/drawing/2014/main" xmlns="" id="{FCA0D02B-6D1A-4F2D-8652-73A88BA35949}"/>
              </a:ext>
            </a:extLst>
          </p:cNvPr>
          <p:cNvSpPr>
            <a:spLocks noGrp="1"/>
          </p:cNvSpPr>
          <p:nvPr>
            <p:ph idx="1"/>
          </p:nvPr>
        </p:nvSpPr>
        <p:spPr>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endParaRPr lang="en-GB" dirty="0" smtClean="0"/>
          </a:p>
          <a:p>
            <a:pPr marL="0" indent="0">
              <a:buNone/>
            </a:pPr>
            <a:r>
              <a:rPr lang="en-GB" dirty="0" smtClean="0"/>
              <a:t>Three </a:t>
            </a:r>
            <a:r>
              <a:rPr lang="en-GB" dirty="0"/>
              <a:t>important steps are needed to begin to effectively address rising foodbank use in the UK: </a:t>
            </a:r>
          </a:p>
          <a:p>
            <a:pPr marL="0" indent="0">
              <a:buNone/>
            </a:pPr>
            <a:endParaRPr lang="en-GB" dirty="0"/>
          </a:p>
          <a:p>
            <a:pPr marL="0" indent="0">
              <a:buNone/>
            </a:pPr>
            <a:r>
              <a:rPr lang="en-GB" dirty="0"/>
              <a:t>	</a:t>
            </a:r>
            <a:r>
              <a:rPr lang="en-GB" b="1" dirty="0"/>
              <a:t>1/ Government intervention; </a:t>
            </a:r>
          </a:p>
          <a:p>
            <a:pPr marL="0" indent="0">
              <a:buNone/>
            </a:pPr>
            <a:endParaRPr lang="en-GB" dirty="0"/>
          </a:p>
          <a:p>
            <a:pPr marL="0" indent="0">
              <a:buNone/>
            </a:pPr>
            <a:r>
              <a:rPr lang="en-GB" b="1" dirty="0"/>
              <a:t>	2/ </a:t>
            </a:r>
            <a:r>
              <a:rPr lang="en-GB" b="1" dirty="0" smtClean="0"/>
              <a:t>Avoid / </a:t>
            </a:r>
            <a:r>
              <a:rPr lang="en-GB" b="1" dirty="0"/>
              <a:t>c</a:t>
            </a:r>
            <a:r>
              <a:rPr lang="en-GB" b="1" dirty="0" smtClean="0"/>
              <a:t>hallenge the stigmatisation </a:t>
            </a:r>
            <a:r>
              <a:rPr lang="en-GB" b="1" dirty="0"/>
              <a:t>of people living in poverty;</a:t>
            </a:r>
          </a:p>
          <a:p>
            <a:pPr marL="0" indent="0">
              <a:buNone/>
            </a:pPr>
            <a:endParaRPr lang="en-GB" b="1" dirty="0"/>
          </a:p>
          <a:p>
            <a:pPr marL="0" indent="0">
              <a:buNone/>
            </a:pPr>
            <a:r>
              <a:rPr lang="en-GB" b="1" dirty="0"/>
              <a:t>	3/ Start listening to people who are living in poverty </a:t>
            </a:r>
          </a:p>
          <a:p>
            <a:endParaRPr lang="en-GB" dirty="0"/>
          </a:p>
        </p:txBody>
      </p:sp>
    </p:spTree>
    <p:extLst>
      <p:ext uri="{BB962C8B-B14F-4D97-AF65-F5344CB8AC3E}">
        <p14:creationId xmlns:p14="http://schemas.microsoft.com/office/powerpoint/2010/main" val="2185192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9246E-DEBD-4D52-AE54-A7B5CE8ABD03}"/>
              </a:ext>
            </a:extLst>
          </p:cNvPr>
          <p:cNvSpPr>
            <a:spLocks noGrp="1"/>
          </p:cNvSpPr>
          <p:nvPr>
            <p:ph type="title"/>
          </p:nvPr>
        </p:nvSpPr>
        <p:spPr/>
        <p:txBody>
          <a:bodyPr>
            <a:normAutofit/>
          </a:bodyPr>
          <a:lstStyle/>
          <a:p>
            <a:r>
              <a:rPr lang="en-GB" sz="3600" b="1" dirty="0">
                <a:latin typeface="+mn-lt"/>
              </a:rPr>
              <a:t>Outline of today’s talk </a:t>
            </a:r>
          </a:p>
        </p:txBody>
      </p:sp>
      <p:sp>
        <p:nvSpPr>
          <p:cNvPr id="3" name="Content Placeholder 2">
            <a:extLst>
              <a:ext uri="{FF2B5EF4-FFF2-40B4-BE49-F238E27FC236}">
                <a16:creationId xmlns:a16="http://schemas.microsoft.com/office/drawing/2014/main" xmlns="" id="{BBF26CAB-7E76-44E0-BF19-06B264E7F822}"/>
              </a:ext>
            </a:extLst>
          </p:cNvPr>
          <p:cNvSpPr>
            <a:spLocks noGrp="1"/>
          </p:cNvSpPr>
          <p:nvPr>
            <p:ph idx="1"/>
          </p:nvPr>
        </p:nvSpPr>
        <p:spPr/>
        <p:txBody>
          <a:bodyPr/>
          <a:lstStyle/>
          <a:p>
            <a:r>
              <a:rPr lang="en-GB" dirty="0"/>
              <a:t>Context to rising foodbank use – political and media rhetoric</a:t>
            </a:r>
          </a:p>
          <a:p>
            <a:pPr marL="0" indent="0">
              <a:buNone/>
            </a:pPr>
            <a:endParaRPr lang="en-GB" dirty="0"/>
          </a:p>
          <a:p>
            <a:r>
              <a:rPr lang="en-GB" dirty="0"/>
              <a:t>My own ethnographic work</a:t>
            </a:r>
          </a:p>
          <a:p>
            <a:pPr marL="0" indent="0">
              <a:buNone/>
            </a:pPr>
            <a:endParaRPr lang="en-GB" dirty="0"/>
          </a:p>
          <a:p>
            <a:r>
              <a:rPr lang="en-GB" dirty="0"/>
              <a:t>Where next for foodbanks?</a:t>
            </a:r>
          </a:p>
          <a:p>
            <a:pPr marL="0" indent="0">
              <a:buNone/>
            </a:pPr>
            <a:endParaRPr lang="en-GB" dirty="0"/>
          </a:p>
          <a:p>
            <a:r>
              <a:rPr lang="en-GB" dirty="0"/>
              <a:t>New British Academy project</a:t>
            </a:r>
          </a:p>
          <a:p>
            <a:endParaRPr lang="en-GB" dirty="0"/>
          </a:p>
        </p:txBody>
      </p:sp>
    </p:spTree>
    <p:extLst>
      <p:ext uri="{BB962C8B-B14F-4D97-AF65-F5344CB8AC3E}">
        <p14:creationId xmlns:p14="http://schemas.microsoft.com/office/powerpoint/2010/main" val="915536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29673-0635-4931-B3AE-DEDDD66EFD8C}"/>
              </a:ext>
            </a:extLst>
          </p:cNvPr>
          <p:cNvSpPr>
            <a:spLocks noGrp="1"/>
          </p:cNvSpPr>
          <p:nvPr>
            <p:ph type="title"/>
          </p:nvPr>
        </p:nvSpPr>
        <p:spPr/>
        <p:txBody>
          <a:bodyPr>
            <a:normAutofit/>
          </a:bodyPr>
          <a:lstStyle/>
          <a:p>
            <a:r>
              <a:rPr lang="en-GB" sz="3000" b="1" dirty="0">
                <a:solidFill>
                  <a:prstClr val="black"/>
                </a:solidFill>
                <a:latin typeface="Calibri" panose="020F0502020204030204"/>
              </a:rPr>
              <a:t>Where next for foodbanks?</a:t>
            </a:r>
            <a:endParaRPr lang="en-GB" sz="3000" dirty="0"/>
          </a:p>
        </p:txBody>
      </p:sp>
      <p:sp>
        <p:nvSpPr>
          <p:cNvPr id="3" name="Content Placeholder 2">
            <a:extLst>
              <a:ext uri="{FF2B5EF4-FFF2-40B4-BE49-F238E27FC236}">
                <a16:creationId xmlns:a16="http://schemas.microsoft.com/office/drawing/2014/main" xmlns="" id="{32FFE3AF-A750-4006-9A4B-60328B8D1A33}"/>
              </a:ext>
            </a:extLst>
          </p:cNvPr>
          <p:cNvSpPr>
            <a:spLocks noGrp="1"/>
          </p:cNvSpPr>
          <p:nvPr>
            <p:ph idx="1"/>
          </p:nvPr>
        </p:nvSpPr>
        <p:spPr/>
        <p:txBody>
          <a:bodyPr/>
          <a:lstStyle/>
          <a:p>
            <a:r>
              <a:rPr lang="en-GB" dirty="0"/>
              <a:t>Foodbanks cannot become the new normal. They should be seen as </a:t>
            </a:r>
            <a:r>
              <a:rPr lang="en-GB" b="1" dirty="0"/>
              <a:t>unusual</a:t>
            </a:r>
            <a:r>
              <a:rPr lang="en-GB" dirty="0"/>
              <a:t>, </a:t>
            </a:r>
            <a:r>
              <a:rPr lang="en-GB" i="1" dirty="0"/>
              <a:t>shocking</a:t>
            </a:r>
            <a:r>
              <a:rPr lang="en-GB" dirty="0"/>
              <a:t> and </a:t>
            </a:r>
            <a:r>
              <a:rPr lang="en-GB" u="sng" dirty="0"/>
              <a:t>outrageous</a:t>
            </a:r>
            <a:r>
              <a:rPr lang="en-GB" dirty="0"/>
              <a:t>. Emergency food provision cannot replace an accountable system of social protection, as experience in the USA and Canada shows us</a:t>
            </a:r>
          </a:p>
          <a:p>
            <a:endParaRPr lang="en-GB" dirty="0"/>
          </a:p>
          <a:p>
            <a:r>
              <a:rPr lang="en-GB" dirty="0"/>
              <a:t>The long-term consequences of increasingly relying on charity to address poverty cannot be ignored. Where provision is adequate and tailored to the needs of people using it, foodbanks can relieve some symptoms of their insecurity – </a:t>
            </a:r>
            <a:r>
              <a:rPr lang="en-GB" b="1" i="1" dirty="0"/>
              <a:t>temporarily</a:t>
            </a:r>
            <a:r>
              <a:rPr lang="en-GB" dirty="0"/>
              <a:t> – but there are many structural ‘solutions’ outstanding</a:t>
            </a:r>
          </a:p>
          <a:p>
            <a:endParaRPr lang="en-GB" dirty="0"/>
          </a:p>
        </p:txBody>
      </p:sp>
    </p:spTree>
    <p:extLst>
      <p:ext uri="{BB962C8B-B14F-4D97-AF65-F5344CB8AC3E}">
        <p14:creationId xmlns:p14="http://schemas.microsoft.com/office/powerpoint/2010/main" val="2041935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738FD84-6152-45D0-954D-6E72340E205D}"/>
              </a:ext>
            </a:extLst>
          </p:cNvPr>
          <p:cNvSpPr>
            <a:spLocks noGrp="1"/>
          </p:cNvSpPr>
          <p:nvPr>
            <p:ph type="title"/>
          </p:nvPr>
        </p:nvSpPr>
        <p:spPr/>
        <p:txBody>
          <a:bodyPr>
            <a:normAutofit/>
          </a:bodyPr>
          <a:lstStyle/>
          <a:p>
            <a:r>
              <a:rPr lang="en-GB" sz="3000" b="1" dirty="0">
                <a:latin typeface="+mn-lt"/>
              </a:rPr>
              <a:t>New project…</a:t>
            </a:r>
          </a:p>
        </p:txBody>
      </p:sp>
      <p:sp>
        <p:nvSpPr>
          <p:cNvPr id="6" name="Content Placeholder 5">
            <a:extLst>
              <a:ext uri="{FF2B5EF4-FFF2-40B4-BE49-F238E27FC236}">
                <a16:creationId xmlns:a16="http://schemas.microsoft.com/office/drawing/2014/main" xmlns="" id="{B4F8F4A6-CAE8-4119-8E2B-93FF5FB0FD13}"/>
              </a:ext>
            </a:extLst>
          </p:cNvPr>
          <p:cNvSpPr>
            <a:spLocks noGrp="1"/>
          </p:cNvSpPr>
          <p:nvPr>
            <p:ph idx="1"/>
          </p:nvPr>
        </p:nvSpPr>
        <p:spPr>
          <a:xfrm>
            <a:off x="636105" y="1497496"/>
            <a:ext cx="11012556" cy="4679467"/>
          </a:xfrm>
        </p:spPr>
        <p:txBody>
          <a:bodyPr>
            <a:normAutofit lnSpcReduction="10000"/>
          </a:bodyPr>
          <a:lstStyle/>
          <a:p>
            <a:endParaRPr lang="en-GB" dirty="0"/>
          </a:p>
          <a:p>
            <a:r>
              <a:rPr lang="en-GB" dirty="0"/>
              <a:t>Recently received funding from the British Academy for the project ‘Charitable food provision as an emergency response: sharing evidence from Canada, the USA and the UK’</a:t>
            </a:r>
          </a:p>
          <a:p>
            <a:pPr marL="0" indent="0">
              <a:buNone/>
            </a:pPr>
            <a:endParaRPr lang="en-GB" dirty="0"/>
          </a:p>
          <a:p>
            <a:r>
              <a:rPr lang="en-GB" dirty="0"/>
              <a:t>This will involve an interactive </a:t>
            </a:r>
            <a:r>
              <a:rPr lang="en-GB" dirty="0" smtClean="0"/>
              <a:t>two day workshop </a:t>
            </a:r>
            <a:r>
              <a:rPr lang="en-GB" dirty="0"/>
              <a:t>which will bring together international early career (ECR) and senior researchers, charities, front-line workers, media, </a:t>
            </a:r>
            <a:r>
              <a:rPr lang="en-GB" b="1" i="1" dirty="0"/>
              <a:t>those experiencing food poverty and insecurity</a:t>
            </a:r>
            <a:r>
              <a:rPr lang="en-GB" dirty="0"/>
              <a:t>, and grassroots organisations</a:t>
            </a:r>
          </a:p>
          <a:p>
            <a:endParaRPr lang="en-GB" dirty="0"/>
          </a:p>
          <a:p>
            <a:r>
              <a:rPr lang="en-GB" dirty="0"/>
              <a:t>5</a:t>
            </a:r>
            <a:r>
              <a:rPr lang="en-GB" baseline="30000" dirty="0"/>
              <a:t>th</a:t>
            </a:r>
            <a:r>
              <a:rPr lang="en-GB" dirty="0"/>
              <a:t> and 6</a:t>
            </a:r>
            <a:r>
              <a:rPr lang="en-GB" baseline="30000" dirty="0"/>
              <a:t>th</a:t>
            </a:r>
            <a:r>
              <a:rPr lang="en-GB" dirty="0"/>
              <a:t> November 2018, Impact Hub Birmingham </a:t>
            </a:r>
          </a:p>
          <a:p>
            <a:pPr marL="0" indent="0">
              <a:buNone/>
            </a:pPr>
            <a:endParaRPr lang="en-GB" dirty="0"/>
          </a:p>
          <a:p>
            <a:endParaRPr lang="en-GB" dirty="0"/>
          </a:p>
        </p:txBody>
      </p:sp>
      <p:pic>
        <p:nvPicPr>
          <p:cNvPr id="9" name="Picture 8">
            <a:extLst>
              <a:ext uri="{FF2B5EF4-FFF2-40B4-BE49-F238E27FC236}">
                <a16:creationId xmlns:a16="http://schemas.microsoft.com/office/drawing/2014/main" xmlns="" id="{BCF77E7F-7671-4408-93CD-AD64E7419C33}"/>
              </a:ext>
            </a:extLst>
          </p:cNvPr>
          <p:cNvPicPr>
            <a:picLocks noChangeAspect="1"/>
          </p:cNvPicPr>
          <p:nvPr/>
        </p:nvPicPr>
        <p:blipFill>
          <a:blip r:embed="rId2"/>
          <a:stretch>
            <a:fillRect/>
          </a:stretch>
        </p:blipFill>
        <p:spPr>
          <a:xfrm>
            <a:off x="10531751" y="252413"/>
            <a:ext cx="1438275" cy="1438275"/>
          </a:xfrm>
          <a:prstGeom prst="rect">
            <a:avLst/>
          </a:prstGeom>
        </p:spPr>
      </p:pic>
    </p:spTree>
    <p:extLst>
      <p:ext uri="{BB962C8B-B14F-4D97-AF65-F5344CB8AC3E}">
        <p14:creationId xmlns:p14="http://schemas.microsoft.com/office/powerpoint/2010/main" val="3072991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D0AA86D-7E32-49C4-A725-6A1227C76F1F}"/>
              </a:ext>
            </a:extLst>
          </p:cNvPr>
          <p:cNvPicPr>
            <a:picLocks noChangeAspect="1"/>
          </p:cNvPicPr>
          <p:nvPr/>
        </p:nvPicPr>
        <p:blipFill rotWithShape="1">
          <a:blip r:embed="rId2"/>
          <a:srcRect l="22991" r="29198" b="1"/>
          <a:stretch/>
        </p:blipFill>
        <p:spPr>
          <a:xfrm>
            <a:off x="4654297" y="10"/>
            <a:ext cx="7537704" cy="6857990"/>
          </a:xfrm>
          <a:prstGeom prst="rect">
            <a:avLst/>
          </a:prstGeom>
        </p:spPr>
      </p:pic>
      <p:sp>
        <p:nvSpPr>
          <p:cNvPr id="2" name="Title 1">
            <a:extLst>
              <a:ext uri="{FF2B5EF4-FFF2-40B4-BE49-F238E27FC236}">
                <a16:creationId xmlns:a16="http://schemas.microsoft.com/office/drawing/2014/main" xmlns="" id="{40CAED17-45C5-4BD5-B791-AD21FAB6044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b="1" dirty="0">
                <a:latin typeface="+mn-lt"/>
              </a:rPr>
              <a:t>Thank you!</a:t>
            </a:r>
            <a:br>
              <a:rPr lang="en-US" b="1" dirty="0">
                <a:latin typeface="+mn-lt"/>
              </a:rPr>
            </a:br>
            <a:r>
              <a:rPr lang="en-US" b="1" dirty="0">
                <a:latin typeface="+mn-lt"/>
              </a:rPr>
              <a:t/>
            </a:r>
            <a:br>
              <a:rPr lang="en-US" b="1" dirty="0">
                <a:latin typeface="+mn-lt"/>
              </a:rPr>
            </a:br>
            <a:r>
              <a:rPr lang="en-US" b="1" dirty="0">
                <a:latin typeface="+mn-lt"/>
              </a:rPr>
              <a:t>Any questions?</a:t>
            </a:r>
          </a:p>
        </p:txBody>
      </p:sp>
    </p:spTree>
    <p:extLst>
      <p:ext uri="{BB962C8B-B14F-4D97-AF65-F5344CB8AC3E}">
        <p14:creationId xmlns:p14="http://schemas.microsoft.com/office/powerpoint/2010/main" val="77465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69C716-9586-4D8B-A73F-77C62AAAB0C5}"/>
              </a:ext>
            </a:extLst>
          </p:cNvPr>
          <p:cNvPicPr>
            <a:picLocks noChangeAspect="1"/>
          </p:cNvPicPr>
          <p:nvPr/>
        </p:nvPicPr>
        <p:blipFill rotWithShape="1">
          <a:blip r:embed="rId2"/>
          <a:srcRect l="2712" r="29812" b="9090"/>
          <a:stretch/>
        </p:blipFill>
        <p:spPr>
          <a:xfrm>
            <a:off x="20" y="10"/>
            <a:ext cx="12191980" cy="6857990"/>
          </a:xfrm>
          <a:prstGeom prst="rect">
            <a:avLst/>
          </a:prstGeom>
        </p:spPr>
      </p:pic>
      <p:sp>
        <p:nvSpPr>
          <p:cNvPr id="16" name="Rectangle 8">
            <a:extLst>
              <a:ext uri="{FF2B5EF4-FFF2-40B4-BE49-F238E27FC236}">
                <a16:creationId xmlns:a16="http://schemas.microsoft.com/office/drawing/2014/main" xmlns=""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4D55FB9-A8BB-4444-9048-32906F81613F}"/>
              </a:ext>
            </a:extLst>
          </p:cNvPr>
          <p:cNvSpPr>
            <a:spLocks noGrp="1"/>
          </p:cNvSpPr>
          <p:nvPr>
            <p:ph type="title"/>
          </p:nvPr>
        </p:nvSpPr>
        <p:spPr>
          <a:xfrm>
            <a:off x="594805" y="321176"/>
            <a:ext cx="5221266" cy="579972"/>
          </a:xfrm>
        </p:spPr>
        <p:txBody>
          <a:bodyPr>
            <a:normAutofit fontScale="90000"/>
          </a:bodyPr>
          <a:lstStyle/>
          <a:p>
            <a:r>
              <a:rPr lang="en-GB" sz="3000" b="1" dirty="0">
                <a:latin typeface="+mn-lt"/>
              </a:rPr>
              <a:t/>
            </a:r>
            <a:br>
              <a:rPr lang="en-GB" sz="3000" b="1" dirty="0">
                <a:latin typeface="+mn-lt"/>
              </a:rPr>
            </a:br>
            <a:r>
              <a:rPr lang="en-GB" sz="3000" b="1" dirty="0">
                <a:latin typeface="+mn-lt"/>
              </a:rPr>
              <a:t>Context: Foodbank Britain </a:t>
            </a:r>
          </a:p>
        </p:txBody>
      </p:sp>
      <p:sp>
        <p:nvSpPr>
          <p:cNvPr id="3" name="Content Placeholder 2">
            <a:extLst>
              <a:ext uri="{FF2B5EF4-FFF2-40B4-BE49-F238E27FC236}">
                <a16:creationId xmlns:a16="http://schemas.microsoft.com/office/drawing/2014/main" xmlns="" id="{A5E16FF7-78A1-4BED-B2E6-033D0B1CE6B2}"/>
              </a:ext>
            </a:extLst>
          </p:cNvPr>
          <p:cNvSpPr>
            <a:spLocks noGrp="1"/>
          </p:cNvSpPr>
          <p:nvPr>
            <p:ph idx="1"/>
          </p:nvPr>
        </p:nvSpPr>
        <p:spPr>
          <a:xfrm>
            <a:off x="336884" y="901148"/>
            <a:ext cx="5735590" cy="5837277"/>
          </a:xfrm>
        </p:spPr>
        <p:txBody>
          <a:bodyPr>
            <a:normAutofit/>
          </a:bodyPr>
          <a:lstStyle/>
          <a:p>
            <a:endParaRPr lang="en-GB" sz="2000" dirty="0"/>
          </a:p>
          <a:p>
            <a:r>
              <a:rPr lang="en-GB" sz="2200" dirty="0"/>
              <a:t>Between 1st April 2017 and 31st March 2018, the Trussell Trust’s foodbank network distributed </a:t>
            </a:r>
            <a:r>
              <a:rPr lang="en-GB" sz="2200" b="1" dirty="0"/>
              <a:t>1,332,952 </a:t>
            </a:r>
            <a:r>
              <a:rPr lang="en-GB" sz="2200" dirty="0"/>
              <a:t>three day emergency food supplies to people in crisis, a </a:t>
            </a:r>
            <a:r>
              <a:rPr lang="en-GB" sz="2200" b="1" dirty="0"/>
              <a:t>13% increase</a:t>
            </a:r>
            <a:r>
              <a:rPr lang="en-GB" sz="2200" dirty="0"/>
              <a:t> on the previous year. 484,026 of these went to children. </a:t>
            </a:r>
          </a:p>
          <a:p>
            <a:pPr marL="0" indent="0">
              <a:buNone/>
            </a:pPr>
            <a:endParaRPr lang="en-GB" sz="2200" dirty="0"/>
          </a:p>
          <a:p>
            <a:r>
              <a:rPr lang="en-GB" sz="2200" dirty="0"/>
              <a:t>As foodbank use has risen in the UK, ministers’ responses have shifted towards blaming individuals for their food bank use, with a focus on poor financial management and ‘faulty’ behavioural practices, resulting in many ‘hidden costs’ (</a:t>
            </a:r>
            <a:r>
              <a:rPr lang="en-GB" sz="2200" dirty="0" err="1"/>
              <a:t>Purdam</a:t>
            </a:r>
            <a:r>
              <a:rPr lang="en-GB" sz="2200" dirty="0"/>
              <a:t> et al. 2015) of using a foodbank</a:t>
            </a:r>
          </a:p>
          <a:p>
            <a:endParaRPr lang="en-GB" sz="1500" dirty="0"/>
          </a:p>
        </p:txBody>
      </p:sp>
    </p:spTree>
    <p:extLst>
      <p:ext uri="{BB962C8B-B14F-4D97-AF65-F5344CB8AC3E}">
        <p14:creationId xmlns:p14="http://schemas.microsoft.com/office/powerpoint/2010/main" val="37385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E33732-1616-4CCF-89A0-5F9F2A283BF5}"/>
              </a:ext>
            </a:extLst>
          </p:cNvPr>
          <p:cNvPicPr>
            <a:picLocks noChangeAspect="1"/>
          </p:cNvPicPr>
          <p:nvPr/>
        </p:nvPicPr>
        <p:blipFill rotWithShape="1">
          <a:blip r:embed="rId2"/>
          <a:srcRect r="2080" b="-2"/>
          <a:stretch/>
        </p:blipFill>
        <p:spPr>
          <a:xfrm>
            <a:off x="8651858" y="99542"/>
            <a:ext cx="2481810" cy="2047965"/>
          </a:xfrm>
          <a:prstGeom prst="rect">
            <a:avLst/>
          </a:prstGeom>
          <a:effectLst/>
        </p:spPr>
      </p:pic>
      <p:sp>
        <p:nvSpPr>
          <p:cNvPr id="2" name="Title 1">
            <a:extLst>
              <a:ext uri="{FF2B5EF4-FFF2-40B4-BE49-F238E27FC236}">
                <a16:creationId xmlns:a16="http://schemas.microsoft.com/office/drawing/2014/main" xmlns="" id="{1AA8CAAE-190A-40E8-B443-5BCE87DFE22B}"/>
              </a:ext>
            </a:extLst>
          </p:cNvPr>
          <p:cNvSpPr>
            <a:spLocks noGrp="1"/>
          </p:cNvSpPr>
          <p:nvPr>
            <p:ph type="title"/>
          </p:nvPr>
        </p:nvSpPr>
        <p:spPr>
          <a:xfrm>
            <a:off x="436099" y="629266"/>
            <a:ext cx="5339862" cy="988519"/>
          </a:xfrm>
        </p:spPr>
        <p:txBody>
          <a:bodyPr>
            <a:normAutofit/>
          </a:bodyPr>
          <a:lstStyle/>
          <a:p>
            <a:r>
              <a:rPr lang="en-GB" sz="3000" b="1" dirty="0">
                <a:latin typeface="+mn-lt"/>
              </a:rPr>
              <a:t>Who runs them?</a:t>
            </a:r>
          </a:p>
        </p:txBody>
      </p:sp>
      <p:sp>
        <p:nvSpPr>
          <p:cNvPr id="3" name="Content Placeholder 2">
            <a:extLst>
              <a:ext uri="{FF2B5EF4-FFF2-40B4-BE49-F238E27FC236}">
                <a16:creationId xmlns:a16="http://schemas.microsoft.com/office/drawing/2014/main" xmlns="" id="{AB2C7F3E-EFA9-49AF-B9B2-DF033CBFCFC2}"/>
              </a:ext>
            </a:extLst>
          </p:cNvPr>
          <p:cNvSpPr>
            <a:spLocks noGrp="1"/>
          </p:cNvSpPr>
          <p:nvPr>
            <p:ph idx="1"/>
          </p:nvPr>
        </p:nvSpPr>
        <p:spPr>
          <a:xfrm>
            <a:off x="283170" y="1617785"/>
            <a:ext cx="7787404" cy="4606033"/>
          </a:xfrm>
        </p:spPr>
        <p:txBody>
          <a:bodyPr>
            <a:normAutofit fontScale="92500" lnSpcReduction="20000"/>
          </a:bodyPr>
          <a:lstStyle/>
          <a:p>
            <a:r>
              <a:rPr lang="en-GB" dirty="0"/>
              <a:t>In the UK, the Trussell Trust are the largest foodbank franchise, with 423 foodbanks (and 1,500 foodbank centres) </a:t>
            </a:r>
          </a:p>
          <a:p>
            <a:pPr marL="0" indent="0">
              <a:buNone/>
            </a:pPr>
            <a:endParaRPr lang="en-GB" dirty="0"/>
          </a:p>
          <a:p>
            <a:r>
              <a:rPr lang="en-GB" dirty="0"/>
              <a:t>40,000 people volunteered with Trussell Trust last year</a:t>
            </a:r>
          </a:p>
          <a:p>
            <a:pPr marL="0" indent="0">
              <a:buNone/>
            </a:pPr>
            <a:endParaRPr lang="en-GB" dirty="0"/>
          </a:p>
          <a:p>
            <a:r>
              <a:rPr lang="en-GB" dirty="0"/>
              <a:t>53,883 frontline professionals such as doctors and social workers gave foodbank vouchers to people in crisis</a:t>
            </a:r>
          </a:p>
          <a:p>
            <a:endParaRPr lang="en-GB" dirty="0"/>
          </a:p>
          <a:p>
            <a:r>
              <a:rPr lang="en-GB" dirty="0"/>
              <a:t>IFAN indicates at least 700 more food banks and food aid providers across the country </a:t>
            </a:r>
          </a:p>
        </p:txBody>
      </p:sp>
      <p:pic>
        <p:nvPicPr>
          <p:cNvPr id="6" name="Picture 5">
            <a:extLst>
              <a:ext uri="{FF2B5EF4-FFF2-40B4-BE49-F238E27FC236}">
                <a16:creationId xmlns:a16="http://schemas.microsoft.com/office/drawing/2014/main" xmlns="" id="{17A476D7-A3B4-4293-87E2-B766977ECC1B}"/>
              </a:ext>
            </a:extLst>
          </p:cNvPr>
          <p:cNvPicPr>
            <a:picLocks noChangeAspect="1"/>
          </p:cNvPicPr>
          <p:nvPr/>
        </p:nvPicPr>
        <p:blipFill>
          <a:blip r:embed="rId3"/>
          <a:stretch>
            <a:fillRect/>
          </a:stretch>
        </p:blipFill>
        <p:spPr>
          <a:xfrm>
            <a:off x="8399888" y="2104525"/>
            <a:ext cx="3462828" cy="4051495"/>
          </a:xfrm>
          <a:prstGeom prst="rect">
            <a:avLst/>
          </a:prstGeom>
        </p:spPr>
      </p:pic>
    </p:spTree>
    <p:extLst>
      <p:ext uri="{BB962C8B-B14F-4D97-AF65-F5344CB8AC3E}">
        <p14:creationId xmlns:p14="http://schemas.microsoft.com/office/powerpoint/2010/main" val="327320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ECA9A-D651-4477-968F-A745704F03F9}"/>
              </a:ext>
            </a:extLst>
          </p:cNvPr>
          <p:cNvSpPr>
            <a:spLocks noGrp="1"/>
          </p:cNvSpPr>
          <p:nvPr>
            <p:ph type="title"/>
          </p:nvPr>
        </p:nvSpPr>
        <p:spPr>
          <a:xfrm>
            <a:off x="685800" y="365125"/>
            <a:ext cx="10668000" cy="1325563"/>
          </a:xfrm>
        </p:spPr>
        <p:txBody>
          <a:bodyPr/>
          <a:lstStyle/>
          <a:p>
            <a:r>
              <a:rPr lang="en-GB" sz="3000" b="1" dirty="0">
                <a:solidFill>
                  <a:prstClr val="black"/>
                </a:solidFill>
                <a:latin typeface="Calibri" panose="020F0502020204030204"/>
              </a:rPr>
              <a:t>Context: Foodbank Britain </a:t>
            </a:r>
            <a:endParaRPr lang="en-GB" dirty="0"/>
          </a:p>
        </p:txBody>
      </p:sp>
      <p:sp>
        <p:nvSpPr>
          <p:cNvPr id="3" name="Content Placeholder 2">
            <a:extLst>
              <a:ext uri="{FF2B5EF4-FFF2-40B4-BE49-F238E27FC236}">
                <a16:creationId xmlns:a16="http://schemas.microsoft.com/office/drawing/2014/main" xmlns="" id="{9AE50EF7-62B3-4D94-B377-D666D39F1F0E}"/>
              </a:ext>
            </a:extLst>
          </p:cNvPr>
          <p:cNvSpPr>
            <a:spLocks noGrp="1"/>
          </p:cNvSpPr>
          <p:nvPr>
            <p:ph idx="1"/>
          </p:nvPr>
        </p:nvSpPr>
        <p:spPr>
          <a:xfrm>
            <a:off x="622852" y="1690688"/>
            <a:ext cx="10730948" cy="4486275"/>
          </a:xfrm>
        </p:spPr>
        <p:txBody>
          <a:bodyPr>
            <a:normAutofit lnSpcReduction="10000"/>
          </a:bodyPr>
          <a:lstStyle/>
          <a:p>
            <a:pPr marL="342900" lvl="0" indent="-342900" eaLnBrk="0" fontAlgn="base" hangingPunct="0">
              <a:lnSpc>
                <a:spcPct val="100000"/>
              </a:lnSpc>
              <a:spcBef>
                <a:spcPct val="20000"/>
              </a:spcBef>
              <a:spcAft>
                <a:spcPct val="0"/>
              </a:spcAft>
              <a:buFontTx/>
              <a:buChar char="•"/>
            </a:pPr>
            <a:r>
              <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rPr>
              <a:t>Then education secretary Michael Gove suggested that foodbank users were themselves to blame, guilty of making decisions that showed they were </a:t>
            </a:r>
            <a:r>
              <a:rPr kumimoji="0" lang="en-GB" altLang="en-US" sz="2000" b="0" i="1" u="none" strike="noStrike" kern="0" cap="none" spc="0" normalizeH="0" baseline="0" noProof="0" dirty="0">
                <a:ln>
                  <a:noFill/>
                </a:ln>
                <a:solidFill>
                  <a:srgbClr val="000000"/>
                </a:solidFill>
                <a:effectLst/>
                <a:uLnTx/>
                <a:uFillTx/>
                <a:latin typeface="Calibri" panose="020F0502020204030204" pitchFamily="34" charset="0"/>
              </a:rPr>
              <a:t>"</a:t>
            </a:r>
            <a:r>
              <a:rPr kumimoji="0" lang="en-GB" altLang="en-US" sz="2000" b="1" i="1" u="none" strike="noStrike" kern="0" cap="none" spc="0" normalizeH="0" baseline="0" noProof="0" dirty="0">
                <a:ln>
                  <a:noFill/>
                </a:ln>
                <a:solidFill>
                  <a:srgbClr val="000000"/>
                </a:solidFill>
                <a:effectLst/>
                <a:uLnTx/>
                <a:uFillTx/>
                <a:latin typeface="Calibri" panose="020F0502020204030204" pitchFamily="34" charset="0"/>
              </a:rPr>
              <a:t>not best able to manage their finances</a:t>
            </a:r>
            <a:r>
              <a:rPr kumimoji="0" lang="en-GB" altLang="en-US" sz="2000" b="1" i="1" u="none" strike="noStrike" kern="0" cap="none" spc="0" normalizeH="0" baseline="0" noProof="0" dirty="0" smtClean="0">
                <a:ln>
                  <a:noFill/>
                </a:ln>
                <a:solidFill>
                  <a:srgbClr val="000000"/>
                </a:solidFill>
                <a:effectLst/>
                <a:uLnTx/>
                <a:uFillTx/>
                <a:latin typeface="Calibri" panose="020F0502020204030204" pitchFamily="34" charset="0"/>
              </a:rPr>
              <a:t>”.</a:t>
            </a:r>
          </a:p>
          <a:p>
            <a:pPr marL="0" lvl="0" indent="0" eaLnBrk="0" fontAlgn="base" hangingPunct="0">
              <a:lnSpc>
                <a:spcPct val="100000"/>
              </a:lnSpc>
              <a:spcBef>
                <a:spcPct val="20000"/>
              </a:spcBef>
              <a:spcAft>
                <a:spcPct val="0"/>
              </a:spcAft>
              <a:buNone/>
            </a:pPr>
            <a:endParaRPr kumimoji="0" lang="en-GB" altLang="en-US" sz="2000" b="1" i="1"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lvl="0" indent="-342900" eaLnBrk="0" fontAlgn="base" hangingPunct="0">
              <a:lnSpc>
                <a:spcPct val="100000"/>
              </a:lnSpc>
              <a:spcBef>
                <a:spcPct val="20000"/>
              </a:spcBef>
              <a:spcAft>
                <a:spcPct val="0"/>
              </a:spcAft>
              <a:buFontTx/>
              <a:buChar char="•"/>
            </a:pPr>
            <a:r>
              <a:rPr lang="en-GB" altLang="en-US" sz="2000" kern="0" dirty="0" smtClean="0">
                <a:solidFill>
                  <a:srgbClr val="000000"/>
                </a:solidFill>
                <a:latin typeface="Calibri" panose="020F0502020204030204" pitchFamily="34" charset="0"/>
              </a:rPr>
              <a:t>Dominic </a:t>
            </a:r>
            <a:r>
              <a:rPr lang="en-GB" altLang="en-US" sz="2000" kern="0" dirty="0" err="1" smtClean="0">
                <a:solidFill>
                  <a:srgbClr val="000000"/>
                </a:solidFill>
                <a:latin typeface="Calibri" panose="020F0502020204030204" pitchFamily="34" charset="0"/>
              </a:rPr>
              <a:t>Raab</a:t>
            </a:r>
            <a:r>
              <a:rPr lang="en-GB" altLang="en-US" sz="2000" kern="0" dirty="0" smtClean="0">
                <a:solidFill>
                  <a:srgbClr val="000000"/>
                </a:solidFill>
                <a:latin typeface="Calibri" panose="020F0502020204030204" pitchFamily="34" charset="0"/>
              </a:rPr>
              <a:t> MP said the typical foodbank user is </a:t>
            </a:r>
            <a:r>
              <a:rPr lang="en-GB" altLang="en-US" sz="2000" b="1" i="1" kern="0" dirty="0" smtClean="0">
                <a:solidFill>
                  <a:srgbClr val="000000"/>
                </a:solidFill>
                <a:latin typeface="Calibri" panose="020F0502020204030204" pitchFamily="34" charset="0"/>
              </a:rPr>
              <a:t>‘someone </a:t>
            </a:r>
            <a:r>
              <a:rPr lang="en-GB" altLang="en-US" sz="2000" b="1" i="1" kern="0" dirty="0">
                <a:solidFill>
                  <a:srgbClr val="000000"/>
                </a:solidFill>
                <a:latin typeface="Calibri" panose="020F0502020204030204" pitchFamily="34" charset="0"/>
              </a:rPr>
              <a:t>who has a </a:t>
            </a:r>
            <a:r>
              <a:rPr lang="en-GB" altLang="en-US" sz="2000" b="1" i="1" kern="0" dirty="0" err="1">
                <a:solidFill>
                  <a:srgbClr val="000000"/>
                </a:solidFill>
                <a:latin typeface="Calibri" panose="020F0502020204030204" pitchFamily="34" charset="0"/>
              </a:rPr>
              <a:t>cashflow</a:t>
            </a:r>
            <a:r>
              <a:rPr lang="en-GB" altLang="en-US" sz="2000" b="1" i="1" kern="0" dirty="0">
                <a:solidFill>
                  <a:srgbClr val="000000"/>
                </a:solidFill>
                <a:latin typeface="Calibri" panose="020F0502020204030204" pitchFamily="34" charset="0"/>
              </a:rPr>
              <a:t> problem episodically’</a:t>
            </a:r>
            <a:endParaRPr kumimoji="0" lang="en-GB" altLang="en-US" sz="2000" b="1" i="1" u="none" strike="noStrike" kern="0" cap="none" spc="0" normalizeH="0" baseline="0" noProof="0" dirty="0">
              <a:ln>
                <a:noFill/>
              </a:ln>
              <a:solidFill>
                <a:srgbClr val="000000"/>
              </a:solidFill>
              <a:effectLst/>
              <a:uLnTx/>
              <a:uFillTx/>
              <a:latin typeface="Calibri" panose="020F0502020204030204" pitchFamily="34" charset="0"/>
            </a:endParaRPr>
          </a:p>
          <a:p>
            <a:pPr marL="342900" lvl="0" indent="-342900" eaLnBrk="0" fontAlgn="base" hangingPunct="0">
              <a:lnSpc>
                <a:spcPct val="100000"/>
              </a:lnSpc>
              <a:spcBef>
                <a:spcPct val="20000"/>
              </a:spcBef>
              <a:spcAft>
                <a:spcPct val="0"/>
              </a:spcAft>
              <a:buNone/>
            </a:pPr>
            <a:endParaRPr kumimoji="0" lang="en-GB" altLang="en-US" sz="2000" b="0" i="1" u="none" strike="noStrike" kern="0" cap="none" spc="0" normalizeH="0" baseline="0" noProof="0" dirty="0">
              <a:ln>
                <a:noFill/>
              </a:ln>
              <a:solidFill>
                <a:srgbClr val="000000"/>
              </a:solidFill>
              <a:effectLst/>
              <a:uLnTx/>
              <a:uFillTx/>
              <a:latin typeface="Calibri" panose="020F0502020204030204" pitchFamily="34" charset="0"/>
            </a:endParaRPr>
          </a:p>
          <a:p>
            <a:pPr marL="342900" lvl="0" indent="-342900" eaLnBrk="0" fontAlgn="base" hangingPunct="0">
              <a:lnSpc>
                <a:spcPct val="100000"/>
              </a:lnSpc>
              <a:spcBef>
                <a:spcPct val="20000"/>
              </a:spcBef>
              <a:spcAft>
                <a:spcPct val="0"/>
              </a:spcAft>
              <a:buFontTx/>
              <a:buChar char="•"/>
            </a:pPr>
            <a:r>
              <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rPr>
              <a:t>Using social media as a platform, West Oxfordshire Conservative Future chairman Liam Walker said on Twitter: </a:t>
            </a:r>
            <a:r>
              <a:rPr kumimoji="0" lang="en-GB" altLang="en-US" sz="2000" b="1" i="1" u="none" strike="noStrike" kern="0" cap="none" spc="0" normalizeH="0" baseline="0" noProof="0" dirty="0">
                <a:ln>
                  <a:noFill/>
                </a:ln>
                <a:solidFill>
                  <a:srgbClr val="000000"/>
                </a:solidFill>
                <a:effectLst/>
                <a:uLnTx/>
                <a:uFillTx/>
                <a:latin typeface="Calibri" panose="020F0502020204030204" pitchFamily="34" charset="0"/>
              </a:rPr>
              <a:t>“I have seen some ‘food bank users’ in the pubs of Witney...#priorities.”</a:t>
            </a:r>
            <a:r>
              <a:rPr kumimoji="0" lang="en-GB" altLang="en-US" sz="2000" b="1" i="0" u="none" strike="noStrike" kern="0" cap="none" spc="0" normalizeH="0" baseline="0" noProof="0" dirty="0">
                <a:ln>
                  <a:noFill/>
                </a:ln>
                <a:solidFill>
                  <a:srgbClr val="000000"/>
                </a:solidFill>
                <a:effectLst/>
                <a:uLnTx/>
                <a:uFillTx/>
                <a:latin typeface="Calibri" panose="020F0502020204030204" pitchFamily="34" charset="0"/>
              </a:rPr>
              <a:t> </a:t>
            </a:r>
          </a:p>
          <a:p>
            <a:pPr marL="342900" lvl="0" indent="-342900" eaLnBrk="0" fontAlgn="base" hangingPunct="0">
              <a:lnSpc>
                <a:spcPct val="100000"/>
              </a:lnSpc>
              <a:spcBef>
                <a:spcPct val="20000"/>
              </a:spcBef>
              <a:spcAft>
                <a:spcPct val="0"/>
              </a:spcAft>
              <a:buNone/>
            </a:pPr>
            <a:endPar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endParaRPr>
          </a:p>
          <a:p>
            <a:pPr marL="342900" lvl="0" indent="-342900" eaLnBrk="0" fontAlgn="base" hangingPunct="0">
              <a:lnSpc>
                <a:spcPct val="100000"/>
              </a:lnSpc>
              <a:spcBef>
                <a:spcPct val="20000"/>
              </a:spcBef>
              <a:spcAft>
                <a:spcPct val="0"/>
              </a:spcAft>
              <a:buFontTx/>
              <a:buChar char="•"/>
            </a:pPr>
            <a:r>
              <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rPr>
              <a:t>Conservative councillor Julia </a:t>
            </a:r>
            <a:r>
              <a:rPr kumimoji="0" lang="en-GB" altLang="en-US" sz="2000" b="0" i="0" u="none" strike="noStrike" kern="0" cap="none" spc="0" normalizeH="0" baseline="0" noProof="0" dirty="0" err="1">
                <a:ln>
                  <a:noFill/>
                </a:ln>
                <a:solidFill>
                  <a:srgbClr val="000000"/>
                </a:solidFill>
                <a:effectLst/>
                <a:uLnTx/>
                <a:uFillTx/>
                <a:latin typeface="Calibri" panose="020F0502020204030204" pitchFamily="34" charset="0"/>
              </a:rPr>
              <a:t>Lepoidevin</a:t>
            </a:r>
            <a:r>
              <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rPr>
              <a:t> labelled some foodbank users as </a:t>
            </a:r>
            <a:r>
              <a:rPr kumimoji="0" lang="en-GB" altLang="en-US" sz="2000" b="0" i="1" u="none" strike="noStrike" kern="0" cap="none" spc="0" normalizeH="0" baseline="0" noProof="0" dirty="0">
                <a:ln>
                  <a:noFill/>
                </a:ln>
                <a:solidFill>
                  <a:srgbClr val="000000"/>
                </a:solidFill>
                <a:effectLst/>
                <a:uLnTx/>
                <a:uFillTx/>
                <a:latin typeface="Calibri" panose="020F0502020204030204" pitchFamily="34" charset="0"/>
              </a:rPr>
              <a:t>"</a:t>
            </a:r>
            <a:r>
              <a:rPr kumimoji="0" lang="en-GB" altLang="en-US" sz="2000" b="1" i="1" u="none" strike="noStrike" kern="0" cap="none" spc="0" normalizeH="0" baseline="0" noProof="0" dirty="0">
                <a:ln>
                  <a:noFill/>
                </a:ln>
                <a:solidFill>
                  <a:srgbClr val="000000"/>
                </a:solidFill>
                <a:effectLst/>
                <a:uLnTx/>
                <a:uFillTx/>
                <a:latin typeface="Calibri" panose="020F0502020204030204" pitchFamily="34" charset="0"/>
              </a:rPr>
              <a:t>selfish",</a:t>
            </a:r>
            <a:r>
              <a:rPr kumimoji="0" lang="en-GB" altLang="en-US" sz="2000" b="1" i="0" u="none" strike="noStrike" kern="0" cap="none" spc="0" normalizeH="0" baseline="0" noProof="0" dirty="0">
                <a:ln>
                  <a:noFill/>
                </a:ln>
                <a:solidFill>
                  <a:srgbClr val="000000"/>
                </a:solidFill>
                <a:effectLst/>
                <a:uLnTx/>
                <a:uFillTx/>
                <a:latin typeface="Calibri" panose="020F0502020204030204" pitchFamily="34" charset="0"/>
              </a:rPr>
              <a:t> </a:t>
            </a:r>
            <a:r>
              <a:rPr kumimoji="0" lang="en-GB" altLang="en-US" sz="2000" b="0" i="0" u="none" strike="noStrike" kern="0" cap="none" spc="0" normalizeH="0" baseline="0" noProof="0" dirty="0">
                <a:ln>
                  <a:noFill/>
                </a:ln>
                <a:solidFill>
                  <a:srgbClr val="000000"/>
                </a:solidFill>
                <a:effectLst/>
                <a:uLnTx/>
                <a:uFillTx/>
                <a:latin typeface="Calibri" panose="020F0502020204030204" pitchFamily="34" charset="0"/>
              </a:rPr>
              <a:t>suggesting they </a:t>
            </a:r>
            <a:r>
              <a:rPr kumimoji="0" lang="en-GB" altLang="en-US" sz="2000" b="1" i="1" u="none" strike="noStrike" kern="0" cap="none" spc="0" normalizeH="0" baseline="0" noProof="0" dirty="0">
                <a:ln>
                  <a:noFill/>
                </a:ln>
                <a:solidFill>
                  <a:srgbClr val="000000"/>
                </a:solidFill>
                <a:effectLst/>
                <a:uLnTx/>
                <a:uFillTx/>
                <a:latin typeface="Calibri" panose="020F0502020204030204" pitchFamily="34" charset="0"/>
              </a:rPr>
              <a:t>“make a conscious decision not to pay their rent, their utilities or to provide food for their children because they choose alcohol, drugs and their own selfish needs?"</a:t>
            </a:r>
            <a:r>
              <a:rPr kumimoji="0" lang="en-GB" altLang="en-US" sz="2000" b="1" i="0" u="none" strike="noStrike" kern="0" cap="none" spc="0" normalizeH="0" baseline="0" noProof="0" dirty="0">
                <a:ln>
                  <a:noFill/>
                </a:ln>
                <a:solidFill>
                  <a:srgbClr val="000000"/>
                </a:solidFill>
                <a:effectLst/>
                <a:uLnTx/>
                <a:uFillTx/>
                <a:latin typeface="Calibri" panose="020F0502020204030204" pitchFamily="34" charset="0"/>
              </a:rPr>
              <a:t> </a:t>
            </a:r>
          </a:p>
          <a:p>
            <a:pPr marL="0" lvl="0" indent="0" eaLnBrk="0" fontAlgn="base" hangingPunct="0">
              <a:lnSpc>
                <a:spcPct val="100000"/>
              </a:lnSpc>
              <a:spcBef>
                <a:spcPct val="20000"/>
              </a:spcBef>
              <a:spcAft>
                <a:spcPct val="0"/>
              </a:spcAft>
              <a:buNone/>
            </a:pPr>
            <a:endParaRPr kumimoji="0" lang="en-GB" altLang="en-US" sz="2000" b="1" i="0" u="none" strike="noStrike" kern="0" cap="none" spc="0" normalizeH="0" baseline="0" noProof="0" dirty="0">
              <a:ln>
                <a:noFill/>
              </a:ln>
              <a:solidFill>
                <a:srgbClr val="000000"/>
              </a:solidFill>
              <a:effectLst/>
              <a:uLnTx/>
              <a:uFillTx/>
              <a:latin typeface="Calibri" panose="020F0502020204030204" pitchFamily="34" charset="0"/>
            </a:endParaRPr>
          </a:p>
          <a:p>
            <a:pPr marL="342900" lvl="0" indent="-342900" eaLnBrk="0" fontAlgn="base" hangingPunct="0">
              <a:lnSpc>
                <a:spcPct val="100000"/>
              </a:lnSpc>
              <a:spcBef>
                <a:spcPct val="20000"/>
              </a:spcBef>
              <a:spcAft>
                <a:spcPct val="0"/>
              </a:spcAft>
              <a:buFontTx/>
              <a:buChar char="•"/>
            </a:pPr>
            <a:r>
              <a:rPr lang="en-GB" altLang="en-US" sz="2000" kern="0" dirty="0">
                <a:solidFill>
                  <a:srgbClr val="000000"/>
                </a:solidFill>
                <a:latin typeface="Calibri" panose="020F0502020204030204" pitchFamily="34" charset="0"/>
              </a:rPr>
              <a:t>Jacob Rees-</a:t>
            </a:r>
            <a:r>
              <a:rPr lang="en-GB" altLang="en-US" sz="2000" kern="0" dirty="0" err="1">
                <a:solidFill>
                  <a:srgbClr val="000000"/>
                </a:solidFill>
                <a:latin typeface="Calibri" panose="020F0502020204030204" pitchFamily="34" charset="0"/>
              </a:rPr>
              <a:t>Mogg</a:t>
            </a:r>
            <a:r>
              <a:rPr lang="en-GB" altLang="en-US" sz="2000" kern="0" dirty="0">
                <a:solidFill>
                  <a:srgbClr val="000000"/>
                </a:solidFill>
                <a:latin typeface="Calibri" panose="020F0502020204030204" pitchFamily="34" charset="0"/>
              </a:rPr>
              <a:t> MP described foodbanks as being </a:t>
            </a:r>
            <a:r>
              <a:rPr lang="en-GB" altLang="en-US" sz="2000" b="1" kern="0" dirty="0">
                <a:solidFill>
                  <a:srgbClr val="000000"/>
                </a:solidFill>
                <a:latin typeface="Calibri" panose="020F0502020204030204" pitchFamily="34" charset="0"/>
              </a:rPr>
              <a:t>“rather uplifting”.</a:t>
            </a:r>
            <a:endParaRPr kumimoji="0" lang="en-GB" altLang="en-US" sz="2000" b="1" i="0" u="none" strike="noStrike" kern="0" cap="none" spc="0" normalizeH="0" baseline="0" noProof="0" dirty="0">
              <a:ln>
                <a:noFill/>
              </a:ln>
              <a:solidFill>
                <a:srgbClr val="000000"/>
              </a:solidFill>
              <a:effectLst/>
              <a:uLnTx/>
              <a:uFillTx/>
              <a:latin typeface="Calibri" panose="020F0502020204030204" pitchFamily="34" charset="0"/>
            </a:endParaRPr>
          </a:p>
          <a:p>
            <a:endParaRPr lang="en-GB" dirty="0"/>
          </a:p>
        </p:txBody>
      </p:sp>
    </p:spTree>
    <p:extLst>
      <p:ext uri="{BB962C8B-B14F-4D97-AF65-F5344CB8AC3E}">
        <p14:creationId xmlns:p14="http://schemas.microsoft.com/office/powerpoint/2010/main" val="237578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0D9EDC-3A83-4E41-BE8B-DA48D0807D65}"/>
              </a:ext>
            </a:extLst>
          </p:cNvPr>
          <p:cNvSpPr>
            <a:spLocks noGrp="1"/>
          </p:cNvSpPr>
          <p:nvPr>
            <p:ph type="title"/>
          </p:nvPr>
        </p:nvSpPr>
        <p:spPr>
          <a:xfrm>
            <a:off x="371061" y="351873"/>
            <a:ext cx="11688417" cy="1325563"/>
          </a:xfrm>
        </p:spPr>
        <p:txBody>
          <a:bodyPr>
            <a:normAutofit/>
          </a:bodyPr>
          <a:lstStyle/>
          <a:p>
            <a:r>
              <a:rPr lang="en-GB" sz="2600" b="1" dirty="0">
                <a:latin typeface="+mn-lt"/>
              </a:rPr>
              <a:t>Continued </a:t>
            </a:r>
            <a:r>
              <a:rPr lang="en-GB" sz="2600" b="1" dirty="0" smtClean="0">
                <a:latin typeface="+mn-lt"/>
              </a:rPr>
              <a:t>government denial </a:t>
            </a:r>
            <a:r>
              <a:rPr lang="en-GB" sz="2600" b="1" dirty="0">
                <a:latin typeface="+mn-lt"/>
              </a:rPr>
              <a:t>of research evidence on foodbank use </a:t>
            </a:r>
            <a:br>
              <a:rPr lang="en-GB" sz="2600" b="1" dirty="0">
                <a:latin typeface="+mn-lt"/>
              </a:rPr>
            </a:br>
            <a:endParaRPr lang="en-GB" sz="2600" b="1" dirty="0">
              <a:latin typeface="+mn-lt"/>
            </a:endParaRPr>
          </a:p>
        </p:txBody>
      </p:sp>
      <p:sp>
        <p:nvSpPr>
          <p:cNvPr id="3" name="Content Placeholder 2">
            <a:extLst>
              <a:ext uri="{FF2B5EF4-FFF2-40B4-BE49-F238E27FC236}">
                <a16:creationId xmlns:a16="http://schemas.microsoft.com/office/drawing/2014/main" xmlns="" id="{000E21B3-6841-41E9-8CFD-0EC25A412D30}"/>
              </a:ext>
            </a:extLst>
          </p:cNvPr>
          <p:cNvSpPr>
            <a:spLocks noGrp="1"/>
          </p:cNvSpPr>
          <p:nvPr>
            <p:ph idx="1"/>
          </p:nvPr>
        </p:nvSpPr>
        <p:spPr>
          <a:xfrm>
            <a:off x="371061" y="1200150"/>
            <a:ext cx="11728409" cy="5505449"/>
          </a:xfrm>
        </p:spPr>
        <p:txBody>
          <a:bodyPr>
            <a:normAutofit/>
          </a:bodyPr>
          <a:lstStyle/>
          <a:p>
            <a:pPr marL="0" indent="0">
              <a:buNone/>
            </a:pPr>
            <a:endParaRPr lang="en-GB" dirty="0"/>
          </a:p>
          <a:p>
            <a:pPr marL="0" indent="0">
              <a:buNone/>
            </a:pPr>
            <a:r>
              <a:rPr lang="en-GB" sz="2400" dirty="0" smtClean="0">
                <a:latin typeface="Andalus" panose="02020603050405020304" pitchFamily="18" charset="-78"/>
                <a:cs typeface="Andalus" panose="02020603050405020304" pitchFamily="18" charset="-78"/>
              </a:rPr>
              <a:t>“</a:t>
            </a:r>
            <a:r>
              <a:rPr lang="en-GB" sz="2400" dirty="0">
                <a:latin typeface="Andalus" panose="02020603050405020304" pitchFamily="18" charset="-78"/>
                <a:cs typeface="Andalus" panose="02020603050405020304" pitchFamily="18" charset="-78"/>
              </a:rPr>
              <a:t>Reasons for food bank use are complex, so it's misleading to link them to any one </a:t>
            </a:r>
            <a:r>
              <a:rPr lang="en-GB" sz="2400" dirty="0" smtClean="0">
                <a:latin typeface="Andalus" panose="02020603050405020304" pitchFamily="18" charset="-78"/>
                <a:cs typeface="Andalus" panose="02020603050405020304" pitchFamily="18" charset="-78"/>
              </a:rPr>
              <a:t>issue”</a:t>
            </a:r>
          </a:p>
          <a:p>
            <a:pPr marL="0" indent="0">
              <a:buNone/>
            </a:pPr>
            <a:r>
              <a:rPr lang="en-GB" sz="2400" dirty="0" smtClean="0">
                <a:latin typeface="Baskerville Old Face" panose="02020602080505020303" pitchFamily="18" charset="0"/>
              </a:rPr>
              <a:t>“one sided view” </a:t>
            </a:r>
            <a:r>
              <a:rPr lang="en-GB" sz="2400" dirty="0" smtClean="0"/>
              <a:t>	</a:t>
            </a:r>
            <a:r>
              <a:rPr lang="en-GB" sz="2400" dirty="0" smtClean="0">
                <a:latin typeface="Bookman Old Style" panose="02050604050505020204" pitchFamily="18" charset="0"/>
              </a:rPr>
              <a:t>“just 25 </a:t>
            </a:r>
            <a:r>
              <a:rPr lang="en-GB" sz="2400" dirty="0">
                <a:latin typeface="Bookman Old Style" panose="02050604050505020204" pitchFamily="18" charset="0"/>
              </a:rPr>
              <a:t>interviews” </a:t>
            </a:r>
            <a:r>
              <a:rPr lang="en-GB" sz="2400" dirty="0" smtClean="0"/>
              <a:t>	</a:t>
            </a:r>
            <a:r>
              <a:rPr lang="en-GB" sz="2400" dirty="0" smtClean="0">
                <a:latin typeface="Berlin Sans FB" panose="020E0602020502020306" pitchFamily="34" charset="0"/>
              </a:rPr>
              <a:t>“small </a:t>
            </a:r>
            <a:r>
              <a:rPr lang="en-GB" sz="2400" dirty="0">
                <a:latin typeface="Berlin Sans FB" panose="020E0602020502020306" pitchFamily="34" charset="0"/>
              </a:rPr>
              <a:t>self-selecting sample</a:t>
            </a:r>
            <a:r>
              <a:rPr lang="en-GB" sz="2400" dirty="0" smtClean="0">
                <a:latin typeface="Berlin Sans FB" panose="020E0602020502020306" pitchFamily="34" charset="0"/>
              </a:rPr>
              <a:t>”</a:t>
            </a:r>
          </a:p>
          <a:p>
            <a:pPr marL="0" indent="0">
              <a:buNone/>
            </a:pPr>
            <a:endParaRPr lang="en-GB" sz="2400" dirty="0" smtClean="0"/>
          </a:p>
          <a:p>
            <a:pPr marL="0" indent="0">
              <a:buNone/>
            </a:pPr>
            <a:r>
              <a:rPr lang="en-GB" sz="2400" dirty="0"/>
              <a:t>““Well, foodbanks are an interesting phenomenon that we are having a look at, the </a:t>
            </a:r>
            <a:r>
              <a:rPr lang="en-GB" sz="2400" dirty="0" smtClean="0"/>
              <a:t>Department… We </a:t>
            </a:r>
            <a:r>
              <a:rPr lang="en-GB" sz="2400" dirty="0" smtClean="0"/>
              <a:t>find, even in areas of very high employment, there are foodbanks. Now</a:t>
            </a:r>
            <a:r>
              <a:rPr lang="en-GB" sz="2400" dirty="0"/>
              <a:t>, </a:t>
            </a:r>
            <a:r>
              <a:rPr lang="en-GB" sz="2400" b="1" dirty="0"/>
              <a:t>there’s never been any serious work </a:t>
            </a:r>
            <a:r>
              <a:rPr lang="en-GB" sz="2400" dirty="0"/>
              <a:t>to try and understand what the drivers of that are, and </a:t>
            </a:r>
            <a:r>
              <a:rPr lang="en-GB" sz="2400" b="1" dirty="0"/>
              <a:t>why people would feel they need to go to foodbanks</a:t>
            </a:r>
            <a:r>
              <a:rPr lang="en-GB" sz="2400" dirty="0" smtClean="0"/>
              <a:t>”… at </a:t>
            </a:r>
            <a:r>
              <a:rPr lang="en-GB" sz="2400" dirty="0"/>
              <a:t>the Department we’re going to be doing some thinking over the next few months an</a:t>
            </a:r>
            <a:r>
              <a:rPr lang="en-GB" sz="2400" b="1" dirty="0"/>
              <a:t>d some research into why that is</a:t>
            </a:r>
            <a:r>
              <a:rPr lang="en-GB" sz="2400" dirty="0"/>
              <a:t>“ </a:t>
            </a:r>
            <a:endParaRPr lang="en-GB" sz="2400" dirty="0" smtClean="0"/>
          </a:p>
          <a:p>
            <a:pPr marL="0" indent="0">
              <a:buNone/>
            </a:pPr>
            <a:endParaRPr lang="en-GB" sz="2400" dirty="0" smtClean="0"/>
          </a:p>
          <a:p>
            <a:pPr marL="0" indent="0">
              <a:buNone/>
            </a:pPr>
            <a:r>
              <a:rPr lang="en-GB" sz="2400" dirty="0" smtClean="0"/>
              <a:t>Kit </a:t>
            </a:r>
            <a:r>
              <a:rPr lang="en-GB" sz="2400" dirty="0"/>
              <a:t>Malthouse MP, Conservative MP for North West Hampshire, on BBC North West </a:t>
            </a:r>
            <a:r>
              <a:rPr lang="en-GB" sz="2400" dirty="0" smtClean="0"/>
              <a:t>Tonight</a:t>
            </a:r>
            <a:endParaRPr lang="en-GB" dirty="0"/>
          </a:p>
          <a:p>
            <a:pPr marL="0" indent="0">
              <a:buNone/>
            </a:pPr>
            <a:r>
              <a:rPr lang="en-GB" sz="1800" dirty="0">
                <a:hlinkClick r:id="rId2"/>
              </a:rPr>
              <a:t>http://www.ekklesia.co.uk/node/25452</a:t>
            </a:r>
            <a:endParaRPr lang="en-GB" sz="1800" dirty="0"/>
          </a:p>
          <a:p>
            <a:pPr marL="0" indent="0">
              <a:buNone/>
            </a:pPr>
            <a:endParaRPr lang="en-GB" dirty="0"/>
          </a:p>
        </p:txBody>
      </p:sp>
    </p:spTree>
    <p:extLst>
      <p:ext uri="{BB962C8B-B14F-4D97-AF65-F5344CB8AC3E}">
        <p14:creationId xmlns:p14="http://schemas.microsoft.com/office/powerpoint/2010/main" val="222415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28F5E940-5A20-452B-B3BF-CA53780A5C8A}"/>
              </a:ext>
            </a:extLst>
          </p:cNvPr>
          <p:cNvPicPr>
            <a:picLocks noGrp="1" noChangeAspect="1"/>
          </p:cNvPicPr>
          <p:nvPr>
            <p:ph sz="half" idx="2"/>
          </p:nvPr>
        </p:nvPicPr>
        <p:blipFill rotWithShape="1">
          <a:blip r:embed="rId2"/>
          <a:srcRect r="1" b="3468"/>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xmlns=""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46595E"/>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91E9885D-8773-4E31-A8DF-C3CF0FA537B4}"/>
              </a:ext>
            </a:extLst>
          </p:cNvPr>
          <p:cNvSpPr>
            <a:spLocks noGrp="1"/>
          </p:cNvSpPr>
          <p:nvPr>
            <p:ph type="title"/>
          </p:nvPr>
        </p:nvSpPr>
        <p:spPr>
          <a:xfrm>
            <a:off x="4757530" y="629268"/>
            <a:ext cx="7169427" cy="1286160"/>
          </a:xfrm>
        </p:spPr>
        <p:txBody>
          <a:bodyPr vert="horz" lIns="91440" tIns="45720" rIns="91440" bIns="45720" rtlCol="0" anchor="b">
            <a:normAutofit fontScale="90000"/>
          </a:bodyPr>
          <a:lstStyle/>
          <a:p>
            <a:r>
              <a:rPr lang="en-GB" altLang="en-US" sz="3300" b="1" dirty="0">
                <a:latin typeface="Calibri" pitchFamily="34" charset="0"/>
              </a:rPr>
              <a:t/>
            </a:r>
            <a:br>
              <a:rPr lang="en-GB" altLang="en-US" sz="3300" b="1" dirty="0">
                <a:latin typeface="Calibri" pitchFamily="34" charset="0"/>
              </a:rPr>
            </a:br>
            <a:r>
              <a:rPr lang="en-GB" altLang="en-US" sz="3300" b="1" dirty="0">
                <a:latin typeface="Calibri" pitchFamily="34" charset="0"/>
              </a:rPr>
              <a:t/>
            </a:r>
            <a:br>
              <a:rPr lang="en-GB" altLang="en-US" sz="3300" b="1" dirty="0">
                <a:latin typeface="Calibri" pitchFamily="34" charset="0"/>
              </a:rPr>
            </a:br>
            <a:r>
              <a:rPr lang="en-GB" altLang="en-US" sz="3300" b="1" dirty="0">
                <a:latin typeface="Calibri" pitchFamily="34" charset="0"/>
              </a:rPr>
              <a:t/>
            </a:r>
            <a:br>
              <a:rPr lang="en-GB" altLang="en-US" sz="3300" b="1" dirty="0">
                <a:latin typeface="Calibri" pitchFamily="34" charset="0"/>
              </a:rPr>
            </a:br>
            <a:r>
              <a:rPr lang="en-GB" altLang="en-US" sz="3300" b="1" dirty="0">
                <a:latin typeface="Calibri" pitchFamily="34" charset="0"/>
              </a:rPr>
              <a:t/>
            </a:r>
            <a:br>
              <a:rPr lang="en-GB" altLang="en-US" sz="3300" b="1" dirty="0">
                <a:latin typeface="Calibri" pitchFamily="34" charset="0"/>
              </a:rPr>
            </a:br>
            <a:r>
              <a:rPr lang="en-GB" altLang="en-US" sz="2900" b="1" dirty="0">
                <a:latin typeface="Calibri" pitchFamily="34" charset="0"/>
              </a:rPr>
              <a:t>Work Package 3: </a:t>
            </a:r>
            <a:br>
              <a:rPr lang="en-GB" altLang="en-US" sz="2900" b="1" dirty="0">
                <a:latin typeface="Calibri" pitchFamily="34" charset="0"/>
              </a:rPr>
            </a:br>
            <a:r>
              <a:rPr lang="en-GB" altLang="en-US" sz="2900" b="1" dirty="0">
                <a:latin typeface="Calibri" pitchFamily="34" charset="0"/>
              </a:rPr>
              <a:t>Urban Ethnography of Health Inequalities</a:t>
            </a:r>
            <a:endParaRPr lang="en-US" sz="2900" dirty="0"/>
          </a:p>
        </p:txBody>
      </p:sp>
      <p:sp>
        <p:nvSpPr>
          <p:cNvPr id="5" name="Content Placeholder 4">
            <a:extLst>
              <a:ext uri="{FF2B5EF4-FFF2-40B4-BE49-F238E27FC236}">
                <a16:creationId xmlns:a16="http://schemas.microsoft.com/office/drawing/2014/main" xmlns="" id="{F1843128-0907-4D47-B4A5-4F38154911AF}"/>
              </a:ext>
            </a:extLst>
          </p:cNvPr>
          <p:cNvSpPr>
            <a:spLocks noGrp="1"/>
          </p:cNvSpPr>
          <p:nvPr>
            <p:ph sz="half" idx="1"/>
          </p:nvPr>
        </p:nvSpPr>
        <p:spPr>
          <a:xfrm>
            <a:off x="4635591" y="2438400"/>
            <a:ext cx="7397383" cy="4253948"/>
          </a:xfrm>
        </p:spPr>
        <p:txBody>
          <a:bodyPr vert="horz" lIns="91440" tIns="45720" rIns="91440" bIns="45720" rtlCol="0">
            <a:normAutofit/>
          </a:bodyPr>
          <a:lstStyle/>
          <a:p>
            <a:r>
              <a:rPr lang="en-US" sz="1900" dirty="0"/>
              <a:t>5 year multi-disciplinary research project led by Prof Clare Bambra at Durham University</a:t>
            </a:r>
          </a:p>
          <a:p>
            <a:endParaRPr lang="en-US" sz="1900" dirty="0"/>
          </a:p>
          <a:p>
            <a:r>
              <a:rPr lang="en-US" sz="1900" dirty="0"/>
              <a:t>An investigation into the health, lives, place and community in two contrasting areas, as well as an extensive and detailed examination of the physical, social and cultural context </a:t>
            </a:r>
          </a:p>
          <a:p>
            <a:endParaRPr lang="en-US" sz="1900" dirty="0"/>
          </a:p>
          <a:p>
            <a:r>
              <a:rPr lang="en-US" sz="1900" dirty="0"/>
              <a:t>Repeated participant observation in the case study areas, qualitative interviews with residents in the two areas, interviews with key local informants, and documentary research</a:t>
            </a:r>
          </a:p>
          <a:p>
            <a:endParaRPr lang="en-US" sz="1900" dirty="0"/>
          </a:p>
          <a:p>
            <a:r>
              <a:rPr lang="en-US" sz="1900" dirty="0"/>
              <a:t>What is it like living in an area where there is such a huge gap in life expectancy? </a:t>
            </a:r>
            <a:r>
              <a:rPr lang="en-US" sz="1900" b="1" dirty="0"/>
              <a:t>Lived experience of health inequalities </a:t>
            </a:r>
            <a:r>
              <a:rPr lang="en-US" sz="1900" dirty="0"/>
              <a:t>in both areas</a:t>
            </a:r>
          </a:p>
          <a:p>
            <a:endParaRPr lang="en-US" sz="1900" dirty="0"/>
          </a:p>
        </p:txBody>
      </p:sp>
      <p:pic>
        <p:nvPicPr>
          <p:cNvPr id="2" name="Picture 1">
            <a:extLst>
              <a:ext uri="{FF2B5EF4-FFF2-40B4-BE49-F238E27FC236}">
                <a16:creationId xmlns:a16="http://schemas.microsoft.com/office/drawing/2014/main" xmlns="" id="{036B3C66-D058-46B4-962E-D5C73A280A75}"/>
              </a:ext>
            </a:extLst>
          </p:cNvPr>
          <p:cNvPicPr>
            <a:picLocks noChangeAspect="1"/>
          </p:cNvPicPr>
          <p:nvPr/>
        </p:nvPicPr>
        <p:blipFill>
          <a:blip r:embed="rId3"/>
          <a:stretch>
            <a:fillRect/>
          </a:stretch>
        </p:blipFill>
        <p:spPr>
          <a:xfrm>
            <a:off x="10030945" y="106296"/>
            <a:ext cx="2017951" cy="1194920"/>
          </a:xfrm>
          <a:prstGeom prst="rect">
            <a:avLst/>
          </a:prstGeom>
        </p:spPr>
      </p:pic>
    </p:spTree>
    <p:extLst>
      <p:ext uri="{BB962C8B-B14F-4D97-AF65-F5344CB8AC3E}">
        <p14:creationId xmlns:p14="http://schemas.microsoft.com/office/powerpoint/2010/main" val="373752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xmlns="" id="{BF6B9EBF-ED5E-40CF-8F91-AFA5A9D1B803}"/>
              </a:ext>
            </a:extLst>
          </p:cNvPr>
          <p:cNvPicPr>
            <a:picLocks noChangeAspect="1"/>
          </p:cNvPicPr>
          <p:nvPr/>
        </p:nvPicPr>
        <p:blipFill rotWithShape="1">
          <a:blip r:embed="rId2">
            <a:extLst>
              <a:ext uri="{28A0092B-C50C-407E-A947-70E740481C1C}">
                <a14:useLocalDpi xmlns:a14="http://schemas.microsoft.com/office/drawing/2010/main" val="0"/>
              </a:ext>
            </a:extLst>
          </a:blip>
          <a:srcRect l="23610" r="31609" b="-1"/>
          <a:stretch/>
        </p:blipFill>
        <p:spPr>
          <a:xfrm>
            <a:off x="863224" y="457201"/>
            <a:ext cx="2606598" cy="4241884"/>
          </a:xfrm>
          <a:prstGeom prst="rect">
            <a:avLst/>
          </a:prstGeom>
          <a:effectLst/>
        </p:spPr>
      </p:pic>
      <p:sp>
        <p:nvSpPr>
          <p:cNvPr id="19" name="Content Placeholder 9"/>
          <p:cNvSpPr>
            <a:spLocks noGrp="1"/>
          </p:cNvSpPr>
          <p:nvPr>
            <p:ph idx="1"/>
          </p:nvPr>
        </p:nvSpPr>
        <p:spPr>
          <a:xfrm>
            <a:off x="3820887" y="351692"/>
            <a:ext cx="8371114" cy="6393665"/>
          </a:xfrm>
        </p:spPr>
        <p:txBody>
          <a:bodyPr>
            <a:normAutofit/>
          </a:bodyPr>
          <a:lstStyle/>
          <a:p>
            <a:pPr marL="0" indent="0">
              <a:buNone/>
            </a:pPr>
            <a:r>
              <a:rPr lang="en-US" sz="2600" b="1" dirty="0"/>
              <a:t>  My research</a:t>
            </a:r>
          </a:p>
          <a:p>
            <a:endParaRPr lang="en-US" sz="2400" dirty="0"/>
          </a:p>
          <a:p>
            <a:r>
              <a:rPr lang="en-US" sz="2200" dirty="0"/>
              <a:t>Trained as a Trussell Trust volunteer</a:t>
            </a:r>
          </a:p>
          <a:p>
            <a:pPr marL="0" indent="0">
              <a:buNone/>
            </a:pPr>
            <a:endParaRPr lang="en-US" sz="2200" dirty="0"/>
          </a:p>
          <a:p>
            <a:r>
              <a:rPr lang="en-US" sz="2200" dirty="0"/>
              <a:t>Now spent four years with the foodbank in Stockton Town Centre</a:t>
            </a:r>
          </a:p>
          <a:p>
            <a:pPr marL="0" indent="0">
              <a:buNone/>
            </a:pPr>
            <a:endParaRPr lang="en-US" sz="2200" dirty="0"/>
          </a:p>
          <a:p>
            <a:r>
              <a:rPr lang="en-US" sz="2200" dirty="0"/>
              <a:t>Took part in all activities that other volunteers did – administration of red voucher, collections at Tesco supermarkets, preparing food parcels, making tea and toast</a:t>
            </a:r>
          </a:p>
          <a:p>
            <a:pPr marL="0" indent="0">
              <a:buNone/>
            </a:pPr>
            <a:endParaRPr lang="en-US" sz="2200" dirty="0"/>
          </a:p>
          <a:p>
            <a:r>
              <a:rPr lang="en-US" sz="2200" dirty="0"/>
              <a:t>Everyone at the foodbank knew who I was and why I was there </a:t>
            </a:r>
          </a:p>
          <a:p>
            <a:pPr marL="0" indent="0">
              <a:buNone/>
            </a:pPr>
            <a:endParaRPr lang="en-US" sz="2200" dirty="0"/>
          </a:p>
          <a:p>
            <a:r>
              <a:rPr lang="en-US" sz="2200" dirty="0"/>
              <a:t>I took detailed fieldnotes (40,000 words!) and also interviewed people in their homes, staff at referral agencies, and volunteers</a:t>
            </a:r>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673" y="4912860"/>
            <a:ext cx="1438955" cy="143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43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70A3A-DA1D-4F44-A1D6-933FE458E4F3}"/>
              </a:ext>
            </a:extLst>
          </p:cNvPr>
          <p:cNvSpPr>
            <a:spLocks noGrp="1"/>
          </p:cNvSpPr>
          <p:nvPr>
            <p:ph type="title"/>
          </p:nvPr>
        </p:nvSpPr>
        <p:spPr/>
        <p:txBody>
          <a:bodyPr>
            <a:normAutofit/>
          </a:bodyPr>
          <a:lstStyle/>
          <a:p>
            <a:r>
              <a:rPr lang="en-GB" sz="3000" b="1" dirty="0">
                <a:latin typeface="+mn-lt"/>
              </a:rPr>
              <a:t>Foodbank use in the UK, 2008-2017</a:t>
            </a:r>
          </a:p>
        </p:txBody>
      </p:sp>
      <p:pic>
        <p:nvPicPr>
          <p:cNvPr id="4" name="Content Placeholder 3">
            <a:extLst>
              <a:ext uri="{FF2B5EF4-FFF2-40B4-BE49-F238E27FC236}">
                <a16:creationId xmlns:a16="http://schemas.microsoft.com/office/drawing/2014/main" xmlns="" id="{B14DDBBE-81B3-4A93-8C4A-D0ABB207B2D5}"/>
              </a:ext>
            </a:extLst>
          </p:cNvPr>
          <p:cNvPicPr>
            <a:picLocks noGrp="1" noChangeAspect="1"/>
          </p:cNvPicPr>
          <p:nvPr>
            <p:ph idx="1"/>
          </p:nvPr>
        </p:nvPicPr>
        <p:blipFill>
          <a:blip r:embed="rId2"/>
          <a:stretch>
            <a:fillRect/>
          </a:stretch>
        </p:blipFill>
        <p:spPr>
          <a:xfrm>
            <a:off x="838200" y="2342365"/>
            <a:ext cx="10515600" cy="2734761"/>
          </a:xfrm>
          <a:prstGeom prst="rect">
            <a:avLst/>
          </a:prstGeom>
        </p:spPr>
      </p:pic>
    </p:spTree>
    <p:extLst>
      <p:ext uri="{BB962C8B-B14F-4D97-AF65-F5344CB8AC3E}">
        <p14:creationId xmlns:p14="http://schemas.microsoft.com/office/powerpoint/2010/main" val="1054513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1343</Words>
  <Application>Microsoft Office PowerPoint</Application>
  <PresentationFormat>Custom</PresentationFormat>
  <Paragraphs>154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Charitable food provision as an 'emergency' response:  where do we go from here?</vt:lpstr>
      <vt:lpstr>Outline of today’s talk </vt:lpstr>
      <vt:lpstr> Context: Foodbank Britain </vt:lpstr>
      <vt:lpstr>Who runs them?</vt:lpstr>
      <vt:lpstr>Context: Foodbank Britain </vt:lpstr>
      <vt:lpstr>Continued government denial of research evidence on foodbank use  </vt:lpstr>
      <vt:lpstr>    Work Package 3:  Urban Ethnography of Health Inequalities</vt:lpstr>
      <vt:lpstr>PowerPoint Presentation</vt:lpstr>
      <vt:lpstr>Foodbank use in the UK, 2008-2017</vt:lpstr>
      <vt:lpstr>PowerPoint Presentation</vt:lpstr>
      <vt:lpstr>Why did people use a foodbank?</vt:lpstr>
      <vt:lpstr>PowerPoint Presentation</vt:lpstr>
      <vt:lpstr>PowerPoint Presentation</vt:lpstr>
      <vt:lpstr>PowerPoint Presentation</vt:lpstr>
      <vt:lpstr>Where next for foodbanks?</vt:lpstr>
      <vt:lpstr>Where next for foodbanks?</vt:lpstr>
      <vt:lpstr>Where next for foodbanks?</vt:lpstr>
      <vt:lpstr>Foodbanks in Germany recently ‘celebrated’ 25 years of being open…</vt:lpstr>
      <vt:lpstr>Where next for foodbanks?</vt:lpstr>
      <vt:lpstr>Where next for foodbanks?</vt:lpstr>
      <vt:lpstr>New project…</vt:lpstr>
      <vt:lpstr>Thank you!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Charitable food provision as an 'emergency' response: where do we go from here?</dc:title>
  <dc:creator>msoft3630</dc:creator>
  <cp:lastModifiedBy>IT SERVICES</cp:lastModifiedBy>
  <cp:revision>9</cp:revision>
  <dcterms:created xsi:type="dcterms:W3CDTF">2018-04-27T08:23:37Z</dcterms:created>
  <dcterms:modified xsi:type="dcterms:W3CDTF">2018-05-02T12:01:21Z</dcterms:modified>
</cp:coreProperties>
</file>