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79" r:id="rId7"/>
    <p:sldId id="280" r:id="rId8"/>
    <p:sldId id="260" r:id="rId9"/>
    <p:sldId id="318" r:id="rId10"/>
    <p:sldId id="317" r:id="rId11"/>
    <p:sldId id="266" r:id="rId12"/>
    <p:sldId id="269" r:id="rId13"/>
    <p:sldId id="276" r:id="rId14"/>
    <p:sldId id="271" r:id="rId15"/>
    <p:sldId id="275" r:id="rId16"/>
    <p:sldId id="316" r:id="rId17"/>
    <p:sldId id="267" r:id="rId18"/>
    <p:sldId id="272" r:id="rId19"/>
    <p:sldId id="273" r:id="rId20"/>
    <p:sldId id="274" r:id="rId21"/>
    <p:sldId id="258" r:id="rId22"/>
    <p:sldId id="313" r:id="rId23"/>
    <p:sldId id="315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2"/>
    <p:restoredTop sz="86395"/>
  </p:normalViewPr>
  <p:slideViewPr>
    <p:cSldViewPr snapToGrid="0">
      <p:cViewPr varScale="1">
        <p:scale>
          <a:sx n="81" d="100"/>
          <a:sy n="81" d="100"/>
        </p:scale>
        <p:origin x="192" y="800"/>
      </p:cViewPr>
      <p:guideLst/>
    </p:cSldViewPr>
  </p:slideViewPr>
  <p:outlineViewPr>
    <p:cViewPr>
      <p:scale>
        <a:sx n="33" d="100"/>
        <a:sy n="33" d="100"/>
      </p:scale>
      <p:origin x="0" y="-106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3C84-02B4-42C1-93BC-6E6A893435D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274F2189-6830-49C4-B455-28CD7684302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54.8% career planning)</a:t>
          </a:r>
          <a:endParaRPr lang="en-US"/>
        </a:p>
      </dgm:t>
    </dgm:pt>
    <dgm:pt modelId="{64BBC7AD-8704-4A96-92BB-633A67B297FD}" type="parTrans" cxnId="{FDF22537-5CFB-4430-A3DE-496F87EA48CD}">
      <dgm:prSet/>
      <dgm:spPr/>
      <dgm:t>
        <a:bodyPr/>
        <a:lstStyle/>
        <a:p>
          <a:endParaRPr lang="en-US"/>
        </a:p>
      </dgm:t>
    </dgm:pt>
    <dgm:pt modelId="{F61F5721-EC4A-49FC-8373-871EDCBFB848}" type="sibTrans" cxnId="{FDF22537-5CFB-4430-A3DE-496F87EA48CD}">
      <dgm:prSet/>
      <dgm:spPr/>
      <dgm:t>
        <a:bodyPr/>
        <a:lstStyle/>
        <a:p>
          <a:endParaRPr lang="en-US"/>
        </a:p>
      </dgm:t>
    </dgm:pt>
    <dgm:pt modelId="{12FA936E-646F-458B-94F1-BD19D7DAD2AF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28% study plans</a:t>
          </a:r>
          <a:endParaRPr lang="en-US"/>
        </a:p>
      </dgm:t>
    </dgm:pt>
    <dgm:pt modelId="{434510AC-D607-4709-8F4F-9050192B1FFD}" type="parTrans" cxnId="{7B59D296-43D7-4801-BD2D-D3050BAC4484}">
      <dgm:prSet/>
      <dgm:spPr/>
      <dgm:t>
        <a:bodyPr/>
        <a:lstStyle/>
        <a:p>
          <a:endParaRPr lang="en-US"/>
        </a:p>
      </dgm:t>
    </dgm:pt>
    <dgm:pt modelId="{77662559-4FCC-4818-A2B9-E7B767129639}" type="sibTrans" cxnId="{7B59D296-43D7-4801-BD2D-D3050BAC4484}">
      <dgm:prSet/>
      <dgm:spPr/>
      <dgm:t>
        <a:bodyPr/>
        <a:lstStyle/>
        <a:p>
          <a:endParaRPr lang="en-US"/>
        </a:p>
      </dgm:t>
    </dgm:pt>
    <dgm:pt modelId="{F8B8E987-58AB-4BCE-8035-3EEB1E232FF2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24.7% retirement planning</a:t>
          </a:r>
          <a:endParaRPr lang="en-US" dirty="0"/>
        </a:p>
      </dgm:t>
    </dgm:pt>
    <dgm:pt modelId="{ADDA8F7E-DFAB-48C4-AB3E-215DB195909F}" type="parTrans" cxnId="{B72C76E7-1B27-4E6C-BF9C-ED9EDE34440B}">
      <dgm:prSet/>
      <dgm:spPr/>
      <dgm:t>
        <a:bodyPr/>
        <a:lstStyle/>
        <a:p>
          <a:endParaRPr lang="en-US"/>
        </a:p>
      </dgm:t>
    </dgm:pt>
    <dgm:pt modelId="{30789FD8-7BC9-4C43-B526-5F2F9C2C848E}" type="sibTrans" cxnId="{B72C76E7-1B27-4E6C-BF9C-ED9EDE34440B}">
      <dgm:prSet/>
      <dgm:spPr/>
      <dgm:t>
        <a:bodyPr/>
        <a:lstStyle/>
        <a:p>
          <a:endParaRPr lang="en-US"/>
        </a:p>
      </dgm:t>
    </dgm:pt>
    <dgm:pt modelId="{7A06125C-C96D-4B73-889A-6728F944343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41% other plan changes</a:t>
          </a:r>
          <a:endParaRPr lang="en-US"/>
        </a:p>
      </dgm:t>
    </dgm:pt>
    <dgm:pt modelId="{8D53C94C-F01C-4F0F-9358-7D3554F9C2C6}" type="parTrans" cxnId="{240038B6-59FA-45CD-A7B8-BF59DA5CAE97}">
      <dgm:prSet/>
      <dgm:spPr/>
      <dgm:t>
        <a:bodyPr/>
        <a:lstStyle/>
        <a:p>
          <a:endParaRPr lang="en-US"/>
        </a:p>
      </dgm:t>
    </dgm:pt>
    <dgm:pt modelId="{8EC06E70-5CB2-4A9E-845F-4B0495C73AE7}" type="sibTrans" cxnId="{240038B6-59FA-45CD-A7B8-BF59DA5CAE97}">
      <dgm:prSet/>
      <dgm:spPr/>
      <dgm:t>
        <a:bodyPr/>
        <a:lstStyle/>
        <a:p>
          <a:endParaRPr lang="en-US"/>
        </a:p>
      </dgm:t>
    </dgm:pt>
    <dgm:pt modelId="{89C62943-F830-4DEC-9625-2A87D720E2B2}" type="pres">
      <dgm:prSet presAssocID="{9C773C84-02B4-42C1-93BC-6E6A893435D8}" presName="root" presStyleCnt="0">
        <dgm:presLayoutVars>
          <dgm:dir/>
          <dgm:resizeHandles val="exact"/>
        </dgm:presLayoutVars>
      </dgm:prSet>
      <dgm:spPr/>
    </dgm:pt>
    <dgm:pt modelId="{7AF523CD-868A-41D3-BD73-2146B2BB3F52}" type="pres">
      <dgm:prSet presAssocID="{274F2189-6830-49C4-B455-28CD76843026}" presName="compNode" presStyleCnt="0"/>
      <dgm:spPr/>
    </dgm:pt>
    <dgm:pt modelId="{DA86702B-648D-45A7-96C4-427903250773}" type="pres">
      <dgm:prSet presAssocID="{274F2189-6830-49C4-B455-28CD768430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188D1A6-6BAD-42BC-BF2B-FC7A051A6F67}" type="pres">
      <dgm:prSet presAssocID="{274F2189-6830-49C4-B455-28CD76843026}" presName="spaceRect" presStyleCnt="0"/>
      <dgm:spPr/>
    </dgm:pt>
    <dgm:pt modelId="{9DE390CA-36C1-4B79-98F5-7374D3A91E54}" type="pres">
      <dgm:prSet presAssocID="{274F2189-6830-49C4-B455-28CD76843026}" presName="textRect" presStyleLbl="revTx" presStyleIdx="0" presStyleCnt="4">
        <dgm:presLayoutVars>
          <dgm:chMax val="1"/>
          <dgm:chPref val="1"/>
        </dgm:presLayoutVars>
      </dgm:prSet>
      <dgm:spPr/>
    </dgm:pt>
    <dgm:pt modelId="{96E8C129-1CE5-4949-A3FD-E88AEF5A9ABF}" type="pres">
      <dgm:prSet presAssocID="{F61F5721-EC4A-49FC-8373-871EDCBFB848}" presName="sibTrans" presStyleCnt="0"/>
      <dgm:spPr/>
    </dgm:pt>
    <dgm:pt modelId="{E2E40D2C-AF0C-4398-8C14-7950A65FCC18}" type="pres">
      <dgm:prSet presAssocID="{12FA936E-646F-458B-94F1-BD19D7DAD2AF}" presName="compNode" presStyleCnt="0"/>
      <dgm:spPr/>
    </dgm:pt>
    <dgm:pt modelId="{E6DC4475-F908-4826-AEBD-93EB811C4961}" type="pres">
      <dgm:prSet presAssocID="{12FA936E-646F-458B-94F1-BD19D7DAD2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0FADD35C-F2F3-49A8-B7FC-E671F1DC94CD}" type="pres">
      <dgm:prSet presAssocID="{12FA936E-646F-458B-94F1-BD19D7DAD2AF}" presName="spaceRect" presStyleCnt="0"/>
      <dgm:spPr/>
    </dgm:pt>
    <dgm:pt modelId="{B2C55517-6E3E-4C19-AA44-AB12A91B3311}" type="pres">
      <dgm:prSet presAssocID="{12FA936E-646F-458B-94F1-BD19D7DAD2AF}" presName="textRect" presStyleLbl="revTx" presStyleIdx="1" presStyleCnt="4">
        <dgm:presLayoutVars>
          <dgm:chMax val="1"/>
          <dgm:chPref val="1"/>
        </dgm:presLayoutVars>
      </dgm:prSet>
      <dgm:spPr/>
    </dgm:pt>
    <dgm:pt modelId="{67B92671-C064-4CF3-A37C-954811B0031B}" type="pres">
      <dgm:prSet presAssocID="{77662559-4FCC-4818-A2B9-E7B767129639}" presName="sibTrans" presStyleCnt="0"/>
      <dgm:spPr/>
    </dgm:pt>
    <dgm:pt modelId="{AC9C1B59-AFAB-4409-A10A-FCACF9F7282E}" type="pres">
      <dgm:prSet presAssocID="{F8B8E987-58AB-4BCE-8035-3EEB1E232FF2}" presName="compNode" presStyleCnt="0"/>
      <dgm:spPr/>
    </dgm:pt>
    <dgm:pt modelId="{C96209CE-6877-4959-97F1-5C20113DD359}" type="pres">
      <dgm:prSet presAssocID="{F8B8E987-58AB-4BCE-8035-3EEB1E232F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EEC0EBB4-B06B-47E6-A6F3-C4600A2597C3}" type="pres">
      <dgm:prSet presAssocID="{F8B8E987-58AB-4BCE-8035-3EEB1E232FF2}" presName="spaceRect" presStyleCnt="0"/>
      <dgm:spPr/>
    </dgm:pt>
    <dgm:pt modelId="{FFFCD804-3EF6-4CBE-8B7B-28083CC94E31}" type="pres">
      <dgm:prSet presAssocID="{F8B8E987-58AB-4BCE-8035-3EEB1E232FF2}" presName="textRect" presStyleLbl="revTx" presStyleIdx="2" presStyleCnt="4">
        <dgm:presLayoutVars>
          <dgm:chMax val="1"/>
          <dgm:chPref val="1"/>
        </dgm:presLayoutVars>
      </dgm:prSet>
      <dgm:spPr/>
    </dgm:pt>
    <dgm:pt modelId="{3D8980FC-B3AC-4470-BA10-C249E03B3AF3}" type="pres">
      <dgm:prSet presAssocID="{30789FD8-7BC9-4C43-B526-5F2F9C2C848E}" presName="sibTrans" presStyleCnt="0"/>
      <dgm:spPr/>
    </dgm:pt>
    <dgm:pt modelId="{44D00C1B-D9EA-4833-BDCC-34652B2E8C08}" type="pres">
      <dgm:prSet presAssocID="{7A06125C-C96D-4B73-889A-6728F9443436}" presName="compNode" presStyleCnt="0"/>
      <dgm:spPr/>
    </dgm:pt>
    <dgm:pt modelId="{D39C641D-40FA-4A18-AE06-01A7A1EF4A95}" type="pres">
      <dgm:prSet presAssocID="{7A06125C-C96D-4B73-889A-6728F944343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AB928F12-5FC9-4885-8B2A-5A2FAE4E661A}" type="pres">
      <dgm:prSet presAssocID="{7A06125C-C96D-4B73-889A-6728F9443436}" presName="spaceRect" presStyleCnt="0"/>
      <dgm:spPr/>
    </dgm:pt>
    <dgm:pt modelId="{5A0F269F-D0A1-4D7C-84B0-85E5D2557660}" type="pres">
      <dgm:prSet presAssocID="{7A06125C-C96D-4B73-889A-6728F944343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F30BB13-8097-407B-8286-8343B6AEBC82}" type="presOf" srcId="{12FA936E-646F-458B-94F1-BD19D7DAD2AF}" destId="{B2C55517-6E3E-4C19-AA44-AB12A91B3311}" srcOrd="0" destOrd="0" presId="urn:microsoft.com/office/officeart/2018/2/layout/IconLabelList"/>
    <dgm:cxn modelId="{E9D2011C-4915-4667-857B-44FE304DF5CD}" type="presOf" srcId="{9C773C84-02B4-42C1-93BC-6E6A893435D8}" destId="{89C62943-F830-4DEC-9625-2A87D720E2B2}" srcOrd="0" destOrd="0" presId="urn:microsoft.com/office/officeart/2018/2/layout/IconLabelList"/>
    <dgm:cxn modelId="{FDF22537-5CFB-4430-A3DE-496F87EA48CD}" srcId="{9C773C84-02B4-42C1-93BC-6E6A893435D8}" destId="{274F2189-6830-49C4-B455-28CD76843026}" srcOrd="0" destOrd="0" parTransId="{64BBC7AD-8704-4A96-92BB-633A67B297FD}" sibTransId="{F61F5721-EC4A-49FC-8373-871EDCBFB848}"/>
    <dgm:cxn modelId="{E71CBD7A-09CE-4A9A-B464-4118EDE42836}" type="presOf" srcId="{274F2189-6830-49C4-B455-28CD76843026}" destId="{9DE390CA-36C1-4B79-98F5-7374D3A91E54}" srcOrd="0" destOrd="0" presId="urn:microsoft.com/office/officeart/2018/2/layout/IconLabelList"/>
    <dgm:cxn modelId="{01B3907C-8594-44AD-99CD-C08BABD9AD6E}" type="presOf" srcId="{7A06125C-C96D-4B73-889A-6728F9443436}" destId="{5A0F269F-D0A1-4D7C-84B0-85E5D2557660}" srcOrd="0" destOrd="0" presId="urn:microsoft.com/office/officeart/2018/2/layout/IconLabelList"/>
    <dgm:cxn modelId="{7B59D296-43D7-4801-BD2D-D3050BAC4484}" srcId="{9C773C84-02B4-42C1-93BC-6E6A893435D8}" destId="{12FA936E-646F-458B-94F1-BD19D7DAD2AF}" srcOrd="1" destOrd="0" parTransId="{434510AC-D607-4709-8F4F-9050192B1FFD}" sibTransId="{77662559-4FCC-4818-A2B9-E7B767129639}"/>
    <dgm:cxn modelId="{240038B6-59FA-45CD-A7B8-BF59DA5CAE97}" srcId="{9C773C84-02B4-42C1-93BC-6E6A893435D8}" destId="{7A06125C-C96D-4B73-889A-6728F9443436}" srcOrd="3" destOrd="0" parTransId="{8D53C94C-F01C-4F0F-9358-7D3554F9C2C6}" sibTransId="{8EC06E70-5CB2-4A9E-845F-4B0495C73AE7}"/>
    <dgm:cxn modelId="{7EA6CCBD-41C2-49D7-A841-3BF1F7E57265}" type="presOf" srcId="{F8B8E987-58AB-4BCE-8035-3EEB1E232FF2}" destId="{FFFCD804-3EF6-4CBE-8B7B-28083CC94E31}" srcOrd="0" destOrd="0" presId="urn:microsoft.com/office/officeart/2018/2/layout/IconLabelList"/>
    <dgm:cxn modelId="{B72C76E7-1B27-4E6C-BF9C-ED9EDE34440B}" srcId="{9C773C84-02B4-42C1-93BC-6E6A893435D8}" destId="{F8B8E987-58AB-4BCE-8035-3EEB1E232FF2}" srcOrd="2" destOrd="0" parTransId="{ADDA8F7E-DFAB-48C4-AB3E-215DB195909F}" sibTransId="{30789FD8-7BC9-4C43-B526-5F2F9C2C848E}"/>
    <dgm:cxn modelId="{58466E79-B2AC-4ED4-8167-25E4AAD6C7E8}" type="presParOf" srcId="{89C62943-F830-4DEC-9625-2A87D720E2B2}" destId="{7AF523CD-868A-41D3-BD73-2146B2BB3F52}" srcOrd="0" destOrd="0" presId="urn:microsoft.com/office/officeart/2018/2/layout/IconLabelList"/>
    <dgm:cxn modelId="{DFA6B34D-B595-48B8-BE9E-DAC1D0841232}" type="presParOf" srcId="{7AF523CD-868A-41D3-BD73-2146B2BB3F52}" destId="{DA86702B-648D-45A7-96C4-427903250773}" srcOrd="0" destOrd="0" presId="urn:microsoft.com/office/officeart/2018/2/layout/IconLabelList"/>
    <dgm:cxn modelId="{39C82338-94B2-460B-B385-7D642AFFDAF9}" type="presParOf" srcId="{7AF523CD-868A-41D3-BD73-2146B2BB3F52}" destId="{3188D1A6-6BAD-42BC-BF2B-FC7A051A6F67}" srcOrd="1" destOrd="0" presId="urn:microsoft.com/office/officeart/2018/2/layout/IconLabelList"/>
    <dgm:cxn modelId="{A51C10A7-ECBE-487E-9A2C-69D98F27972B}" type="presParOf" srcId="{7AF523CD-868A-41D3-BD73-2146B2BB3F52}" destId="{9DE390CA-36C1-4B79-98F5-7374D3A91E54}" srcOrd="2" destOrd="0" presId="urn:microsoft.com/office/officeart/2018/2/layout/IconLabelList"/>
    <dgm:cxn modelId="{595C48CC-F47D-4525-8919-F808AC29FBD7}" type="presParOf" srcId="{89C62943-F830-4DEC-9625-2A87D720E2B2}" destId="{96E8C129-1CE5-4949-A3FD-E88AEF5A9ABF}" srcOrd="1" destOrd="0" presId="urn:microsoft.com/office/officeart/2018/2/layout/IconLabelList"/>
    <dgm:cxn modelId="{248D67D0-D285-4988-9DE7-0D0E20AA3651}" type="presParOf" srcId="{89C62943-F830-4DEC-9625-2A87D720E2B2}" destId="{E2E40D2C-AF0C-4398-8C14-7950A65FCC18}" srcOrd="2" destOrd="0" presId="urn:microsoft.com/office/officeart/2018/2/layout/IconLabelList"/>
    <dgm:cxn modelId="{CB54AF8D-8B26-4469-8198-962A9240310E}" type="presParOf" srcId="{E2E40D2C-AF0C-4398-8C14-7950A65FCC18}" destId="{E6DC4475-F908-4826-AEBD-93EB811C4961}" srcOrd="0" destOrd="0" presId="urn:microsoft.com/office/officeart/2018/2/layout/IconLabelList"/>
    <dgm:cxn modelId="{46939B3D-1F27-47D9-963D-BD2D9A16C85E}" type="presParOf" srcId="{E2E40D2C-AF0C-4398-8C14-7950A65FCC18}" destId="{0FADD35C-F2F3-49A8-B7FC-E671F1DC94CD}" srcOrd="1" destOrd="0" presId="urn:microsoft.com/office/officeart/2018/2/layout/IconLabelList"/>
    <dgm:cxn modelId="{1D252887-63C2-4B82-A8B8-3FA041F09B55}" type="presParOf" srcId="{E2E40D2C-AF0C-4398-8C14-7950A65FCC18}" destId="{B2C55517-6E3E-4C19-AA44-AB12A91B3311}" srcOrd="2" destOrd="0" presId="urn:microsoft.com/office/officeart/2018/2/layout/IconLabelList"/>
    <dgm:cxn modelId="{5A1BFE74-3861-466C-B095-D9A5FEC8DDCB}" type="presParOf" srcId="{89C62943-F830-4DEC-9625-2A87D720E2B2}" destId="{67B92671-C064-4CF3-A37C-954811B0031B}" srcOrd="3" destOrd="0" presId="urn:microsoft.com/office/officeart/2018/2/layout/IconLabelList"/>
    <dgm:cxn modelId="{65CB524A-3CFB-4FC2-9007-99FC4024DEA6}" type="presParOf" srcId="{89C62943-F830-4DEC-9625-2A87D720E2B2}" destId="{AC9C1B59-AFAB-4409-A10A-FCACF9F7282E}" srcOrd="4" destOrd="0" presId="urn:microsoft.com/office/officeart/2018/2/layout/IconLabelList"/>
    <dgm:cxn modelId="{2881A061-AAF1-46CB-B082-BA6AE309FE81}" type="presParOf" srcId="{AC9C1B59-AFAB-4409-A10A-FCACF9F7282E}" destId="{C96209CE-6877-4959-97F1-5C20113DD359}" srcOrd="0" destOrd="0" presId="urn:microsoft.com/office/officeart/2018/2/layout/IconLabelList"/>
    <dgm:cxn modelId="{79142F09-6EE5-4828-80D6-1CA74020137C}" type="presParOf" srcId="{AC9C1B59-AFAB-4409-A10A-FCACF9F7282E}" destId="{EEC0EBB4-B06B-47E6-A6F3-C4600A2597C3}" srcOrd="1" destOrd="0" presId="urn:microsoft.com/office/officeart/2018/2/layout/IconLabelList"/>
    <dgm:cxn modelId="{FBA25F79-4C73-4471-A2AA-AB996A98AB10}" type="presParOf" srcId="{AC9C1B59-AFAB-4409-A10A-FCACF9F7282E}" destId="{FFFCD804-3EF6-4CBE-8B7B-28083CC94E31}" srcOrd="2" destOrd="0" presId="urn:microsoft.com/office/officeart/2018/2/layout/IconLabelList"/>
    <dgm:cxn modelId="{AD2EB3FF-3CDE-4A44-BA54-2F85F10859AE}" type="presParOf" srcId="{89C62943-F830-4DEC-9625-2A87D720E2B2}" destId="{3D8980FC-B3AC-4470-BA10-C249E03B3AF3}" srcOrd="5" destOrd="0" presId="urn:microsoft.com/office/officeart/2018/2/layout/IconLabelList"/>
    <dgm:cxn modelId="{91204A11-60D1-4215-AD18-0322781D62EC}" type="presParOf" srcId="{89C62943-F830-4DEC-9625-2A87D720E2B2}" destId="{44D00C1B-D9EA-4833-BDCC-34652B2E8C08}" srcOrd="6" destOrd="0" presId="urn:microsoft.com/office/officeart/2018/2/layout/IconLabelList"/>
    <dgm:cxn modelId="{657E58A5-EF3B-44E4-98B0-6B6A33A7AF7A}" type="presParOf" srcId="{44D00C1B-D9EA-4833-BDCC-34652B2E8C08}" destId="{D39C641D-40FA-4A18-AE06-01A7A1EF4A95}" srcOrd="0" destOrd="0" presId="urn:microsoft.com/office/officeart/2018/2/layout/IconLabelList"/>
    <dgm:cxn modelId="{BEC3F133-592E-4F80-A86A-93FCED0906F2}" type="presParOf" srcId="{44D00C1B-D9EA-4833-BDCC-34652B2E8C08}" destId="{AB928F12-5FC9-4885-8B2A-5A2FAE4E661A}" srcOrd="1" destOrd="0" presId="urn:microsoft.com/office/officeart/2018/2/layout/IconLabelList"/>
    <dgm:cxn modelId="{CD816B3B-7A43-4259-ACB6-F14BBBE83E78}" type="presParOf" srcId="{44D00C1B-D9EA-4833-BDCC-34652B2E8C08}" destId="{5A0F269F-D0A1-4D7C-84B0-85E5D25576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7A10A-F3DE-4AF3-9959-A4950134673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57395B-DAFD-4751-951A-57EC0C2C5753}">
      <dgm:prSet/>
      <dgm:spPr/>
      <dgm:t>
        <a:bodyPr/>
        <a:lstStyle/>
        <a:p>
          <a:r>
            <a:rPr lang="en-NZ" dirty="0"/>
            <a:t>NZ economy to move from volume to value &amp; increased productivity of the SMEs</a:t>
          </a:r>
          <a:endParaRPr lang="en-US" dirty="0"/>
        </a:p>
      </dgm:t>
    </dgm:pt>
    <dgm:pt modelId="{B5D26B9A-1279-4D87-9A6D-8188238BDEE3}" type="parTrans" cxnId="{0961A6B0-1991-431C-9A7B-2C22EE480627}">
      <dgm:prSet/>
      <dgm:spPr/>
      <dgm:t>
        <a:bodyPr/>
        <a:lstStyle/>
        <a:p>
          <a:endParaRPr lang="en-US"/>
        </a:p>
      </dgm:t>
    </dgm:pt>
    <dgm:pt modelId="{9826CE6B-6A3B-42DC-8600-6A221A104D8E}" type="sibTrans" cxnId="{0961A6B0-1991-431C-9A7B-2C22EE480627}">
      <dgm:prSet/>
      <dgm:spPr/>
      <dgm:t>
        <a:bodyPr/>
        <a:lstStyle/>
        <a:p>
          <a:endParaRPr lang="en-US"/>
        </a:p>
      </dgm:t>
    </dgm:pt>
    <dgm:pt modelId="{F428E80D-E898-4A1A-B707-818D3421E04B}">
      <dgm:prSet/>
      <dgm:spPr/>
      <dgm:t>
        <a:bodyPr/>
        <a:lstStyle/>
        <a:p>
          <a:r>
            <a:rPr lang="en-NZ"/>
            <a:t>Developing a skilled, adaptable workforce with access to lifelong learning</a:t>
          </a:r>
          <a:endParaRPr lang="en-US"/>
        </a:p>
      </dgm:t>
    </dgm:pt>
    <dgm:pt modelId="{6603CF6B-BCC4-44CB-9614-72A1AA3D296D}" type="parTrans" cxnId="{563C367F-AC81-4C37-8BC9-DAAB94D17A8F}">
      <dgm:prSet/>
      <dgm:spPr/>
      <dgm:t>
        <a:bodyPr/>
        <a:lstStyle/>
        <a:p>
          <a:endParaRPr lang="en-US"/>
        </a:p>
      </dgm:t>
    </dgm:pt>
    <dgm:pt modelId="{CF4F9A5D-1FC8-4A61-87A5-4D2A70CB5821}" type="sibTrans" cxnId="{563C367F-AC81-4C37-8BC9-DAAB94D17A8F}">
      <dgm:prSet/>
      <dgm:spPr/>
      <dgm:t>
        <a:bodyPr/>
        <a:lstStyle/>
        <a:p>
          <a:endParaRPr lang="en-US"/>
        </a:p>
      </dgm:t>
    </dgm:pt>
    <dgm:pt modelId="{167245DD-70CC-46D7-B548-9540DDCF5E22}">
      <dgm:prSet/>
      <dgm:spPr/>
      <dgm:t>
        <a:bodyPr/>
        <a:lstStyle/>
        <a:p>
          <a:r>
            <a:rPr lang="en-NZ"/>
            <a:t>Increased investment in infrastructure and growth of NZ’s productive assets</a:t>
          </a:r>
          <a:endParaRPr lang="en-US"/>
        </a:p>
      </dgm:t>
    </dgm:pt>
    <dgm:pt modelId="{A56D298B-C6CD-4D79-A883-558D5BCD084A}" type="parTrans" cxnId="{9376F849-8456-4BFB-8110-0F88E0E2257B}">
      <dgm:prSet/>
      <dgm:spPr/>
      <dgm:t>
        <a:bodyPr/>
        <a:lstStyle/>
        <a:p>
          <a:endParaRPr lang="en-US"/>
        </a:p>
      </dgm:t>
    </dgm:pt>
    <dgm:pt modelId="{4EF3A16B-41A5-43BA-8C92-861494CF2D8F}" type="sibTrans" cxnId="{9376F849-8456-4BFB-8110-0F88E0E2257B}">
      <dgm:prSet/>
      <dgm:spPr/>
      <dgm:t>
        <a:bodyPr/>
        <a:lstStyle/>
        <a:p>
          <a:endParaRPr lang="en-US"/>
        </a:p>
      </dgm:t>
    </dgm:pt>
    <dgm:pt modelId="{B27C70EF-0305-4704-9B3E-09131BBAF367}">
      <dgm:prSet/>
      <dgm:spPr/>
      <dgm:t>
        <a:bodyPr/>
        <a:lstStyle/>
        <a:p>
          <a:r>
            <a:rPr lang="en-NZ"/>
            <a:t>Increased success of Maori and Pacific people in education, employment and business</a:t>
          </a:r>
          <a:endParaRPr lang="en-US"/>
        </a:p>
      </dgm:t>
    </dgm:pt>
    <dgm:pt modelId="{AAEB1556-5388-47EF-8FE1-695CD23DBD71}" type="parTrans" cxnId="{758EAA7A-526A-4466-9E95-061DAC565676}">
      <dgm:prSet/>
      <dgm:spPr/>
      <dgm:t>
        <a:bodyPr/>
        <a:lstStyle/>
        <a:p>
          <a:endParaRPr lang="en-US"/>
        </a:p>
      </dgm:t>
    </dgm:pt>
    <dgm:pt modelId="{4BC3C412-F72F-45FF-9832-629BFFF55D61}" type="sibTrans" cxnId="{758EAA7A-526A-4466-9E95-061DAC565676}">
      <dgm:prSet/>
      <dgm:spPr/>
      <dgm:t>
        <a:bodyPr/>
        <a:lstStyle/>
        <a:p>
          <a:endParaRPr lang="en-US"/>
        </a:p>
      </dgm:t>
    </dgm:pt>
    <dgm:pt modelId="{F5AA9038-1E3A-4251-A84E-0F7902BF899E}">
      <dgm:prSet/>
      <dgm:spPr/>
      <dgm:t>
        <a:bodyPr/>
        <a:lstStyle/>
        <a:p>
          <a:r>
            <a:rPr lang="en-NZ"/>
            <a:t>Affordable housing plan</a:t>
          </a:r>
          <a:endParaRPr lang="en-US"/>
        </a:p>
      </dgm:t>
    </dgm:pt>
    <dgm:pt modelId="{7FCEF86C-6E5F-4542-94F9-393E870E4870}" type="parTrans" cxnId="{FFEF9678-3A0B-4F4E-8C2D-C6233357DAF2}">
      <dgm:prSet/>
      <dgm:spPr/>
      <dgm:t>
        <a:bodyPr/>
        <a:lstStyle/>
        <a:p>
          <a:endParaRPr lang="en-US"/>
        </a:p>
      </dgm:t>
    </dgm:pt>
    <dgm:pt modelId="{0A11B1D7-8CAF-4609-8167-19D32308CC1F}" type="sibTrans" cxnId="{FFEF9678-3A0B-4F4E-8C2D-C6233357DAF2}">
      <dgm:prSet/>
      <dgm:spPr/>
      <dgm:t>
        <a:bodyPr/>
        <a:lstStyle/>
        <a:p>
          <a:endParaRPr lang="en-US"/>
        </a:p>
      </dgm:t>
    </dgm:pt>
    <dgm:pt modelId="{DC4923E1-23C0-4455-BE28-EA25BC90573E}" type="pres">
      <dgm:prSet presAssocID="{1407A10A-F3DE-4AF3-9959-A4950134673A}" presName="Name0" presStyleCnt="0">
        <dgm:presLayoutVars>
          <dgm:dir/>
          <dgm:resizeHandles val="exact"/>
        </dgm:presLayoutVars>
      </dgm:prSet>
      <dgm:spPr/>
    </dgm:pt>
    <dgm:pt modelId="{BAFDD504-02A7-4596-B200-4E2235C5FE5D}" type="pres">
      <dgm:prSet presAssocID="{7E57395B-DAFD-4751-951A-57EC0C2C5753}" presName="node" presStyleLbl="node1" presStyleIdx="0" presStyleCnt="5">
        <dgm:presLayoutVars>
          <dgm:bulletEnabled val="1"/>
        </dgm:presLayoutVars>
      </dgm:prSet>
      <dgm:spPr/>
    </dgm:pt>
    <dgm:pt modelId="{5EA2F1E9-AAE9-4C61-8DBD-E8AAE9E0BA39}" type="pres">
      <dgm:prSet presAssocID="{9826CE6B-6A3B-42DC-8600-6A221A104D8E}" presName="sibTrans" presStyleLbl="sibTrans1D1" presStyleIdx="0" presStyleCnt="4"/>
      <dgm:spPr/>
    </dgm:pt>
    <dgm:pt modelId="{BBD2606C-4E0F-4F6C-8263-54D5CB1B2ADA}" type="pres">
      <dgm:prSet presAssocID="{9826CE6B-6A3B-42DC-8600-6A221A104D8E}" presName="connectorText" presStyleLbl="sibTrans1D1" presStyleIdx="0" presStyleCnt="4"/>
      <dgm:spPr/>
    </dgm:pt>
    <dgm:pt modelId="{50AD4A16-ACA2-432F-8950-486BE478E7E8}" type="pres">
      <dgm:prSet presAssocID="{F428E80D-E898-4A1A-B707-818D3421E04B}" presName="node" presStyleLbl="node1" presStyleIdx="1" presStyleCnt="5">
        <dgm:presLayoutVars>
          <dgm:bulletEnabled val="1"/>
        </dgm:presLayoutVars>
      </dgm:prSet>
      <dgm:spPr/>
    </dgm:pt>
    <dgm:pt modelId="{4CC5D4AE-1DF1-4BA8-95D9-35785B888958}" type="pres">
      <dgm:prSet presAssocID="{CF4F9A5D-1FC8-4A61-87A5-4D2A70CB5821}" presName="sibTrans" presStyleLbl="sibTrans1D1" presStyleIdx="1" presStyleCnt="4"/>
      <dgm:spPr/>
    </dgm:pt>
    <dgm:pt modelId="{F3309B26-E6F1-40F6-9481-820835A23577}" type="pres">
      <dgm:prSet presAssocID="{CF4F9A5D-1FC8-4A61-87A5-4D2A70CB5821}" presName="connectorText" presStyleLbl="sibTrans1D1" presStyleIdx="1" presStyleCnt="4"/>
      <dgm:spPr/>
    </dgm:pt>
    <dgm:pt modelId="{8ED39F63-25C0-40BA-BEB2-020E23E19BAE}" type="pres">
      <dgm:prSet presAssocID="{167245DD-70CC-46D7-B548-9540DDCF5E22}" presName="node" presStyleLbl="node1" presStyleIdx="2" presStyleCnt="5">
        <dgm:presLayoutVars>
          <dgm:bulletEnabled val="1"/>
        </dgm:presLayoutVars>
      </dgm:prSet>
      <dgm:spPr/>
    </dgm:pt>
    <dgm:pt modelId="{89D38671-F6E9-48A4-9310-1E2D915F04A6}" type="pres">
      <dgm:prSet presAssocID="{4EF3A16B-41A5-43BA-8C92-861494CF2D8F}" presName="sibTrans" presStyleLbl="sibTrans1D1" presStyleIdx="2" presStyleCnt="4"/>
      <dgm:spPr/>
    </dgm:pt>
    <dgm:pt modelId="{5CE0B09F-FDB0-4A6B-9CEB-909572C978C2}" type="pres">
      <dgm:prSet presAssocID="{4EF3A16B-41A5-43BA-8C92-861494CF2D8F}" presName="connectorText" presStyleLbl="sibTrans1D1" presStyleIdx="2" presStyleCnt="4"/>
      <dgm:spPr/>
    </dgm:pt>
    <dgm:pt modelId="{1BCA83B2-EE58-47E6-AA7D-02F9A1137B12}" type="pres">
      <dgm:prSet presAssocID="{B27C70EF-0305-4704-9B3E-09131BBAF367}" presName="node" presStyleLbl="node1" presStyleIdx="3" presStyleCnt="5">
        <dgm:presLayoutVars>
          <dgm:bulletEnabled val="1"/>
        </dgm:presLayoutVars>
      </dgm:prSet>
      <dgm:spPr/>
    </dgm:pt>
    <dgm:pt modelId="{D1D5EDAF-849E-46DA-9523-DA4590FBA687}" type="pres">
      <dgm:prSet presAssocID="{4BC3C412-F72F-45FF-9832-629BFFF55D61}" presName="sibTrans" presStyleLbl="sibTrans1D1" presStyleIdx="3" presStyleCnt="4"/>
      <dgm:spPr/>
    </dgm:pt>
    <dgm:pt modelId="{A8058DE5-92FF-4315-ABA6-E93E0F85AAB0}" type="pres">
      <dgm:prSet presAssocID="{4BC3C412-F72F-45FF-9832-629BFFF55D61}" presName="connectorText" presStyleLbl="sibTrans1D1" presStyleIdx="3" presStyleCnt="4"/>
      <dgm:spPr/>
    </dgm:pt>
    <dgm:pt modelId="{C0B7603C-114F-4936-B6E7-4BB1489D2828}" type="pres">
      <dgm:prSet presAssocID="{F5AA9038-1E3A-4251-A84E-0F7902BF899E}" presName="node" presStyleLbl="node1" presStyleIdx="4" presStyleCnt="5">
        <dgm:presLayoutVars>
          <dgm:bulletEnabled val="1"/>
        </dgm:presLayoutVars>
      </dgm:prSet>
      <dgm:spPr/>
    </dgm:pt>
  </dgm:ptLst>
  <dgm:cxnLst>
    <dgm:cxn modelId="{097B8805-ECA7-4C86-89AB-EE6F8B67F2CA}" type="presOf" srcId="{167245DD-70CC-46D7-B548-9540DDCF5E22}" destId="{8ED39F63-25C0-40BA-BEB2-020E23E19BAE}" srcOrd="0" destOrd="0" presId="urn:microsoft.com/office/officeart/2016/7/layout/RepeatingBendingProcessNew"/>
    <dgm:cxn modelId="{6F104D06-6045-41AB-B1A5-C7460CF0E5D8}" type="presOf" srcId="{4EF3A16B-41A5-43BA-8C92-861494CF2D8F}" destId="{5CE0B09F-FDB0-4A6B-9CEB-909572C978C2}" srcOrd="1" destOrd="0" presId="urn:microsoft.com/office/officeart/2016/7/layout/RepeatingBendingProcessNew"/>
    <dgm:cxn modelId="{56D1A120-DCD8-4064-9404-45F13559691E}" type="presOf" srcId="{CF4F9A5D-1FC8-4A61-87A5-4D2A70CB5821}" destId="{F3309B26-E6F1-40F6-9481-820835A23577}" srcOrd="1" destOrd="0" presId="urn:microsoft.com/office/officeart/2016/7/layout/RepeatingBendingProcessNew"/>
    <dgm:cxn modelId="{1D53BB32-11F1-433E-8B6B-D1796EAC4C46}" type="presOf" srcId="{4EF3A16B-41A5-43BA-8C92-861494CF2D8F}" destId="{89D38671-F6E9-48A4-9310-1E2D915F04A6}" srcOrd="0" destOrd="0" presId="urn:microsoft.com/office/officeart/2016/7/layout/RepeatingBendingProcessNew"/>
    <dgm:cxn modelId="{9376F849-8456-4BFB-8110-0F88E0E2257B}" srcId="{1407A10A-F3DE-4AF3-9959-A4950134673A}" destId="{167245DD-70CC-46D7-B548-9540DDCF5E22}" srcOrd="2" destOrd="0" parTransId="{A56D298B-C6CD-4D79-A883-558D5BCD084A}" sibTransId="{4EF3A16B-41A5-43BA-8C92-861494CF2D8F}"/>
    <dgm:cxn modelId="{9B21A955-E47D-4A0B-9D07-8004595CBE18}" type="presOf" srcId="{F428E80D-E898-4A1A-B707-818D3421E04B}" destId="{50AD4A16-ACA2-432F-8950-486BE478E7E8}" srcOrd="0" destOrd="0" presId="urn:microsoft.com/office/officeart/2016/7/layout/RepeatingBendingProcessNew"/>
    <dgm:cxn modelId="{811B3A5C-BCAB-4A17-954C-8C3A84ADB9C0}" type="presOf" srcId="{7E57395B-DAFD-4751-951A-57EC0C2C5753}" destId="{BAFDD504-02A7-4596-B200-4E2235C5FE5D}" srcOrd="0" destOrd="0" presId="urn:microsoft.com/office/officeart/2016/7/layout/RepeatingBendingProcessNew"/>
    <dgm:cxn modelId="{B1F85F66-501C-45EE-94BE-4A7A50B78E83}" type="presOf" srcId="{9826CE6B-6A3B-42DC-8600-6A221A104D8E}" destId="{BBD2606C-4E0F-4F6C-8263-54D5CB1B2ADA}" srcOrd="1" destOrd="0" presId="urn:microsoft.com/office/officeart/2016/7/layout/RepeatingBendingProcessNew"/>
    <dgm:cxn modelId="{F6B1AF6A-8D69-4F69-84D8-D897BE23E69D}" type="presOf" srcId="{4BC3C412-F72F-45FF-9832-629BFFF55D61}" destId="{D1D5EDAF-849E-46DA-9523-DA4590FBA687}" srcOrd="0" destOrd="0" presId="urn:microsoft.com/office/officeart/2016/7/layout/RepeatingBendingProcessNew"/>
    <dgm:cxn modelId="{E7DE4870-316E-4B64-9B53-F9C4B007DE72}" type="presOf" srcId="{4BC3C412-F72F-45FF-9832-629BFFF55D61}" destId="{A8058DE5-92FF-4315-ABA6-E93E0F85AAB0}" srcOrd="1" destOrd="0" presId="urn:microsoft.com/office/officeart/2016/7/layout/RepeatingBendingProcessNew"/>
    <dgm:cxn modelId="{FFEF9678-3A0B-4F4E-8C2D-C6233357DAF2}" srcId="{1407A10A-F3DE-4AF3-9959-A4950134673A}" destId="{F5AA9038-1E3A-4251-A84E-0F7902BF899E}" srcOrd="4" destOrd="0" parTransId="{7FCEF86C-6E5F-4542-94F9-393E870E4870}" sibTransId="{0A11B1D7-8CAF-4609-8167-19D32308CC1F}"/>
    <dgm:cxn modelId="{758EAA7A-526A-4466-9E95-061DAC565676}" srcId="{1407A10A-F3DE-4AF3-9959-A4950134673A}" destId="{B27C70EF-0305-4704-9B3E-09131BBAF367}" srcOrd="3" destOrd="0" parTransId="{AAEB1556-5388-47EF-8FE1-695CD23DBD71}" sibTransId="{4BC3C412-F72F-45FF-9832-629BFFF55D61}"/>
    <dgm:cxn modelId="{563C367F-AC81-4C37-8BC9-DAAB94D17A8F}" srcId="{1407A10A-F3DE-4AF3-9959-A4950134673A}" destId="{F428E80D-E898-4A1A-B707-818D3421E04B}" srcOrd="1" destOrd="0" parTransId="{6603CF6B-BCC4-44CB-9614-72A1AA3D296D}" sibTransId="{CF4F9A5D-1FC8-4A61-87A5-4D2A70CB5821}"/>
    <dgm:cxn modelId="{106C058B-9ECE-4A56-BC2D-CD5C4DB11AC5}" type="presOf" srcId="{1407A10A-F3DE-4AF3-9959-A4950134673A}" destId="{DC4923E1-23C0-4455-BE28-EA25BC90573E}" srcOrd="0" destOrd="0" presId="urn:microsoft.com/office/officeart/2016/7/layout/RepeatingBendingProcessNew"/>
    <dgm:cxn modelId="{0961A6B0-1991-431C-9A7B-2C22EE480627}" srcId="{1407A10A-F3DE-4AF3-9959-A4950134673A}" destId="{7E57395B-DAFD-4751-951A-57EC0C2C5753}" srcOrd="0" destOrd="0" parTransId="{B5D26B9A-1279-4D87-9A6D-8188238BDEE3}" sibTransId="{9826CE6B-6A3B-42DC-8600-6A221A104D8E}"/>
    <dgm:cxn modelId="{AB7AA3B8-A835-4B4F-8EF8-588E3875D46E}" type="presOf" srcId="{CF4F9A5D-1FC8-4A61-87A5-4D2A70CB5821}" destId="{4CC5D4AE-1DF1-4BA8-95D9-35785B888958}" srcOrd="0" destOrd="0" presId="urn:microsoft.com/office/officeart/2016/7/layout/RepeatingBendingProcessNew"/>
    <dgm:cxn modelId="{C9BCD8E8-0977-47D7-8638-E8DF7CEC08E7}" type="presOf" srcId="{F5AA9038-1E3A-4251-A84E-0F7902BF899E}" destId="{C0B7603C-114F-4936-B6E7-4BB1489D2828}" srcOrd="0" destOrd="0" presId="urn:microsoft.com/office/officeart/2016/7/layout/RepeatingBendingProcessNew"/>
    <dgm:cxn modelId="{7E4DFBF4-1FA3-4F6C-97AB-BC75087A3542}" type="presOf" srcId="{B27C70EF-0305-4704-9B3E-09131BBAF367}" destId="{1BCA83B2-EE58-47E6-AA7D-02F9A1137B12}" srcOrd="0" destOrd="0" presId="urn:microsoft.com/office/officeart/2016/7/layout/RepeatingBendingProcessNew"/>
    <dgm:cxn modelId="{214F0EFC-C552-477E-8947-7864A394221E}" type="presOf" srcId="{9826CE6B-6A3B-42DC-8600-6A221A104D8E}" destId="{5EA2F1E9-AAE9-4C61-8DBD-E8AAE9E0BA39}" srcOrd="0" destOrd="0" presId="urn:microsoft.com/office/officeart/2016/7/layout/RepeatingBendingProcessNew"/>
    <dgm:cxn modelId="{653991B7-B2DC-44D6-9378-3E5FBC3ECEDA}" type="presParOf" srcId="{DC4923E1-23C0-4455-BE28-EA25BC90573E}" destId="{BAFDD504-02A7-4596-B200-4E2235C5FE5D}" srcOrd="0" destOrd="0" presId="urn:microsoft.com/office/officeart/2016/7/layout/RepeatingBendingProcessNew"/>
    <dgm:cxn modelId="{B70D9419-E2BD-4A57-BCF0-B75B408C8625}" type="presParOf" srcId="{DC4923E1-23C0-4455-BE28-EA25BC90573E}" destId="{5EA2F1E9-AAE9-4C61-8DBD-E8AAE9E0BA39}" srcOrd="1" destOrd="0" presId="urn:microsoft.com/office/officeart/2016/7/layout/RepeatingBendingProcessNew"/>
    <dgm:cxn modelId="{F772A55B-4BB9-4760-A689-EE2CC9A2C839}" type="presParOf" srcId="{5EA2F1E9-AAE9-4C61-8DBD-E8AAE9E0BA39}" destId="{BBD2606C-4E0F-4F6C-8263-54D5CB1B2ADA}" srcOrd="0" destOrd="0" presId="urn:microsoft.com/office/officeart/2016/7/layout/RepeatingBendingProcessNew"/>
    <dgm:cxn modelId="{3A54EB42-C84E-445E-B579-96E6A9DB647E}" type="presParOf" srcId="{DC4923E1-23C0-4455-BE28-EA25BC90573E}" destId="{50AD4A16-ACA2-432F-8950-486BE478E7E8}" srcOrd="2" destOrd="0" presId="urn:microsoft.com/office/officeart/2016/7/layout/RepeatingBendingProcessNew"/>
    <dgm:cxn modelId="{E05F588F-49FD-49DA-8C49-91AC472325F7}" type="presParOf" srcId="{DC4923E1-23C0-4455-BE28-EA25BC90573E}" destId="{4CC5D4AE-1DF1-4BA8-95D9-35785B888958}" srcOrd="3" destOrd="0" presId="urn:microsoft.com/office/officeart/2016/7/layout/RepeatingBendingProcessNew"/>
    <dgm:cxn modelId="{509567ED-0CF7-4E0F-8B1F-C9C90C1B678B}" type="presParOf" srcId="{4CC5D4AE-1DF1-4BA8-95D9-35785B888958}" destId="{F3309B26-E6F1-40F6-9481-820835A23577}" srcOrd="0" destOrd="0" presId="urn:microsoft.com/office/officeart/2016/7/layout/RepeatingBendingProcessNew"/>
    <dgm:cxn modelId="{BD2C58B7-ADEF-416A-99F2-2715648B7E74}" type="presParOf" srcId="{DC4923E1-23C0-4455-BE28-EA25BC90573E}" destId="{8ED39F63-25C0-40BA-BEB2-020E23E19BAE}" srcOrd="4" destOrd="0" presId="urn:microsoft.com/office/officeart/2016/7/layout/RepeatingBendingProcessNew"/>
    <dgm:cxn modelId="{F330EF2A-1436-45DD-AF47-7A6D01FD789C}" type="presParOf" srcId="{DC4923E1-23C0-4455-BE28-EA25BC90573E}" destId="{89D38671-F6E9-48A4-9310-1E2D915F04A6}" srcOrd="5" destOrd="0" presId="urn:microsoft.com/office/officeart/2016/7/layout/RepeatingBendingProcessNew"/>
    <dgm:cxn modelId="{A9BB9B5B-A083-40AF-84DB-154EF27E6403}" type="presParOf" srcId="{89D38671-F6E9-48A4-9310-1E2D915F04A6}" destId="{5CE0B09F-FDB0-4A6B-9CEB-909572C978C2}" srcOrd="0" destOrd="0" presId="urn:microsoft.com/office/officeart/2016/7/layout/RepeatingBendingProcessNew"/>
    <dgm:cxn modelId="{6970ACE6-BC47-42BD-AB3F-6E17FA12012A}" type="presParOf" srcId="{DC4923E1-23C0-4455-BE28-EA25BC90573E}" destId="{1BCA83B2-EE58-47E6-AA7D-02F9A1137B12}" srcOrd="6" destOrd="0" presId="urn:microsoft.com/office/officeart/2016/7/layout/RepeatingBendingProcessNew"/>
    <dgm:cxn modelId="{DF667C0B-C335-41FE-880D-4564FB890578}" type="presParOf" srcId="{DC4923E1-23C0-4455-BE28-EA25BC90573E}" destId="{D1D5EDAF-849E-46DA-9523-DA4590FBA687}" srcOrd="7" destOrd="0" presId="urn:microsoft.com/office/officeart/2016/7/layout/RepeatingBendingProcessNew"/>
    <dgm:cxn modelId="{973072B7-B812-4E80-A359-7C5595C9D2B1}" type="presParOf" srcId="{D1D5EDAF-849E-46DA-9523-DA4590FBA687}" destId="{A8058DE5-92FF-4315-ABA6-E93E0F85AAB0}" srcOrd="0" destOrd="0" presId="urn:microsoft.com/office/officeart/2016/7/layout/RepeatingBendingProcessNew"/>
    <dgm:cxn modelId="{6F6A5854-EC0C-463A-A068-B15736DA59A4}" type="presParOf" srcId="{DC4923E1-23C0-4455-BE28-EA25BC90573E}" destId="{C0B7603C-114F-4936-B6E7-4BB1489D282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79602-DCDA-41AC-9FD7-6BFF53F497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040E470-82B4-47BC-8DCD-9B13475D51A4}">
      <dgm:prSet/>
      <dgm:spPr/>
      <dgm:t>
        <a:bodyPr/>
        <a:lstStyle/>
        <a:p>
          <a:r>
            <a:rPr lang="en-NZ" dirty="0"/>
            <a:t>All children have access to education, food and shelter and opportunities to excel in the areas they want to and are capable of</a:t>
          </a:r>
          <a:endParaRPr lang="en-US" dirty="0"/>
        </a:p>
      </dgm:t>
    </dgm:pt>
    <dgm:pt modelId="{B06C0993-7A91-4D39-BBE1-E520462F696D}" type="parTrans" cxnId="{8714FEE7-EBA7-47CA-9B0C-FA47BE35656E}">
      <dgm:prSet/>
      <dgm:spPr/>
      <dgm:t>
        <a:bodyPr/>
        <a:lstStyle/>
        <a:p>
          <a:endParaRPr lang="en-US"/>
        </a:p>
      </dgm:t>
    </dgm:pt>
    <dgm:pt modelId="{E74C3D6F-D1FD-462B-A8DF-C704C72CA03A}" type="sibTrans" cxnId="{8714FEE7-EBA7-47CA-9B0C-FA47BE35656E}">
      <dgm:prSet/>
      <dgm:spPr/>
      <dgm:t>
        <a:bodyPr/>
        <a:lstStyle/>
        <a:p>
          <a:endParaRPr lang="en-US"/>
        </a:p>
      </dgm:t>
    </dgm:pt>
    <dgm:pt modelId="{67DD4BF9-088E-4D60-BC98-C862F4EED4F0}">
      <dgm:prSet/>
      <dgm:spPr/>
      <dgm:t>
        <a:bodyPr/>
        <a:lstStyle/>
        <a:p>
          <a:r>
            <a:rPr lang="en-NZ"/>
            <a:t>Every citizen is able to reap the benefits of economy</a:t>
          </a:r>
          <a:endParaRPr lang="en-US"/>
        </a:p>
      </dgm:t>
    </dgm:pt>
    <dgm:pt modelId="{25309B0F-9384-4CF0-B9FE-4EC1D23EA3AB}" type="parTrans" cxnId="{1C4E8EF9-5D8B-44AC-9F55-2DA3E8B1F941}">
      <dgm:prSet/>
      <dgm:spPr/>
      <dgm:t>
        <a:bodyPr/>
        <a:lstStyle/>
        <a:p>
          <a:endParaRPr lang="en-US"/>
        </a:p>
      </dgm:t>
    </dgm:pt>
    <dgm:pt modelId="{7B22C97A-7A8F-4F59-9641-9765DAC0023F}" type="sibTrans" cxnId="{1C4E8EF9-5D8B-44AC-9F55-2DA3E8B1F941}">
      <dgm:prSet/>
      <dgm:spPr/>
      <dgm:t>
        <a:bodyPr/>
        <a:lstStyle/>
        <a:p>
          <a:endParaRPr lang="en-US"/>
        </a:p>
      </dgm:t>
    </dgm:pt>
    <dgm:pt modelId="{6488F8A6-1AC8-4CED-AAF7-DA44555748FB}">
      <dgm:prSet/>
      <dgm:spPr/>
      <dgm:t>
        <a:bodyPr/>
        <a:lstStyle/>
        <a:p>
          <a:r>
            <a:rPr lang="en-NZ"/>
            <a:t>Financial wellbeing is a core area of focus instead of ‘nice to have’</a:t>
          </a:r>
          <a:endParaRPr lang="en-US"/>
        </a:p>
      </dgm:t>
    </dgm:pt>
    <dgm:pt modelId="{11A1CA2B-1ADC-4ABC-AF09-C92BF969CD13}" type="parTrans" cxnId="{59991594-3498-4B6A-8AB3-A6173C48FD53}">
      <dgm:prSet/>
      <dgm:spPr/>
      <dgm:t>
        <a:bodyPr/>
        <a:lstStyle/>
        <a:p>
          <a:endParaRPr lang="en-US"/>
        </a:p>
      </dgm:t>
    </dgm:pt>
    <dgm:pt modelId="{75E84B82-D3B4-4BAA-8FDC-3B84BB7A5992}" type="sibTrans" cxnId="{59991594-3498-4B6A-8AB3-A6173C48FD53}">
      <dgm:prSet/>
      <dgm:spPr/>
      <dgm:t>
        <a:bodyPr/>
        <a:lstStyle/>
        <a:p>
          <a:endParaRPr lang="en-US"/>
        </a:p>
      </dgm:t>
    </dgm:pt>
    <dgm:pt modelId="{E430B529-76A5-43CA-B3EB-6980E56E7286}">
      <dgm:prSet/>
      <dgm:spPr/>
      <dgm:t>
        <a:bodyPr/>
        <a:lstStyle/>
        <a:p>
          <a:r>
            <a:rPr lang="en-NZ"/>
            <a:t>Consumers are protected from financial harm and have access to appropriate financial products and services</a:t>
          </a:r>
          <a:endParaRPr lang="en-US"/>
        </a:p>
      </dgm:t>
    </dgm:pt>
    <dgm:pt modelId="{A706075D-889B-4B28-90DA-AEF03B4BAE00}" type="parTrans" cxnId="{8BC7971B-0ED1-4D88-B349-7E38AF2B0185}">
      <dgm:prSet/>
      <dgm:spPr/>
      <dgm:t>
        <a:bodyPr/>
        <a:lstStyle/>
        <a:p>
          <a:endParaRPr lang="en-US"/>
        </a:p>
      </dgm:t>
    </dgm:pt>
    <dgm:pt modelId="{64A06661-85BC-4167-B26A-175A015F16B7}" type="sibTrans" cxnId="{8BC7971B-0ED1-4D88-B349-7E38AF2B0185}">
      <dgm:prSet/>
      <dgm:spPr/>
      <dgm:t>
        <a:bodyPr/>
        <a:lstStyle/>
        <a:p>
          <a:endParaRPr lang="en-US"/>
        </a:p>
      </dgm:t>
    </dgm:pt>
    <dgm:pt modelId="{57E5BA7A-5DCF-4E0C-B0FA-F1340212977E}">
      <dgm:prSet/>
      <dgm:spPr/>
      <dgm:t>
        <a:bodyPr/>
        <a:lstStyle/>
        <a:p>
          <a:r>
            <a:rPr lang="en-NZ"/>
            <a:t>Economic institutions are guided by moral and ethical principles</a:t>
          </a:r>
          <a:endParaRPr lang="en-US"/>
        </a:p>
      </dgm:t>
    </dgm:pt>
    <dgm:pt modelId="{16833F1A-6288-469F-BC8B-73A7954A2D51}" type="parTrans" cxnId="{02582F39-DF72-4730-88A0-9D5916E38392}">
      <dgm:prSet/>
      <dgm:spPr/>
      <dgm:t>
        <a:bodyPr/>
        <a:lstStyle/>
        <a:p>
          <a:endParaRPr lang="en-US"/>
        </a:p>
      </dgm:t>
    </dgm:pt>
    <dgm:pt modelId="{2ACB8AA2-232C-4251-9F32-12A7000590D8}" type="sibTrans" cxnId="{02582F39-DF72-4730-88A0-9D5916E38392}">
      <dgm:prSet/>
      <dgm:spPr/>
      <dgm:t>
        <a:bodyPr/>
        <a:lstStyle/>
        <a:p>
          <a:endParaRPr lang="en-US"/>
        </a:p>
      </dgm:t>
    </dgm:pt>
    <dgm:pt modelId="{A1BA94C8-2113-49FB-B943-0F4ADFDEF1C3}">
      <dgm:prSet/>
      <dgm:spPr/>
      <dgm:t>
        <a:bodyPr/>
        <a:lstStyle/>
        <a:p>
          <a:r>
            <a:rPr lang="en-NZ" dirty="0"/>
            <a:t>Fairer distribution of collective wealth</a:t>
          </a:r>
          <a:endParaRPr lang="en-US" dirty="0"/>
        </a:p>
      </dgm:t>
    </dgm:pt>
    <dgm:pt modelId="{07BAE7A0-C783-46C3-80B7-90F7EAE69971}" type="parTrans" cxnId="{DCEDFD9A-6FF7-4A39-A9DD-D6332E781D7E}">
      <dgm:prSet/>
      <dgm:spPr/>
      <dgm:t>
        <a:bodyPr/>
        <a:lstStyle/>
        <a:p>
          <a:endParaRPr lang="en-US"/>
        </a:p>
      </dgm:t>
    </dgm:pt>
    <dgm:pt modelId="{6EC67BCF-E163-4840-B043-9591BADF30BB}" type="sibTrans" cxnId="{DCEDFD9A-6FF7-4A39-A9DD-D6332E781D7E}">
      <dgm:prSet/>
      <dgm:spPr/>
      <dgm:t>
        <a:bodyPr/>
        <a:lstStyle/>
        <a:p>
          <a:endParaRPr lang="en-US"/>
        </a:p>
      </dgm:t>
    </dgm:pt>
    <dgm:pt modelId="{454A3EF4-8B30-4273-B4AE-69E87F8518B9}" type="pres">
      <dgm:prSet presAssocID="{CF079602-DCDA-41AC-9FD7-6BFF53F49720}" presName="root" presStyleCnt="0">
        <dgm:presLayoutVars>
          <dgm:dir/>
          <dgm:resizeHandles val="exact"/>
        </dgm:presLayoutVars>
      </dgm:prSet>
      <dgm:spPr/>
    </dgm:pt>
    <dgm:pt modelId="{F8C0D611-EACD-4C5B-8B38-57941266D440}" type="pres">
      <dgm:prSet presAssocID="{7040E470-82B4-47BC-8DCD-9B13475D51A4}" presName="compNode" presStyleCnt="0"/>
      <dgm:spPr/>
    </dgm:pt>
    <dgm:pt modelId="{82C4B5B0-2DC8-4941-8AD2-DFB54859D62A}" type="pres">
      <dgm:prSet presAssocID="{7040E470-82B4-47BC-8DCD-9B13475D51A4}" presName="bgRect" presStyleLbl="bgShp" presStyleIdx="0" presStyleCnt="6" custLinFactNeighborX="1254" custLinFactNeighborY="-9114"/>
      <dgm:spPr/>
    </dgm:pt>
    <dgm:pt modelId="{1A1230F4-1DD5-4452-BEA0-852B2C5D80C2}" type="pres">
      <dgm:prSet presAssocID="{7040E470-82B4-47BC-8DCD-9B13475D51A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3EFCA21-2C50-4297-B7B2-992D2EB0B261}" type="pres">
      <dgm:prSet presAssocID="{7040E470-82B4-47BC-8DCD-9B13475D51A4}" presName="spaceRect" presStyleCnt="0"/>
      <dgm:spPr/>
    </dgm:pt>
    <dgm:pt modelId="{9AF2938C-73C6-49FF-9A41-55F99A8E7F28}" type="pres">
      <dgm:prSet presAssocID="{7040E470-82B4-47BC-8DCD-9B13475D51A4}" presName="parTx" presStyleLbl="revTx" presStyleIdx="0" presStyleCnt="6">
        <dgm:presLayoutVars>
          <dgm:chMax val="0"/>
          <dgm:chPref val="0"/>
        </dgm:presLayoutVars>
      </dgm:prSet>
      <dgm:spPr/>
    </dgm:pt>
    <dgm:pt modelId="{6668A059-599E-4039-82D8-968892576E80}" type="pres">
      <dgm:prSet presAssocID="{E74C3D6F-D1FD-462B-A8DF-C704C72CA03A}" presName="sibTrans" presStyleCnt="0"/>
      <dgm:spPr/>
    </dgm:pt>
    <dgm:pt modelId="{DB93FDE9-64AB-4531-81E8-56679AEFE820}" type="pres">
      <dgm:prSet presAssocID="{67DD4BF9-088E-4D60-BC98-C862F4EED4F0}" presName="compNode" presStyleCnt="0"/>
      <dgm:spPr/>
    </dgm:pt>
    <dgm:pt modelId="{87FF18E4-6331-44A6-B893-E54DD39343CB}" type="pres">
      <dgm:prSet presAssocID="{67DD4BF9-088E-4D60-BC98-C862F4EED4F0}" presName="bgRect" presStyleLbl="bgShp" presStyleIdx="1" presStyleCnt="6"/>
      <dgm:spPr/>
    </dgm:pt>
    <dgm:pt modelId="{4C6B48A9-E2B7-4B69-890A-F75CA7AC678F}" type="pres">
      <dgm:prSet presAssocID="{67DD4BF9-088E-4D60-BC98-C862F4EED4F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82679066-35B6-4D21-A455-18E0D414D2DE}" type="pres">
      <dgm:prSet presAssocID="{67DD4BF9-088E-4D60-BC98-C862F4EED4F0}" presName="spaceRect" presStyleCnt="0"/>
      <dgm:spPr/>
    </dgm:pt>
    <dgm:pt modelId="{4D72D933-7C1C-4F3C-A4CC-F3BAAE38481F}" type="pres">
      <dgm:prSet presAssocID="{67DD4BF9-088E-4D60-BC98-C862F4EED4F0}" presName="parTx" presStyleLbl="revTx" presStyleIdx="1" presStyleCnt="6">
        <dgm:presLayoutVars>
          <dgm:chMax val="0"/>
          <dgm:chPref val="0"/>
        </dgm:presLayoutVars>
      </dgm:prSet>
      <dgm:spPr/>
    </dgm:pt>
    <dgm:pt modelId="{B7B0B40B-44E5-41D4-92B8-93105B5850E5}" type="pres">
      <dgm:prSet presAssocID="{7B22C97A-7A8F-4F59-9641-9765DAC0023F}" presName="sibTrans" presStyleCnt="0"/>
      <dgm:spPr/>
    </dgm:pt>
    <dgm:pt modelId="{CD8E2082-B1FD-49F9-8D67-48A2DAC27937}" type="pres">
      <dgm:prSet presAssocID="{6488F8A6-1AC8-4CED-AAF7-DA44555748FB}" presName="compNode" presStyleCnt="0"/>
      <dgm:spPr/>
    </dgm:pt>
    <dgm:pt modelId="{7D82BC89-39A9-4A90-8626-F050C98CA503}" type="pres">
      <dgm:prSet presAssocID="{6488F8A6-1AC8-4CED-AAF7-DA44555748FB}" presName="bgRect" presStyleLbl="bgShp" presStyleIdx="2" presStyleCnt="6"/>
      <dgm:spPr/>
    </dgm:pt>
    <dgm:pt modelId="{BBEE1F1B-77BC-4EF7-8ECB-0E0B73175754}" type="pres">
      <dgm:prSet presAssocID="{6488F8A6-1AC8-4CED-AAF7-DA44555748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D6D7B99-DBDD-40DE-8A0B-AFD7FF83312E}" type="pres">
      <dgm:prSet presAssocID="{6488F8A6-1AC8-4CED-AAF7-DA44555748FB}" presName="spaceRect" presStyleCnt="0"/>
      <dgm:spPr/>
    </dgm:pt>
    <dgm:pt modelId="{D870F84E-0E92-483D-BF3C-9CA57C3482E7}" type="pres">
      <dgm:prSet presAssocID="{6488F8A6-1AC8-4CED-AAF7-DA44555748FB}" presName="parTx" presStyleLbl="revTx" presStyleIdx="2" presStyleCnt="6">
        <dgm:presLayoutVars>
          <dgm:chMax val="0"/>
          <dgm:chPref val="0"/>
        </dgm:presLayoutVars>
      </dgm:prSet>
      <dgm:spPr/>
    </dgm:pt>
    <dgm:pt modelId="{0A18B7FA-D266-4612-91EF-BF6A6AEA4ACB}" type="pres">
      <dgm:prSet presAssocID="{75E84B82-D3B4-4BAA-8FDC-3B84BB7A5992}" presName="sibTrans" presStyleCnt="0"/>
      <dgm:spPr/>
    </dgm:pt>
    <dgm:pt modelId="{CE84C92B-257B-4B21-B8EF-FDE3939F3C22}" type="pres">
      <dgm:prSet presAssocID="{E430B529-76A5-43CA-B3EB-6980E56E7286}" presName="compNode" presStyleCnt="0"/>
      <dgm:spPr/>
    </dgm:pt>
    <dgm:pt modelId="{FB9917BA-50EF-4BFE-8923-05D8088E392E}" type="pres">
      <dgm:prSet presAssocID="{E430B529-76A5-43CA-B3EB-6980E56E7286}" presName="bgRect" presStyleLbl="bgShp" presStyleIdx="3" presStyleCnt="6"/>
      <dgm:spPr/>
    </dgm:pt>
    <dgm:pt modelId="{10C35381-585B-4597-80D2-72E38CAC0F4F}" type="pres">
      <dgm:prSet presAssocID="{E430B529-76A5-43CA-B3EB-6980E56E728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BF2BCD1-9AA2-4F60-8B73-C3A5596DF662}" type="pres">
      <dgm:prSet presAssocID="{E430B529-76A5-43CA-B3EB-6980E56E7286}" presName="spaceRect" presStyleCnt="0"/>
      <dgm:spPr/>
    </dgm:pt>
    <dgm:pt modelId="{092C181F-D307-45F1-B628-7BB2A3F6DECA}" type="pres">
      <dgm:prSet presAssocID="{E430B529-76A5-43CA-B3EB-6980E56E7286}" presName="parTx" presStyleLbl="revTx" presStyleIdx="3" presStyleCnt="6">
        <dgm:presLayoutVars>
          <dgm:chMax val="0"/>
          <dgm:chPref val="0"/>
        </dgm:presLayoutVars>
      </dgm:prSet>
      <dgm:spPr/>
    </dgm:pt>
    <dgm:pt modelId="{C4788DCD-7725-483B-9A3E-C7C367E43608}" type="pres">
      <dgm:prSet presAssocID="{64A06661-85BC-4167-B26A-175A015F16B7}" presName="sibTrans" presStyleCnt="0"/>
      <dgm:spPr/>
    </dgm:pt>
    <dgm:pt modelId="{81DE7A0C-0228-41E4-B7F8-D875BB2A44B2}" type="pres">
      <dgm:prSet presAssocID="{57E5BA7A-5DCF-4E0C-B0FA-F1340212977E}" presName="compNode" presStyleCnt="0"/>
      <dgm:spPr/>
    </dgm:pt>
    <dgm:pt modelId="{CA50611D-12B4-4DDD-BFBD-6BD4288D2442}" type="pres">
      <dgm:prSet presAssocID="{57E5BA7A-5DCF-4E0C-B0FA-F1340212977E}" presName="bgRect" presStyleLbl="bgShp" presStyleIdx="4" presStyleCnt="6"/>
      <dgm:spPr/>
    </dgm:pt>
    <dgm:pt modelId="{9B968B2E-C1A9-4B60-8B89-6C6BB1F52769}" type="pres">
      <dgm:prSet presAssocID="{57E5BA7A-5DCF-4E0C-B0FA-F1340212977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BB14630-0397-49F9-A958-B7B9E449AFA5}" type="pres">
      <dgm:prSet presAssocID="{57E5BA7A-5DCF-4E0C-B0FA-F1340212977E}" presName="spaceRect" presStyleCnt="0"/>
      <dgm:spPr/>
    </dgm:pt>
    <dgm:pt modelId="{5DB16B9C-1572-4A9A-9D73-D1CC67ECB24D}" type="pres">
      <dgm:prSet presAssocID="{57E5BA7A-5DCF-4E0C-B0FA-F1340212977E}" presName="parTx" presStyleLbl="revTx" presStyleIdx="4" presStyleCnt="6">
        <dgm:presLayoutVars>
          <dgm:chMax val="0"/>
          <dgm:chPref val="0"/>
        </dgm:presLayoutVars>
      </dgm:prSet>
      <dgm:spPr/>
    </dgm:pt>
    <dgm:pt modelId="{FB6CB10B-FA76-44D8-A93C-2824B9461D4C}" type="pres">
      <dgm:prSet presAssocID="{2ACB8AA2-232C-4251-9F32-12A7000590D8}" presName="sibTrans" presStyleCnt="0"/>
      <dgm:spPr/>
    </dgm:pt>
    <dgm:pt modelId="{F3EB727A-5698-4C7C-864F-0EECCD656321}" type="pres">
      <dgm:prSet presAssocID="{A1BA94C8-2113-49FB-B943-0F4ADFDEF1C3}" presName="compNode" presStyleCnt="0"/>
      <dgm:spPr/>
    </dgm:pt>
    <dgm:pt modelId="{5F5D90A0-A269-468C-8906-9D63061C3D00}" type="pres">
      <dgm:prSet presAssocID="{A1BA94C8-2113-49FB-B943-0F4ADFDEF1C3}" presName="bgRect" presStyleLbl="bgShp" presStyleIdx="5" presStyleCnt="6"/>
      <dgm:spPr/>
    </dgm:pt>
    <dgm:pt modelId="{C2B6C157-F558-4840-A3CA-66BCE6E0BA01}" type="pres">
      <dgm:prSet presAssocID="{A1BA94C8-2113-49FB-B943-0F4ADFDEF1C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CAF127E-20BA-42AF-9D30-E4E05930AEE3}" type="pres">
      <dgm:prSet presAssocID="{A1BA94C8-2113-49FB-B943-0F4ADFDEF1C3}" presName="spaceRect" presStyleCnt="0"/>
      <dgm:spPr/>
    </dgm:pt>
    <dgm:pt modelId="{56827C38-BDA6-4926-A45D-AF64A8371430}" type="pres">
      <dgm:prSet presAssocID="{A1BA94C8-2113-49FB-B943-0F4ADFDEF1C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BC7971B-0ED1-4D88-B349-7E38AF2B0185}" srcId="{CF079602-DCDA-41AC-9FD7-6BFF53F49720}" destId="{E430B529-76A5-43CA-B3EB-6980E56E7286}" srcOrd="3" destOrd="0" parTransId="{A706075D-889B-4B28-90DA-AEF03B4BAE00}" sibTransId="{64A06661-85BC-4167-B26A-175A015F16B7}"/>
    <dgm:cxn modelId="{D0BAC51E-2EDB-4BD0-AD8D-3421FC5ECA85}" type="presOf" srcId="{57E5BA7A-5DCF-4E0C-B0FA-F1340212977E}" destId="{5DB16B9C-1572-4A9A-9D73-D1CC67ECB24D}" srcOrd="0" destOrd="0" presId="urn:microsoft.com/office/officeart/2018/2/layout/IconVerticalSolidList"/>
    <dgm:cxn modelId="{BA010025-1D66-4CCA-9B0C-88C3A0E37AE4}" type="presOf" srcId="{7040E470-82B4-47BC-8DCD-9B13475D51A4}" destId="{9AF2938C-73C6-49FF-9A41-55F99A8E7F28}" srcOrd="0" destOrd="0" presId="urn:microsoft.com/office/officeart/2018/2/layout/IconVerticalSolidList"/>
    <dgm:cxn modelId="{02582F39-DF72-4730-88A0-9D5916E38392}" srcId="{CF079602-DCDA-41AC-9FD7-6BFF53F49720}" destId="{57E5BA7A-5DCF-4E0C-B0FA-F1340212977E}" srcOrd="4" destOrd="0" parTransId="{16833F1A-6288-469F-BC8B-73A7954A2D51}" sibTransId="{2ACB8AA2-232C-4251-9F32-12A7000590D8}"/>
    <dgm:cxn modelId="{28DB183D-BA02-4C69-BDB5-76FA0679B0F1}" type="presOf" srcId="{6488F8A6-1AC8-4CED-AAF7-DA44555748FB}" destId="{D870F84E-0E92-483D-BF3C-9CA57C3482E7}" srcOrd="0" destOrd="0" presId="urn:microsoft.com/office/officeart/2018/2/layout/IconVerticalSolidList"/>
    <dgm:cxn modelId="{3E3FB183-FF66-4087-A0E7-267C2A203B14}" type="presOf" srcId="{A1BA94C8-2113-49FB-B943-0F4ADFDEF1C3}" destId="{56827C38-BDA6-4926-A45D-AF64A8371430}" srcOrd="0" destOrd="0" presId="urn:microsoft.com/office/officeart/2018/2/layout/IconVerticalSolidList"/>
    <dgm:cxn modelId="{59991594-3498-4B6A-8AB3-A6173C48FD53}" srcId="{CF079602-DCDA-41AC-9FD7-6BFF53F49720}" destId="{6488F8A6-1AC8-4CED-AAF7-DA44555748FB}" srcOrd="2" destOrd="0" parTransId="{11A1CA2B-1ADC-4ABC-AF09-C92BF969CD13}" sibTransId="{75E84B82-D3B4-4BAA-8FDC-3B84BB7A5992}"/>
    <dgm:cxn modelId="{DCEDFD9A-6FF7-4A39-A9DD-D6332E781D7E}" srcId="{CF079602-DCDA-41AC-9FD7-6BFF53F49720}" destId="{A1BA94C8-2113-49FB-B943-0F4ADFDEF1C3}" srcOrd="5" destOrd="0" parTransId="{07BAE7A0-C783-46C3-80B7-90F7EAE69971}" sibTransId="{6EC67BCF-E163-4840-B043-9591BADF30BB}"/>
    <dgm:cxn modelId="{E9F625C5-1A5A-497C-AAB4-C30B88D8962C}" type="presOf" srcId="{CF079602-DCDA-41AC-9FD7-6BFF53F49720}" destId="{454A3EF4-8B30-4273-B4AE-69E87F8518B9}" srcOrd="0" destOrd="0" presId="urn:microsoft.com/office/officeart/2018/2/layout/IconVerticalSolidList"/>
    <dgm:cxn modelId="{1819D4CF-971A-4038-8C3A-6F952554773B}" type="presOf" srcId="{E430B529-76A5-43CA-B3EB-6980E56E7286}" destId="{092C181F-D307-45F1-B628-7BB2A3F6DECA}" srcOrd="0" destOrd="0" presId="urn:microsoft.com/office/officeart/2018/2/layout/IconVerticalSolidList"/>
    <dgm:cxn modelId="{8714FEE7-EBA7-47CA-9B0C-FA47BE35656E}" srcId="{CF079602-DCDA-41AC-9FD7-6BFF53F49720}" destId="{7040E470-82B4-47BC-8DCD-9B13475D51A4}" srcOrd="0" destOrd="0" parTransId="{B06C0993-7A91-4D39-BBE1-E520462F696D}" sibTransId="{E74C3D6F-D1FD-462B-A8DF-C704C72CA03A}"/>
    <dgm:cxn modelId="{42EBC8E8-8913-4286-AC0A-265C2B4A8AAA}" type="presOf" srcId="{67DD4BF9-088E-4D60-BC98-C862F4EED4F0}" destId="{4D72D933-7C1C-4F3C-A4CC-F3BAAE38481F}" srcOrd="0" destOrd="0" presId="urn:microsoft.com/office/officeart/2018/2/layout/IconVerticalSolidList"/>
    <dgm:cxn modelId="{1C4E8EF9-5D8B-44AC-9F55-2DA3E8B1F941}" srcId="{CF079602-DCDA-41AC-9FD7-6BFF53F49720}" destId="{67DD4BF9-088E-4D60-BC98-C862F4EED4F0}" srcOrd="1" destOrd="0" parTransId="{25309B0F-9384-4CF0-B9FE-4EC1D23EA3AB}" sibTransId="{7B22C97A-7A8F-4F59-9641-9765DAC0023F}"/>
    <dgm:cxn modelId="{C3BDA5B3-29C6-4B2D-9CB3-1DA3C7749464}" type="presParOf" srcId="{454A3EF4-8B30-4273-B4AE-69E87F8518B9}" destId="{F8C0D611-EACD-4C5B-8B38-57941266D440}" srcOrd="0" destOrd="0" presId="urn:microsoft.com/office/officeart/2018/2/layout/IconVerticalSolidList"/>
    <dgm:cxn modelId="{73AFAF6B-F1D6-49EB-BE58-1FDFE08D094B}" type="presParOf" srcId="{F8C0D611-EACD-4C5B-8B38-57941266D440}" destId="{82C4B5B0-2DC8-4941-8AD2-DFB54859D62A}" srcOrd="0" destOrd="0" presId="urn:microsoft.com/office/officeart/2018/2/layout/IconVerticalSolidList"/>
    <dgm:cxn modelId="{98A602E1-E730-4F9C-8A5F-4F039676E356}" type="presParOf" srcId="{F8C0D611-EACD-4C5B-8B38-57941266D440}" destId="{1A1230F4-1DD5-4452-BEA0-852B2C5D80C2}" srcOrd="1" destOrd="0" presId="urn:microsoft.com/office/officeart/2018/2/layout/IconVerticalSolidList"/>
    <dgm:cxn modelId="{439597F0-3C72-4E4A-9D8A-683938F2BAB3}" type="presParOf" srcId="{F8C0D611-EACD-4C5B-8B38-57941266D440}" destId="{63EFCA21-2C50-4297-B7B2-992D2EB0B261}" srcOrd="2" destOrd="0" presId="urn:microsoft.com/office/officeart/2018/2/layout/IconVerticalSolidList"/>
    <dgm:cxn modelId="{8145FFC7-7733-4784-BFB2-DE1FB1377149}" type="presParOf" srcId="{F8C0D611-EACD-4C5B-8B38-57941266D440}" destId="{9AF2938C-73C6-49FF-9A41-55F99A8E7F28}" srcOrd="3" destOrd="0" presId="urn:microsoft.com/office/officeart/2018/2/layout/IconVerticalSolidList"/>
    <dgm:cxn modelId="{FBADAD29-F921-4045-A769-41645357E05B}" type="presParOf" srcId="{454A3EF4-8B30-4273-B4AE-69E87F8518B9}" destId="{6668A059-599E-4039-82D8-968892576E80}" srcOrd="1" destOrd="0" presId="urn:microsoft.com/office/officeart/2018/2/layout/IconVerticalSolidList"/>
    <dgm:cxn modelId="{B5307FE9-59E5-49D0-9BCD-4B9554D4A26D}" type="presParOf" srcId="{454A3EF4-8B30-4273-B4AE-69E87F8518B9}" destId="{DB93FDE9-64AB-4531-81E8-56679AEFE820}" srcOrd="2" destOrd="0" presId="urn:microsoft.com/office/officeart/2018/2/layout/IconVerticalSolidList"/>
    <dgm:cxn modelId="{0532554B-B541-4907-A1EA-8BADB0003702}" type="presParOf" srcId="{DB93FDE9-64AB-4531-81E8-56679AEFE820}" destId="{87FF18E4-6331-44A6-B893-E54DD39343CB}" srcOrd="0" destOrd="0" presId="urn:microsoft.com/office/officeart/2018/2/layout/IconVerticalSolidList"/>
    <dgm:cxn modelId="{D9EBAB8F-BD32-4046-BEEA-7F258C046490}" type="presParOf" srcId="{DB93FDE9-64AB-4531-81E8-56679AEFE820}" destId="{4C6B48A9-E2B7-4B69-890A-F75CA7AC678F}" srcOrd="1" destOrd="0" presId="urn:microsoft.com/office/officeart/2018/2/layout/IconVerticalSolidList"/>
    <dgm:cxn modelId="{5ADBCB5E-2FA6-46B2-BEF3-2D98A96E713B}" type="presParOf" srcId="{DB93FDE9-64AB-4531-81E8-56679AEFE820}" destId="{82679066-35B6-4D21-A455-18E0D414D2DE}" srcOrd="2" destOrd="0" presId="urn:microsoft.com/office/officeart/2018/2/layout/IconVerticalSolidList"/>
    <dgm:cxn modelId="{458E3F96-AE22-46FA-9469-BA313B1D2520}" type="presParOf" srcId="{DB93FDE9-64AB-4531-81E8-56679AEFE820}" destId="{4D72D933-7C1C-4F3C-A4CC-F3BAAE38481F}" srcOrd="3" destOrd="0" presId="urn:microsoft.com/office/officeart/2018/2/layout/IconVerticalSolidList"/>
    <dgm:cxn modelId="{44C2ED57-5952-41D4-A43F-68B214256194}" type="presParOf" srcId="{454A3EF4-8B30-4273-B4AE-69E87F8518B9}" destId="{B7B0B40B-44E5-41D4-92B8-93105B5850E5}" srcOrd="3" destOrd="0" presId="urn:microsoft.com/office/officeart/2018/2/layout/IconVerticalSolidList"/>
    <dgm:cxn modelId="{BC2BF322-84EE-4A32-99E1-C6F29B096AC7}" type="presParOf" srcId="{454A3EF4-8B30-4273-B4AE-69E87F8518B9}" destId="{CD8E2082-B1FD-49F9-8D67-48A2DAC27937}" srcOrd="4" destOrd="0" presId="urn:microsoft.com/office/officeart/2018/2/layout/IconVerticalSolidList"/>
    <dgm:cxn modelId="{0E702AE1-5548-41B0-A227-8A14A9901CC7}" type="presParOf" srcId="{CD8E2082-B1FD-49F9-8D67-48A2DAC27937}" destId="{7D82BC89-39A9-4A90-8626-F050C98CA503}" srcOrd="0" destOrd="0" presId="urn:microsoft.com/office/officeart/2018/2/layout/IconVerticalSolidList"/>
    <dgm:cxn modelId="{F5593815-A5F7-496B-B4B4-17DB5CE632DC}" type="presParOf" srcId="{CD8E2082-B1FD-49F9-8D67-48A2DAC27937}" destId="{BBEE1F1B-77BC-4EF7-8ECB-0E0B73175754}" srcOrd="1" destOrd="0" presId="urn:microsoft.com/office/officeart/2018/2/layout/IconVerticalSolidList"/>
    <dgm:cxn modelId="{AED13767-ECE2-4146-9DA5-02FF0DFC2915}" type="presParOf" srcId="{CD8E2082-B1FD-49F9-8D67-48A2DAC27937}" destId="{0D6D7B99-DBDD-40DE-8A0B-AFD7FF83312E}" srcOrd="2" destOrd="0" presId="urn:microsoft.com/office/officeart/2018/2/layout/IconVerticalSolidList"/>
    <dgm:cxn modelId="{91E59B7A-765F-43DA-B770-58EDFBEA0DE0}" type="presParOf" srcId="{CD8E2082-B1FD-49F9-8D67-48A2DAC27937}" destId="{D870F84E-0E92-483D-BF3C-9CA57C3482E7}" srcOrd="3" destOrd="0" presId="urn:microsoft.com/office/officeart/2018/2/layout/IconVerticalSolidList"/>
    <dgm:cxn modelId="{5B53402B-D22B-4C88-940F-1979BBCE35DF}" type="presParOf" srcId="{454A3EF4-8B30-4273-B4AE-69E87F8518B9}" destId="{0A18B7FA-D266-4612-91EF-BF6A6AEA4ACB}" srcOrd="5" destOrd="0" presId="urn:microsoft.com/office/officeart/2018/2/layout/IconVerticalSolidList"/>
    <dgm:cxn modelId="{5AA4A006-6097-44E9-BE68-9E99A1704C71}" type="presParOf" srcId="{454A3EF4-8B30-4273-B4AE-69E87F8518B9}" destId="{CE84C92B-257B-4B21-B8EF-FDE3939F3C22}" srcOrd="6" destOrd="0" presId="urn:microsoft.com/office/officeart/2018/2/layout/IconVerticalSolidList"/>
    <dgm:cxn modelId="{400782B6-DCDC-4D88-B232-A749221A9152}" type="presParOf" srcId="{CE84C92B-257B-4B21-B8EF-FDE3939F3C22}" destId="{FB9917BA-50EF-4BFE-8923-05D8088E392E}" srcOrd="0" destOrd="0" presId="urn:microsoft.com/office/officeart/2018/2/layout/IconVerticalSolidList"/>
    <dgm:cxn modelId="{72D1CE44-B34E-4DD0-A111-B8F2035212A6}" type="presParOf" srcId="{CE84C92B-257B-4B21-B8EF-FDE3939F3C22}" destId="{10C35381-585B-4597-80D2-72E38CAC0F4F}" srcOrd="1" destOrd="0" presId="urn:microsoft.com/office/officeart/2018/2/layout/IconVerticalSolidList"/>
    <dgm:cxn modelId="{D56AEB0E-F69C-4BE6-A5DA-091F9CC5FA9E}" type="presParOf" srcId="{CE84C92B-257B-4B21-B8EF-FDE3939F3C22}" destId="{0BF2BCD1-9AA2-4F60-8B73-C3A5596DF662}" srcOrd="2" destOrd="0" presId="urn:microsoft.com/office/officeart/2018/2/layout/IconVerticalSolidList"/>
    <dgm:cxn modelId="{59E44488-8ED3-42E8-A1BE-C08BAF072B8C}" type="presParOf" srcId="{CE84C92B-257B-4B21-B8EF-FDE3939F3C22}" destId="{092C181F-D307-45F1-B628-7BB2A3F6DECA}" srcOrd="3" destOrd="0" presId="urn:microsoft.com/office/officeart/2018/2/layout/IconVerticalSolidList"/>
    <dgm:cxn modelId="{BB6FF5EC-447E-4E64-B092-395DAA75104F}" type="presParOf" srcId="{454A3EF4-8B30-4273-B4AE-69E87F8518B9}" destId="{C4788DCD-7725-483B-9A3E-C7C367E43608}" srcOrd="7" destOrd="0" presId="urn:microsoft.com/office/officeart/2018/2/layout/IconVerticalSolidList"/>
    <dgm:cxn modelId="{9DEF17E5-2FD2-44F8-94AD-E5704DD2E7F3}" type="presParOf" srcId="{454A3EF4-8B30-4273-B4AE-69E87F8518B9}" destId="{81DE7A0C-0228-41E4-B7F8-D875BB2A44B2}" srcOrd="8" destOrd="0" presId="urn:microsoft.com/office/officeart/2018/2/layout/IconVerticalSolidList"/>
    <dgm:cxn modelId="{ADF48045-A6F2-427E-9C81-95BD57F24634}" type="presParOf" srcId="{81DE7A0C-0228-41E4-B7F8-D875BB2A44B2}" destId="{CA50611D-12B4-4DDD-BFBD-6BD4288D2442}" srcOrd="0" destOrd="0" presId="urn:microsoft.com/office/officeart/2018/2/layout/IconVerticalSolidList"/>
    <dgm:cxn modelId="{20C78722-1F3E-42F3-9DA9-1F6136ACEDB3}" type="presParOf" srcId="{81DE7A0C-0228-41E4-B7F8-D875BB2A44B2}" destId="{9B968B2E-C1A9-4B60-8B89-6C6BB1F52769}" srcOrd="1" destOrd="0" presId="urn:microsoft.com/office/officeart/2018/2/layout/IconVerticalSolidList"/>
    <dgm:cxn modelId="{94618546-4176-43AD-BA95-6164A6081A31}" type="presParOf" srcId="{81DE7A0C-0228-41E4-B7F8-D875BB2A44B2}" destId="{3BB14630-0397-49F9-A958-B7B9E449AFA5}" srcOrd="2" destOrd="0" presId="urn:microsoft.com/office/officeart/2018/2/layout/IconVerticalSolidList"/>
    <dgm:cxn modelId="{344907C8-C007-4D74-A645-8E1A8B5D663D}" type="presParOf" srcId="{81DE7A0C-0228-41E4-B7F8-D875BB2A44B2}" destId="{5DB16B9C-1572-4A9A-9D73-D1CC67ECB24D}" srcOrd="3" destOrd="0" presId="urn:microsoft.com/office/officeart/2018/2/layout/IconVerticalSolidList"/>
    <dgm:cxn modelId="{7A11D64E-F9DA-46D4-A7C0-E7ED5F4B441B}" type="presParOf" srcId="{454A3EF4-8B30-4273-B4AE-69E87F8518B9}" destId="{FB6CB10B-FA76-44D8-A93C-2824B9461D4C}" srcOrd="9" destOrd="0" presId="urn:microsoft.com/office/officeart/2018/2/layout/IconVerticalSolidList"/>
    <dgm:cxn modelId="{0FADED0F-DEB2-4A1A-BB9A-7DBCDB1B7243}" type="presParOf" srcId="{454A3EF4-8B30-4273-B4AE-69E87F8518B9}" destId="{F3EB727A-5698-4C7C-864F-0EECCD656321}" srcOrd="10" destOrd="0" presId="urn:microsoft.com/office/officeart/2018/2/layout/IconVerticalSolidList"/>
    <dgm:cxn modelId="{FA3B3358-8893-43DB-A56E-BB3FAF153549}" type="presParOf" srcId="{F3EB727A-5698-4C7C-864F-0EECCD656321}" destId="{5F5D90A0-A269-468C-8906-9D63061C3D00}" srcOrd="0" destOrd="0" presId="urn:microsoft.com/office/officeart/2018/2/layout/IconVerticalSolidList"/>
    <dgm:cxn modelId="{B24833FD-233B-4026-B6DE-9CAF40526CC4}" type="presParOf" srcId="{F3EB727A-5698-4C7C-864F-0EECCD656321}" destId="{C2B6C157-F558-4840-A3CA-66BCE6E0BA01}" srcOrd="1" destOrd="0" presId="urn:microsoft.com/office/officeart/2018/2/layout/IconVerticalSolidList"/>
    <dgm:cxn modelId="{E180C023-3848-4CBC-A2FD-11BAECE47757}" type="presParOf" srcId="{F3EB727A-5698-4C7C-864F-0EECCD656321}" destId="{4CAF127E-20BA-42AF-9D30-E4E05930AEE3}" srcOrd="2" destOrd="0" presId="urn:microsoft.com/office/officeart/2018/2/layout/IconVerticalSolidList"/>
    <dgm:cxn modelId="{5C9B1A7A-8B58-4292-A818-E67B5020FC17}" type="presParOf" srcId="{F3EB727A-5698-4C7C-864F-0EECCD656321}" destId="{56827C38-BDA6-4926-A45D-AF64A83714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702B-648D-45A7-96C4-427903250773}">
      <dsp:nvSpPr>
        <dsp:cNvPr id="0" name=""/>
        <dsp:cNvSpPr/>
      </dsp:nvSpPr>
      <dsp:spPr>
        <a:xfrm>
          <a:off x="969037" y="324119"/>
          <a:ext cx="734062" cy="73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390CA-36C1-4B79-98F5-7374D3A91E54}">
      <dsp:nvSpPr>
        <dsp:cNvPr id="0" name=""/>
        <dsp:cNvSpPr/>
      </dsp:nvSpPr>
      <dsp:spPr>
        <a:xfrm>
          <a:off x="520443" y="1319262"/>
          <a:ext cx="1631250" cy="6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54.8% career planning)</a:t>
          </a:r>
          <a:endParaRPr lang="en-US" sz="1800" kern="1200"/>
        </a:p>
      </dsp:txBody>
      <dsp:txXfrm>
        <a:off x="520443" y="1319262"/>
        <a:ext cx="1631250" cy="652500"/>
      </dsp:txXfrm>
    </dsp:sp>
    <dsp:sp modelId="{E6DC4475-F908-4826-AEBD-93EB811C4961}">
      <dsp:nvSpPr>
        <dsp:cNvPr id="0" name=""/>
        <dsp:cNvSpPr/>
      </dsp:nvSpPr>
      <dsp:spPr>
        <a:xfrm>
          <a:off x="2885756" y="324119"/>
          <a:ext cx="734062" cy="73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55517-6E3E-4C19-AA44-AB12A91B3311}">
      <dsp:nvSpPr>
        <dsp:cNvPr id="0" name=""/>
        <dsp:cNvSpPr/>
      </dsp:nvSpPr>
      <dsp:spPr>
        <a:xfrm>
          <a:off x="2437162" y="1319262"/>
          <a:ext cx="1631250" cy="6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28% study plans</a:t>
          </a:r>
          <a:endParaRPr lang="en-US" sz="1800" kern="1200"/>
        </a:p>
      </dsp:txBody>
      <dsp:txXfrm>
        <a:off x="2437162" y="1319262"/>
        <a:ext cx="1631250" cy="652500"/>
      </dsp:txXfrm>
    </dsp:sp>
    <dsp:sp modelId="{C96209CE-6877-4959-97F1-5C20113DD359}">
      <dsp:nvSpPr>
        <dsp:cNvPr id="0" name=""/>
        <dsp:cNvSpPr/>
      </dsp:nvSpPr>
      <dsp:spPr>
        <a:xfrm>
          <a:off x="4802475" y="324119"/>
          <a:ext cx="734062" cy="73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CD804-3EF6-4CBE-8B7B-28083CC94E31}">
      <dsp:nvSpPr>
        <dsp:cNvPr id="0" name=""/>
        <dsp:cNvSpPr/>
      </dsp:nvSpPr>
      <dsp:spPr>
        <a:xfrm>
          <a:off x="4353881" y="1319262"/>
          <a:ext cx="1631250" cy="6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24.7% retirement planning</a:t>
          </a:r>
          <a:endParaRPr lang="en-US" sz="1800" kern="1200" dirty="0"/>
        </a:p>
      </dsp:txBody>
      <dsp:txXfrm>
        <a:off x="4353881" y="1319262"/>
        <a:ext cx="1631250" cy="652500"/>
      </dsp:txXfrm>
    </dsp:sp>
    <dsp:sp modelId="{D39C641D-40FA-4A18-AE06-01A7A1EF4A95}">
      <dsp:nvSpPr>
        <dsp:cNvPr id="0" name=""/>
        <dsp:cNvSpPr/>
      </dsp:nvSpPr>
      <dsp:spPr>
        <a:xfrm>
          <a:off x="2885756" y="2379575"/>
          <a:ext cx="734062" cy="734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F269F-D0A1-4D7C-84B0-85E5D2557660}">
      <dsp:nvSpPr>
        <dsp:cNvPr id="0" name=""/>
        <dsp:cNvSpPr/>
      </dsp:nvSpPr>
      <dsp:spPr>
        <a:xfrm>
          <a:off x="2437162" y="3374718"/>
          <a:ext cx="1631250" cy="6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41% other plan changes</a:t>
          </a:r>
          <a:endParaRPr lang="en-US" sz="1800" kern="1200"/>
        </a:p>
      </dsp:txBody>
      <dsp:txXfrm>
        <a:off x="2437162" y="3374718"/>
        <a:ext cx="1631250" cy="65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2F1E9-AAE9-4C61-8DBD-E8AAE9E0BA39}">
      <dsp:nvSpPr>
        <dsp:cNvPr id="0" name=""/>
        <dsp:cNvSpPr/>
      </dsp:nvSpPr>
      <dsp:spPr>
        <a:xfrm>
          <a:off x="3083019" y="694768"/>
          <a:ext cx="53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20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476" y="737659"/>
        <a:ext cx="28290" cy="5658"/>
      </dsp:txXfrm>
    </dsp:sp>
    <dsp:sp modelId="{BAFDD504-02A7-4596-B200-4E2235C5FE5D}">
      <dsp:nvSpPr>
        <dsp:cNvPr id="0" name=""/>
        <dsp:cNvSpPr/>
      </dsp:nvSpPr>
      <dsp:spPr>
        <a:xfrm>
          <a:off x="624804" y="2483"/>
          <a:ext cx="2460015" cy="1476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NZ economy to move from volume to value &amp; increased productivity of the SMEs</a:t>
          </a:r>
          <a:endParaRPr lang="en-US" sz="1700" kern="1200" dirty="0"/>
        </a:p>
      </dsp:txBody>
      <dsp:txXfrm>
        <a:off x="624804" y="2483"/>
        <a:ext cx="2460015" cy="1476009"/>
      </dsp:txXfrm>
    </dsp:sp>
    <dsp:sp modelId="{4CC5D4AE-1DF1-4BA8-95D9-35785B888958}">
      <dsp:nvSpPr>
        <dsp:cNvPr id="0" name=""/>
        <dsp:cNvSpPr/>
      </dsp:nvSpPr>
      <dsp:spPr>
        <a:xfrm>
          <a:off x="1854812" y="1476692"/>
          <a:ext cx="3025818" cy="535203"/>
        </a:xfrm>
        <a:custGeom>
          <a:avLst/>
          <a:gdLst/>
          <a:ahLst/>
          <a:cxnLst/>
          <a:rect l="0" t="0" r="0" b="0"/>
          <a:pathLst>
            <a:path>
              <a:moveTo>
                <a:pt x="3025818" y="0"/>
              </a:moveTo>
              <a:lnTo>
                <a:pt x="3025818" y="284701"/>
              </a:lnTo>
              <a:lnTo>
                <a:pt x="0" y="284701"/>
              </a:lnTo>
              <a:lnTo>
                <a:pt x="0" y="535203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0764" y="1741465"/>
        <a:ext cx="153913" cy="5658"/>
      </dsp:txXfrm>
    </dsp:sp>
    <dsp:sp modelId="{50AD4A16-ACA2-432F-8950-486BE478E7E8}">
      <dsp:nvSpPr>
        <dsp:cNvPr id="0" name=""/>
        <dsp:cNvSpPr/>
      </dsp:nvSpPr>
      <dsp:spPr>
        <a:xfrm>
          <a:off x="3650623" y="2483"/>
          <a:ext cx="2460015" cy="147600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Developing a skilled, adaptable workforce with access to lifelong learning</a:t>
          </a:r>
          <a:endParaRPr lang="en-US" sz="1700" kern="1200"/>
        </a:p>
      </dsp:txBody>
      <dsp:txXfrm>
        <a:off x="3650623" y="2483"/>
        <a:ext cx="2460015" cy="1476009"/>
      </dsp:txXfrm>
    </dsp:sp>
    <dsp:sp modelId="{89D38671-F6E9-48A4-9310-1E2D915F04A6}">
      <dsp:nvSpPr>
        <dsp:cNvPr id="0" name=""/>
        <dsp:cNvSpPr/>
      </dsp:nvSpPr>
      <dsp:spPr>
        <a:xfrm>
          <a:off x="3083019" y="2736581"/>
          <a:ext cx="53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203" y="45720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476" y="2779471"/>
        <a:ext cx="28290" cy="5658"/>
      </dsp:txXfrm>
    </dsp:sp>
    <dsp:sp modelId="{8ED39F63-25C0-40BA-BEB2-020E23E19BAE}">
      <dsp:nvSpPr>
        <dsp:cNvPr id="0" name=""/>
        <dsp:cNvSpPr/>
      </dsp:nvSpPr>
      <dsp:spPr>
        <a:xfrm>
          <a:off x="624804" y="2044296"/>
          <a:ext cx="2460015" cy="147600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Increased investment in infrastructure and growth of NZ’s productive assets</a:t>
          </a:r>
          <a:endParaRPr lang="en-US" sz="1700" kern="1200"/>
        </a:p>
      </dsp:txBody>
      <dsp:txXfrm>
        <a:off x="624804" y="2044296"/>
        <a:ext cx="2460015" cy="1476009"/>
      </dsp:txXfrm>
    </dsp:sp>
    <dsp:sp modelId="{D1D5EDAF-849E-46DA-9523-DA4590FBA687}">
      <dsp:nvSpPr>
        <dsp:cNvPr id="0" name=""/>
        <dsp:cNvSpPr/>
      </dsp:nvSpPr>
      <dsp:spPr>
        <a:xfrm>
          <a:off x="1854812" y="3518505"/>
          <a:ext cx="3025818" cy="535203"/>
        </a:xfrm>
        <a:custGeom>
          <a:avLst/>
          <a:gdLst/>
          <a:ahLst/>
          <a:cxnLst/>
          <a:rect l="0" t="0" r="0" b="0"/>
          <a:pathLst>
            <a:path>
              <a:moveTo>
                <a:pt x="3025818" y="0"/>
              </a:moveTo>
              <a:lnTo>
                <a:pt x="3025818" y="284701"/>
              </a:lnTo>
              <a:lnTo>
                <a:pt x="0" y="284701"/>
              </a:lnTo>
              <a:lnTo>
                <a:pt x="0" y="535203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0764" y="3783278"/>
        <a:ext cx="153913" cy="5658"/>
      </dsp:txXfrm>
    </dsp:sp>
    <dsp:sp modelId="{1BCA83B2-EE58-47E6-AA7D-02F9A1137B12}">
      <dsp:nvSpPr>
        <dsp:cNvPr id="0" name=""/>
        <dsp:cNvSpPr/>
      </dsp:nvSpPr>
      <dsp:spPr>
        <a:xfrm>
          <a:off x="3650623" y="2044296"/>
          <a:ext cx="2460015" cy="147600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Increased success of Maori and Pacific people in education, employment and business</a:t>
          </a:r>
          <a:endParaRPr lang="en-US" sz="1700" kern="1200"/>
        </a:p>
      </dsp:txBody>
      <dsp:txXfrm>
        <a:off x="3650623" y="2044296"/>
        <a:ext cx="2460015" cy="1476009"/>
      </dsp:txXfrm>
    </dsp:sp>
    <dsp:sp modelId="{C0B7603C-114F-4936-B6E7-4BB1489D2828}">
      <dsp:nvSpPr>
        <dsp:cNvPr id="0" name=""/>
        <dsp:cNvSpPr/>
      </dsp:nvSpPr>
      <dsp:spPr>
        <a:xfrm>
          <a:off x="624804" y="4086109"/>
          <a:ext cx="2460015" cy="147600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43" tIns="126531" rIns="120543" bIns="12653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Affordable housing plan</a:t>
          </a:r>
          <a:endParaRPr lang="en-US" sz="1700" kern="1200"/>
        </a:p>
      </dsp:txBody>
      <dsp:txXfrm>
        <a:off x="624804" y="4086109"/>
        <a:ext cx="2460015" cy="1476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4B5B0-2DC8-4941-8AD2-DFB54859D62A}">
      <dsp:nvSpPr>
        <dsp:cNvPr id="0" name=""/>
        <dsp:cNvSpPr/>
      </dsp:nvSpPr>
      <dsp:spPr>
        <a:xfrm>
          <a:off x="0" y="0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230F4-1DD5-4452-BEA0-852B2C5D80C2}">
      <dsp:nvSpPr>
        <dsp:cNvPr id="0" name=""/>
        <dsp:cNvSpPr/>
      </dsp:nvSpPr>
      <dsp:spPr>
        <a:xfrm>
          <a:off x="212109" y="159412"/>
          <a:ext cx="385653" cy="385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2938C-73C6-49FF-9A41-55F99A8E7F28}">
      <dsp:nvSpPr>
        <dsp:cNvPr id="0" name=""/>
        <dsp:cNvSpPr/>
      </dsp:nvSpPr>
      <dsp:spPr>
        <a:xfrm>
          <a:off x="809872" y="1645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All children have access to education, food and shelter and opportunities to excel in the areas they want to and are capable of</a:t>
          </a:r>
          <a:endParaRPr lang="en-US" sz="1400" kern="1200" dirty="0"/>
        </a:p>
      </dsp:txBody>
      <dsp:txXfrm>
        <a:off x="809872" y="1645"/>
        <a:ext cx="5253576" cy="701188"/>
      </dsp:txXfrm>
    </dsp:sp>
    <dsp:sp modelId="{87FF18E4-6331-44A6-B893-E54DD39343CB}">
      <dsp:nvSpPr>
        <dsp:cNvPr id="0" name=""/>
        <dsp:cNvSpPr/>
      </dsp:nvSpPr>
      <dsp:spPr>
        <a:xfrm>
          <a:off x="0" y="878130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B48A9-E2B7-4B69-890A-F75CA7AC678F}">
      <dsp:nvSpPr>
        <dsp:cNvPr id="0" name=""/>
        <dsp:cNvSpPr/>
      </dsp:nvSpPr>
      <dsp:spPr>
        <a:xfrm>
          <a:off x="212109" y="1035898"/>
          <a:ext cx="385653" cy="385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2D933-7C1C-4F3C-A4CC-F3BAAE38481F}">
      <dsp:nvSpPr>
        <dsp:cNvPr id="0" name=""/>
        <dsp:cNvSpPr/>
      </dsp:nvSpPr>
      <dsp:spPr>
        <a:xfrm>
          <a:off x="809872" y="878130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Every citizen is able to reap the benefits of economy</a:t>
          </a:r>
          <a:endParaRPr lang="en-US" sz="1400" kern="1200"/>
        </a:p>
      </dsp:txBody>
      <dsp:txXfrm>
        <a:off x="809872" y="878130"/>
        <a:ext cx="5253576" cy="701188"/>
      </dsp:txXfrm>
    </dsp:sp>
    <dsp:sp modelId="{7D82BC89-39A9-4A90-8626-F050C98CA503}">
      <dsp:nvSpPr>
        <dsp:cNvPr id="0" name=""/>
        <dsp:cNvSpPr/>
      </dsp:nvSpPr>
      <dsp:spPr>
        <a:xfrm>
          <a:off x="0" y="1754615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1F1B-77BC-4EF7-8ECB-0E0B73175754}">
      <dsp:nvSpPr>
        <dsp:cNvPr id="0" name=""/>
        <dsp:cNvSpPr/>
      </dsp:nvSpPr>
      <dsp:spPr>
        <a:xfrm>
          <a:off x="212109" y="1912383"/>
          <a:ext cx="385653" cy="385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0F84E-0E92-483D-BF3C-9CA57C3482E7}">
      <dsp:nvSpPr>
        <dsp:cNvPr id="0" name=""/>
        <dsp:cNvSpPr/>
      </dsp:nvSpPr>
      <dsp:spPr>
        <a:xfrm>
          <a:off x="809872" y="1754615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Financial wellbeing is a core area of focus instead of ‘nice to have’</a:t>
          </a:r>
          <a:endParaRPr lang="en-US" sz="1400" kern="1200"/>
        </a:p>
      </dsp:txBody>
      <dsp:txXfrm>
        <a:off x="809872" y="1754615"/>
        <a:ext cx="5253576" cy="701188"/>
      </dsp:txXfrm>
    </dsp:sp>
    <dsp:sp modelId="{FB9917BA-50EF-4BFE-8923-05D8088E392E}">
      <dsp:nvSpPr>
        <dsp:cNvPr id="0" name=""/>
        <dsp:cNvSpPr/>
      </dsp:nvSpPr>
      <dsp:spPr>
        <a:xfrm>
          <a:off x="0" y="2631101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35381-585B-4597-80D2-72E38CAC0F4F}">
      <dsp:nvSpPr>
        <dsp:cNvPr id="0" name=""/>
        <dsp:cNvSpPr/>
      </dsp:nvSpPr>
      <dsp:spPr>
        <a:xfrm>
          <a:off x="212109" y="2788868"/>
          <a:ext cx="385653" cy="3856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C181F-D307-45F1-B628-7BB2A3F6DECA}">
      <dsp:nvSpPr>
        <dsp:cNvPr id="0" name=""/>
        <dsp:cNvSpPr/>
      </dsp:nvSpPr>
      <dsp:spPr>
        <a:xfrm>
          <a:off x="809872" y="2631101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Consumers are protected from financial harm and have access to appropriate financial products and services</a:t>
          </a:r>
          <a:endParaRPr lang="en-US" sz="1400" kern="1200"/>
        </a:p>
      </dsp:txBody>
      <dsp:txXfrm>
        <a:off x="809872" y="2631101"/>
        <a:ext cx="5253576" cy="701188"/>
      </dsp:txXfrm>
    </dsp:sp>
    <dsp:sp modelId="{CA50611D-12B4-4DDD-BFBD-6BD4288D2442}">
      <dsp:nvSpPr>
        <dsp:cNvPr id="0" name=""/>
        <dsp:cNvSpPr/>
      </dsp:nvSpPr>
      <dsp:spPr>
        <a:xfrm>
          <a:off x="0" y="3507586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68B2E-C1A9-4B60-8B89-6C6BB1F52769}">
      <dsp:nvSpPr>
        <dsp:cNvPr id="0" name=""/>
        <dsp:cNvSpPr/>
      </dsp:nvSpPr>
      <dsp:spPr>
        <a:xfrm>
          <a:off x="212109" y="3665353"/>
          <a:ext cx="385653" cy="3856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16B9C-1572-4A9A-9D73-D1CC67ECB24D}">
      <dsp:nvSpPr>
        <dsp:cNvPr id="0" name=""/>
        <dsp:cNvSpPr/>
      </dsp:nvSpPr>
      <dsp:spPr>
        <a:xfrm>
          <a:off x="809872" y="3507586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Economic institutions are guided by moral and ethical principles</a:t>
          </a:r>
          <a:endParaRPr lang="en-US" sz="1400" kern="1200"/>
        </a:p>
      </dsp:txBody>
      <dsp:txXfrm>
        <a:off x="809872" y="3507586"/>
        <a:ext cx="5253576" cy="701188"/>
      </dsp:txXfrm>
    </dsp:sp>
    <dsp:sp modelId="{5F5D90A0-A269-468C-8906-9D63061C3D00}">
      <dsp:nvSpPr>
        <dsp:cNvPr id="0" name=""/>
        <dsp:cNvSpPr/>
      </dsp:nvSpPr>
      <dsp:spPr>
        <a:xfrm>
          <a:off x="0" y="4384071"/>
          <a:ext cx="6063449" cy="701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6C157-F558-4840-A3CA-66BCE6E0BA01}">
      <dsp:nvSpPr>
        <dsp:cNvPr id="0" name=""/>
        <dsp:cNvSpPr/>
      </dsp:nvSpPr>
      <dsp:spPr>
        <a:xfrm>
          <a:off x="212109" y="4541838"/>
          <a:ext cx="385653" cy="3856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27C38-BDA6-4926-A45D-AF64A8371430}">
      <dsp:nvSpPr>
        <dsp:cNvPr id="0" name=""/>
        <dsp:cNvSpPr/>
      </dsp:nvSpPr>
      <dsp:spPr>
        <a:xfrm>
          <a:off x="809872" y="4384071"/>
          <a:ext cx="5253576" cy="70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9" tIns="74209" rIns="74209" bIns="742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Fairer distribution of collective wealth</a:t>
          </a:r>
          <a:endParaRPr lang="en-US" sz="1400" kern="1200" dirty="0"/>
        </a:p>
      </dsp:txBody>
      <dsp:txXfrm>
        <a:off x="809872" y="4384071"/>
        <a:ext cx="5253576" cy="701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C981-1DA7-42AC-B482-CD9FCD00D61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244CA-35DD-496F-84D1-1D4853E6F7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994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/>
              <a:t>Giving more New Zealanders capabilities to enjoy good wellbeing requires tackling the long-term challenges we face as a country, like the mental health crisis, child poverty and domestic violence. It means improving the state of our environment, the strength of our communities and the performance of our economy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160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1200" dirty="0"/>
              <a:t>The Wellbeing Budget focuses on five priority areas where evidence tells us there are the greatest opportunities to make real differences to the lives of New Zealanders: </a:t>
            </a:r>
          </a:p>
          <a:p>
            <a:pPr marL="355600" indent="-177800">
              <a:buNone/>
            </a:pPr>
            <a:r>
              <a:rPr lang="en-NZ" sz="1200" dirty="0"/>
              <a:t>• </a:t>
            </a:r>
            <a:r>
              <a:rPr lang="en-NZ" sz="1200" b="1" dirty="0"/>
              <a:t>Taking Mental Health Seriously </a:t>
            </a:r>
            <a:r>
              <a:rPr lang="en-NZ" sz="1200" dirty="0"/>
              <a:t>– Supporting mental wellbeing for all New Zealanders, with a special focus on under 24-year-olds </a:t>
            </a:r>
          </a:p>
          <a:p>
            <a:pPr marL="355600" indent="-177800">
              <a:buNone/>
            </a:pPr>
            <a:r>
              <a:rPr lang="en-NZ" sz="1200" dirty="0"/>
              <a:t>• </a:t>
            </a:r>
            <a:r>
              <a:rPr lang="en-NZ" sz="1200" b="1" dirty="0"/>
              <a:t>Improving Child Wellbeing </a:t>
            </a:r>
            <a:r>
              <a:rPr lang="en-NZ" sz="1200" dirty="0"/>
              <a:t>– Reducing child poverty and improving child wellbeing, including addressing family violence </a:t>
            </a:r>
          </a:p>
          <a:p>
            <a:pPr marL="355600" indent="-177800">
              <a:buNone/>
            </a:pPr>
            <a:r>
              <a:rPr lang="en-NZ" sz="1200" dirty="0"/>
              <a:t>• </a:t>
            </a:r>
            <a:r>
              <a:rPr lang="en-NZ" sz="1200" b="1" dirty="0"/>
              <a:t>Supporting Māori and Pasifika Aspirations </a:t>
            </a:r>
            <a:r>
              <a:rPr lang="en-NZ" sz="1200" dirty="0"/>
              <a:t>– Lifting Māori and Pacific incomes, skills and opportunities </a:t>
            </a:r>
          </a:p>
          <a:p>
            <a:pPr marL="355600" indent="-177800">
              <a:buNone/>
            </a:pPr>
            <a:r>
              <a:rPr lang="en-NZ" sz="1200" dirty="0"/>
              <a:t>• </a:t>
            </a:r>
            <a:r>
              <a:rPr lang="en-NZ" sz="1200" b="1" dirty="0"/>
              <a:t>Building a Productive Nation </a:t>
            </a:r>
            <a:r>
              <a:rPr lang="en-NZ" sz="1200" dirty="0"/>
              <a:t>– Supporting a thriving nation in the digital age through innovation, social and economic opportunities </a:t>
            </a:r>
          </a:p>
          <a:p>
            <a:pPr marL="355600" indent="-177800">
              <a:buNone/>
            </a:pPr>
            <a:r>
              <a:rPr lang="en-NZ" sz="1200" dirty="0"/>
              <a:t>• </a:t>
            </a:r>
            <a:r>
              <a:rPr lang="en-NZ" sz="1200" b="1" dirty="0"/>
              <a:t>Transforming the Economy </a:t>
            </a:r>
            <a:r>
              <a:rPr lang="en-NZ" sz="1200" dirty="0"/>
              <a:t>– Creating opportunities for productive businesses, regions, iwi and others to transition to a sustainable and low-emissions economy.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364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841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2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165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158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28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244CA-35DD-496F-84D1-1D4853E6F72A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549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60EE-6566-48E4-9D49-9834FD5DE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3A965-116E-40CC-BF7E-91A7C9BA6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19F79-ED14-4E78-B33F-CC4E2DE9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796E4-CA56-41CE-90E5-2EF35E71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9283-1192-4574-A2E3-50FE75A0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0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C90-1325-41C6-B1FF-361C2B1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BF580-7831-4164-82E9-564A98ED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EDD2-9F44-49F0-B26A-E4C9154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1216-E10A-49F9-9C5A-4B391D5F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E397-9179-4E91-9589-5FB8518D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97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2923F-116E-4E10-8B25-2FB26A85D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D5E26-0531-4D1D-AF57-C8139D3D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2004-1F51-43F2-8881-D4A72BC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A3B21-AE5A-4053-B85C-72CC1F1D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27144-30FD-481D-B4B4-CBFB599E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08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4B0A-A7DE-4E78-937D-69BC383B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B99D-0700-4CBE-B344-B36C746A7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C551-35C6-4B4B-8FA4-9532B618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2B87-7185-471F-8B26-C4E21F9F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0DBB-A244-4CDD-BD9E-BFEBFADB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5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1A5F-D02D-468C-ADC4-0079BF81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84DA-300F-4E6D-88D2-F4D4B26E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5D86-C8F2-41C2-B49D-809AAB27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5EA4-9EF5-4C48-9C96-55B29CA2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DFBF-D579-4F1D-86A7-A78236D3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45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7BF4-DD1B-4387-BC97-E427C0BA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A523-6675-413C-9FBE-862301B70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F782-95AD-42A3-AB40-6F1096C2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8C6E4-F505-450A-AF78-C7FEF17E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F9042-5E0D-4905-BE83-8C710846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24EE-E9A0-4081-8DE5-4B95B902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14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A376-DED0-4CC7-BC2C-3B23626B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1B83C-B875-470C-BE0B-F8FAB330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EA167-BC86-4622-B414-F298EEBD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1C6D2-1F95-43AB-A9AE-BF6426242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E19F2-76E9-4BFA-A867-04B3EE612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24BA3-A272-4BC3-9BDC-70405048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A0071-0603-4E9F-9783-3E0469EC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E8C91-B924-40A0-A38B-54B952D8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960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ED1D-D9D5-49DB-BC9F-15F9EFBB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1126F-CF85-46D6-BA98-29ED3000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3C5CD-4248-4F95-B527-E792EFBC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AB78-6837-4D7B-B178-359BE7C4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64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004AB-31A6-42E6-9E6C-345084EF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7B412-4A8D-4DCC-9287-88D24C59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84B62-A1BB-4136-8097-30A369B3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20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B2F6-4402-4476-A199-8B2CEF6C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89EB-1244-4160-9D59-FD2ECE12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DD022-B6B4-4C4B-9832-F2651B83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A689-D5D8-43C8-8061-0426AD9C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FBE2-DA57-4CDF-8716-A1B40C67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4DE7E-CB64-45BD-924A-0D12DBC7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83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50D6-B021-4A80-8B94-5A5B508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C944A-9444-4874-B39F-2ED2D0D31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95B74-EAC3-4D86-8090-3733A8A9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02D4-1E56-4B23-84E9-38B629DE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5AD71-192C-4367-A6BC-95CB0D19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B5CE0-E76B-47B4-8520-6B79B8C0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6E836-BE47-4823-B24C-535D37D3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D8FDA-B671-494F-9450-623173BB1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18317-84F2-4D36-9B1E-BE4746E5F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2C11-6864-4C31-8970-F79442CBEBC8}" type="datetimeFigureOut">
              <a:rPr lang="en-NZ" smtClean="0"/>
              <a:t>1/02/21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FB71-2087-4DB6-A6DD-559327689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4A37C-4815-4367-85BE-28DE7DD75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E757-C1B8-4C9D-961F-F7636C7566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65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5851633/best-global-responses-covid-19/" TargetMode="External"/><Relationship Id="rId2" Type="http://schemas.openxmlformats.org/officeDocument/2006/relationships/hyperlink" Target="https://www.stuff.co.nz/national/health/coronavirus/122876380/covid19-what-the-world-can-learn-from-new-zealands-and-icelands-virus-respon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sagepub.com/doi/full/10.1177/2516602620932558" TargetMode="External"/><Relationship Id="rId4" Type="http://schemas.openxmlformats.org/officeDocument/2006/relationships/hyperlink" Target="https://www.processexcellencenetwork.com/organizational-change/articles/a-team-of-five-million-five-process-lessons-from-new-zealands-response-to-the-covid-19-pandem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.Wood@massey.ac.n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8A2EE-7AF2-4DBE-834B-B4F6678AE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Changing Faces of Vulnerability – Post COVID-19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9F244-30FC-41CF-B9FA-655AB8CB7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5"/>
            <a:ext cx="5514273" cy="54544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Dr Pushpa Wood ONZM</a:t>
            </a:r>
          </a:p>
          <a:p>
            <a:pPr algn="l"/>
            <a:r>
              <a:rPr lang="en-US" dirty="0"/>
              <a:t>Director, </a:t>
            </a:r>
          </a:p>
          <a:p>
            <a:pPr algn="l"/>
            <a:r>
              <a:rPr lang="en-US" dirty="0"/>
              <a:t>NZ Centre for Financial Education &amp; Research (Fin-Ed Centre) </a:t>
            </a:r>
          </a:p>
          <a:p>
            <a:pPr algn="l"/>
            <a:r>
              <a:rPr lang="en-US" dirty="0"/>
              <a:t>Massey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1848A-AD9E-4B31-B005-7DD0F145642F}"/>
              </a:ext>
            </a:extLst>
          </p:cNvPr>
          <p:cNvSpPr/>
          <p:nvPr/>
        </p:nvSpPr>
        <p:spPr>
          <a:xfrm>
            <a:off x="693339" y="6127233"/>
            <a:ext cx="171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mi-NZ"/>
              <a:t>28 January 2021</a:t>
            </a:r>
          </a:p>
        </p:txBody>
      </p:sp>
      <p:pic>
        <p:nvPicPr>
          <p:cNvPr id="8" name="Picture 7" descr="Unite against Covid-19 logo">
            <a:extLst>
              <a:ext uri="{FF2B5EF4-FFF2-40B4-BE49-F238E27FC236}">
                <a16:creationId xmlns:a16="http://schemas.microsoft.com/office/drawing/2014/main" id="{E921806F-CD30-47C3-977F-864A25496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49174" y="925289"/>
            <a:ext cx="3625424" cy="9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B46EF-EFCE-4807-9EE8-35650463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3670348" cy="4961427"/>
          </a:xfrm>
        </p:spPr>
        <p:txBody>
          <a:bodyPr>
            <a:normAutofit/>
          </a:bodyPr>
          <a:lstStyle/>
          <a:p>
            <a:r>
              <a:rPr lang="mi-NZ" sz="3600" dirty="0"/>
              <a:t>Our Pre- COVID-19 context (2)</a:t>
            </a:r>
            <a:endParaRPr lang="en-NZ" sz="36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63F4-65D6-4C34-AE26-202E46E0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284" y="643467"/>
            <a:ext cx="4305050" cy="5283997"/>
          </a:xfrm>
          <a:noFill/>
        </p:spPr>
        <p:txBody>
          <a:bodyPr anchor="ctr">
            <a:normAutofit/>
          </a:bodyPr>
          <a:lstStyle/>
          <a:p>
            <a:pPr lvl="0"/>
            <a:r>
              <a:rPr lang="en-NZ" sz="2000" dirty="0"/>
              <a:t>53% of young adults and low-income households are living pay check to pay check</a:t>
            </a:r>
          </a:p>
          <a:p>
            <a:pPr lvl="0"/>
            <a:r>
              <a:rPr lang="en-NZ" sz="2000" dirty="0"/>
              <a:t>High concentration of household sector debt remains the largest single vulnerability of New Zealand’s financial system (RBNZ, 2019)</a:t>
            </a:r>
          </a:p>
          <a:p>
            <a:pPr lvl="0"/>
            <a:r>
              <a:rPr lang="en-NZ" sz="2000" dirty="0"/>
              <a:t>Māori and Pasifika people face higher levels of financial stress than their NZ European counterparts.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54037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8EA0-EE35-46DD-AEA0-C7865975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n-NZ" sz="4600" dirty="0"/>
              <a:t>Some new vulnerable groups that emerged during and post COVID</a:t>
            </a:r>
            <a:br>
              <a:rPr lang="en-NZ" sz="4600" dirty="0"/>
            </a:br>
            <a:endParaRPr lang="en-NZ" sz="4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BE53-75E0-4184-908B-F73F3B72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anchor="ctr">
            <a:normAutofit/>
          </a:bodyPr>
          <a:lstStyle/>
          <a:p>
            <a:pPr lvl="0"/>
            <a:r>
              <a:rPr lang="en-NZ" sz="2200" dirty="0"/>
              <a:t>High income but now unemployed </a:t>
            </a:r>
          </a:p>
          <a:p>
            <a:pPr lvl="0"/>
            <a:r>
              <a:rPr lang="en-NZ" sz="2200" dirty="0"/>
              <a:t>In employment but with reduced household income </a:t>
            </a:r>
          </a:p>
          <a:p>
            <a:pPr lvl="0"/>
            <a:r>
              <a:rPr lang="en-NZ" sz="2200" dirty="0"/>
              <a:t>Micro or small businesses with no income due to closure</a:t>
            </a:r>
          </a:p>
          <a:p>
            <a:pPr lvl="0"/>
            <a:r>
              <a:rPr lang="en-NZ" sz="2200" dirty="0"/>
              <a:t>Women in abusive or financially dependent relationships</a:t>
            </a:r>
          </a:p>
          <a:p>
            <a:pPr marL="0" indent="0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9017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3304B-EC3E-41F5-A308-32BCDCB8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n-NZ" sz="4600"/>
              <a:t>Some new vulnerable groups that emerged during and post COVID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5C8B-425F-4274-984C-245712C0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anchor="ctr">
            <a:normAutofit/>
          </a:bodyPr>
          <a:lstStyle/>
          <a:p>
            <a:pPr lvl="0"/>
            <a:r>
              <a:rPr lang="en-NZ" sz="2200"/>
              <a:t>Specific cultural background with increased financial responsibility and stress</a:t>
            </a:r>
          </a:p>
          <a:p>
            <a:pPr lvl="0"/>
            <a:r>
              <a:rPr lang="en-NZ" sz="2200"/>
              <a:t>Young people -15-25 age-group</a:t>
            </a:r>
          </a:p>
          <a:p>
            <a:pPr lvl="0"/>
            <a:r>
              <a:rPr lang="en-NZ" sz="2200"/>
              <a:t>Retirees with reduced income from investments</a:t>
            </a:r>
          </a:p>
          <a:p>
            <a:pPr lvl="0"/>
            <a:r>
              <a:rPr lang="en-NZ" sz="2200"/>
              <a:t>International visitors &amp; students on study visa</a:t>
            </a:r>
          </a:p>
          <a:p>
            <a:endParaRPr lang="en-NZ" sz="2200"/>
          </a:p>
        </p:txBody>
      </p:sp>
    </p:spTree>
    <p:extLst>
      <p:ext uri="{BB962C8B-B14F-4D97-AF65-F5344CB8AC3E}">
        <p14:creationId xmlns:p14="http://schemas.microsoft.com/office/powerpoint/2010/main" val="184466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6649C-F9B3-44A8-A730-CA758F7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94838"/>
            <a:ext cx="3098963" cy="5571065"/>
          </a:xfrm>
        </p:spPr>
        <p:txBody>
          <a:bodyPr>
            <a:normAutofit/>
          </a:bodyPr>
          <a:lstStyle/>
          <a:p>
            <a:r>
              <a:rPr lang="mi-NZ" sz="3600" dirty="0"/>
              <a:t>What worked for us?</a:t>
            </a:r>
            <a:endParaRPr lang="en-NZ" sz="36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1C34-FCF7-412E-AA09-5B4914B6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893" y="328939"/>
            <a:ext cx="5457533" cy="5571065"/>
          </a:xfrm>
        </p:spPr>
        <p:txBody>
          <a:bodyPr anchor="ctr">
            <a:normAutofit/>
          </a:bodyPr>
          <a:lstStyle/>
          <a:p>
            <a:r>
              <a:rPr lang="mi-NZ" sz="2000" dirty="0"/>
              <a:t>High risk groups identified and targetted for testing</a:t>
            </a:r>
          </a:p>
          <a:p>
            <a:r>
              <a:rPr lang="mi-NZ" sz="2000" dirty="0"/>
              <a:t>Strict non-pharmaceutical interventions like - control of importation and local transmission</a:t>
            </a:r>
          </a:p>
          <a:p>
            <a:r>
              <a:rPr lang="mi-NZ" sz="2000" dirty="0"/>
              <a:t>Large part of the success was due to ‘public compliance’ and trust in government procedures</a:t>
            </a:r>
          </a:p>
          <a:p>
            <a:r>
              <a:rPr lang="mi-NZ" sz="2000" dirty="0"/>
              <a:t>Some of the slogans that proved popular – ‘Go hard, go early’, ‘we are all in this together’, ‘we are team of five million’</a:t>
            </a:r>
          </a:p>
          <a:p>
            <a:r>
              <a:rPr lang="mi-NZ" sz="2000" dirty="0"/>
              <a:t>Inspiring leadership</a:t>
            </a:r>
          </a:p>
          <a:p>
            <a:r>
              <a:rPr lang="mi-NZ" sz="2000" dirty="0"/>
              <a:t>Clear, concise information &amp; data in multiple languages &amp; through multiple channels</a:t>
            </a:r>
            <a:endParaRPr lang="en-NZ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8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C4D78-0397-4000-A9A0-E357C24F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mi-NZ" sz="5100" dirty="0"/>
              <a:t>Lessons we learned</a:t>
            </a:r>
            <a:endParaRPr lang="en-NZ" sz="51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DF99-62B1-4A74-861E-53F5E9C4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188637"/>
            <a:ext cx="4702834" cy="4112828"/>
          </a:xfrm>
        </p:spPr>
        <p:txBody>
          <a:bodyPr anchor="ctr">
            <a:normAutofit/>
          </a:bodyPr>
          <a:lstStyle/>
          <a:p>
            <a:r>
              <a:rPr lang="mi-NZ" sz="1500" dirty="0"/>
              <a:t>Over reliance on international students by some universities for income</a:t>
            </a:r>
          </a:p>
          <a:p>
            <a:r>
              <a:rPr lang="mi-NZ" sz="1500" dirty="0"/>
              <a:t>Need for ongoing discussions about the value of online teaching &amp; learning vs face-to-face</a:t>
            </a:r>
          </a:p>
          <a:p>
            <a:r>
              <a:rPr lang="mi-NZ" sz="1500" dirty="0"/>
              <a:t>Urgent need for flexible approach – teaching, assessing, business, maintaining connections, meetings, conferences etc</a:t>
            </a:r>
          </a:p>
          <a:p>
            <a:r>
              <a:rPr lang="mi-NZ" sz="1500" dirty="0"/>
              <a:t>Need for high level of digital literacy for school children and their parents</a:t>
            </a:r>
          </a:p>
          <a:p>
            <a:r>
              <a:rPr lang="mi-NZ" sz="1500" dirty="0"/>
              <a:t>Access to resources especially electronic devices and data</a:t>
            </a:r>
          </a:p>
          <a:p>
            <a:r>
              <a:rPr lang="mi-NZ" sz="1500" dirty="0"/>
              <a:t>Resilient and innovative approach to every area of life</a:t>
            </a:r>
          </a:p>
          <a:p>
            <a:r>
              <a:rPr lang="mi-NZ" sz="1500" dirty="0"/>
              <a:t>Budgeting service sector – change of approach to service delivery</a:t>
            </a:r>
          </a:p>
          <a:p>
            <a:pPr marL="0" indent="0">
              <a:buNone/>
            </a:pPr>
            <a:endParaRPr lang="en-NZ" sz="1500" dirty="0"/>
          </a:p>
        </p:txBody>
      </p:sp>
    </p:spTree>
    <p:extLst>
      <p:ext uri="{BB962C8B-B14F-4D97-AF65-F5344CB8AC3E}">
        <p14:creationId xmlns:p14="http://schemas.microsoft.com/office/powerpoint/2010/main" val="252045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7655D-F4FA-41A1-B987-2E8BBC26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NZ" sz="5400"/>
              <a:t>Our recent longitudinal study interim survey revealed</a:t>
            </a:r>
            <a:br>
              <a:rPr lang="en-NZ" sz="5400"/>
            </a:br>
            <a:endParaRPr lang="en-NZ" sz="5400"/>
          </a:p>
        </p:txBody>
      </p:sp>
      <p:sp>
        <p:nvSpPr>
          <p:cNvPr id="1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D6E2-449C-47C3-90F6-6CFF216D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5855423" cy="5431536"/>
          </a:xfrm>
        </p:spPr>
        <p:txBody>
          <a:bodyPr anchor="ctr">
            <a:normAutofit/>
          </a:bodyPr>
          <a:lstStyle/>
          <a:p>
            <a:pPr lvl="0"/>
            <a:r>
              <a:rPr lang="en-NZ" sz="2200" dirty="0"/>
              <a:t>People reported decrease in expenses and increase in savings – this consistent with the survey carried out by CFFC </a:t>
            </a:r>
          </a:p>
          <a:p>
            <a:pPr lvl="0"/>
            <a:r>
              <a:rPr lang="en-NZ" sz="2200" dirty="0"/>
              <a:t>30% used other support during lockdown through government wide study</a:t>
            </a:r>
          </a:p>
          <a:p>
            <a:pPr lvl="0"/>
            <a:r>
              <a:rPr lang="en-NZ" sz="2200" dirty="0"/>
              <a:t>Only 40% used other government funded COVID support</a:t>
            </a:r>
          </a:p>
          <a:p>
            <a:pPr lvl="0"/>
            <a:r>
              <a:rPr lang="en-NZ" sz="2200" dirty="0"/>
              <a:t>Only 0.7% withdrew from their KiwiSaver</a:t>
            </a:r>
          </a:p>
          <a:p>
            <a:pPr lvl="0"/>
            <a:r>
              <a:rPr lang="en-NZ" sz="2200" dirty="0"/>
              <a:t>4% stopped contributing to their KiwiSaver account</a:t>
            </a:r>
          </a:p>
          <a:p>
            <a:pPr marL="0" indent="0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9771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26C9-AEC1-43AB-BFFC-E24D4C20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en-NZ" sz="3700"/>
              <a:t>Impact on short/long term plans</a:t>
            </a:r>
            <a:br>
              <a:rPr lang="en-NZ" sz="3700"/>
            </a:br>
            <a:endParaRPr lang="en-NZ" sz="3700"/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A66515E2-F912-4E2D-9B62-FD12F6B6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23" r="26597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 descr="Impact on short/long term plans graphic">
            <a:extLst>
              <a:ext uri="{FF2B5EF4-FFF2-40B4-BE49-F238E27FC236}">
                <a16:creationId xmlns:a16="http://schemas.microsoft.com/office/drawing/2014/main" id="{0E5F64D3-5229-413F-8B43-808EF6D1C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010070"/>
              </p:ext>
            </p:extLst>
          </p:nvPr>
        </p:nvGraphicFramePr>
        <p:xfrm>
          <a:off x="838200" y="1825625"/>
          <a:ext cx="6505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05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712E8-703A-49A0-82E0-BE15B38F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NZ" sz="4100" b="1" dirty="0">
                <a:solidFill>
                  <a:srgbClr val="FFFFFF"/>
                </a:solidFill>
              </a:rPr>
              <a:t>Building a productive, sustainable, and inclusive economy – what do we need to do differently?</a:t>
            </a:r>
            <a:br>
              <a:rPr lang="en-NZ" sz="4100" dirty="0">
                <a:solidFill>
                  <a:srgbClr val="FFFFFF"/>
                </a:solidFill>
              </a:rPr>
            </a:br>
            <a:endParaRPr lang="en-NZ" sz="4100" dirty="0">
              <a:solidFill>
                <a:srgbClr val="FFFFFF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ontent Placeholder 2" descr="Flowchart graphic">
            <a:extLst>
              <a:ext uri="{FF2B5EF4-FFF2-40B4-BE49-F238E27FC236}">
                <a16:creationId xmlns:a16="http://schemas.microsoft.com/office/drawing/2014/main" id="{CF08F2F2-7AD7-41C8-8791-42B7C625F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94701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54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8DF5A-6C27-4776-9F68-A838A25E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1311791"/>
            <a:ext cx="2298466" cy="3801747"/>
          </a:xfrm>
        </p:spPr>
        <p:txBody>
          <a:bodyPr>
            <a:normAutofit/>
          </a:bodyPr>
          <a:lstStyle/>
          <a:p>
            <a:r>
              <a:rPr lang="en-NZ" sz="4000" b="1" dirty="0"/>
              <a:t>My ideal world</a:t>
            </a:r>
            <a:endParaRPr lang="en-NZ" sz="4000" dirty="0"/>
          </a:p>
        </p:txBody>
      </p:sp>
      <p:graphicFrame>
        <p:nvGraphicFramePr>
          <p:cNvPr id="13" name="Content Placeholder 2" descr="Infographic box">
            <a:extLst>
              <a:ext uri="{FF2B5EF4-FFF2-40B4-BE49-F238E27FC236}">
                <a16:creationId xmlns:a16="http://schemas.microsoft.com/office/drawing/2014/main" id="{F08A6AFC-6059-4C50-A8D5-383F82151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889631"/>
              </p:ext>
            </p:extLst>
          </p:nvPr>
        </p:nvGraphicFramePr>
        <p:xfrm>
          <a:off x="3323340" y="807369"/>
          <a:ext cx="6063449" cy="508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34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34B2-20EA-4C28-A833-68F10774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br>
              <a:rPr lang="en-NZ" b="1" dirty="0"/>
            </a:br>
            <a:r>
              <a:rPr lang="en-NZ" b="1" dirty="0"/>
              <a:t>List of some New Zealand specific articles/papers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406A-AA2A-49FA-B8F0-C03E1882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404"/>
            <a:ext cx="8456720" cy="4620023"/>
          </a:xfrm>
        </p:spPr>
        <p:txBody>
          <a:bodyPr>
            <a:normAutofit/>
          </a:bodyPr>
          <a:lstStyle/>
          <a:p>
            <a:pPr lvl="0"/>
            <a:r>
              <a:rPr lang="en-NZ" sz="1600" dirty="0"/>
              <a:t>Covid-19 and small island nations: what we can learn from New Zealand and Iceland  (David Murdoch and </a:t>
            </a:r>
            <a:r>
              <a:rPr lang="en-NZ" sz="1600" dirty="0" err="1"/>
              <a:t>Magnús</a:t>
            </a:r>
            <a:r>
              <a:rPr lang="en-NZ" sz="1600" dirty="0"/>
              <a:t> </a:t>
            </a:r>
            <a:r>
              <a:rPr lang="en-NZ" sz="1600" dirty="0" err="1"/>
              <a:t>Gottfreðsson</a:t>
            </a:r>
            <a:r>
              <a:rPr lang="en-NZ" sz="1600" dirty="0"/>
              <a:t>, September 23, 2020)</a:t>
            </a:r>
            <a:r>
              <a:rPr lang="en-NZ" sz="1600" u="sng" dirty="0">
                <a:hlinkClick r:id="rId2"/>
              </a:rPr>
              <a:t>   </a:t>
            </a:r>
          </a:p>
          <a:p>
            <a:pPr marL="177800" lvl="0" indent="0">
              <a:buNone/>
            </a:pPr>
            <a:r>
              <a:rPr lang="en-NZ" sz="1600" u="sng" dirty="0">
                <a:hlinkClick r:id="rId2"/>
              </a:rPr>
              <a:t> https://www.stuff.co.nz/national/health/coronavirus/122876380/covid19-what-the-world-can-learn-from-new-zealands-and-icelands-virus-response</a:t>
            </a:r>
            <a:r>
              <a:rPr lang="en-NZ" sz="1600" dirty="0"/>
              <a:t>  </a:t>
            </a:r>
          </a:p>
          <a:p>
            <a:pPr lvl="0"/>
            <a:r>
              <a:rPr lang="en-NZ" sz="1600" dirty="0"/>
              <a:t>The Best Global Responses to COVID-19 Pandemic (Ian Bremmer, June 12, 2020)</a:t>
            </a:r>
          </a:p>
          <a:p>
            <a:pPr marL="0" indent="0">
              <a:buNone/>
            </a:pPr>
            <a:r>
              <a:rPr lang="en-NZ" sz="1600" dirty="0"/>
              <a:t>     </a:t>
            </a:r>
            <a:r>
              <a:rPr lang="en-NZ" sz="1600" u="sng" dirty="0">
                <a:hlinkClick r:id="rId3"/>
              </a:rPr>
              <a:t>https://time.com/5851633/best-global-responses-covid-19/</a:t>
            </a:r>
            <a:r>
              <a:rPr lang="en-NZ" sz="1600" dirty="0"/>
              <a:t> </a:t>
            </a:r>
          </a:p>
          <a:p>
            <a:pPr lvl="0"/>
            <a:r>
              <a:rPr lang="en-NZ" sz="1600" dirty="0"/>
              <a:t>Five process lessons from New Zealand’s response to the COVID-19 pandemic (Thomas </a:t>
            </a:r>
            <a:r>
              <a:rPr lang="en-NZ" sz="1600" dirty="0" err="1"/>
              <a:t>Kohlenbach</a:t>
            </a:r>
            <a:r>
              <a:rPr lang="en-NZ" sz="1600" dirty="0"/>
              <a:t>, 7 July 2020)</a:t>
            </a:r>
          </a:p>
          <a:p>
            <a:pPr marL="177800" indent="0">
              <a:buNone/>
            </a:pPr>
            <a:r>
              <a:rPr lang="en-NZ" sz="1600" u="sng" dirty="0">
                <a:hlinkClick r:id="rId4"/>
              </a:rPr>
              <a:t>https://www.processexcellencenetwork.com/organizational-change/articles/a-team-of-five-million-five-process-lessons-from-new-zealands-response-to-the-covid-19-pandemic</a:t>
            </a:r>
            <a:r>
              <a:rPr lang="en-NZ" sz="1600" dirty="0"/>
              <a:t> </a:t>
            </a:r>
          </a:p>
          <a:p>
            <a:pPr lvl="0"/>
            <a:r>
              <a:rPr lang="en-NZ" sz="1600" dirty="0"/>
              <a:t>Kiwis and COVID-19: The Aotearoa New Zealand Response to the Global Pandemic (Research article by Mark Henrickson, first published 01 July 2020) </a:t>
            </a:r>
          </a:p>
          <a:p>
            <a:pPr marL="268288" indent="-1588">
              <a:buNone/>
            </a:pPr>
            <a:r>
              <a:rPr lang="en-NZ" sz="1600" u="sng" dirty="0">
                <a:hlinkClick r:id="rId5"/>
              </a:rPr>
              <a:t>https://journals.sagepub.com/doi/full/10.1177/2516602620932558</a:t>
            </a:r>
            <a:r>
              <a:rPr lang="en-NZ" sz="1600" dirty="0"/>
              <a:t> </a:t>
            </a:r>
          </a:p>
          <a:p>
            <a:endParaRPr lang="en-NZ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F2FE50D-4CFF-43A1-A4A9-6332CDE05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216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59AF8-16EB-4381-A168-35821BE6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NZ" sz="5000"/>
              <a:t>Outline of the presentation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8A910-93F1-4B7A-BD67-D227D3FA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NZ" sz="2200" dirty="0"/>
              <a:t>A bit about the Fin-Ed Centre</a:t>
            </a:r>
          </a:p>
          <a:p>
            <a:r>
              <a:rPr lang="en-NZ" sz="2200" dirty="0"/>
              <a:t>Vulnerability and financial vulnerability</a:t>
            </a:r>
          </a:p>
          <a:p>
            <a:r>
              <a:rPr lang="en-NZ" sz="2200" dirty="0"/>
              <a:t>Snapshot of COVID-19 cases in New Zealand</a:t>
            </a:r>
          </a:p>
          <a:p>
            <a:r>
              <a:rPr lang="en-NZ" sz="2200" dirty="0"/>
              <a:t>Our pre-COVID context</a:t>
            </a:r>
          </a:p>
          <a:p>
            <a:r>
              <a:rPr lang="en-NZ" sz="2200" dirty="0"/>
              <a:t>Vulnerable groups</a:t>
            </a:r>
          </a:p>
          <a:p>
            <a:endParaRPr lang="en-NZ" sz="2200" dirty="0"/>
          </a:p>
          <a:p>
            <a:endParaRPr lang="en-NZ" sz="2200" dirty="0"/>
          </a:p>
          <a:p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33578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34B2-20EA-4C28-A833-68F107745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br>
              <a:rPr lang="en-NZ" b="1" dirty="0"/>
            </a:br>
            <a:r>
              <a:rPr lang="en-NZ" b="1" dirty="0"/>
              <a:t>List of more New Zealand specific articles/papers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406A-AA2A-49FA-B8F0-C03E1882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404"/>
            <a:ext cx="8456720" cy="46200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6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immediate and medium-term social and psycho-social impacts of COVID-19 in New Zealand (May 2020) 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F2FE50D-4CFF-43A1-A4A9-6332CDE05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graphicFrame>
        <p:nvGraphicFramePr>
          <p:cNvPr id="18" name="Object 17" descr="PDF icon graphic">
            <a:extLst>
              <a:ext uri="{FF2B5EF4-FFF2-40B4-BE49-F238E27FC236}">
                <a16:creationId xmlns:a16="http://schemas.microsoft.com/office/drawing/2014/main" id="{12841954-C929-406D-8FB8-93198CDF0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02268"/>
              </p:ext>
            </p:extLst>
          </p:nvPr>
        </p:nvGraphicFramePr>
        <p:xfrm>
          <a:off x="2350334" y="1675753"/>
          <a:ext cx="2079624" cy="62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2939400" imgH="705600" progId="Package">
                  <p:embed/>
                </p:oleObj>
              </mc:Choice>
              <mc:Fallback>
                <p:oleObj name="Packager Shell Object" showAsIcon="1" r:id="rId4" imgW="2939400" imgH="705600" progId="Package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2841954-C929-406D-8FB8-93198CDF0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34" y="1675753"/>
                        <a:ext cx="2079624" cy="623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F3274B4-97F7-46AD-BD6D-CCF16E83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81" y="2331151"/>
            <a:ext cx="83538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lvl="1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5600" algn="l"/>
              </a:tabLst>
            </a:pPr>
            <a:r>
              <a:rPr kumimoji="0" lang="en-NZ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Poh, L. M., &amp; Sabri, M. F. (2017). Review of financial vulnerability studies. Archives of Business Research,  5(2), 127-134, Society for Science and Education</a:t>
            </a:r>
            <a:endParaRPr kumimoji="0" lang="en-NZ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 descr="PDF icon graphic">
            <a:extLst>
              <a:ext uri="{FF2B5EF4-FFF2-40B4-BE49-F238E27FC236}">
                <a16:creationId xmlns:a16="http://schemas.microsoft.com/office/drawing/2014/main" id="{A5211730-BA57-4617-A493-1CC57AC3C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71606"/>
              </p:ext>
            </p:extLst>
          </p:nvPr>
        </p:nvGraphicFramePr>
        <p:xfrm>
          <a:off x="1430230" y="2942977"/>
          <a:ext cx="29337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6" imgW="2933841" imgH="563987" progId="Package">
                  <p:embed/>
                </p:oleObj>
              </mc:Choice>
              <mc:Fallback>
                <p:oleObj name="Packager Shell Object" showAsIcon="1" r:id="rId6" imgW="2933841" imgH="563987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211730-BA57-4617-A493-1CC57AC3C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230" y="2942977"/>
                        <a:ext cx="29337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7A9CA27-842F-4FA5-BABB-AA997875C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2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782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8478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2400" dirty="0"/>
              <a:t>For discussion and further information contact:</a:t>
            </a:r>
          </a:p>
          <a:p>
            <a:pPr marL="0" indent="0" algn="ctr">
              <a:buNone/>
            </a:pPr>
            <a:r>
              <a:rPr lang="en-GB" sz="2400" dirty="0"/>
              <a:t>Dr Pushpa Wood</a:t>
            </a:r>
          </a:p>
          <a:p>
            <a:pPr marL="0" indent="0" algn="ctr">
              <a:buNone/>
            </a:pPr>
            <a:r>
              <a:rPr lang="en-GB" sz="2400" dirty="0"/>
              <a:t>Fin-Ed Centre, Massey University</a:t>
            </a:r>
          </a:p>
          <a:p>
            <a:pPr marL="0" indent="0" algn="ctr">
              <a:buNone/>
            </a:pPr>
            <a:r>
              <a:rPr lang="en-GB" sz="2400" dirty="0">
                <a:hlinkClick r:id="rId3"/>
              </a:rPr>
              <a:t>P.Wood@massey.ac.nz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r>
              <a:rPr lang="en-GB" sz="2400" dirty="0"/>
              <a:t>http://fin-ed.massey.ac.nz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D7CC0-90AB-BD44-9210-B1AB0B95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42765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2DE5E-6263-4FBA-A459-8C81CBAD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NZ" sz="5400"/>
              <a:t>Who are we?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738B-D400-4595-9D21-A0213948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4365055" cy="4956048"/>
          </a:xfrm>
        </p:spPr>
        <p:txBody>
          <a:bodyPr anchor="ctr">
            <a:normAutofit/>
          </a:bodyPr>
          <a:lstStyle/>
          <a:p>
            <a:endParaRPr lang="mi-NZ" sz="2200" b="1" i="1" dirty="0"/>
          </a:p>
          <a:p>
            <a:endParaRPr lang="mi-NZ" sz="2200" b="1" i="1" dirty="0"/>
          </a:p>
          <a:p>
            <a:r>
              <a:rPr lang="mi-NZ" sz="2200" b="1" i="1" dirty="0"/>
              <a:t>Our Vision (tā mātou whakakitenga): </a:t>
            </a:r>
            <a:r>
              <a:rPr lang="mi-NZ" sz="2200" dirty="0"/>
              <a:t>New Zealanders are financially empowered to achieve a better quality of life.</a:t>
            </a:r>
            <a:endParaRPr lang="en-NZ" sz="2200" dirty="0"/>
          </a:p>
          <a:p>
            <a:pPr marL="0" indent="0">
              <a:buNone/>
            </a:pPr>
            <a:endParaRPr lang="en-NZ" sz="2200" dirty="0"/>
          </a:p>
          <a:p>
            <a:r>
              <a:rPr lang="mi-NZ" sz="2200" b="1" i="1" dirty="0"/>
              <a:t>Our Mission (tā mātou kaupapa mātāmua): </a:t>
            </a:r>
            <a:r>
              <a:rPr lang="mi-NZ" sz="2200" dirty="0"/>
              <a:t>To help New Zealanders become more financially astute by improving their knowledge, attitudes and behaviour towards money.</a:t>
            </a:r>
            <a:endParaRPr lang="en-NZ" sz="2200" dirty="0"/>
          </a:p>
          <a:p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93911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B89D5-B119-4FE7-9140-E2902C38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056248" cy="4109421"/>
          </a:xfrm>
        </p:spPr>
        <p:txBody>
          <a:bodyPr>
            <a:normAutofit/>
          </a:bodyPr>
          <a:lstStyle/>
          <a:p>
            <a:r>
              <a:rPr lang="en-NZ" sz="5400" dirty="0"/>
              <a:t>What do we do?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7DFB-EE76-4B1A-8856-8B99F797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153" y="284964"/>
            <a:ext cx="4497373" cy="5138704"/>
          </a:xfrm>
        </p:spPr>
        <p:txBody>
          <a:bodyPr anchor="ctr">
            <a:normAutofit fontScale="92500"/>
          </a:bodyPr>
          <a:lstStyle/>
          <a:p>
            <a:pPr lvl="0"/>
            <a:endParaRPr lang="en-NZ" sz="2200" dirty="0"/>
          </a:p>
          <a:p>
            <a:pPr lvl="0"/>
            <a:endParaRPr lang="en-NZ" sz="2200" dirty="0"/>
          </a:p>
          <a:p>
            <a:pPr lvl="0"/>
            <a:r>
              <a:rPr lang="en-NZ" sz="2200" dirty="0"/>
              <a:t>New Zealand’s leading academic financial education and research centre </a:t>
            </a:r>
          </a:p>
          <a:p>
            <a:pPr lvl="0"/>
            <a:r>
              <a:rPr lang="en-NZ" sz="2200" dirty="0"/>
              <a:t>Engaged in research, evaluation, consultancy, teaching and resource development</a:t>
            </a:r>
          </a:p>
          <a:p>
            <a:pPr lvl="0"/>
            <a:r>
              <a:rPr lang="en-NZ" sz="2200" dirty="0"/>
              <a:t>Public Private Partnership (PPP) model operating out of a university</a:t>
            </a:r>
          </a:p>
          <a:p>
            <a:pPr lvl="0"/>
            <a:r>
              <a:rPr lang="en-NZ" sz="2200" dirty="0"/>
              <a:t>Governed by an Advisory Board (including external board members)</a:t>
            </a:r>
          </a:p>
          <a:p>
            <a:pPr lvl="0"/>
            <a:r>
              <a:rPr lang="en-NZ" sz="2200" dirty="0"/>
              <a:t>An Associate Member of the OECD International Network of Financial Education – the only New Zealand education institution.</a:t>
            </a:r>
          </a:p>
          <a:p>
            <a:pPr marL="0" indent="0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27570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DF354-6C02-4E75-8CBA-215F91D1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4" y="1053924"/>
            <a:ext cx="3200400" cy="3765502"/>
          </a:xfrm>
        </p:spPr>
        <p:txBody>
          <a:bodyPr>
            <a:normAutofit/>
          </a:bodyPr>
          <a:lstStyle/>
          <a:p>
            <a:r>
              <a:rPr lang="en-NZ" b="1">
                <a:solidFill>
                  <a:srgbClr val="FFFFFF"/>
                </a:solidFill>
              </a:rPr>
              <a:t>Wellbeing and financial vulnerability?</a:t>
            </a:r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0FCB-A2DA-41A5-AB1B-58E7EB27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15" y="319088"/>
            <a:ext cx="5272044" cy="56911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200" dirty="0"/>
              <a:t>The Treasury developed the Living Standards Framework (LSF) in 2019) to strengthen the robustness and rigour of their advice  to government about lifting living standards. The LSF is a tool that helps Treasury to systematically consider the broader impacts of advice provided.</a:t>
            </a:r>
          </a:p>
          <a:p>
            <a:pPr marL="0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200" dirty="0"/>
              <a:t>NZ government defines “Wellbeing is when people are able to lead fulfilling lives with purpose, balance and meaning to them.” </a:t>
            </a:r>
            <a:endParaRPr lang="en-NZ" sz="2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09635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BA148-6985-4FD0-8A42-331E13D3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mi-NZ"/>
              <a:t>Financial vulnerability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79B1-F24B-4AB7-8F77-4385DD9D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581" y="557189"/>
            <a:ext cx="6167246" cy="48572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mi-NZ" sz="2000" dirty="0"/>
              <a:t>In my view financial vulnerability of an individual or a household means</a:t>
            </a:r>
          </a:p>
          <a:p>
            <a:pPr marL="0" indent="0">
              <a:buNone/>
            </a:pPr>
            <a:endParaRPr lang="mi-NZ" sz="2000" dirty="0"/>
          </a:p>
          <a:p>
            <a:pPr lvl="1"/>
            <a:r>
              <a:rPr lang="mi-NZ" sz="2000" dirty="0"/>
              <a:t>Their financial status is unstable</a:t>
            </a:r>
          </a:p>
          <a:p>
            <a:pPr lvl="1"/>
            <a:r>
              <a:rPr lang="mi-NZ" sz="2000" dirty="0"/>
              <a:t>Any financial shocks or risks are likely to put them in a situation where they will find it hard to sustain their financial security over a longer period of time</a:t>
            </a:r>
          </a:p>
          <a:p>
            <a:pPr lvl="1"/>
            <a:r>
              <a:rPr lang="mi-NZ" sz="2000" dirty="0"/>
              <a:t>Their recovery from the such shocks is likely to take some time</a:t>
            </a:r>
          </a:p>
          <a:p>
            <a:pPr lvl="1"/>
            <a:r>
              <a:rPr lang="mi-NZ" sz="2000" dirty="0"/>
              <a:t>Their attitude towards risk can be inconsistent</a:t>
            </a:r>
          </a:p>
          <a:p>
            <a:pPr lvl="1"/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77142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521D7-D7A8-4D2B-A75B-F9CEE043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NZ’s Wellbeing budget priorities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2C9E-02B9-4A7F-B9FD-2EAF80E9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dirty="0"/>
              <a:t>The Wellbeing Budget focuses on five priority areas where evidence tells us there are the greatest opportunities to make real difference to the lives of New Zealanders: </a:t>
            </a:r>
          </a:p>
          <a:p>
            <a:pPr marL="355600" indent="-177800">
              <a:buNone/>
            </a:pPr>
            <a:r>
              <a:rPr lang="en-NZ" dirty="0"/>
              <a:t>• </a:t>
            </a:r>
            <a:r>
              <a:rPr lang="en-NZ" b="1" dirty="0"/>
              <a:t>Taking Mental Health Seriously</a:t>
            </a:r>
            <a:endParaRPr lang="en-NZ" dirty="0"/>
          </a:p>
          <a:p>
            <a:pPr marL="355600" indent="-177800">
              <a:buNone/>
            </a:pPr>
            <a:r>
              <a:rPr lang="en-NZ" dirty="0"/>
              <a:t>• </a:t>
            </a:r>
            <a:r>
              <a:rPr lang="en-NZ" b="1" dirty="0"/>
              <a:t>Improving Child Wellbeing</a:t>
            </a:r>
            <a:endParaRPr lang="en-NZ" dirty="0"/>
          </a:p>
          <a:p>
            <a:pPr marL="355600" indent="-177800">
              <a:buNone/>
            </a:pPr>
            <a:r>
              <a:rPr lang="en-NZ" dirty="0"/>
              <a:t>• </a:t>
            </a:r>
            <a:r>
              <a:rPr lang="en-NZ" b="1" dirty="0"/>
              <a:t>Supporting Māori and Pasifika Aspirations</a:t>
            </a:r>
            <a:endParaRPr lang="en-NZ" dirty="0"/>
          </a:p>
          <a:p>
            <a:pPr marL="355600" indent="-177800">
              <a:buNone/>
            </a:pPr>
            <a:r>
              <a:rPr lang="en-NZ" dirty="0"/>
              <a:t>• </a:t>
            </a:r>
            <a:r>
              <a:rPr lang="en-NZ" b="1" dirty="0"/>
              <a:t>Building a Productive Nation </a:t>
            </a:r>
          </a:p>
          <a:p>
            <a:pPr marL="355600" indent="-177800">
              <a:buNone/>
            </a:pPr>
            <a:r>
              <a:rPr lang="en-NZ" dirty="0"/>
              <a:t>• </a:t>
            </a:r>
            <a:r>
              <a:rPr lang="en-NZ" b="1" dirty="0"/>
              <a:t>Transforming the Economy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9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BAE8B-E26B-4B05-B36E-A2A16812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mi-NZ" sz="6100"/>
              <a:t>What did COVID highlight for us</a:t>
            </a:r>
            <a:endParaRPr lang="en-NZ" sz="61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94CD-A307-4DED-B176-2DF9D9A7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009" y="1500027"/>
            <a:ext cx="4951099" cy="3709103"/>
          </a:xfrm>
        </p:spPr>
        <p:txBody>
          <a:bodyPr anchor="ctr">
            <a:normAutofit fontScale="92500"/>
          </a:bodyPr>
          <a:lstStyle/>
          <a:p>
            <a:endParaRPr lang="mi-NZ" sz="2200" dirty="0"/>
          </a:p>
          <a:p>
            <a:r>
              <a:rPr lang="mi-NZ" sz="2200" dirty="0"/>
              <a:t>New groups of vulnerable people including</a:t>
            </a:r>
          </a:p>
          <a:p>
            <a:pPr marL="228600" lvl="1"/>
            <a:r>
              <a:rPr lang="mi-NZ" sz="2200" dirty="0"/>
              <a:t>Digital divide - lack of electronic divices and bandwidth/data for rural households</a:t>
            </a:r>
          </a:p>
          <a:p>
            <a:pPr marL="228600" lvl="1"/>
            <a:r>
              <a:rPr lang="mi-NZ" sz="2200" dirty="0"/>
              <a:t>Financially vulnerable due to family obligations/cultural traditions</a:t>
            </a:r>
          </a:p>
          <a:p>
            <a:pPr marL="228600" lvl="1"/>
            <a:r>
              <a:rPr lang="mi-NZ" dirty="0"/>
              <a:t>People are capable of saving if they ‘have to’ or if they ‘choose to’</a:t>
            </a:r>
          </a:p>
          <a:p>
            <a:pPr marL="228600" lvl="1"/>
            <a:r>
              <a:rPr lang="mi-NZ" dirty="0"/>
              <a:t>Goodwill of people</a:t>
            </a:r>
          </a:p>
          <a:p>
            <a:pPr marL="228600" lvl="1"/>
            <a:r>
              <a:rPr lang="mi-NZ" dirty="0"/>
              <a:t>High trust level in government</a:t>
            </a:r>
          </a:p>
          <a:p>
            <a:pPr marL="0" lvl="1" indent="0">
              <a:buNone/>
            </a:pPr>
            <a:endParaRPr lang="mi-NZ" sz="2200" dirty="0"/>
          </a:p>
          <a:p>
            <a:pPr marL="457200" lvl="1" indent="0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304579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335D-C804-4270-B1D2-E032C7DF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3745652" cy="4484420"/>
          </a:xfrm>
        </p:spPr>
        <p:txBody>
          <a:bodyPr>
            <a:normAutofit/>
          </a:bodyPr>
          <a:lstStyle/>
          <a:p>
            <a:r>
              <a:rPr lang="mi-NZ" sz="3600" dirty="0"/>
              <a:t>Our Pre- COVID-19 context (1)</a:t>
            </a:r>
            <a:endParaRPr lang="en-NZ" sz="3600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1F84-2E5D-482B-958C-22F2176F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052" y="621792"/>
            <a:ext cx="3862587" cy="5305513"/>
          </a:xfrm>
          <a:noFill/>
        </p:spPr>
        <p:txBody>
          <a:bodyPr anchor="ctr">
            <a:normAutofit/>
          </a:bodyPr>
          <a:lstStyle/>
          <a:p>
            <a:pPr lvl="0"/>
            <a:r>
              <a:rPr lang="en-NZ" sz="2000" dirty="0"/>
              <a:t>A third of New Zealanders are deemed financially vulnerable</a:t>
            </a:r>
          </a:p>
          <a:p>
            <a:pPr lvl="0"/>
            <a:r>
              <a:rPr lang="en-NZ" sz="2000" dirty="0"/>
              <a:t>New Zealand has one of the highest household debt levels in the world at 94% of GDP</a:t>
            </a:r>
          </a:p>
          <a:p>
            <a:pPr lvl="0"/>
            <a:r>
              <a:rPr lang="en-NZ" sz="2000" dirty="0"/>
              <a:t>69% of Kiwis were concerned about money</a:t>
            </a:r>
          </a:p>
          <a:p>
            <a:pPr lvl="0"/>
            <a:r>
              <a:rPr lang="en-NZ" sz="2000" dirty="0"/>
              <a:t>Nearly 500,000 kiwis living in financial hardship</a:t>
            </a:r>
          </a:p>
          <a:p>
            <a:pPr marL="0" lvl="0" indent="0">
              <a:buNone/>
            </a:pPr>
            <a:r>
              <a:rPr lang="en-NZ" sz="2000" dirty="0"/>
              <a:t>(CFFC report May 2020)</a:t>
            </a:r>
          </a:p>
        </p:txBody>
      </p:sp>
    </p:spTree>
    <p:extLst>
      <p:ext uri="{BB962C8B-B14F-4D97-AF65-F5344CB8AC3E}">
        <p14:creationId xmlns:p14="http://schemas.microsoft.com/office/powerpoint/2010/main" val="3865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1E5A379D7E3419E1F80DC362DA925" ma:contentTypeVersion="13" ma:contentTypeDescription="Create a new document." ma:contentTypeScope="" ma:versionID="baa7b7cfe28988f32b1dea124d60e5ef">
  <xsd:schema xmlns:xsd="http://www.w3.org/2001/XMLSchema" xmlns:xs="http://www.w3.org/2001/XMLSchema" xmlns:p="http://schemas.microsoft.com/office/2006/metadata/properties" xmlns:ns3="ac773608-ce33-4a2e-bd02-466d0d8a6825" xmlns:ns4="6f307271-3051-45a9-b226-02b373010d5f" targetNamespace="http://schemas.microsoft.com/office/2006/metadata/properties" ma:root="true" ma:fieldsID="8a0168d4739278144ba51a176ee3895d" ns3:_="" ns4:_="">
    <xsd:import namespace="ac773608-ce33-4a2e-bd02-466d0d8a6825"/>
    <xsd:import namespace="6f307271-3051-45a9-b226-02b373010d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73608-ce33-4a2e-bd02-466d0d8a6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07271-3051-45a9-b226-02b373010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FF7169-5268-4387-AC8C-D2379109EC55}">
  <ds:schemaRefs>
    <ds:schemaRef ds:uri="6f307271-3051-45a9-b226-02b373010d5f"/>
    <ds:schemaRef ds:uri="ac773608-ce33-4a2e-bd02-466d0d8a68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0993AD-9664-4529-9832-87E066369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1F621-8CD8-43B6-ADF4-6E46E1733FEC}">
  <ds:schemaRefs>
    <ds:schemaRef ds:uri="http://purl.org/dc/dcmitype/"/>
    <ds:schemaRef ds:uri="http://purl.org/dc/terms/"/>
    <ds:schemaRef ds:uri="http://schemas.microsoft.com/office/2006/metadata/properties"/>
    <ds:schemaRef ds:uri="6f307271-3051-45a9-b226-02b373010d5f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ac773608-ce33-4a2e-bd02-466d0d8a682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1479</Words>
  <Application>Microsoft Macintosh PowerPoint</Application>
  <PresentationFormat>Widescreen</PresentationFormat>
  <Paragraphs>154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Packager Shell Object</vt:lpstr>
      <vt:lpstr>Changing Faces of Vulnerability – Post COVID-19</vt:lpstr>
      <vt:lpstr>Outline of the presentation</vt:lpstr>
      <vt:lpstr>Who are we?</vt:lpstr>
      <vt:lpstr>What do we do?</vt:lpstr>
      <vt:lpstr>Wellbeing and financial vulnerability?</vt:lpstr>
      <vt:lpstr>Financial vulnerability </vt:lpstr>
      <vt:lpstr>NZ’s Wellbeing budget priorities</vt:lpstr>
      <vt:lpstr>What did COVID highlight for us</vt:lpstr>
      <vt:lpstr>Our Pre- COVID-19 context (1)</vt:lpstr>
      <vt:lpstr>Our Pre- COVID-19 context (2)</vt:lpstr>
      <vt:lpstr>Some new vulnerable groups that emerged during and post COVID </vt:lpstr>
      <vt:lpstr>Some new vulnerable groups that emerged during and post COVID</vt:lpstr>
      <vt:lpstr>What worked for us?</vt:lpstr>
      <vt:lpstr>Lessons we learned</vt:lpstr>
      <vt:lpstr>Our recent longitudinal study interim survey revealed </vt:lpstr>
      <vt:lpstr>Impact on short/long term plans </vt:lpstr>
      <vt:lpstr>Building a productive, sustainable, and inclusive economy – what do we need to do differently? </vt:lpstr>
      <vt:lpstr>My ideal world</vt:lpstr>
      <vt:lpstr> List of some New Zealand specific articles/papers </vt:lpstr>
      <vt:lpstr> List of more New Zealand specific articles/papers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Faces of Vulnerability – Post COVID-19</dc:title>
  <dc:creator>Wood, Pushpa</dc:creator>
  <cp:lastModifiedBy>Microsoft Office User</cp:lastModifiedBy>
  <cp:revision>6</cp:revision>
  <dcterms:created xsi:type="dcterms:W3CDTF">2021-01-28T08:36:21Z</dcterms:created>
  <dcterms:modified xsi:type="dcterms:W3CDTF">2021-02-01T11:46:30Z</dcterms:modified>
</cp:coreProperties>
</file>