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charts/chart6.xml" ContentType="application/vnd.openxmlformats-officedocument.drawingml.chart+xml"/>
  <Override PartName="/ppt/notesSlides/notesSlide29.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charts/chart8.xml" ContentType="application/vnd.openxmlformats-officedocument.drawingml.chart+xml"/>
  <Override PartName="/ppt/notesSlides/notesSlide31.xml" ContentType="application/vnd.openxmlformats-officedocument.presentationml.notesSlide+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88" r:id="rId5"/>
    <p:sldMasterId id="2147483704" r:id="rId6"/>
    <p:sldMasterId id="2147483707" r:id="rId7"/>
  </p:sldMasterIdLst>
  <p:notesMasterIdLst>
    <p:notesMasterId r:id="rId70"/>
  </p:notesMasterIdLst>
  <p:sldIdLst>
    <p:sldId id="259" r:id="rId8"/>
    <p:sldId id="256" r:id="rId9"/>
    <p:sldId id="276" r:id="rId10"/>
    <p:sldId id="265"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277" r:id="rId39"/>
    <p:sldId id="266" r:id="rId40"/>
    <p:sldId id="324"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25" r:id="rId60"/>
    <p:sldId id="326" r:id="rId61"/>
    <p:sldId id="327" r:id="rId62"/>
    <p:sldId id="328" r:id="rId63"/>
    <p:sldId id="329" r:id="rId64"/>
    <p:sldId id="330" r:id="rId65"/>
    <p:sldId id="331" r:id="rId66"/>
    <p:sldId id="332" r:id="rId67"/>
    <p:sldId id="333" r:id="rId68"/>
    <p:sldId id="278" r:id="rId69"/>
  </p:sldIdLst>
  <p:sldSz cx="9144000" cy="5143500" type="screen16x9"/>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94662"/>
  </p:normalViewPr>
  <p:slideViewPr>
    <p:cSldViewPr snapToGrid="0" snapToObjects="1">
      <p:cViewPr varScale="1">
        <p:scale>
          <a:sx n="107" d="100"/>
          <a:sy n="107" d="100"/>
        </p:scale>
        <p:origin x="-1146"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eeefshome\eeestaff\jacksotj\tim%20jackson\Electrical%20Engineering%201\2018_19%20course%20materials\2019-05-09T1436_Grades-LC_Electrical_Engineering_1%209th%20May.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eeefshome\eeestaff\jacksotj\tim%20jackson\Electrical%20Engineering%201\2018_19%20course%20materials\2019-05-09T1436_Grades-LC_Electrical_Engineering_1%209th%20May.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eeefshome\eeestaff\jacksotj\tim%20jackson\Electrical%20Engineering%201\exams%202018\Copy%20of%20EE1%20master%20after%20checking.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4175581561662222E-2"/>
          <c:y val="0.23591511414840555"/>
          <c:w val="0.91856339691422995"/>
          <c:h val="0.69706574121141807"/>
        </c:manualLayout>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10%</c:v>
                </c:pt>
                <c:pt idx="1">
                  <c:v>20%</c:v>
                </c:pt>
                <c:pt idx="2">
                  <c:v>30%</c:v>
                </c:pt>
                <c:pt idx="3">
                  <c:v>40%</c:v>
                </c:pt>
                <c:pt idx="4">
                  <c:v>50%</c:v>
                </c:pt>
                <c:pt idx="5">
                  <c:v>60%</c:v>
                </c:pt>
                <c:pt idx="6">
                  <c:v>70%</c:v>
                </c:pt>
                <c:pt idx="7">
                  <c:v>80%</c:v>
                </c:pt>
                <c:pt idx="8">
                  <c:v>90%</c:v>
                </c:pt>
                <c:pt idx="9">
                  <c:v>100%</c:v>
                </c:pt>
                <c:pt idx="10">
                  <c:v>N/A</c:v>
                </c:pt>
              </c:strCache>
            </c:strRef>
          </c:cat>
          <c:val>
            <c:numRef>
              <c:f>Sheet1!$B$2:$B$12</c:f>
              <c:numCache>
                <c:formatCode>General</c:formatCode>
                <c:ptCount val="11"/>
                <c:pt idx="0">
                  <c:v>3</c:v>
                </c:pt>
                <c:pt idx="1">
                  <c:v>2</c:v>
                </c:pt>
                <c:pt idx="2">
                  <c:v>5</c:v>
                </c:pt>
                <c:pt idx="3">
                  <c:v>9</c:v>
                </c:pt>
                <c:pt idx="4">
                  <c:v>14</c:v>
                </c:pt>
                <c:pt idx="5">
                  <c:v>17</c:v>
                </c:pt>
                <c:pt idx="6">
                  <c:v>21</c:v>
                </c:pt>
                <c:pt idx="7">
                  <c:v>25</c:v>
                </c:pt>
                <c:pt idx="8">
                  <c:v>9</c:v>
                </c:pt>
                <c:pt idx="9">
                  <c:v>9</c:v>
                </c:pt>
                <c:pt idx="10">
                  <c:v>2</c:v>
                </c:pt>
              </c:numCache>
            </c:numRef>
          </c:val>
          <c:extLst xmlns:c16r2="http://schemas.microsoft.com/office/drawing/2015/06/chart">
            <c:ext xmlns:c16="http://schemas.microsoft.com/office/drawing/2014/chart" uri="{C3380CC4-5D6E-409C-BE32-E72D297353CC}">
              <c16:uniqueId val="{00000000-1E94-478A-ACEC-9E78DEC03663}"/>
            </c:ext>
          </c:extLst>
        </c:ser>
        <c:dLbls>
          <c:dLblPos val="outEnd"/>
          <c:showLegendKey val="0"/>
          <c:showVal val="1"/>
          <c:showCatName val="0"/>
          <c:showSerName val="0"/>
          <c:showPercent val="0"/>
          <c:showBubbleSize val="0"/>
        </c:dLbls>
        <c:gapWidth val="219"/>
        <c:overlap val="-27"/>
        <c:axId val="150451712"/>
        <c:axId val="150454656"/>
      </c:barChart>
      <c:catAx>
        <c:axId val="150451712"/>
        <c:scaling>
          <c:orientation val="minMax"/>
        </c:scaling>
        <c:delete val="1"/>
        <c:axPos val="b"/>
        <c:numFmt formatCode="General" sourceLinked="1"/>
        <c:majorTickMark val="none"/>
        <c:minorTickMark val="none"/>
        <c:tickLblPos val="nextTo"/>
        <c:crossAx val="150454656"/>
        <c:crosses val="autoZero"/>
        <c:auto val="1"/>
        <c:lblAlgn val="ctr"/>
        <c:lblOffset val="100"/>
        <c:noMultiLvlLbl val="0"/>
      </c:catAx>
      <c:valAx>
        <c:axId val="150454656"/>
        <c:scaling>
          <c:orientation val="minMax"/>
        </c:scaling>
        <c:delete val="1"/>
        <c:axPos val="l"/>
        <c:numFmt formatCode="General" sourceLinked="1"/>
        <c:majorTickMark val="none"/>
        <c:minorTickMark val="none"/>
        <c:tickLblPos val="nextTo"/>
        <c:crossAx val="1504517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dirty="0"/>
              <a:t>Exam </a:t>
            </a:r>
            <a:r>
              <a:rPr lang="en-GB" dirty="0" smtClean="0"/>
              <a:t>marks 2019</a:t>
            </a:r>
            <a:endParaRPr lang="en-GB" dirty="0"/>
          </a:p>
        </c:rich>
      </c:tx>
      <c:overlay val="0"/>
    </c:title>
    <c:autoTitleDeleted val="0"/>
    <c:plotArea>
      <c:layout/>
      <c:barChart>
        <c:barDir val="col"/>
        <c:grouping val="clustered"/>
        <c:varyColors val="0"/>
        <c:ser>
          <c:idx val="0"/>
          <c:order val="0"/>
          <c:tx>
            <c:v>Frequency</c:v>
          </c:tx>
          <c:invertIfNegative val="0"/>
          <c:cat>
            <c:strRef>
              <c:f>Histograms!$E$3:$E$13</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Histograms!$F$3:$F$13</c:f>
              <c:numCache>
                <c:formatCode>General</c:formatCode>
                <c:ptCount val="11"/>
                <c:pt idx="0">
                  <c:v>0</c:v>
                </c:pt>
                <c:pt idx="1">
                  <c:v>5</c:v>
                </c:pt>
                <c:pt idx="2">
                  <c:v>5</c:v>
                </c:pt>
                <c:pt idx="3">
                  <c:v>20</c:v>
                </c:pt>
                <c:pt idx="4">
                  <c:v>45</c:v>
                </c:pt>
                <c:pt idx="5">
                  <c:v>74</c:v>
                </c:pt>
                <c:pt idx="6">
                  <c:v>72</c:v>
                </c:pt>
                <c:pt idx="7">
                  <c:v>45</c:v>
                </c:pt>
                <c:pt idx="8">
                  <c:v>45</c:v>
                </c:pt>
                <c:pt idx="9">
                  <c:v>8</c:v>
                </c:pt>
                <c:pt idx="10">
                  <c:v>0</c:v>
                </c:pt>
              </c:numCache>
            </c:numRef>
          </c:val>
          <c:extLst xmlns:c16r2="http://schemas.microsoft.com/office/drawing/2015/06/chart">
            <c:ext xmlns:c16="http://schemas.microsoft.com/office/drawing/2014/chart" uri="{C3380CC4-5D6E-409C-BE32-E72D297353CC}">
              <c16:uniqueId val="{00000000-50B5-4113-8B28-287A82C816BF}"/>
            </c:ext>
          </c:extLst>
        </c:ser>
        <c:dLbls>
          <c:showLegendKey val="0"/>
          <c:showVal val="0"/>
          <c:showCatName val="0"/>
          <c:showSerName val="0"/>
          <c:showPercent val="0"/>
          <c:showBubbleSize val="0"/>
        </c:dLbls>
        <c:gapWidth val="150"/>
        <c:axId val="101399936"/>
        <c:axId val="101872000"/>
      </c:barChart>
      <c:catAx>
        <c:axId val="101399936"/>
        <c:scaling>
          <c:orientation val="minMax"/>
        </c:scaling>
        <c:delete val="0"/>
        <c:axPos val="b"/>
        <c:title>
          <c:tx>
            <c:rich>
              <a:bodyPr/>
              <a:lstStyle/>
              <a:p>
                <a:pPr>
                  <a:defRPr/>
                </a:pPr>
                <a:r>
                  <a:rPr lang="en-GB" dirty="0" smtClean="0"/>
                  <a:t>Percentage</a:t>
                </a:r>
                <a:endParaRPr lang="en-GB" dirty="0"/>
              </a:p>
            </c:rich>
          </c:tx>
          <c:overlay val="0"/>
        </c:title>
        <c:numFmt formatCode="General" sourceLinked="1"/>
        <c:majorTickMark val="out"/>
        <c:minorTickMark val="none"/>
        <c:tickLblPos val="nextTo"/>
        <c:crossAx val="101872000"/>
        <c:crosses val="autoZero"/>
        <c:auto val="1"/>
        <c:lblAlgn val="ctr"/>
        <c:lblOffset val="100"/>
        <c:noMultiLvlLbl val="0"/>
      </c:catAx>
      <c:valAx>
        <c:axId val="101872000"/>
        <c:scaling>
          <c:orientation val="minMax"/>
        </c:scaling>
        <c:delete val="0"/>
        <c:axPos val="l"/>
        <c:title>
          <c:tx>
            <c:rich>
              <a:bodyPr/>
              <a:lstStyle/>
              <a:p>
                <a:pPr>
                  <a:defRPr/>
                </a:pPr>
                <a:r>
                  <a:rPr lang="en-GB"/>
                  <a:t>Frequency</a:t>
                </a:r>
              </a:p>
            </c:rich>
          </c:tx>
          <c:overlay val="0"/>
        </c:title>
        <c:numFmt formatCode="General" sourceLinked="1"/>
        <c:majorTickMark val="out"/>
        <c:minorTickMark val="none"/>
        <c:tickLblPos val="nextTo"/>
        <c:crossAx val="10139993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dirty="0" smtClean="0"/>
              <a:t>Coursework 2019</a:t>
            </a:r>
            <a:endParaRPr lang="en-GB" dirty="0"/>
          </a:p>
        </c:rich>
      </c:tx>
      <c:overlay val="0"/>
    </c:title>
    <c:autoTitleDeleted val="0"/>
    <c:plotArea>
      <c:layout/>
      <c:barChart>
        <c:barDir val="col"/>
        <c:grouping val="clustered"/>
        <c:varyColors val="0"/>
        <c:ser>
          <c:idx val="0"/>
          <c:order val="0"/>
          <c:tx>
            <c:v>Frequency</c:v>
          </c:tx>
          <c:invertIfNegative val="0"/>
          <c:cat>
            <c:strRef>
              <c:f>Histograms!$G$3:$G$13</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Histograms!$H$3:$H$13</c:f>
              <c:numCache>
                <c:formatCode>General</c:formatCode>
                <c:ptCount val="11"/>
                <c:pt idx="0">
                  <c:v>0</c:v>
                </c:pt>
                <c:pt idx="1">
                  <c:v>9</c:v>
                </c:pt>
                <c:pt idx="2">
                  <c:v>4</c:v>
                </c:pt>
                <c:pt idx="3">
                  <c:v>9</c:v>
                </c:pt>
                <c:pt idx="4">
                  <c:v>8</c:v>
                </c:pt>
                <c:pt idx="5">
                  <c:v>12</c:v>
                </c:pt>
                <c:pt idx="6">
                  <c:v>26</c:v>
                </c:pt>
                <c:pt idx="7">
                  <c:v>31</c:v>
                </c:pt>
                <c:pt idx="8">
                  <c:v>67</c:v>
                </c:pt>
                <c:pt idx="9">
                  <c:v>165</c:v>
                </c:pt>
                <c:pt idx="10">
                  <c:v>0</c:v>
                </c:pt>
              </c:numCache>
            </c:numRef>
          </c:val>
          <c:extLst xmlns:c16r2="http://schemas.microsoft.com/office/drawing/2015/06/chart">
            <c:ext xmlns:c16="http://schemas.microsoft.com/office/drawing/2014/chart" uri="{C3380CC4-5D6E-409C-BE32-E72D297353CC}">
              <c16:uniqueId val="{00000000-89C2-43E9-8D06-DF672A257328}"/>
            </c:ext>
          </c:extLst>
        </c:ser>
        <c:dLbls>
          <c:showLegendKey val="0"/>
          <c:showVal val="0"/>
          <c:showCatName val="0"/>
          <c:showSerName val="0"/>
          <c:showPercent val="0"/>
          <c:showBubbleSize val="0"/>
        </c:dLbls>
        <c:gapWidth val="150"/>
        <c:axId val="101905152"/>
        <c:axId val="101907072"/>
      </c:barChart>
      <c:catAx>
        <c:axId val="101905152"/>
        <c:scaling>
          <c:orientation val="minMax"/>
        </c:scaling>
        <c:delete val="0"/>
        <c:axPos val="b"/>
        <c:title>
          <c:tx>
            <c:rich>
              <a:bodyPr/>
              <a:lstStyle/>
              <a:p>
                <a:pPr>
                  <a:defRPr/>
                </a:pPr>
                <a:r>
                  <a:rPr lang="en-GB" dirty="0" smtClean="0"/>
                  <a:t>Percentage</a:t>
                </a:r>
                <a:endParaRPr lang="en-GB" dirty="0"/>
              </a:p>
            </c:rich>
          </c:tx>
          <c:overlay val="0"/>
        </c:title>
        <c:numFmt formatCode="General" sourceLinked="1"/>
        <c:majorTickMark val="out"/>
        <c:minorTickMark val="none"/>
        <c:tickLblPos val="nextTo"/>
        <c:crossAx val="101907072"/>
        <c:crosses val="autoZero"/>
        <c:auto val="1"/>
        <c:lblAlgn val="ctr"/>
        <c:lblOffset val="100"/>
        <c:noMultiLvlLbl val="0"/>
      </c:catAx>
      <c:valAx>
        <c:axId val="101907072"/>
        <c:scaling>
          <c:orientation val="minMax"/>
        </c:scaling>
        <c:delete val="0"/>
        <c:axPos val="l"/>
        <c:title>
          <c:tx>
            <c:rich>
              <a:bodyPr/>
              <a:lstStyle/>
              <a:p>
                <a:pPr>
                  <a:defRPr/>
                </a:pPr>
                <a:r>
                  <a:rPr lang="en-GB"/>
                  <a:t>Frequency</a:t>
                </a:r>
              </a:p>
            </c:rich>
          </c:tx>
          <c:overlay val="0"/>
        </c:title>
        <c:numFmt formatCode="General" sourceLinked="1"/>
        <c:majorTickMark val="out"/>
        <c:minorTickMark val="none"/>
        <c:tickLblPos val="nextTo"/>
        <c:crossAx val="10190515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a:t>Coursework 2018</a:t>
            </a:r>
          </a:p>
        </c:rich>
      </c:tx>
      <c:overlay val="0"/>
    </c:title>
    <c:autoTitleDeleted val="0"/>
    <c:plotArea>
      <c:layout/>
      <c:barChart>
        <c:barDir val="col"/>
        <c:grouping val="clustered"/>
        <c:varyColors val="0"/>
        <c:ser>
          <c:idx val="0"/>
          <c:order val="0"/>
          <c:tx>
            <c:v>Frequency</c:v>
          </c:tx>
          <c:invertIfNegative val="0"/>
          <c:cat>
            <c:strRef>
              <c:f>'EE1 original master'!$AQ$3:$AQ$13</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'EE1 original master'!$AR$3:$AR$13</c:f>
              <c:numCache>
                <c:formatCode>General</c:formatCode>
                <c:ptCount val="11"/>
                <c:pt idx="0">
                  <c:v>12</c:v>
                </c:pt>
                <c:pt idx="1">
                  <c:v>11</c:v>
                </c:pt>
                <c:pt idx="2">
                  <c:v>8</c:v>
                </c:pt>
                <c:pt idx="3">
                  <c:v>13</c:v>
                </c:pt>
                <c:pt idx="4">
                  <c:v>29</c:v>
                </c:pt>
                <c:pt idx="5">
                  <c:v>21</c:v>
                </c:pt>
                <c:pt idx="6">
                  <c:v>50</c:v>
                </c:pt>
                <c:pt idx="7">
                  <c:v>57</c:v>
                </c:pt>
                <c:pt idx="8">
                  <c:v>88</c:v>
                </c:pt>
                <c:pt idx="9">
                  <c:v>54</c:v>
                </c:pt>
                <c:pt idx="10">
                  <c:v>0</c:v>
                </c:pt>
              </c:numCache>
            </c:numRef>
          </c:val>
          <c:extLst xmlns:c16r2="http://schemas.microsoft.com/office/drawing/2015/06/chart">
            <c:ext xmlns:c16="http://schemas.microsoft.com/office/drawing/2014/chart" uri="{C3380CC4-5D6E-409C-BE32-E72D297353CC}">
              <c16:uniqueId val="{00000000-B87A-4B55-A655-85A4C128B395}"/>
            </c:ext>
          </c:extLst>
        </c:ser>
        <c:dLbls>
          <c:showLegendKey val="0"/>
          <c:showVal val="0"/>
          <c:showCatName val="0"/>
          <c:showSerName val="0"/>
          <c:showPercent val="0"/>
          <c:showBubbleSize val="0"/>
        </c:dLbls>
        <c:gapWidth val="150"/>
        <c:axId val="102472320"/>
        <c:axId val="105284352"/>
      </c:barChart>
      <c:catAx>
        <c:axId val="102472320"/>
        <c:scaling>
          <c:orientation val="minMax"/>
        </c:scaling>
        <c:delete val="0"/>
        <c:axPos val="b"/>
        <c:title>
          <c:tx>
            <c:rich>
              <a:bodyPr/>
              <a:lstStyle/>
              <a:p>
                <a:pPr>
                  <a:defRPr/>
                </a:pPr>
                <a:r>
                  <a:rPr lang="en-GB"/>
                  <a:t>Percentage</a:t>
                </a:r>
              </a:p>
            </c:rich>
          </c:tx>
          <c:overlay val="0"/>
        </c:title>
        <c:numFmt formatCode="General" sourceLinked="1"/>
        <c:majorTickMark val="out"/>
        <c:minorTickMark val="none"/>
        <c:tickLblPos val="nextTo"/>
        <c:crossAx val="105284352"/>
        <c:crosses val="autoZero"/>
        <c:auto val="1"/>
        <c:lblAlgn val="ctr"/>
        <c:lblOffset val="100"/>
        <c:noMultiLvlLbl val="0"/>
      </c:catAx>
      <c:valAx>
        <c:axId val="105284352"/>
        <c:scaling>
          <c:orientation val="minMax"/>
        </c:scaling>
        <c:delete val="0"/>
        <c:axPos val="l"/>
        <c:title>
          <c:tx>
            <c:rich>
              <a:bodyPr/>
              <a:lstStyle/>
              <a:p>
                <a:pPr>
                  <a:defRPr/>
                </a:pPr>
                <a:r>
                  <a:rPr lang="en-GB"/>
                  <a:t>Frequency</a:t>
                </a:r>
              </a:p>
            </c:rich>
          </c:tx>
          <c:overlay val="0"/>
        </c:title>
        <c:numFmt formatCode="General" sourceLinked="1"/>
        <c:majorTickMark val="out"/>
        <c:minorTickMark val="none"/>
        <c:tickLblPos val="nextTo"/>
        <c:crossAx val="102472320"/>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03720824863387E-2"/>
          <c:y val="0.13680337601377623"/>
          <c:w val="0.88824627593930994"/>
          <c:h val="0.66800021351794248"/>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Translate from English into first language</c:v>
                </c:pt>
                <c:pt idx="1">
                  <c:v>Translate from first language into English</c:v>
                </c:pt>
                <c:pt idx="2">
                  <c:v>I never use translation software</c:v>
                </c:pt>
              </c:strCache>
            </c:strRef>
          </c:cat>
          <c:val>
            <c:numRef>
              <c:f>Sheet1!$B$2:$B$4</c:f>
              <c:numCache>
                <c:formatCode>General</c:formatCode>
                <c:ptCount val="3"/>
                <c:pt idx="0">
                  <c:v>123</c:v>
                </c:pt>
                <c:pt idx="1">
                  <c:v>40</c:v>
                </c:pt>
                <c:pt idx="2">
                  <c:v>23</c:v>
                </c:pt>
              </c:numCache>
            </c:numRef>
          </c:val>
          <c:extLst xmlns:c16r2="http://schemas.microsoft.com/office/drawing/2015/06/chart">
            <c:ext xmlns:c16="http://schemas.microsoft.com/office/drawing/2014/chart" uri="{C3380CC4-5D6E-409C-BE32-E72D297353CC}">
              <c16:uniqueId val="{00000000-60CE-4F27-A6F4-50EF12AFFD86}"/>
            </c:ext>
          </c:extLst>
        </c:ser>
        <c:dLbls>
          <c:dLblPos val="outEnd"/>
          <c:showLegendKey val="0"/>
          <c:showVal val="1"/>
          <c:showCatName val="0"/>
          <c:showSerName val="0"/>
          <c:showPercent val="0"/>
          <c:showBubbleSize val="0"/>
        </c:dLbls>
        <c:gapWidth val="261"/>
        <c:overlap val="15"/>
        <c:axId val="99737984"/>
        <c:axId val="99740672"/>
      </c:barChart>
      <c:catAx>
        <c:axId val="9973798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9740672"/>
        <c:crosses val="autoZero"/>
        <c:auto val="1"/>
        <c:lblAlgn val="ctr"/>
        <c:lblOffset val="100"/>
        <c:noMultiLvlLbl val="0"/>
      </c:catAx>
      <c:valAx>
        <c:axId val="99740672"/>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99737984"/>
        <c:crosses val="autoZero"/>
        <c:crossBetween val="between"/>
      </c:valAx>
      <c:spPr>
        <a:noFill/>
        <a:ln>
          <a:noFill/>
        </a:ln>
        <a:effectLst/>
      </c:spPr>
    </c:plotArea>
    <c:plotVisOnly val="1"/>
    <c:dispBlanksAs val="gap"/>
    <c:showDLblsOverMax val="0"/>
  </c:chart>
  <c:spPr>
    <a:solidFill>
      <a:schemeClr val="tx1"/>
    </a:solidFill>
    <a:ln w="25400">
      <a:solidFill>
        <a:schemeClr val="accent1"/>
      </a:solid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03720824863387E-2"/>
          <c:y val="0.13680337601377623"/>
          <c:w val="0.68965798005625034"/>
          <c:h val="0.66800021351794248"/>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Translate complete text into first language</c:v>
                </c:pt>
                <c:pt idx="1">
                  <c:v>Read in English; translate parts into first language</c:v>
                </c:pt>
                <c:pt idx="2">
                  <c:v>Only read in English</c:v>
                </c:pt>
              </c:strCache>
            </c:strRef>
          </c:cat>
          <c:val>
            <c:numRef>
              <c:f>Sheet1!$B$2:$B$4</c:f>
              <c:numCache>
                <c:formatCode>General</c:formatCode>
                <c:ptCount val="3"/>
                <c:pt idx="0">
                  <c:v>3</c:v>
                </c:pt>
                <c:pt idx="1">
                  <c:v>110</c:v>
                </c:pt>
                <c:pt idx="2">
                  <c:v>42</c:v>
                </c:pt>
              </c:numCache>
            </c:numRef>
          </c:val>
          <c:extLst xmlns:c16r2="http://schemas.microsoft.com/office/drawing/2015/06/chart">
            <c:ext xmlns:c16="http://schemas.microsoft.com/office/drawing/2014/chart" uri="{C3380CC4-5D6E-409C-BE32-E72D297353CC}">
              <c16:uniqueId val="{00000000-60CE-4F27-A6F4-50EF12AFFD86}"/>
            </c:ext>
          </c:extLst>
        </c:ser>
        <c:dLbls>
          <c:dLblPos val="outEnd"/>
          <c:showLegendKey val="0"/>
          <c:showVal val="1"/>
          <c:showCatName val="0"/>
          <c:showSerName val="0"/>
          <c:showPercent val="0"/>
          <c:showBubbleSize val="0"/>
        </c:dLbls>
        <c:gapWidth val="261"/>
        <c:overlap val="15"/>
        <c:axId val="169451520"/>
        <c:axId val="169454208"/>
      </c:barChart>
      <c:catAx>
        <c:axId val="169451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9454208"/>
        <c:crosses val="autoZero"/>
        <c:auto val="1"/>
        <c:lblAlgn val="ctr"/>
        <c:lblOffset val="100"/>
        <c:noMultiLvlLbl val="0"/>
      </c:catAx>
      <c:valAx>
        <c:axId val="169454208"/>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69451520"/>
        <c:crosses val="autoZero"/>
        <c:crossBetween val="between"/>
      </c:valAx>
      <c:spPr>
        <a:noFill/>
        <a:ln>
          <a:noFill/>
        </a:ln>
        <a:effectLst/>
      </c:spPr>
    </c:plotArea>
    <c:plotVisOnly val="1"/>
    <c:dispBlanksAs val="gap"/>
    <c:showDLblsOverMax val="0"/>
  </c:chart>
  <c:spPr>
    <a:solidFill>
      <a:schemeClr val="tx1"/>
    </a:solidFill>
    <a:ln w="25400">
      <a:solidFill>
        <a:schemeClr val="accent1"/>
      </a:solid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03720824863387E-2"/>
          <c:y val="0.13680337601377623"/>
          <c:w val="0.68965798005625034"/>
          <c:h val="0.66800021351794248"/>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Write in first language; translate into English</c:v>
                </c:pt>
                <c:pt idx="1">
                  <c:v>Write in English; translate into first language</c:v>
                </c:pt>
                <c:pt idx="2">
                  <c:v>I never use translation software</c:v>
                </c:pt>
              </c:strCache>
            </c:strRef>
          </c:cat>
          <c:val>
            <c:numRef>
              <c:f>Sheet1!$B$2:$B$4</c:f>
              <c:numCache>
                <c:formatCode>General</c:formatCode>
                <c:ptCount val="3"/>
                <c:pt idx="0">
                  <c:v>75</c:v>
                </c:pt>
                <c:pt idx="1">
                  <c:v>56</c:v>
                </c:pt>
                <c:pt idx="2">
                  <c:v>41</c:v>
                </c:pt>
              </c:numCache>
            </c:numRef>
          </c:val>
          <c:extLst xmlns:c16r2="http://schemas.microsoft.com/office/drawing/2015/06/chart">
            <c:ext xmlns:c16="http://schemas.microsoft.com/office/drawing/2014/chart" uri="{C3380CC4-5D6E-409C-BE32-E72D297353CC}">
              <c16:uniqueId val="{00000000-60CE-4F27-A6F4-50EF12AFFD86}"/>
            </c:ext>
          </c:extLst>
        </c:ser>
        <c:dLbls>
          <c:dLblPos val="outEnd"/>
          <c:showLegendKey val="0"/>
          <c:showVal val="1"/>
          <c:showCatName val="0"/>
          <c:showSerName val="0"/>
          <c:showPercent val="0"/>
          <c:showBubbleSize val="0"/>
        </c:dLbls>
        <c:gapWidth val="267"/>
        <c:overlap val="10"/>
        <c:axId val="169479552"/>
        <c:axId val="169515264"/>
      </c:barChart>
      <c:catAx>
        <c:axId val="169479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9515264"/>
        <c:crosses val="autoZero"/>
        <c:auto val="1"/>
        <c:lblAlgn val="ctr"/>
        <c:lblOffset val="100"/>
        <c:noMultiLvlLbl val="0"/>
      </c:catAx>
      <c:valAx>
        <c:axId val="169515264"/>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69479552"/>
        <c:crosses val="autoZero"/>
        <c:crossBetween val="between"/>
      </c:valAx>
      <c:spPr>
        <a:noFill/>
        <a:ln>
          <a:noFill/>
        </a:ln>
        <a:effectLst/>
      </c:spPr>
    </c:plotArea>
    <c:plotVisOnly val="1"/>
    <c:dispBlanksAs val="gap"/>
    <c:showDLblsOverMax val="0"/>
  </c:chart>
  <c:spPr>
    <a:solidFill>
      <a:schemeClr val="tx1"/>
    </a:solidFill>
    <a:ln w="25400">
      <a:solidFill>
        <a:schemeClr val="accent1"/>
      </a:solid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049951284389661E-2"/>
          <c:y val="0.13680337601377623"/>
          <c:w val="0.92058756061476787"/>
          <c:h val="0.66800021351794248"/>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ja-JP"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Words/phrases</c:v>
                </c:pt>
                <c:pt idx="1">
                  <c:v>Sentences</c:v>
                </c:pt>
                <c:pt idx="2">
                  <c:v>(Parts of) paragraphs</c:v>
                </c:pt>
                <c:pt idx="3">
                  <c:v>Entire texts</c:v>
                </c:pt>
                <c:pt idx="4">
                  <c:v>Never use it</c:v>
                </c:pt>
              </c:strCache>
            </c:strRef>
          </c:cat>
          <c:val>
            <c:numRef>
              <c:f>Sheet1!$B$2:$B$6</c:f>
              <c:numCache>
                <c:formatCode>General</c:formatCode>
                <c:ptCount val="5"/>
                <c:pt idx="0">
                  <c:v>114</c:v>
                </c:pt>
                <c:pt idx="1">
                  <c:v>54</c:v>
                </c:pt>
                <c:pt idx="2">
                  <c:v>24</c:v>
                </c:pt>
                <c:pt idx="3">
                  <c:v>5</c:v>
                </c:pt>
                <c:pt idx="4">
                  <c:v>20</c:v>
                </c:pt>
              </c:numCache>
            </c:numRef>
          </c:val>
          <c:extLst xmlns:c16r2="http://schemas.microsoft.com/office/drawing/2015/06/chart">
            <c:ext xmlns:c16="http://schemas.microsoft.com/office/drawing/2014/chart" uri="{C3380CC4-5D6E-409C-BE32-E72D297353CC}">
              <c16:uniqueId val="{00000000-60CE-4F27-A6F4-50EF12AFFD86}"/>
            </c:ext>
          </c:extLst>
        </c:ser>
        <c:dLbls>
          <c:dLblPos val="outEnd"/>
          <c:showLegendKey val="0"/>
          <c:showVal val="1"/>
          <c:showCatName val="0"/>
          <c:showSerName val="0"/>
          <c:showPercent val="0"/>
          <c:showBubbleSize val="0"/>
        </c:dLbls>
        <c:gapWidth val="261"/>
        <c:overlap val="15"/>
        <c:axId val="169815040"/>
        <c:axId val="169854848"/>
      </c:barChart>
      <c:catAx>
        <c:axId val="1698150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b" anchorCtr="0"/>
          <a:lstStyle/>
          <a:p>
            <a:pPr>
              <a:defRPr lang="ja-JP" sz="1800" b="0" i="0" u="none" strike="noStrike" kern="1200" baseline="0">
                <a:solidFill>
                  <a:schemeClr val="bg1"/>
                </a:solidFill>
                <a:latin typeface="+mn-lt"/>
                <a:ea typeface="+mn-ea"/>
                <a:cs typeface="+mn-cs"/>
              </a:defRPr>
            </a:pPr>
            <a:endParaRPr lang="en-US"/>
          </a:p>
        </c:txPr>
        <c:crossAx val="169854848"/>
        <c:crosses val="autoZero"/>
        <c:auto val="1"/>
        <c:lblAlgn val="ctr"/>
        <c:lblOffset val="100"/>
        <c:noMultiLvlLbl val="0"/>
      </c:catAx>
      <c:valAx>
        <c:axId val="169854848"/>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69815040"/>
        <c:crosses val="autoZero"/>
        <c:crossBetween val="between"/>
      </c:valAx>
      <c:spPr>
        <a:noFill/>
        <a:ln>
          <a:noFill/>
        </a:ln>
        <a:effectLst/>
      </c:spPr>
    </c:plotArea>
    <c:plotVisOnly val="1"/>
    <c:dispBlanksAs val="gap"/>
    <c:showDLblsOverMax val="0"/>
  </c:chart>
  <c:spPr>
    <a:solidFill>
      <a:schemeClr val="tx1"/>
    </a:solidFill>
    <a:ln w="25400">
      <a:solidFill>
        <a:schemeClr val="accent1"/>
      </a:solid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049951284389661E-2"/>
          <c:y val="0.13680337601377623"/>
          <c:w val="0.92058756061476787"/>
          <c:h val="0.66800021351794248"/>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ja-JP"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Reading parts of texts</c:v>
                </c:pt>
                <c:pt idx="1">
                  <c:v>Reading entire texts</c:v>
                </c:pt>
                <c:pt idx="2">
                  <c:v>Writing words/phrases</c:v>
                </c:pt>
                <c:pt idx="3">
                  <c:v>Writing sentences</c:v>
                </c:pt>
                <c:pt idx="4">
                  <c:v>Writing (parts of) paragraphs</c:v>
                </c:pt>
                <c:pt idx="5">
                  <c:v>Writing entire texts</c:v>
                </c:pt>
                <c:pt idx="6">
                  <c:v>Not appropriate</c:v>
                </c:pt>
              </c:strCache>
            </c:strRef>
          </c:cat>
          <c:val>
            <c:numRef>
              <c:f>Sheet1!$B$2:$B$8</c:f>
              <c:numCache>
                <c:formatCode>General</c:formatCode>
                <c:ptCount val="7"/>
                <c:pt idx="0">
                  <c:v>96</c:v>
                </c:pt>
                <c:pt idx="1">
                  <c:v>12</c:v>
                </c:pt>
                <c:pt idx="2">
                  <c:v>94</c:v>
                </c:pt>
                <c:pt idx="3">
                  <c:v>35</c:v>
                </c:pt>
                <c:pt idx="4">
                  <c:v>16</c:v>
                </c:pt>
                <c:pt idx="5">
                  <c:v>4</c:v>
                </c:pt>
                <c:pt idx="6">
                  <c:v>12</c:v>
                </c:pt>
              </c:numCache>
            </c:numRef>
          </c:val>
          <c:extLst xmlns:c16r2="http://schemas.microsoft.com/office/drawing/2015/06/chart">
            <c:ext xmlns:c16="http://schemas.microsoft.com/office/drawing/2014/chart" uri="{C3380CC4-5D6E-409C-BE32-E72D297353CC}">
              <c16:uniqueId val="{00000000-60CE-4F27-A6F4-50EF12AFFD86}"/>
            </c:ext>
          </c:extLst>
        </c:ser>
        <c:dLbls>
          <c:dLblPos val="outEnd"/>
          <c:showLegendKey val="0"/>
          <c:showVal val="1"/>
          <c:showCatName val="0"/>
          <c:showSerName val="0"/>
          <c:showPercent val="0"/>
          <c:showBubbleSize val="0"/>
        </c:dLbls>
        <c:gapWidth val="261"/>
        <c:overlap val="15"/>
        <c:axId val="169918464"/>
        <c:axId val="169921152"/>
      </c:barChart>
      <c:catAx>
        <c:axId val="1699184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b" anchorCtr="0"/>
          <a:lstStyle/>
          <a:p>
            <a:pPr>
              <a:defRPr lang="ja-JP" sz="1400" b="0" i="0" u="none" strike="noStrike" kern="1200" baseline="0">
                <a:solidFill>
                  <a:schemeClr val="bg1"/>
                </a:solidFill>
                <a:latin typeface="+mn-lt"/>
                <a:ea typeface="+mn-ea"/>
                <a:cs typeface="+mn-cs"/>
              </a:defRPr>
            </a:pPr>
            <a:endParaRPr lang="en-US"/>
          </a:p>
        </c:txPr>
        <c:crossAx val="169921152"/>
        <c:crosses val="autoZero"/>
        <c:auto val="1"/>
        <c:lblAlgn val="ctr"/>
        <c:lblOffset val="100"/>
        <c:noMultiLvlLbl val="0"/>
      </c:catAx>
      <c:valAx>
        <c:axId val="169921152"/>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69918464"/>
        <c:crosses val="autoZero"/>
        <c:crossBetween val="between"/>
      </c:valAx>
      <c:spPr>
        <a:noFill/>
        <a:ln>
          <a:noFill/>
        </a:ln>
        <a:effectLst/>
      </c:spPr>
    </c:plotArea>
    <c:plotVisOnly val="1"/>
    <c:dispBlanksAs val="gap"/>
    <c:showDLblsOverMax val="0"/>
  </c:chart>
  <c:spPr>
    <a:solidFill>
      <a:schemeClr val="tx1"/>
    </a:solidFill>
    <a:ln w="25400">
      <a:solidFill>
        <a:schemeClr val="accent1"/>
      </a:solid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69AE28-B0D5-445B-9F7F-88C354A284A3}" type="doc">
      <dgm:prSet loTypeId="urn:microsoft.com/office/officeart/2005/8/layout/radial3" loCatId="cycle" qsTypeId="urn:microsoft.com/office/officeart/2005/8/quickstyle/simple4" qsCatId="simple" csTypeId="urn:microsoft.com/office/officeart/2005/8/colors/colorful2" csCatId="colorful" phldr="1"/>
      <dgm:spPr/>
      <dgm:t>
        <a:bodyPr/>
        <a:lstStyle/>
        <a:p>
          <a:endParaRPr lang="en-GB"/>
        </a:p>
      </dgm:t>
    </dgm:pt>
    <dgm:pt modelId="{59196AA2-1542-48B0-8D71-34FC2CFB4835}">
      <dgm:prSet phldrT="[Text]"/>
      <dgm:spPr/>
      <dgm:t>
        <a:bodyPr/>
        <a:lstStyle/>
        <a:p>
          <a:r>
            <a:rPr lang="en-GB" dirty="0"/>
            <a:t>Positive Attitude</a:t>
          </a:r>
        </a:p>
      </dgm:t>
    </dgm:pt>
    <dgm:pt modelId="{0E80C906-A3C0-484F-A782-9DDFD0B83014}" type="parTrans" cxnId="{A7BAEBFD-4908-4B28-B86C-1120B43C08C3}">
      <dgm:prSet/>
      <dgm:spPr/>
      <dgm:t>
        <a:bodyPr/>
        <a:lstStyle/>
        <a:p>
          <a:endParaRPr lang="en-GB"/>
        </a:p>
      </dgm:t>
    </dgm:pt>
    <dgm:pt modelId="{C4FEA129-C61C-4EBA-A180-9CEFAD42EDA3}" type="sibTrans" cxnId="{A7BAEBFD-4908-4B28-B86C-1120B43C08C3}">
      <dgm:prSet/>
      <dgm:spPr/>
      <dgm:t>
        <a:bodyPr/>
        <a:lstStyle/>
        <a:p>
          <a:endParaRPr lang="en-GB"/>
        </a:p>
      </dgm:t>
    </dgm:pt>
    <dgm:pt modelId="{081DDF48-BA18-4453-AC99-F4F89DC6B19A}">
      <dgm:prSet phldrT="[Text]"/>
      <dgm:spPr/>
      <dgm:t>
        <a:bodyPr/>
        <a:lstStyle/>
        <a:p>
          <a:r>
            <a:rPr lang="en-GB" dirty="0"/>
            <a:t>Team Working</a:t>
          </a:r>
        </a:p>
      </dgm:t>
    </dgm:pt>
    <dgm:pt modelId="{545ED0D6-3B4F-4DC2-A9FC-8E13A264BCEF}" type="parTrans" cxnId="{6E735C5D-95D3-4EF6-8B1A-B244A1A8764D}">
      <dgm:prSet/>
      <dgm:spPr/>
      <dgm:t>
        <a:bodyPr/>
        <a:lstStyle/>
        <a:p>
          <a:endParaRPr lang="en-GB"/>
        </a:p>
      </dgm:t>
    </dgm:pt>
    <dgm:pt modelId="{BF3B8B63-7545-4A4F-942F-B67EC20160DF}" type="sibTrans" cxnId="{6E735C5D-95D3-4EF6-8B1A-B244A1A8764D}">
      <dgm:prSet/>
      <dgm:spPr/>
      <dgm:t>
        <a:bodyPr/>
        <a:lstStyle/>
        <a:p>
          <a:endParaRPr lang="en-GB"/>
        </a:p>
      </dgm:t>
    </dgm:pt>
    <dgm:pt modelId="{D5144A55-988B-496C-9856-A37ECBB1CB51}">
      <dgm:prSet phldrT="[Text]"/>
      <dgm:spPr/>
      <dgm:t>
        <a:bodyPr/>
        <a:lstStyle/>
        <a:p>
          <a:r>
            <a:rPr lang="en-GB" dirty="0"/>
            <a:t>Problem Solving</a:t>
          </a:r>
        </a:p>
      </dgm:t>
    </dgm:pt>
    <dgm:pt modelId="{70B7B910-A826-4706-9718-ABAE19ADAA7A}" type="parTrans" cxnId="{EC505B02-E951-409B-A787-7C3D419B5796}">
      <dgm:prSet/>
      <dgm:spPr/>
      <dgm:t>
        <a:bodyPr/>
        <a:lstStyle/>
        <a:p>
          <a:endParaRPr lang="en-GB"/>
        </a:p>
      </dgm:t>
    </dgm:pt>
    <dgm:pt modelId="{EB2DC85E-4233-40D6-B640-2307F2CC04A6}" type="sibTrans" cxnId="{EC505B02-E951-409B-A787-7C3D419B5796}">
      <dgm:prSet/>
      <dgm:spPr/>
      <dgm:t>
        <a:bodyPr/>
        <a:lstStyle/>
        <a:p>
          <a:endParaRPr lang="en-GB"/>
        </a:p>
      </dgm:t>
    </dgm:pt>
    <dgm:pt modelId="{93210C92-16D2-4761-8332-331590481FE0}">
      <dgm:prSet phldrT="[Text]"/>
      <dgm:spPr/>
      <dgm:t>
        <a:bodyPr/>
        <a:lstStyle/>
        <a:p>
          <a:r>
            <a:rPr lang="en-GB" dirty="0"/>
            <a:t>Application of IT</a:t>
          </a:r>
        </a:p>
      </dgm:t>
    </dgm:pt>
    <dgm:pt modelId="{44B9296D-A0DB-49E6-965F-C10537F718FF}" type="parTrans" cxnId="{DD9470B0-EF97-4358-B215-981C59582842}">
      <dgm:prSet/>
      <dgm:spPr/>
      <dgm:t>
        <a:bodyPr/>
        <a:lstStyle/>
        <a:p>
          <a:endParaRPr lang="en-GB"/>
        </a:p>
      </dgm:t>
    </dgm:pt>
    <dgm:pt modelId="{B9C333E6-081E-4B8D-A178-98920DED0061}" type="sibTrans" cxnId="{DD9470B0-EF97-4358-B215-981C59582842}">
      <dgm:prSet/>
      <dgm:spPr/>
      <dgm:t>
        <a:bodyPr/>
        <a:lstStyle/>
        <a:p>
          <a:endParaRPr lang="en-GB"/>
        </a:p>
      </dgm:t>
    </dgm:pt>
    <dgm:pt modelId="{8B73CE15-A518-4E8E-AA12-367F9A6613C7}">
      <dgm:prSet phldrT="[Text]"/>
      <dgm:spPr/>
      <dgm:t>
        <a:bodyPr/>
        <a:lstStyle/>
        <a:p>
          <a:r>
            <a:rPr lang="en-GB" dirty="0"/>
            <a:t>Communication</a:t>
          </a:r>
        </a:p>
      </dgm:t>
    </dgm:pt>
    <dgm:pt modelId="{31AFC9C1-5846-4AD6-A04D-4A3DAEDE5EA1}" type="parTrans" cxnId="{4B1AEA4E-16FA-4850-ADE8-B4F5EB3C9028}">
      <dgm:prSet/>
      <dgm:spPr/>
      <dgm:t>
        <a:bodyPr/>
        <a:lstStyle/>
        <a:p>
          <a:endParaRPr lang="en-GB"/>
        </a:p>
      </dgm:t>
    </dgm:pt>
    <dgm:pt modelId="{13D5C27B-DBA1-4CC0-9AEE-215A30C97F5A}" type="sibTrans" cxnId="{4B1AEA4E-16FA-4850-ADE8-B4F5EB3C9028}">
      <dgm:prSet/>
      <dgm:spPr/>
      <dgm:t>
        <a:bodyPr/>
        <a:lstStyle/>
        <a:p>
          <a:endParaRPr lang="en-GB"/>
        </a:p>
      </dgm:t>
    </dgm:pt>
    <dgm:pt modelId="{65FF350E-CAAA-4A52-980C-5C12125AAF5D}">
      <dgm:prSet phldrT="[Text]"/>
      <dgm:spPr/>
      <dgm:t>
        <a:bodyPr/>
        <a:lstStyle/>
        <a:p>
          <a:r>
            <a:rPr lang="en-GB" dirty="0"/>
            <a:t>Application of Numeracy</a:t>
          </a:r>
        </a:p>
      </dgm:t>
    </dgm:pt>
    <dgm:pt modelId="{28206B43-33D3-4593-9AEB-D09F5C4DF8FC}" type="parTrans" cxnId="{97A128FA-45EB-4A59-ADA2-AF6825272CDC}">
      <dgm:prSet/>
      <dgm:spPr/>
      <dgm:t>
        <a:bodyPr/>
        <a:lstStyle/>
        <a:p>
          <a:endParaRPr lang="en-GB"/>
        </a:p>
      </dgm:t>
    </dgm:pt>
    <dgm:pt modelId="{B323ACA2-39C0-4206-83AB-0C32DDD8EB22}" type="sibTrans" cxnId="{97A128FA-45EB-4A59-ADA2-AF6825272CDC}">
      <dgm:prSet/>
      <dgm:spPr/>
      <dgm:t>
        <a:bodyPr/>
        <a:lstStyle/>
        <a:p>
          <a:endParaRPr lang="en-GB"/>
        </a:p>
      </dgm:t>
    </dgm:pt>
    <dgm:pt modelId="{FBECD8C6-DC68-46B1-8A65-C506B5CD309E}">
      <dgm:prSet phldrT="[Text]"/>
      <dgm:spPr/>
      <dgm:t>
        <a:bodyPr/>
        <a:lstStyle/>
        <a:p>
          <a:r>
            <a:rPr lang="en-GB" dirty="0"/>
            <a:t>Business &amp; Customer Awareness</a:t>
          </a:r>
        </a:p>
      </dgm:t>
    </dgm:pt>
    <dgm:pt modelId="{D631EB7C-ED22-46D7-BD30-34F8744E28D2}" type="parTrans" cxnId="{88AE1229-60CA-446A-AE0B-8BB009A05AAB}">
      <dgm:prSet/>
      <dgm:spPr/>
      <dgm:t>
        <a:bodyPr/>
        <a:lstStyle/>
        <a:p>
          <a:endParaRPr lang="en-GB"/>
        </a:p>
      </dgm:t>
    </dgm:pt>
    <dgm:pt modelId="{C384918C-B393-4FB3-A6F2-C67F0FBB0566}" type="sibTrans" cxnId="{88AE1229-60CA-446A-AE0B-8BB009A05AAB}">
      <dgm:prSet/>
      <dgm:spPr/>
      <dgm:t>
        <a:bodyPr/>
        <a:lstStyle/>
        <a:p>
          <a:endParaRPr lang="en-GB"/>
        </a:p>
      </dgm:t>
    </dgm:pt>
    <dgm:pt modelId="{BEECBFA5-3769-4BB2-BB35-65994762F270}">
      <dgm:prSet phldrT="[Text]"/>
      <dgm:spPr/>
      <dgm:t>
        <a:bodyPr/>
        <a:lstStyle/>
        <a:p>
          <a:r>
            <a:rPr lang="en-GB" dirty="0"/>
            <a:t>Self-Management</a:t>
          </a:r>
        </a:p>
      </dgm:t>
    </dgm:pt>
    <dgm:pt modelId="{C97D7E24-A9DB-4D17-8226-2C14C30BE57E}" type="parTrans" cxnId="{F1E9FFA3-D025-480A-81E7-5A9580649AC9}">
      <dgm:prSet/>
      <dgm:spPr/>
      <dgm:t>
        <a:bodyPr/>
        <a:lstStyle/>
        <a:p>
          <a:endParaRPr lang="en-GB"/>
        </a:p>
      </dgm:t>
    </dgm:pt>
    <dgm:pt modelId="{D3F9B114-7C9D-4B4D-B571-A93F71E20889}" type="sibTrans" cxnId="{F1E9FFA3-D025-480A-81E7-5A9580649AC9}">
      <dgm:prSet/>
      <dgm:spPr/>
      <dgm:t>
        <a:bodyPr/>
        <a:lstStyle/>
        <a:p>
          <a:endParaRPr lang="en-GB"/>
        </a:p>
      </dgm:t>
    </dgm:pt>
    <dgm:pt modelId="{09DB0FBB-850F-4FC9-8F85-3861D094DFD4}" type="pres">
      <dgm:prSet presAssocID="{4769AE28-B0D5-445B-9F7F-88C354A284A3}" presName="composite" presStyleCnt="0">
        <dgm:presLayoutVars>
          <dgm:chMax val="1"/>
          <dgm:dir/>
          <dgm:resizeHandles val="exact"/>
        </dgm:presLayoutVars>
      </dgm:prSet>
      <dgm:spPr/>
      <dgm:t>
        <a:bodyPr/>
        <a:lstStyle/>
        <a:p>
          <a:endParaRPr lang="en-US"/>
        </a:p>
      </dgm:t>
    </dgm:pt>
    <dgm:pt modelId="{8D1A24DB-3FC7-4F77-9919-63E471091EAC}" type="pres">
      <dgm:prSet presAssocID="{4769AE28-B0D5-445B-9F7F-88C354A284A3}" presName="radial" presStyleCnt="0">
        <dgm:presLayoutVars>
          <dgm:animLvl val="ctr"/>
        </dgm:presLayoutVars>
      </dgm:prSet>
      <dgm:spPr/>
    </dgm:pt>
    <dgm:pt modelId="{4391E3C2-DE4F-40E6-AE8F-A8698428AD55}" type="pres">
      <dgm:prSet presAssocID="{59196AA2-1542-48B0-8D71-34FC2CFB4835}" presName="centerShape" presStyleLbl="vennNode1" presStyleIdx="0" presStyleCnt="8"/>
      <dgm:spPr/>
      <dgm:t>
        <a:bodyPr/>
        <a:lstStyle/>
        <a:p>
          <a:endParaRPr lang="en-US"/>
        </a:p>
      </dgm:t>
    </dgm:pt>
    <dgm:pt modelId="{C8AC34AC-8818-4871-AFC3-2827B9D68984}" type="pres">
      <dgm:prSet presAssocID="{081DDF48-BA18-4453-AC99-F4F89DC6B19A}" presName="node" presStyleLbl="vennNode1" presStyleIdx="1" presStyleCnt="8">
        <dgm:presLayoutVars>
          <dgm:bulletEnabled val="1"/>
        </dgm:presLayoutVars>
      </dgm:prSet>
      <dgm:spPr/>
      <dgm:t>
        <a:bodyPr/>
        <a:lstStyle/>
        <a:p>
          <a:endParaRPr lang="en-US"/>
        </a:p>
      </dgm:t>
    </dgm:pt>
    <dgm:pt modelId="{6E2D01B6-DEFC-43BB-A37E-112B7B81646C}" type="pres">
      <dgm:prSet presAssocID="{D5144A55-988B-496C-9856-A37ECBB1CB51}" presName="node" presStyleLbl="vennNode1" presStyleIdx="2" presStyleCnt="8">
        <dgm:presLayoutVars>
          <dgm:bulletEnabled val="1"/>
        </dgm:presLayoutVars>
      </dgm:prSet>
      <dgm:spPr/>
      <dgm:t>
        <a:bodyPr/>
        <a:lstStyle/>
        <a:p>
          <a:endParaRPr lang="en-US"/>
        </a:p>
      </dgm:t>
    </dgm:pt>
    <dgm:pt modelId="{F4F3444D-50EC-4BE9-861A-E98374139B89}" type="pres">
      <dgm:prSet presAssocID="{93210C92-16D2-4761-8332-331590481FE0}" presName="node" presStyleLbl="vennNode1" presStyleIdx="3" presStyleCnt="8">
        <dgm:presLayoutVars>
          <dgm:bulletEnabled val="1"/>
        </dgm:presLayoutVars>
      </dgm:prSet>
      <dgm:spPr/>
      <dgm:t>
        <a:bodyPr/>
        <a:lstStyle/>
        <a:p>
          <a:endParaRPr lang="en-US"/>
        </a:p>
      </dgm:t>
    </dgm:pt>
    <dgm:pt modelId="{705C2380-E627-4526-825C-28F643AAD93C}" type="pres">
      <dgm:prSet presAssocID="{8B73CE15-A518-4E8E-AA12-367F9A6613C7}" presName="node" presStyleLbl="vennNode1" presStyleIdx="4" presStyleCnt="8">
        <dgm:presLayoutVars>
          <dgm:bulletEnabled val="1"/>
        </dgm:presLayoutVars>
      </dgm:prSet>
      <dgm:spPr/>
      <dgm:t>
        <a:bodyPr/>
        <a:lstStyle/>
        <a:p>
          <a:endParaRPr lang="en-US"/>
        </a:p>
      </dgm:t>
    </dgm:pt>
    <dgm:pt modelId="{780F8596-8C5A-43F5-8467-DE7278EBED85}" type="pres">
      <dgm:prSet presAssocID="{65FF350E-CAAA-4A52-980C-5C12125AAF5D}" presName="node" presStyleLbl="vennNode1" presStyleIdx="5" presStyleCnt="8">
        <dgm:presLayoutVars>
          <dgm:bulletEnabled val="1"/>
        </dgm:presLayoutVars>
      </dgm:prSet>
      <dgm:spPr/>
      <dgm:t>
        <a:bodyPr/>
        <a:lstStyle/>
        <a:p>
          <a:endParaRPr lang="en-US"/>
        </a:p>
      </dgm:t>
    </dgm:pt>
    <dgm:pt modelId="{796D9FB6-9FCD-4D4E-81A7-3B95335871DC}" type="pres">
      <dgm:prSet presAssocID="{FBECD8C6-DC68-46B1-8A65-C506B5CD309E}" presName="node" presStyleLbl="vennNode1" presStyleIdx="6" presStyleCnt="8">
        <dgm:presLayoutVars>
          <dgm:bulletEnabled val="1"/>
        </dgm:presLayoutVars>
      </dgm:prSet>
      <dgm:spPr/>
      <dgm:t>
        <a:bodyPr/>
        <a:lstStyle/>
        <a:p>
          <a:endParaRPr lang="en-US"/>
        </a:p>
      </dgm:t>
    </dgm:pt>
    <dgm:pt modelId="{18B790FE-AD8D-4F81-9F44-9B4E896E70A4}" type="pres">
      <dgm:prSet presAssocID="{BEECBFA5-3769-4BB2-BB35-65994762F270}" presName="node" presStyleLbl="vennNode1" presStyleIdx="7" presStyleCnt="8">
        <dgm:presLayoutVars>
          <dgm:bulletEnabled val="1"/>
        </dgm:presLayoutVars>
      </dgm:prSet>
      <dgm:spPr/>
      <dgm:t>
        <a:bodyPr/>
        <a:lstStyle/>
        <a:p>
          <a:endParaRPr lang="en-US"/>
        </a:p>
      </dgm:t>
    </dgm:pt>
  </dgm:ptLst>
  <dgm:cxnLst>
    <dgm:cxn modelId="{88AE1229-60CA-446A-AE0B-8BB009A05AAB}" srcId="{59196AA2-1542-48B0-8D71-34FC2CFB4835}" destId="{FBECD8C6-DC68-46B1-8A65-C506B5CD309E}" srcOrd="5" destOrd="0" parTransId="{D631EB7C-ED22-46D7-BD30-34F8744E28D2}" sibTransId="{C384918C-B393-4FB3-A6F2-C67F0FBB0566}"/>
    <dgm:cxn modelId="{6E735C5D-95D3-4EF6-8B1A-B244A1A8764D}" srcId="{59196AA2-1542-48B0-8D71-34FC2CFB4835}" destId="{081DDF48-BA18-4453-AC99-F4F89DC6B19A}" srcOrd="0" destOrd="0" parTransId="{545ED0D6-3B4F-4DC2-A9FC-8E13A264BCEF}" sibTransId="{BF3B8B63-7545-4A4F-942F-B67EC20160DF}"/>
    <dgm:cxn modelId="{9EFFC1D0-35B2-4A44-A84B-1CAE35A5DC4F}" type="presOf" srcId="{59196AA2-1542-48B0-8D71-34FC2CFB4835}" destId="{4391E3C2-DE4F-40E6-AE8F-A8698428AD55}" srcOrd="0" destOrd="0" presId="urn:microsoft.com/office/officeart/2005/8/layout/radial3"/>
    <dgm:cxn modelId="{16EEEB03-AC0C-462A-9F11-6D191215EA3D}" type="presOf" srcId="{4769AE28-B0D5-445B-9F7F-88C354A284A3}" destId="{09DB0FBB-850F-4FC9-8F85-3861D094DFD4}" srcOrd="0" destOrd="0" presId="urn:microsoft.com/office/officeart/2005/8/layout/radial3"/>
    <dgm:cxn modelId="{A7BAEBFD-4908-4B28-B86C-1120B43C08C3}" srcId="{4769AE28-B0D5-445B-9F7F-88C354A284A3}" destId="{59196AA2-1542-48B0-8D71-34FC2CFB4835}" srcOrd="0" destOrd="0" parTransId="{0E80C906-A3C0-484F-A782-9DDFD0B83014}" sibTransId="{C4FEA129-C61C-4EBA-A180-9CEFAD42EDA3}"/>
    <dgm:cxn modelId="{1F5C02C4-D8F7-448A-92AD-1C4150DD4FFE}" type="presOf" srcId="{65FF350E-CAAA-4A52-980C-5C12125AAF5D}" destId="{780F8596-8C5A-43F5-8467-DE7278EBED85}" srcOrd="0" destOrd="0" presId="urn:microsoft.com/office/officeart/2005/8/layout/radial3"/>
    <dgm:cxn modelId="{D00A068F-4159-471F-9E20-B1FAF37FAEF8}" type="presOf" srcId="{93210C92-16D2-4761-8332-331590481FE0}" destId="{F4F3444D-50EC-4BE9-861A-E98374139B89}" srcOrd="0" destOrd="0" presId="urn:microsoft.com/office/officeart/2005/8/layout/radial3"/>
    <dgm:cxn modelId="{EC505B02-E951-409B-A787-7C3D419B5796}" srcId="{59196AA2-1542-48B0-8D71-34FC2CFB4835}" destId="{D5144A55-988B-496C-9856-A37ECBB1CB51}" srcOrd="1" destOrd="0" parTransId="{70B7B910-A826-4706-9718-ABAE19ADAA7A}" sibTransId="{EB2DC85E-4233-40D6-B640-2307F2CC04A6}"/>
    <dgm:cxn modelId="{4B1AEA4E-16FA-4850-ADE8-B4F5EB3C9028}" srcId="{59196AA2-1542-48B0-8D71-34FC2CFB4835}" destId="{8B73CE15-A518-4E8E-AA12-367F9A6613C7}" srcOrd="3" destOrd="0" parTransId="{31AFC9C1-5846-4AD6-A04D-4A3DAEDE5EA1}" sibTransId="{13D5C27B-DBA1-4CC0-9AEE-215A30C97F5A}"/>
    <dgm:cxn modelId="{76914503-8CC5-432B-8514-41C8B0F78F5D}" type="presOf" srcId="{D5144A55-988B-496C-9856-A37ECBB1CB51}" destId="{6E2D01B6-DEFC-43BB-A37E-112B7B81646C}" srcOrd="0" destOrd="0" presId="urn:microsoft.com/office/officeart/2005/8/layout/radial3"/>
    <dgm:cxn modelId="{5660FE3A-EFE2-4860-B373-3C437AA84BC7}" type="presOf" srcId="{8B73CE15-A518-4E8E-AA12-367F9A6613C7}" destId="{705C2380-E627-4526-825C-28F643AAD93C}" srcOrd="0" destOrd="0" presId="urn:microsoft.com/office/officeart/2005/8/layout/radial3"/>
    <dgm:cxn modelId="{DD9470B0-EF97-4358-B215-981C59582842}" srcId="{59196AA2-1542-48B0-8D71-34FC2CFB4835}" destId="{93210C92-16D2-4761-8332-331590481FE0}" srcOrd="2" destOrd="0" parTransId="{44B9296D-A0DB-49E6-965F-C10537F718FF}" sibTransId="{B9C333E6-081E-4B8D-A178-98920DED0061}"/>
    <dgm:cxn modelId="{7193239A-AE09-494A-A776-F58973612136}" type="presOf" srcId="{FBECD8C6-DC68-46B1-8A65-C506B5CD309E}" destId="{796D9FB6-9FCD-4D4E-81A7-3B95335871DC}" srcOrd="0" destOrd="0" presId="urn:microsoft.com/office/officeart/2005/8/layout/radial3"/>
    <dgm:cxn modelId="{F1E9FFA3-D025-480A-81E7-5A9580649AC9}" srcId="{59196AA2-1542-48B0-8D71-34FC2CFB4835}" destId="{BEECBFA5-3769-4BB2-BB35-65994762F270}" srcOrd="6" destOrd="0" parTransId="{C97D7E24-A9DB-4D17-8226-2C14C30BE57E}" sibTransId="{D3F9B114-7C9D-4B4D-B571-A93F71E20889}"/>
    <dgm:cxn modelId="{97A128FA-45EB-4A59-ADA2-AF6825272CDC}" srcId="{59196AA2-1542-48B0-8D71-34FC2CFB4835}" destId="{65FF350E-CAAA-4A52-980C-5C12125AAF5D}" srcOrd="4" destOrd="0" parTransId="{28206B43-33D3-4593-9AEB-D09F5C4DF8FC}" sibTransId="{B323ACA2-39C0-4206-83AB-0C32DDD8EB22}"/>
    <dgm:cxn modelId="{94632C36-0D46-4273-A8A4-D6948B008AC7}" type="presOf" srcId="{081DDF48-BA18-4453-AC99-F4F89DC6B19A}" destId="{C8AC34AC-8818-4871-AFC3-2827B9D68984}" srcOrd="0" destOrd="0" presId="urn:microsoft.com/office/officeart/2005/8/layout/radial3"/>
    <dgm:cxn modelId="{7015E061-58E4-4D36-8577-79378E0FD2CF}" type="presOf" srcId="{BEECBFA5-3769-4BB2-BB35-65994762F270}" destId="{18B790FE-AD8D-4F81-9F44-9B4E896E70A4}" srcOrd="0" destOrd="0" presId="urn:microsoft.com/office/officeart/2005/8/layout/radial3"/>
    <dgm:cxn modelId="{5510EF09-A586-4354-BF8F-AF5DE68FA247}" type="presParOf" srcId="{09DB0FBB-850F-4FC9-8F85-3861D094DFD4}" destId="{8D1A24DB-3FC7-4F77-9919-63E471091EAC}" srcOrd="0" destOrd="0" presId="urn:microsoft.com/office/officeart/2005/8/layout/radial3"/>
    <dgm:cxn modelId="{0B4DF604-70BB-4F9E-BC52-1D3F36E376B8}" type="presParOf" srcId="{8D1A24DB-3FC7-4F77-9919-63E471091EAC}" destId="{4391E3C2-DE4F-40E6-AE8F-A8698428AD55}" srcOrd="0" destOrd="0" presId="urn:microsoft.com/office/officeart/2005/8/layout/radial3"/>
    <dgm:cxn modelId="{1FB01D5A-0DCD-4D4F-A666-9760790C6DF0}" type="presParOf" srcId="{8D1A24DB-3FC7-4F77-9919-63E471091EAC}" destId="{C8AC34AC-8818-4871-AFC3-2827B9D68984}" srcOrd="1" destOrd="0" presId="urn:microsoft.com/office/officeart/2005/8/layout/radial3"/>
    <dgm:cxn modelId="{E403740B-7CA3-4D6F-91BA-84F3555CBFB7}" type="presParOf" srcId="{8D1A24DB-3FC7-4F77-9919-63E471091EAC}" destId="{6E2D01B6-DEFC-43BB-A37E-112B7B81646C}" srcOrd="2" destOrd="0" presId="urn:microsoft.com/office/officeart/2005/8/layout/radial3"/>
    <dgm:cxn modelId="{0205CEA2-562E-4954-972C-55DEFCA5E7F1}" type="presParOf" srcId="{8D1A24DB-3FC7-4F77-9919-63E471091EAC}" destId="{F4F3444D-50EC-4BE9-861A-E98374139B89}" srcOrd="3" destOrd="0" presId="urn:microsoft.com/office/officeart/2005/8/layout/radial3"/>
    <dgm:cxn modelId="{7E31639E-D121-4672-804B-E764ED8AF232}" type="presParOf" srcId="{8D1A24DB-3FC7-4F77-9919-63E471091EAC}" destId="{705C2380-E627-4526-825C-28F643AAD93C}" srcOrd="4" destOrd="0" presId="urn:microsoft.com/office/officeart/2005/8/layout/radial3"/>
    <dgm:cxn modelId="{FCE8403B-F0F8-447D-B0EB-29E61ACF537F}" type="presParOf" srcId="{8D1A24DB-3FC7-4F77-9919-63E471091EAC}" destId="{780F8596-8C5A-43F5-8467-DE7278EBED85}" srcOrd="5" destOrd="0" presId="urn:microsoft.com/office/officeart/2005/8/layout/radial3"/>
    <dgm:cxn modelId="{488D8384-CDF4-4A02-B7A3-2A553F3E2DBA}" type="presParOf" srcId="{8D1A24DB-3FC7-4F77-9919-63E471091EAC}" destId="{796D9FB6-9FCD-4D4E-81A7-3B95335871DC}" srcOrd="6" destOrd="0" presId="urn:microsoft.com/office/officeart/2005/8/layout/radial3"/>
    <dgm:cxn modelId="{E4C674A9-AB6B-4E84-91DD-9BA85C78D3FF}" type="presParOf" srcId="{8D1A24DB-3FC7-4F77-9919-63E471091EAC}" destId="{18B790FE-AD8D-4F81-9F44-9B4E896E70A4}" srcOrd="7"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9C4F4C-8B5A-438C-82E6-C3CCDD1E56F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652005-C075-4B5C-9B50-FE7E1948653C}">
      <dgm:prSet/>
      <dgm:spPr/>
      <dgm:t>
        <a:bodyPr/>
        <a:lstStyle/>
        <a:p>
          <a:r>
            <a:rPr lang="en-GB" dirty="0"/>
            <a:t>94% attendance</a:t>
          </a:r>
          <a:endParaRPr lang="en-US" dirty="0"/>
        </a:p>
      </dgm:t>
    </dgm:pt>
    <dgm:pt modelId="{BE932B34-F2E1-4BB0-BC87-A74EC71EAF4F}" type="parTrans" cxnId="{1E8E33CE-CF48-4CC2-8E9E-E6F422BF8FF8}">
      <dgm:prSet/>
      <dgm:spPr/>
      <dgm:t>
        <a:bodyPr/>
        <a:lstStyle/>
        <a:p>
          <a:endParaRPr lang="en-US"/>
        </a:p>
      </dgm:t>
    </dgm:pt>
    <dgm:pt modelId="{B11004D0-22A0-4FD4-A466-61F91BF8CAB9}" type="sibTrans" cxnId="{1E8E33CE-CF48-4CC2-8E9E-E6F422BF8FF8}">
      <dgm:prSet/>
      <dgm:spPr/>
      <dgm:t>
        <a:bodyPr/>
        <a:lstStyle/>
        <a:p>
          <a:endParaRPr lang="en-US"/>
        </a:p>
      </dgm:t>
    </dgm:pt>
    <dgm:pt modelId="{C65B9749-4B95-422F-B197-E6C02174CA2D}">
      <dgm:prSet/>
      <dgm:spPr/>
      <dgm:t>
        <a:bodyPr/>
        <a:lstStyle/>
        <a:p>
          <a:r>
            <a:rPr lang="en-GB" dirty="0"/>
            <a:t>77% positive experience </a:t>
          </a:r>
          <a:endParaRPr lang="en-US" dirty="0"/>
        </a:p>
      </dgm:t>
    </dgm:pt>
    <dgm:pt modelId="{271C8ECB-3F7E-4662-B840-B919A5A14767}" type="parTrans" cxnId="{63CC2A72-24A4-408C-845F-BCEE6D6E2A39}">
      <dgm:prSet/>
      <dgm:spPr/>
      <dgm:t>
        <a:bodyPr/>
        <a:lstStyle/>
        <a:p>
          <a:endParaRPr lang="en-US"/>
        </a:p>
      </dgm:t>
    </dgm:pt>
    <dgm:pt modelId="{3A026DB8-00F5-483F-BD15-CA19D0D940FB}" type="sibTrans" cxnId="{63CC2A72-24A4-408C-845F-BCEE6D6E2A39}">
      <dgm:prSet/>
      <dgm:spPr/>
      <dgm:t>
        <a:bodyPr/>
        <a:lstStyle/>
        <a:p>
          <a:endParaRPr lang="en-US"/>
        </a:p>
      </dgm:t>
    </dgm:pt>
    <dgm:pt modelId="{99A6D92C-A6DC-49C9-A951-BF80D97517FA}">
      <dgm:prSet/>
      <dgm:spPr/>
      <dgm:t>
        <a:bodyPr/>
        <a:lstStyle/>
        <a:p>
          <a:r>
            <a:rPr lang="en-GB" dirty="0"/>
            <a:t>97% submission</a:t>
          </a:r>
        </a:p>
      </dgm:t>
    </dgm:pt>
    <dgm:pt modelId="{0AE1E024-D3A2-49C7-A6E8-C289BC91E2CF}" type="parTrans" cxnId="{C95B537F-C4BC-43B6-A25F-B832286C9567}">
      <dgm:prSet/>
      <dgm:spPr/>
      <dgm:t>
        <a:bodyPr/>
        <a:lstStyle/>
        <a:p>
          <a:endParaRPr lang="en-GB"/>
        </a:p>
      </dgm:t>
    </dgm:pt>
    <dgm:pt modelId="{9A829F9E-C3EF-4C33-B51F-BF0C20025DB5}" type="sibTrans" cxnId="{C95B537F-C4BC-43B6-A25F-B832286C9567}">
      <dgm:prSet/>
      <dgm:spPr/>
      <dgm:t>
        <a:bodyPr/>
        <a:lstStyle/>
        <a:p>
          <a:endParaRPr lang="en-GB"/>
        </a:p>
      </dgm:t>
    </dgm:pt>
    <dgm:pt modelId="{27433955-BF6E-401C-8DF1-0A2A862FD049}" type="pres">
      <dgm:prSet presAssocID="{299C4F4C-8B5A-438C-82E6-C3CCDD1E56FD}" presName="linear" presStyleCnt="0">
        <dgm:presLayoutVars>
          <dgm:animLvl val="lvl"/>
          <dgm:resizeHandles val="exact"/>
        </dgm:presLayoutVars>
      </dgm:prSet>
      <dgm:spPr/>
      <dgm:t>
        <a:bodyPr/>
        <a:lstStyle/>
        <a:p>
          <a:endParaRPr lang="en-US"/>
        </a:p>
      </dgm:t>
    </dgm:pt>
    <dgm:pt modelId="{7ED06A26-F25D-40D4-8300-FFAC29B95273}" type="pres">
      <dgm:prSet presAssocID="{6B652005-C075-4B5C-9B50-FE7E1948653C}" presName="parentText" presStyleLbl="node1" presStyleIdx="0" presStyleCnt="3">
        <dgm:presLayoutVars>
          <dgm:chMax val="0"/>
          <dgm:bulletEnabled val="1"/>
        </dgm:presLayoutVars>
      </dgm:prSet>
      <dgm:spPr/>
      <dgm:t>
        <a:bodyPr/>
        <a:lstStyle/>
        <a:p>
          <a:endParaRPr lang="en-US"/>
        </a:p>
      </dgm:t>
    </dgm:pt>
    <dgm:pt modelId="{3E8EE115-59A4-4DAF-A49C-ADB8C10E2A55}" type="pres">
      <dgm:prSet presAssocID="{B11004D0-22A0-4FD4-A466-61F91BF8CAB9}" presName="spacer" presStyleCnt="0"/>
      <dgm:spPr/>
    </dgm:pt>
    <dgm:pt modelId="{FDEFB2A6-FDC9-4797-A2E9-12E0D86AD8CB}" type="pres">
      <dgm:prSet presAssocID="{C65B9749-4B95-422F-B197-E6C02174CA2D}" presName="parentText" presStyleLbl="node1" presStyleIdx="1" presStyleCnt="3">
        <dgm:presLayoutVars>
          <dgm:chMax val="0"/>
          <dgm:bulletEnabled val="1"/>
        </dgm:presLayoutVars>
      </dgm:prSet>
      <dgm:spPr/>
      <dgm:t>
        <a:bodyPr/>
        <a:lstStyle/>
        <a:p>
          <a:endParaRPr lang="en-US"/>
        </a:p>
      </dgm:t>
    </dgm:pt>
    <dgm:pt modelId="{61B41BCA-624C-45CE-A48C-5D96DABF0D03}" type="pres">
      <dgm:prSet presAssocID="{3A026DB8-00F5-483F-BD15-CA19D0D940FB}" presName="spacer" presStyleCnt="0"/>
      <dgm:spPr/>
    </dgm:pt>
    <dgm:pt modelId="{63BC08FD-65E5-49CB-873F-20C67B1FDE95}" type="pres">
      <dgm:prSet presAssocID="{99A6D92C-A6DC-49C9-A951-BF80D97517FA}" presName="parentText" presStyleLbl="node1" presStyleIdx="2" presStyleCnt="3">
        <dgm:presLayoutVars>
          <dgm:chMax val="0"/>
          <dgm:bulletEnabled val="1"/>
        </dgm:presLayoutVars>
      </dgm:prSet>
      <dgm:spPr/>
      <dgm:t>
        <a:bodyPr/>
        <a:lstStyle/>
        <a:p>
          <a:endParaRPr lang="en-US"/>
        </a:p>
      </dgm:t>
    </dgm:pt>
  </dgm:ptLst>
  <dgm:cxnLst>
    <dgm:cxn modelId="{8EBB5FFC-7F58-47A3-91EC-D32081462EB6}" type="presOf" srcId="{6B652005-C075-4B5C-9B50-FE7E1948653C}" destId="{7ED06A26-F25D-40D4-8300-FFAC29B95273}" srcOrd="0" destOrd="0" presId="urn:microsoft.com/office/officeart/2005/8/layout/vList2"/>
    <dgm:cxn modelId="{C95B537F-C4BC-43B6-A25F-B832286C9567}" srcId="{299C4F4C-8B5A-438C-82E6-C3CCDD1E56FD}" destId="{99A6D92C-A6DC-49C9-A951-BF80D97517FA}" srcOrd="2" destOrd="0" parTransId="{0AE1E024-D3A2-49C7-A6E8-C289BC91E2CF}" sibTransId="{9A829F9E-C3EF-4C33-B51F-BF0C20025DB5}"/>
    <dgm:cxn modelId="{8822F2D1-20C3-4E16-B47E-9C28AEBAA43A}" type="presOf" srcId="{299C4F4C-8B5A-438C-82E6-C3CCDD1E56FD}" destId="{27433955-BF6E-401C-8DF1-0A2A862FD049}" srcOrd="0" destOrd="0" presId="urn:microsoft.com/office/officeart/2005/8/layout/vList2"/>
    <dgm:cxn modelId="{1E8E33CE-CF48-4CC2-8E9E-E6F422BF8FF8}" srcId="{299C4F4C-8B5A-438C-82E6-C3CCDD1E56FD}" destId="{6B652005-C075-4B5C-9B50-FE7E1948653C}" srcOrd="0" destOrd="0" parTransId="{BE932B34-F2E1-4BB0-BC87-A74EC71EAF4F}" sibTransId="{B11004D0-22A0-4FD4-A466-61F91BF8CAB9}"/>
    <dgm:cxn modelId="{908A6E8A-C9A6-443F-AF5B-5051EDBF4045}" type="presOf" srcId="{C65B9749-4B95-422F-B197-E6C02174CA2D}" destId="{FDEFB2A6-FDC9-4797-A2E9-12E0D86AD8CB}" srcOrd="0" destOrd="0" presId="urn:microsoft.com/office/officeart/2005/8/layout/vList2"/>
    <dgm:cxn modelId="{89BCC92E-BFFB-432C-BC0E-06C657011DB6}" type="presOf" srcId="{99A6D92C-A6DC-49C9-A951-BF80D97517FA}" destId="{63BC08FD-65E5-49CB-873F-20C67B1FDE95}" srcOrd="0" destOrd="0" presId="urn:microsoft.com/office/officeart/2005/8/layout/vList2"/>
    <dgm:cxn modelId="{63CC2A72-24A4-408C-845F-BCEE6D6E2A39}" srcId="{299C4F4C-8B5A-438C-82E6-C3CCDD1E56FD}" destId="{C65B9749-4B95-422F-B197-E6C02174CA2D}" srcOrd="1" destOrd="0" parTransId="{271C8ECB-3F7E-4662-B840-B919A5A14767}" sibTransId="{3A026DB8-00F5-483F-BD15-CA19D0D940FB}"/>
    <dgm:cxn modelId="{ABD3514A-49D2-44F4-947A-66BD1AD0D454}" type="presParOf" srcId="{27433955-BF6E-401C-8DF1-0A2A862FD049}" destId="{7ED06A26-F25D-40D4-8300-FFAC29B95273}" srcOrd="0" destOrd="0" presId="urn:microsoft.com/office/officeart/2005/8/layout/vList2"/>
    <dgm:cxn modelId="{A26CBC03-F155-43EF-AD09-54547C5E44AC}" type="presParOf" srcId="{27433955-BF6E-401C-8DF1-0A2A862FD049}" destId="{3E8EE115-59A4-4DAF-A49C-ADB8C10E2A55}" srcOrd="1" destOrd="0" presId="urn:microsoft.com/office/officeart/2005/8/layout/vList2"/>
    <dgm:cxn modelId="{BEA5BACF-1E8B-4A6A-95BF-FF1BE9727815}" type="presParOf" srcId="{27433955-BF6E-401C-8DF1-0A2A862FD049}" destId="{FDEFB2A6-FDC9-4797-A2E9-12E0D86AD8CB}" srcOrd="2" destOrd="0" presId="urn:microsoft.com/office/officeart/2005/8/layout/vList2"/>
    <dgm:cxn modelId="{89CB22B6-A49C-4C62-8AE8-0935397F6303}" type="presParOf" srcId="{27433955-BF6E-401C-8DF1-0A2A862FD049}" destId="{61B41BCA-624C-45CE-A48C-5D96DABF0D03}" srcOrd="3" destOrd="0" presId="urn:microsoft.com/office/officeart/2005/8/layout/vList2"/>
    <dgm:cxn modelId="{A8DB2167-E589-4E46-B65F-0B9E89AC7FDF}" type="presParOf" srcId="{27433955-BF6E-401C-8DF1-0A2A862FD049}" destId="{63BC08FD-65E5-49CB-873F-20C67B1FDE9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1E3C2-DE4F-40E6-AE8F-A8698428AD55}">
      <dsp:nvSpPr>
        <dsp:cNvPr id="0" name=""/>
        <dsp:cNvSpPr/>
      </dsp:nvSpPr>
      <dsp:spPr>
        <a:xfrm>
          <a:off x="722977" y="1290479"/>
          <a:ext cx="1873905" cy="187390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GB" sz="2900" kern="1200" dirty="0"/>
            <a:t>Positive Attitude</a:t>
          </a:r>
        </a:p>
      </dsp:txBody>
      <dsp:txXfrm>
        <a:off x="997404" y="1564906"/>
        <a:ext cx="1325051" cy="1325051"/>
      </dsp:txXfrm>
    </dsp:sp>
    <dsp:sp modelId="{C8AC34AC-8818-4871-AFC3-2827B9D68984}">
      <dsp:nvSpPr>
        <dsp:cNvPr id="0" name=""/>
        <dsp:cNvSpPr/>
      </dsp:nvSpPr>
      <dsp:spPr>
        <a:xfrm>
          <a:off x="1191454" y="537923"/>
          <a:ext cx="936952" cy="936952"/>
        </a:xfrm>
        <a:prstGeom prst="ellipse">
          <a:avLst/>
        </a:prstGeom>
        <a:gradFill rotWithShape="0">
          <a:gsLst>
            <a:gs pos="0">
              <a:schemeClr val="accent2">
                <a:alpha val="50000"/>
                <a:hueOff val="-207909"/>
                <a:satOff val="-11990"/>
                <a:lumOff val="1233"/>
                <a:alphaOff val="0"/>
                <a:satMod val="103000"/>
                <a:lumMod val="102000"/>
                <a:tint val="94000"/>
              </a:schemeClr>
            </a:gs>
            <a:gs pos="50000">
              <a:schemeClr val="accent2">
                <a:alpha val="50000"/>
                <a:hueOff val="-207909"/>
                <a:satOff val="-11990"/>
                <a:lumOff val="1233"/>
                <a:alphaOff val="0"/>
                <a:satMod val="110000"/>
                <a:lumMod val="100000"/>
                <a:shade val="100000"/>
              </a:schemeClr>
            </a:gs>
            <a:gs pos="100000">
              <a:schemeClr val="accent2">
                <a:alpha val="50000"/>
                <a:hueOff val="-207909"/>
                <a:satOff val="-11990"/>
                <a:lumOff val="123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a:t>Team Working</a:t>
          </a:r>
        </a:p>
      </dsp:txBody>
      <dsp:txXfrm>
        <a:off x="1328667" y="675136"/>
        <a:ext cx="662526" cy="662526"/>
      </dsp:txXfrm>
    </dsp:sp>
    <dsp:sp modelId="{6E2D01B6-DEFC-43BB-A37E-112B7B81646C}">
      <dsp:nvSpPr>
        <dsp:cNvPr id="0" name=""/>
        <dsp:cNvSpPr/>
      </dsp:nvSpPr>
      <dsp:spPr>
        <a:xfrm>
          <a:off x="2146095" y="997654"/>
          <a:ext cx="936952" cy="936952"/>
        </a:xfrm>
        <a:prstGeom prst="ellipse">
          <a:avLst/>
        </a:prstGeom>
        <a:gradFill rotWithShape="0">
          <a:gsLst>
            <a:gs pos="0">
              <a:schemeClr val="accent2">
                <a:alpha val="50000"/>
                <a:hueOff val="-415818"/>
                <a:satOff val="-23979"/>
                <a:lumOff val="2465"/>
                <a:alphaOff val="0"/>
                <a:satMod val="103000"/>
                <a:lumMod val="102000"/>
                <a:tint val="94000"/>
              </a:schemeClr>
            </a:gs>
            <a:gs pos="50000">
              <a:schemeClr val="accent2">
                <a:alpha val="50000"/>
                <a:hueOff val="-415818"/>
                <a:satOff val="-23979"/>
                <a:lumOff val="2465"/>
                <a:alphaOff val="0"/>
                <a:satMod val="110000"/>
                <a:lumMod val="100000"/>
                <a:shade val="100000"/>
              </a:schemeClr>
            </a:gs>
            <a:gs pos="100000">
              <a:schemeClr val="accent2">
                <a:alpha val="50000"/>
                <a:hueOff val="-415818"/>
                <a:satOff val="-23979"/>
                <a:lumOff val="2465"/>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a:t>Problem Solving</a:t>
          </a:r>
        </a:p>
      </dsp:txBody>
      <dsp:txXfrm>
        <a:off x="2283308" y="1134867"/>
        <a:ext cx="662526" cy="662526"/>
      </dsp:txXfrm>
    </dsp:sp>
    <dsp:sp modelId="{F4F3444D-50EC-4BE9-861A-E98374139B89}">
      <dsp:nvSpPr>
        <dsp:cNvPr id="0" name=""/>
        <dsp:cNvSpPr/>
      </dsp:nvSpPr>
      <dsp:spPr>
        <a:xfrm>
          <a:off x="2381872" y="2030661"/>
          <a:ext cx="936952" cy="936952"/>
        </a:xfrm>
        <a:prstGeom prst="ellipse">
          <a:avLst/>
        </a:prstGeom>
        <a:gradFill rotWithShape="0">
          <a:gsLst>
            <a:gs pos="0">
              <a:schemeClr val="accent2">
                <a:alpha val="50000"/>
                <a:hueOff val="-623727"/>
                <a:satOff val="-35969"/>
                <a:lumOff val="3698"/>
                <a:alphaOff val="0"/>
                <a:satMod val="103000"/>
                <a:lumMod val="102000"/>
                <a:tint val="94000"/>
              </a:schemeClr>
            </a:gs>
            <a:gs pos="50000">
              <a:schemeClr val="accent2">
                <a:alpha val="50000"/>
                <a:hueOff val="-623727"/>
                <a:satOff val="-35969"/>
                <a:lumOff val="3698"/>
                <a:alphaOff val="0"/>
                <a:satMod val="110000"/>
                <a:lumMod val="100000"/>
                <a:shade val="100000"/>
              </a:schemeClr>
            </a:gs>
            <a:gs pos="100000">
              <a:schemeClr val="accent2">
                <a:alpha val="50000"/>
                <a:hueOff val="-623727"/>
                <a:satOff val="-35969"/>
                <a:lumOff val="3698"/>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a:t>Application of IT</a:t>
          </a:r>
        </a:p>
      </dsp:txBody>
      <dsp:txXfrm>
        <a:off x="2519085" y="2167874"/>
        <a:ext cx="662526" cy="662526"/>
      </dsp:txXfrm>
    </dsp:sp>
    <dsp:sp modelId="{705C2380-E627-4526-825C-28F643AAD93C}">
      <dsp:nvSpPr>
        <dsp:cNvPr id="0" name=""/>
        <dsp:cNvSpPr/>
      </dsp:nvSpPr>
      <dsp:spPr>
        <a:xfrm>
          <a:off x="1721240" y="2859068"/>
          <a:ext cx="936952" cy="936952"/>
        </a:xfrm>
        <a:prstGeom prst="ellipse">
          <a:avLst/>
        </a:prstGeom>
        <a:gradFill rotWithShape="0">
          <a:gsLst>
            <a:gs pos="0">
              <a:schemeClr val="accent2">
                <a:alpha val="50000"/>
                <a:hueOff val="-831636"/>
                <a:satOff val="-47959"/>
                <a:lumOff val="4930"/>
                <a:alphaOff val="0"/>
                <a:satMod val="103000"/>
                <a:lumMod val="102000"/>
                <a:tint val="94000"/>
              </a:schemeClr>
            </a:gs>
            <a:gs pos="50000">
              <a:schemeClr val="accent2">
                <a:alpha val="50000"/>
                <a:hueOff val="-831636"/>
                <a:satOff val="-47959"/>
                <a:lumOff val="4930"/>
                <a:alphaOff val="0"/>
                <a:satMod val="110000"/>
                <a:lumMod val="100000"/>
                <a:shade val="100000"/>
              </a:schemeClr>
            </a:gs>
            <a:gs pos="100000">
              <a:schemeClr val="accent2">
                <a:alpha val="50000"/>
                <a:hueOff val="-831636"/>
                <a:satOff val="-47959"/>
                <a:lumOff val="493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a:t>Communication</a:t>
          </a:r>
        </a:p>
      </dsp:txBody>
      <dsp:txXfrm>
        <a:off x="1858453" y="2996281"/>
        <a:ext cx="662526" cy="662526"/>
      </dsp:txXfrm>
    </dsp:sp>
    <dsp:sp modelId="{780F8596-8C5A-43F5-8467-DE7278EBED85}">
      <dsp:nvSpPr>
        <dsp:cNvPr id="0" name=""/>
        <dsp:cNvSpPr/>
      </dsp:nvSpPr>
      <dsp:spPr>
        <a:xfrm>
          <a:off x="661667" y="2859068"/>
          <a:ext cx="936952" cy="936952"/>
        </a:xfrm>
        <a:prstGeom prst="ellipse">
          <a:avLst/>
        </a:prstGeom>
        <a:gradFill rotWithShape="0">
          <a:gsLst>
            <a:gs pos="0">
              <a:schemeClr val="accent2">
                <a:alpha val="50000"/>
                <a:hueOff val="-1039545"/>
                <a:satOff val="-59949"/>
                <a:lumOff val="6163"/>
                <a:alphaOff val="0"/>
                <a:satMod val="103000"/>
                <a:lumMod val="102000"/>
                <a:tint val="94000"/>
              </a:schemeClr>
            </a:gs>
            <a:gs pos="50000">
              <a:schemeClr val="accent2">
                <a:alpha val="50000"/>
                <a:hueOff val="-1039545"/>
                <a:satOff val="-59949"/>
                <a:lumOff val="6163"/>
                <a:alphaOff val="0"/>
                <a:satMod val="110000"/>
                <a:lumMod val="100000"/>
                <a:shade val="100000"/>
              </a:schemeClr>
            </a:gs>
            <a:gs pos="100000">
              <a:schemeClr val="accent2">
                <a:alpha val="50000"/>
                <a:hueOff val="-1039545"/>
                <a:satOff val="-59949"/>
                <a:lumOff val="616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a:t>Application of Numeracy</a:t>
          </a:r>
        </a:p>
      </dsp:txBody>
      <dsp:txXfrm>
        <a:off x="798880" y="2996281"/>
        <a:ext cx="662526" cy="662526"/>
      </dsp:txXfrm>
    </dsp:sp>
    <dsp:sp modelId="{796D9FB6-9FCD-4D4E-81A7-3B95335871DC}">
      <dsp:nvSpPr>
        <dsp:cNvPr id="0" name=""/>
        <dsp:cNvSpPr/>
      </dsp:nvSpPr>
      <dsp:spPr>
        <a:xfrm>
          <a:off x="1035" y="2030661"/>
          <a:ext cx="936952" cy="936952"/>
        </a:xfrm>
        <a:prstGeom prst="ellipse">
          <a:avLst/>
        </a:prstGeom>
        <a:gradFill rotWithShape="0">
          <a:gsLst>
            <a:gs pos="0">
              <a:schemeClr val="accent2">
                <a:alpha val="50000"/>
                <a:hueOff val="-1247454"/>
                <a:satOff val="-71938"/>
                <a:lumOff val="7395"/>
                <a:alphaOff val="0"/>
                <a:satMod val="103000"/>
                <a:lumMod val="102000"/>
                <a:tint val="94000"/>
              </a:schemeClr>
            </a:gs>
            <a:gs pos="50000">
              <a:schemeClr val="accent2">
                <a:alpha val="50000"/>
                <a:hueOff val="-1247454"/>
                <a:satOff val="-71938"/>
                <a:lumOff val="7395"/>
                <a:alphaOff val="0"/>
                <a:satMod val="110000"/>
                <a:lumMod val="100000"/>
                <a:shade val="100000"/>
              </a:schemeClr>
            </a:gs>
            <a:gs pos="100000">
              <a:schemeClr val="accent2">
                <a:alpha val="50000"/>
                <a:hueOff val="-1247454"/>
                <a:satOff val="-71938"/>
                <a:lumOff val="7395"/>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a:t>Business &amp; Customer Awareness</a:t>
          </a:r>
        </a:p>
      </dsp:txBody>
      <dsp:txXfrm>
        <a:off x="138248" y="2167874"/>
        <a:ext cx="662526" cy="662526"/>
      </dsp:txXfrm>
    </dsp:sp>
    <dsp:sp modelId="{18B790FE-AD8D-4F81-9F44-9B4E896E70A4}">
      <dsp:nvSpPr>
        <dsp:cNvPr id="0" name=""/>
        <dsp:cNvSpPr/>
      </dsp:nvSpPr>
      <dsp:spPr>
        <a:xfrm>
          <a:off x="236812" y="997654"/>
          <a:ext cx="936952" cy="936952"/>
        </a:xfrm>
        <a:prstGeom prst="ellipse">
          <a:avLst/>
        </a:prstGeom>
        <a:gradFill rotWithShape="0">
          <a:gsLst>
            <a:gs pos="0">
              <a:schemeClr val="accent2">
                <a:alpha val="50000"/>
                <a:hueOff val="-1455363"/>
                <a:satOff val="-83928"/>
                <a:lumOff val="8628"/>
                <a:alphaOff val="0"/>
                <a:satMod val="103000"/>
                <a:lumMod val="102000"/>
                <a:tint val="94000"/>
              </a:schemeClr>
            </a:gs>
            <a:gs pos="50000">
              <a:schemeClr val="accent2">
                <a:alpha val="50000"/>
                <a:hueOff val="-1455363"/>
                <a:satOff val="-83928"/>
                <a:lumOff val="8628"/>
                <a:alphaOff val="0"/>
                <a:satMod val="110000"/>
                <a:lumMod val="100000"/>
                <a:shade val="100000"/>
              </a:schemeClr>
            </a:gs>
            <a:gs pos="100000">
              <a:schemeClr val="accent2">
                <a:alpha val="50000"/>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a:t>Self-Management</a:t>
          </a:r>
        </a:p>
      </dsp:txBody>
      <dsp:txXfrm>
        <a:off x="374025" y="1134867"/>
        <a:ext cx="662526" cy="662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06A26-F25D-40D4-8300-FFAC29B95273}">
      <dsp:nvSpPr>
        <dsp:cNvPr id="0" name=""/>
        <dsp:cNvSpPr/>
      </dsp:nvSpPr>
      <dsp:spPr>
        <a:xfrm>
          <a:off x="0" y="38594"/>
          <a:ext cx="7886700" cy="9833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GB" sz="4100" kern="1200" dirty="0"/>
            <a:t>94% attendance</a:t>
          </a:r>
          <a:endParaRPr lang="en-US" sz="4100" kern="1200" dirty="0"/>
        </a:p>
      </dsp:txBody>
      <dsp:txXfrm>
        <a:off x="48005" y="86599"/>
        <a:ext cx="7790690" cy="887374"/>
      </dsp:txXfrm>
    </dsp:sp>
    <dsp:sp modelId="{FDEFB2A6-FDC9-4797-A2E9-12E0D86AD8CB}">
      <dsp:nvSpPr>
        <dsp:cNvPr id="0" name=""/>
        <dsp:cNvSpPr/>
      </dsp:nvSpPr>
      <dsp:spPr>
        <a:xfrm>
          <a:off x="0" y="1140059"/>
          <a:ext cx="7886700" cy="98338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GB" sz="4100" kern="1200" dirty="0"/>
            <a:t>77% positive experience </a:t>
          </a:r>
          <a:endParaRPr lang="en-US" sz="4100" kern="1200" dirty="0"/>
        </a:p>
      </dsp:txBody>
      <dsp:txXfrm>
        <a:off x="48005" y="1188064"/>
        <a:ext cx="7790690" cy="887374"/>
      </dsp:txXfrm>
    </dsp:sp>
    <dsp:sp modelId="{63BC08FD-65E5-49CB-873F-20C67B1FDE95}">
      <dsp:nvSpPr>
        <dsp:cNvPr id="0" name=""/>
        <dsp:cNvSpPr/>
      </dsp:nvSpPr>
      <dsp:spPr>
        <a:xfrm>
          <a:off x="0" y="2241524"/>
          <a:ext cx="7886700" cy="98338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GB" sz="4100" kern="1200" dirty="0"/>
            <a:t>97% submission</a:t>
          </a:r>
        </a:p>
      </dsp:txBody>
      <dsp:txXfrm>
        <a:off x="48005" y="2289529"/>
        <a:ext cx="7790690" cy="88737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56342-E630-4DFF-8B7A-8CBAAE4AB0B9}" type="datetimeFigureOut">
              <a:rPr lang="en-GB" smtClean="0"/>
              <a:t>13/08/2019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06990-E3E8-42CE-B876-FFE1F10E675F}" type="slidenum">
              <a:rPr lang="en-GB" smtClean="0"/>
              <a:t>‹#›</a:t>
            </a:fld>
            <a:endParaRPr lang="en-GB"/>
          </a:p>
        </p:txBody>
      </p:sp>
    </p:spTree>
    <p:extLst>
      <p:ext uri="{BB962C8B-B14F-4D97-AF65-F5344CB8AC3E}">
        <p14:creationId xmlns:p14="http://schemas.microsoft.com/office/powerpoint/2010/main" val="355084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topia.org/classroom-student-participation-tip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dutopia.org/classroom-student-participation-tip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background</a:t>
            </a:r>
          </a:p>
          <a:p>
            <a:endParaRPr lang="en-GB" dirty="0"/>
          </a:p>
          <a:p>
            <a:r>
              <a:rPr lang="en-GB" dirty="0"/>
              <a:t>Programme leader Southampton Solent University now freelance academic “parachute into a number of HEIs” to fill gaps in teaching and/or experience.</a:t>
            </a:r>
          </a:p>
          <a:p>
            <a:endParaRPr lang="en-GB" dirty="0"/>
          </a:p>
          <a:p>
            <a:r>
              <a:rPr lang="en-GB" sz="1200" b="0" i="0" kern="1200" dirty="0">
                <a:solidFill>
                  <a:schemeClr val="tx1"/>
                </a:solidFill>
                <a:effectLst/>
                <a:latin typeface="+mn-lt"/>
                <a:ea typeface="+mn-ea"/>
                <a:cs typeface="+mn-cs"/>
              </a:rPr>
              <a:t>Award winning trainer| author| career coach| simulation specialist| employability skills guru| marketing tutor| speaker</a:t>
            </a:r>
          </a:p>
          <a:p>
            <a:endParaRPr lang="en-GB" dirty="0"/>
          </a:p>
          <a:p>
            <a:r>
              <a:rPr lang="en-GB" dirty="0"/>
              <a:t>Research interests “The awareness of development of in employability skills in learners”.</a:t>
            </a:r>
          </a:p>
          <a:p>
            <a:endParaRPr lang="en-GB" dirty="0"/>
          </a:p>
          <a:p>
            <a:r>
              <a:rPr lang="en-GB" dirty="0"/>
              <a:t>Today, I represent The University of Southampton where I currently work on contact.</a:t>
            </a:r>
          </a:p>
          <a:p>
            <a:endParaRPr lang="en-GB" dirty="0"/>
          </a:p>
          <a:p>
            <a:r>
              <a:rPr lang="en-GB" dirty="0"/>
              <a:t>I’m also here as one of the Learning &amp; Development Manager for Venture Simulations who build highly innovative and award-winning learning solutions for the corporate training and education sectors including SimVenture Evolution.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72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35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6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05FD2E-7605-4833-9A30-96B66C8FD3C0}"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8654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62FDC7-55A4-4910-8089-D6FD6F664280}"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7974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6354F-C6AD-4446-B838-F7D546F7F40F}"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96493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4CEC71-66BD-4C6B-8290-258476E2766C}"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25802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0A1E7-2E9F-45E8-A9BD-EBFA335E9438}"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82612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038B3E-DFCA-48CB-BBA2-2BE565A07BA3}"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0755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53D685-F6AC-4B45-92CA-18BB3F4DA870}"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69020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285A8B-2976-4E6A-8771-3492D0D10EC5}"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5470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Learning from Great Teachers – in</a:t>
            </a:r>
            <a:r>
              <a:rPr lang="en-GB" sz="1200" b="1" i="0" kern="1200" baseline="0" dirty="0">
                <a:solidFill>
                  <a:schemeClr val="tx1"/>
                </a:solidFill>
                <a:effectLst/>
                <a:latin typeface="+mn-lt"/>
                <a:ea typeface="+mn-ea"/>
                <a:cs typeface="+mn-cs"/>
              </a:rPr>
              <a:t> a</a:t>
            </a:r>
            <a:r>
              <a:rPr lang="en-GB" sz="1200" b="1" i="0" kern="1200" dirty="0">
                <a:solidFill>
                  <a:schemeClr val="tx1"/>
                </a:solidFill>
                <a:effectLst/>
                <a:latin typeface="+mn-lt"/>
                <a:ea typeface="+mn-ea"/>
                <a:cs typeface="+mn-cs"/>
              </a:rPr>
              <a:t> perfect storm</a:t>
            </a:r>
          </a:p>
          <a:p>
            <a:pPr fontAlgn="base"/>
            <a:endParaRPr lang="en-GB" sz="1200" b="1"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Some teachers, those we might call our great teachers, have a knack for moving students through those motivation levels. If we visited their classrooms, we would see, week by week, fewer and fewer students working at levels three and four, more and more at levels one and two.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Somehow these teachers are able to inspire students to work harder than they were initially inclined to work. As a result, the students tend to climb what we call the Active Learning Ladder (Figure 1). Merrill Harmon and Melanie Toth present a ladder that describes four levels of student motivation.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How can we create change?</a:t>
            </a:r>
          </a:p>
          <a:p>
            <a:pPr fontAlgn="base"/>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Https://www.edutopia.org/classroom-student-participation-tips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808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FFE6E-4003-458F-8266-170C2DD4E493}"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48647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89C3DC-4343-4D76-8E72-41C13507781F}"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84350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EBB578-7DDE-47F8-A426-6AA678423EBA}"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62229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ＭＳ Ｐゴシック" panose="020B0600070205080204" pitchFamily="34" charset="-128"/>
              </a:defRPr>
            </a:lvl1pPr>
            <a:lvl2pPr marL="742950" indent="-285750">
              <a:defRPr sz="2800" b="1">
                <a:solidFill>
                  <a:schemeClr val="tx1"/>
                </a:solidFill>
                <a:latin typeface="Arial" panose="020B0604020202020204" pitchFamily="34" charset="0"/>
                <a:ea typeface="ＭＳ Ｐゴシック" panose="020B0600070205080204" pitchFamily="34" charset="-128"/>
              </a:defRPr>
            </a:lvl2pPr>
            <a:lvl3pPr marL="1143000" indent="-228600">
              <a:defRPr sz="2800" b="1">
                <a:solidFill>
                  <a:schemeClr val="tx1"/>
                </a:solidFill>
                <a:latin typeface="Arial" panose="020B0604020202020204" pitchFamily="34" charset="0"/>
                <a:ea typeface="ＭＳ Ｐゴシック" panose="020B0600070205080204" pitchFamily="34" charset="-128"/>
              </a:defRPr>
            </a:lvl3pPr>
            <a:lvl4pPr marL="1600200" indent="-228600">
              <a:defRPr sz="2800" b="1">
                <a:solidFill>
                  <a:schemeClr val="tx1"/>
                </a:solidFill>
                <a:latin typeface="Arial" panose="020B0604020202020204" pitchFamily="34" charset="0"/>
                <a:ea typeface="ＭＳ Ｐゴシック" panose="020B0600070205080204" pitchFamily="34" charset="-128"/>
              </a:defRPr>
            </a:lvl4pPr>
            <a:lvl5pPr marL="2057400" indent="-22860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B8E241-5340-42EC-86EE-24D2305A0CAF}"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49189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540194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GB" dirty="0" smtClean="0"/>
              <a:t>Consequences for learning</a:t>
            </a:r>
            <a:r>
              <a:rPr lang="en-GB" baseline="0" dirty="0" smtClean="0"/>
              <a:t> &amp; teaching are unclear. Don’t hope they won’t use it: what is the reality?</a:t>
            </a:r>
          </a:p>
          <a:p>
            <a:r>
              <a:rPr lang="en-GB" baseline="0" dirty="0" smtClean="0"/>
              <a:t>Some EAP tutors say it is just a tool (but would you use this tool in the classroom?); some say it hinders language learning and might even threaten the profession. </a:t>
            </a:r>
          </a:p>
          <a:p>
            <a:endParaRPr lang="en-GB" dirty="0" smtClean="0"/>
          </a:p>
          <a:p>
            <a:endParaRPr lang="en-GB"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895138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these were students who had already met the entry</a:t>
            </a:r>
            <a:r>
              <a:rPr lang="en-GB" baseline="0" dirty="0" smtClean="0"/>
              <a:t> requirement for university study.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228558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97802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124468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227065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Aligning the two so that students can make sense of their experience and to develop students employability skills so that they can enhance their CV is important to me and critical for them in such a fast moving working environment.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looked at various definitions of employability skills and behaviours and settled on the definition by the CBI </a:t>
            </a:r>
            <a:r>
              <a:rPr lang="en-GB" sz="1200" b="0" i="0" kern="1200" dirty="0">
                <a:solidFill>
                  <a:schemeClr val="tx1"/>
                </a:solidFill>
                <a:effectLst/>
                <a:latin typeface="+mn-lt"/>
                <a:ea typeface="+mn-ea"/>
                <a:cs typeface="+mn-cs"/>
              </a:rPr>
              <a:t> because it represents nearly 7 million people, about one-third of the private sector-employed workforce into which our students will be employed. </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dirty="0"/>
              <a:t/>
            </a:r>
            <a:br>
              <a:rPr lang="en-GB" dirty="0"/>
            </a:b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812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4162916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481A3E-8B92-48B6-816F-B6E09D976D0D}" type="slidenum">
              <a:rPr kumimoji="0" lang="en-GB" sz="1200" b="1"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1"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300142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CBI definition of employability skills by Lord Young were the basis for the research studies.</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So, as the students working on developing their company they wrote up notes each week showing with evidence how they developed their employability skills ready for their summative assessment. Each week they reflected on:</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A positive attitude </a:t>
            </a:r>
            <a:r>
              <a:rPr lang="en-GB" sz="1200" b="0" i="0" u="none" strike="noStrike" kern="1200" baseline="0" dirty="0">
                <a:solidFill>
                  <a:schemeClr val="tx1"/>
                </a:solidFill>
                <a:latin typeface="+mn-lt"/>
                <a:ea typeface="+mn-ea"/>
                <a:cs typeface="+mn-cs"/>
              </a:rPr>
              <a:t>(readiness to take part, openness to new ideas and activities, desire to achieve)</a:t>
            </a:r>
          </a:p>
          <a:p>
            <a:r>
              <a:rPr lang="en-GB" sz="1200" b="0" i="0" u="none" strike="noStrike" kern="1200" baseline="0" dirty="0">
                <a:solidFill>
                  <a:schemeClr val="tx1"/>
                </a:solidFill>
                <a:latin typeface="+mn-lt"/>
                <a:ea typeface="+mn-ea"/>
                <a:cs typeface="+mn-cs"/>
              </a:rPr>
              <a:t>underpinning</a:t>
            </a:r>
          </a:p>
          <a:p>
            <a:r>
              <a:rPr lang="en-GB" sz="1200" b="1" i="0" u="none" strike="noStrike" kern="1200" baseline="0" dirty="0">
                <a:solidFill>
                  <a:schemeClr val="tx1"/>
                </a:solidFill>
                <a:latin typeface="+mn-lt"/>
                <a:ea typeface="+mn-ea"/>
                <a:cs typeface="+mn-cs"/>
              </a:rPr>
              <a:t>Self-management </a:t>
            </a:r>
            <a:r>
              <a:rPr lang="en-GB" sz="1200" b="0" i="0" u="none" strike="noStrike" kern="1200" baseline="0" dirty="0">
                <a:solidFill>
                  <a:schemeClr val="tx1"/>
                </a:solidFill>
                <a:latin typeface="+mn-lt"/>
                <a:ea typeface="+mn-ea"/>
                <a:cs typeface="+mn-cs"/>
              </a:rPr>
              <a:t>– readiness to accept responsibility, flexibility, time management, readiness to</a:t>
            </a:r>
          </a:p>
          <a:p>
            <a:r>
              <a:rPr lang="en-GB" sz="1200" b="0" i="0" u="none" strike="noStrike" kern="1200" baseline="0" dirty="0">
                <a:solidFill>
                  <a:schemeClr val="tx1"/>
                </a:solidFill>
                <a:latin typeface="+mn-lt"/>
                <a:ea typeface="+mn-ea"/>
                <a:cs typeface="+mn-cs"/>
              </a:rPr>
              <a:t>improve own performance</a:t>
            </a:r>
          </a:p>
          <a:p>
            <a:r>
              <a:rPr lang="en-GB" sz="1200" b="1" i="0" u="none" strike="noStrike" kern="1200" baseline="0" dirty="0">
                <a:solidFill>
                  <a:schemeClr val="tx1"/>
                </a:solidFill>
                <a:latin typeface="+mn-lt"/>
                <a:ea typeface="+mn-ea"/>
                <a:cs typeface="+mn-cs"/>
              </a:rPr>
              <a:t>Team working </a:t>
            </a:r>
            <a:r>
              <a:rPr lang="en-GB" sz="1200" b="0" i="0" u="none" strike="noStrike" kern="1200" baseline="0" dirty="0">
                <a:solidFill>
                  <a:schemeClr val="tx1"/>
                </a:solidFill>
                <a:latin typeface="+mn-lt"/>
                <a:ea typeface="+mn-ea"/>
                <a:cs typeface="+mn-cs"/>
              </a:rPr>
              <a:t>– respecting others, co-operating, negotiating/ persuading, contributing to</a:t>
            </a:r>
          </a:p>
          <a:p>
            <a:r>
              <a:rPr lang="en-GB" sz="1200" b="0" i="0" u="none" strike="noStrike" kern="1200" baseline="0" dirty="0">
                <a:solidFill>
                  <a:schemeClr val="tx1"/>
                </a:solidFill>
                <a:latin typeface="+mn-lt"/>
                <a:ea typeface="+mn-ea"/>
                <a:cs typeface="+mn-cs"/>
              </a:rPr>
              <a:t>discussion.</a:t>
            </a:r>
          </a:p>
          <a:p>
            <a:r>
              <a:rPr lang="en-GB" sz="1200" b="1" i="0" u="none" strike="noStrike" kern="1200" baseline="0" dirty="0">
                <a:solidFill>
                  <a:schemeClr val="tx1"/>
                </a:solidFill>
                <a:latin typeface="+mn-lt"/>
                <a:ea typeface="+mn-ea"/>
                <a:cs typeface="+mn-cs"/>
              </a:rPr>
              <a:t>Business and customer awareness</a:t>
            </a:r>
            <a:r>
              <a:rPr lang="en-GB" sz="1200" b="0" i="0" u="none" strike="noStrike" kern="1200" baseline="0" dirty="0">
                <a:solidFill>
                  <a:schemeClr val="tx1"/>
                </a:solidFill>
                <a:latin typeface="+mn-lt"/>
                <a:ea typeface="+mn-ea"/>
                <a:cs typeface="+mn-cs"/>
              </a:rPr>
              <a:t>- basic understanding of the key drivers for business success and</a:t>
            </a:r>
          </a:p>
          <a:p>
            <a:r>
              <a:rPr lang="en-GB" sz="1200" b="0" i="0" u="none" strike="noStrike" kern="1200" baseline="0" dirty="0">
                <a:solidFill>
                  <a:schemeClr val="tx1"/>
                </a:solidFill>
                <a:latin typeface="+mn-lt"/>
                <a:ea typeface="+mn-ea"/>
                <a:cs typeface="+mn-cs"/>
              </a:rPr>
              <a:t>the need to provide customer satisfaction.</a:t>
            </a:r>
          </a:p>
          <a:p>
            <a:r>
              <a:rPr lang="en-GB" sz="1200" b="1" i="0" u="none" strike="noStrike" kern="1200" baseline="0" dirty="0">
                <a:solidFill>
                  <a:schemeClr val="tx1"/>
                </a:solidFill>
                <a:latin typeface="+mn-lt"/>
                <a:ea typeface="+mn-ea"/>
                <a:cs typeface="+mn-cs"/>
              </a:rPr>
              <a:t>Problem solving</a:t>
            </a:r>
            <a:r>
              <a:rPr lang="en-GB" sz="1200" b="0" i="0" u="none" strike="noStrike" kern="1200" baseline="0" dirty="0">
                <a:solidFill>
                  <a:schemeClr val="tx1"/>
                </a:solidFill>
                <a:latin typeface="+mn-lt"/>
                <a:ea typeface="+mn-ea"/>
                <a:cs typeface="+mn-cs"/>
              </a:rPr>
              <a:t>- analysing facts and circumstances and applying creative thinking to develop</a:t>
            </a:r>
          </a:p>
          <a:p>
            <a:r>
              <a:rPr lang="en-GB" sz="1200" b="0" i="0" u="none" strike="noStrike" kern="1200" baseline="0" dirty="0">
                <a:solidFill>
                  <a:schemeClr val="tx1"/>
                </a:solidFill>
                <a:latin typeface="+mn-lt"/>
                <a:ea typeface="+mn-ea"/>
                <a:cs typeface="+mn-cs"/>
              </a:rPr>
              <a:t>appropriate solutions.</a:t>
            </a:r>
          </a:p>
          <a:p>
            <a:r>
              <a:rPr lang="en-GB" sz="1200" b="1" i="0" u="none" strike="noStrike" kern="1200" baseline="0" dirty="0">
                <a:solidFill>
                  <a:schemeClr val="tx1"/>
                </a:solidFill>
                <a:latin typeface="+mn-lt"/>
                <a:ea typeface="+mn-ea"/>
                <a:cs typeface="+mn-cs"/>
              </a:rPr>
              <a:t>Communication and literacy</a:t>
            </a:r>
            <a:r>
              <a:rPr lang="en-GB" sz="1200" b="0" i="0" u="none" strike="noStrike" kern="1200" baseline="0" dirty="0">
                <a:solidFill>
                  <a:schemeClr val="tx1"/>
                </a:solidFill>
                <a:latin typeface="+mn-lt"/>
                <a:ea typeface="+mn-ea"/>
                <a:cs typeface="+mn-cs"/>
              </a:rPr>
              <a:t>-application of literacy, ability to produce clear, structured written work</a:t>
            </a:r>
          </a:p>
          <a:p>
            <a:r>
              <a:rPr lang="en-GB" sz="1200" b="0" i="0" u="none" strike="noStrike" kern="1200" baseline="0" dirty="0">
                <a:solidFill>
                  <a:schemeClr val="tx1"/>
                </a:solidFill>
                <a:latin typeface="+mn-lt"/>
                <a:ea typeface="+mn-ea"/>
                <a:cs typeface="+mn-cs"/>
              </a:rPr>
              <a:t>and oral literacy, including listening and questioning.</a:t>
            </a:r>
          </a:p>
          <a:p>
            <a:r>
              <a:rPr lang="en-GB" sz="1200" b="1" i="0" u="none" strike="noStrike" kern="1200" baseline="0" dirty="0">
                <a:solidFill>
                  <a:schemeClr val="tx1"/>
                </a:solidFill>
                <a:latin typeface="+mn-lt"/>
                <a:ea typeface="+mn-ea"/>
                <a:cs typeface="+mn-cs"/>
              </a:rPr>
              <a:t>Application of numeracy</a:t>
            </a:r>
            <a:r>
              <a:rPr lang="en-GB" sz="1200" b="0" i="0" u="none" strike="noStrike" kern="1200" baseline="0" dirty="0">
                <a:solidFill>
                  <a:schemeClr val="tx1"/>
                </a:solidFill>
                <a:latin typeface="+mn-lt"/>
                <a:ea typeface="+mn-ea"/>
                <a:cs typeface="+mn-cs"/>
              </a:rPr>
              <a:t>-manipulation of numbers, general mathematical awareness and its</a:t>
            </a:r>
          </a:p>
          <a:p>
            <a:r>
              <a:rPr lang="en-GB" sz="1200" b="0" i="0" u="none" strike="noStrike" kern="1200" baseline="0" dirty="0">
                <a:solidFill>
                  <a:schemeClr val="tx1"/>
                </a:solidFill>
                <a:latin typeface="+mn-lt"/>
                <a:ea typeface="+mn-ea"/>
                <a:cs typeface="+mn-cs"/>
              </a:rPr>
              <a:t>application in practical contexts.</a:t>
            </a:r>
          </a:p>
          <a:p>
            <a:r>
              <a:rPr lang="en-GB" sz="1200" b="1" i="0" u="none" strike="noStrike" kern="1200" baseline="0" dirty="0">
                <a:solidFill>
                  <a:schemeClr val="tx1"/>
                </a:solidFill>
                <a:latin typeface="+mn-lt"/>
                <a:ea typeface="+mn-ea"/>
                <a:cs typeface="+mn-cs"/>
              </a:rPr>
              <a:t>Application of information technology</a:t>
            </a:r>
            <a:r>
              <a:rPr lang="en-GB" sz="1200" b="0" i="0" u="none" strike="noStrike" kern="1200" baseline="0" dirty="0">
                <a:solidFill>
                  <a:schemeClr val="tx1"/>
                </a:solidFill>
                <a:latin typeface="+mn-lt"/>
                <a:ea typeface="+mn-ea"/>
                <a:cs typeface="+mn-cs"/>
              </a:rPr>
              <a:t>-basic IT skills, including familiarity with word processing,</a:t>
            </a:r>
          </a:p>
          <a:p>
            <a:r>
              <a:rPr lang="en-GB" sz="1200" b="0" i="0" u="none" strike="noStrike" kern="1200" baseline="0" dirty="0">
                <a:solidFill>
                  <a:schemeClr val="tx1"/>
                </a:solidFill>
                <a:latin typeface="+mn-lt"/>
                <a:ea typeface="+mn-ea"/>
                <a:cs typeface="+mn-cs"/>
              </a:rPr>
              <a:t>spread sheets, file management and the use of internet search engines.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1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37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Rules of Engagement for students and academics</a:t>
            </a:r>
          </a:p>
          <a:p>
            <a:pPr marL="514350" indent="-514350">
              <a:buFont typeface="+mj-lt"/>
              <a:buAutoNum type="arabicPeriod"/>
            </a:pPr>
            <a:endParaRPr lang="en-GB" dirty="0"/>
          </a:p>
          <a:p>
            <a:pPr marL="514350" indent="-514350">
              <a:buFont typeface="+mj-lt"/>
              <a:buAutoNum type="arabicPeriod"/>
            </a:pPr>
            <a:r>
              <a:rPr lang="en-GB" dirty="0"/>
              <a:t>Mind warm up (collaboration and competition avoids dead time)</a:t>
            </a:r>
          </a:p>
          <a:p>
            <a:pPr marL="514350" indent="-514350">
              <a:buFont typeface="+mj-lt"/>
              <a:buAutoNum type="arabicPeriod"/>
            </a:pPr>
            <a:r>
              <a:rPr lang="en-GB" dirty="0"/>
              <a:t>Movement (sitting, standing changes the energy)</a:t>
            </a:r>
          </a:p>
          <a:p>
            <a:pPr marL="514350" indent="-514350">
              <a:buFont typeface="+mj-lt"/>
              <a:buAutoNum type="arabicPeriod"/>
            </a:pPr>
            <a:r>
              <a:rPr lang="en-GB" dirty="0"/>
              <a:t>Collaboration (project &amp; team-based work)</a:t>
            </a:r>
          </a:p>
          <a:p>
            <a:pPr marL="514350" indent="-514350">
              <a:buFont typeface="+mj-lt"/>
              <a:buAutoNum type="arabicPeriod"/>
            </a:pPr>
            <a:r>
              <a:rPr lang="en-GB" dirty="0"/>
              <a:t>Quick writes - Journal/reflective writing</a:t>
            </a:r>
          </a:p>
          <a:p>
            <a:pPr marL="514350" indent="-514350">
              <a:buFont typeface="+mj-lt"/>
              <a:buAutoNum type="arabicPeriod"/>
            </a:pPr>
            <a:r>
              <a:rPr lang="en-GB" dirty="0"/>
              <a:t>Run a tight ship when giving instructions</a:t>
            </a:r>
          </a:p>
          <a:p>
            <a:pPr marL="514350" indent="-514350">
              <a:buFont typeface="+mj-lt"/>
              <a:buAutoNum type="arabicPeriod"/>
            </a:pPr>
            <a:r>
              <a:rPr lang="en-GB" dirty="0"/>
              <a:t>Fairness – teams to feedback to tutor every week</a:t>
            </a:r>
          </a:p>
          <a:p>
            <a:pPr marL="514350" indent="-514350">
              <a:buFont typeface="+mj-lt"/>
              <a:buAutoNum type="arabicPeriod"/>
            </a:pPr>
            <a:r>
              <a:rPr lang="en-GB" dirty="0"/>
              <a:t>All teams answer one question</a:t>
            </a:r>
          </a:p>
          <a:p>
            <a:pPr marL="514350" indent="-514350">
              <a:buFont typeface="+mj-lt"/>
              <a:buAutoNum type="arabicPeriod"/>
            </a:pPr>
            <a:r>
              <a:rPr lang="en-GB" dirty="0"/>
              <a:t>Minimal supervision – team leader takes the lead</a:t>
            </a:r>
          </a:p>
          <a:p>
            <a:pPr marL="514350" indent="-514350">
              <a:buFont typeface="+mj-lt"/>
              <a:buAutoNum type="arabicPeriod"/>
            </a:pPr>
            <a:r>
              <a:rPr lang="en-GB" dirty="0"/>
              <a:t>Student v teacher centred learning </a:t>
            </a:r>
          </a:p>
          <a:p>
            <a:pPr marL="514350" indent="-514350">
              <a:buFont typeface="+mj-lt"/>
              <a:buAutoNum type="arabicPeriod"/>
            </a:pPr>
            <a:r>
              <a:rPr lang="en-GB" dirty="0"/>
              <a:t>Don’t ask me be accountable</a:t>
            </a:r>
          </a:p>
          <a:p>
            <a:endParaRPr lang="en-GB" dirty="0"/>
          </a:p>
          <a:p>
            <a:r>
              <a:rPr lang="en-GB" dirty="0">
                <a:hlinkClick r:id="rId3"/>
              </a:rPr>
              <a:t>https://www.edutopia.org/classroom-student-participation-tips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50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728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LSBU data from Survey Monkey Summary Data.xlsx - LDT folder</a:t>
            </a:r>
          </a:p>
          <a:p>
            <a:pPr lvl="0"/>
            <a:r>
              <a:rPr lang="en-GB" sz="1200" kern="1200" dirty="0">
                <a:solidFill>
                  <a:schemeClr val="tx1"/>
                </a:solidFill>
                <a:effectLst/>
                <a:latin typeface="+mn-lt"/>
                <a:ea typeface="+mn-ea"/>
                <a:cs typeface="+mn-cs"/>
              </a:rPr>
              <a:t>BUS136 Summary of REP01REP02 V2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30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would you rate your overall experience of practising your employability skills via SimVenture Evolution? 1 = low, 100 = high  77%</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27360-7C4A-470E-888B-18CE4D3E6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3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3085385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450328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997637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881DF76-83EA-41E7-BC5B-CEA758BF3F0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28903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881DF76-83EA-41E7-BC5B-CEA758BF3F0B}" type="datetimeFigureOut">
              <a:rPr lang="en-GB" smtClean="0"/>
              <a:t>13/08/2019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576127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881DF76-83EA-41E7-BC5B-CEA758BF3F0B}" type="datetimeFigureOut">
              <a:rPr lang="en-GB" smtClean="0"/>
              <a:t>13/08/2019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720354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1DF76-83EA-41E7-BC5B-CEA758BF3F0B}" type="datetimeFigureOut">
              <a:rPr lang="en-GB" smtClean="0"/>
              <a:t>13/08/2019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248545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881DF76-83EA-41E7-BC5B-CEA758BF3F0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22118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881DF76-83EA-41E7-BC5B-CEA758BF3F0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3004570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779074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703197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EA4D51-F7DE-49F0-87F2-A6737C65DB8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D589A95-36B4-4C4F-AE00-47724A21359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DC05D3EB-842E-4355-940E-77969128420F}"/>
              </a:ext>
            </a:extLst>
          </p:cNvPr>
          <p:cNvSpPr>
            <a:spLocks noGrp="1"/>
          </p:cNvSpPr>
          <p:nvPr>
            <p:ph type="dt" sz="half" idx="10"/>
          </p:nvPr>
        </p:nvSpPr>
        <p:spPr/>
        <p:txBody>
          <a:bodyPr/>
          <a:lstStyle/>
          <a:p>
            <a:fld id="{09C2A7F1-48C2-4BC3-979C-C95865B3060D}" type="datetime1">
              <a:rPr lang="en-GB" smtClean="0"/>
              <a:t>13/08/2019</a:t>
            </a:fld>
            <a:endParaRPr lang="en-GB"/>
          </a:p>
        </p:txBody>
      </p:sp>
      <p:sp>
        <p:nvSpPr>
          <p:cNvPr id="5" name="Footer Placeholder 4">
            <a:extLst>
              <a:ext uri="{FF2B5EF4-FFF2-40B4-BE49-F238E27FC236}">
                <a16:creationId xmlns:a16="http://schemas.microsoft.com/office/drawing/2014/main" xmlns="" id="{5C4E8D11-AE77-4349-8F68-A94FE86E95CF}"/>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6" name="Slide Number Placeholder 5">
            <a:extLst>
              <a:ext uri="{FF2B5EF4-FFF2-40B4-BE49-F238E27FC236}">
                <a16:creationId xmlns:a16="http://schemas.microsoft.com/office/drawing/2014/main" xmlns="" id="{C8A7099E-F270-4646-80EB-165CB5F58DF4}"/>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3861347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C6DDCE-B870-40AB-9F16-052FE93227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770C1C3-5A2A-4DA5-B49C-2A6C053146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F20865E-6A35-4D3E-B04B-14737AEBDC9B}"/>
              </a:ext>
            </a:extLst>
          </p:cNvPr>
          <p:cNvSpPr>
            <a:spLocks noGrp="1"/>
          </p:cNvSpPr>
          <p:nvPr>
            <p:ph type="dt" sz="half" idx="10"/>
          </p:nvPr>
        </p:nvSpPr>
        <p:spPr/>
        <p:txBody>
          <a:bodyPr/>
          <a:lstStyle/>
          <a:p>
            <a:fld id="{2EEEE495-A42F-43A0-8D8F-10639BC2E79C}" type="datetime1">
              <a:rPr lang="en-GB" smtClean="0"/>
              <a:t>13/08/2019</a:t>
            </a:fld>
            <a:endParaRPr lang="en-GB"/>
          </a:p>
        </p:txBody>
      </p:sp>
      <p:sp>
        <p:nvSpPr>
          <p:cNvPr id="5" name="Footer Placeholder 4">
            <a:extLst>
              <a:ext uri="{FF2B5EF4-FFF2-40B4-BE49-F238E27FC236}">
                <a16:creationId xmlns:a16="http://schemas.microsoft.com/office/drawing/2014/main" xmlns="" id="{97C52D39-3D84-4DA0-8013-5BD0E5BCE42E}"/>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6" name="Slide Number Placeholder 5">
            <a:extLst>
              <a:ext uri="{FF2B5EF4-FFF2-40B4-BE49-F238E27FC236}">
                <a16:creationId xmlns:a16="http://schemas.microsoft.com/office/drawing/2014/main" xmlns="" id="{089EC53F-5750-4B4C-B670-CC38FF7AF13B}"/>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4268603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7D4C0-B391-46FA-A738-37AD8539F2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2452D82-EDBE-4424-AAFE-70A945FD190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02207-353F-4773-9E30-1BAB72F62C62}"/>
              </a:ext>
            </a:extLst>
          </p:cNvPr>
          <p:cNvSpPr>
            <a:spLocks noGrp="1"/>
          </p:cNvSpPr>
          <p:nvPr>
            <p:ph type="dt" sz="half" idx="10"/>
          </p:nvPr>
        </p:nvSpPr>
        <p:spPr/>
        <p:txBody>
          <a:bodyPr/>
          <a:lstStyle/>
          <a:p>
            <a:fld id="{C15225B8-4088-4EF7-8495-9EA43D02CBE3}" type="datetime1">
              <a:rPr lang="en-GB" smtClean="0"/>
              <a:t>13/08/2019</a:t>
            </a:fld>
            <a:endParaRPr lang="en-GB"/>
          </a:p>
        </p:txBody>
      </p:sp>
      <p:sp>
        <p:nvSpPr>
          <p:cNvPr id="5" name="Footer Placeholder 4">
            <a:extLst>
              <a:ext uri="{FF2B5EF4-FFF2-40B4-BE49-F238E27FC236}">
                <a16:creationId xmlns:a16="http://schemas.microsoft.com/office/drawing/2014/main" xmlns="" id="{FDC1D53F-C42D-49DF-B964-87F3439B6D23}"/>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6" name="Slide Number Placeholder 5">
            <a:extLst>
              <a:ext uri="{FF2B5EF4-FFF2-40B4-BE49-F238E27FC236}">
                <a16:creationId xmlns:a16="http://schemas.microsoft.com/office/drawing/2014/main" xmlns="" id="{315B6E65-12FA-4F3D-A777-1BCA702A6173}"/>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844099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605ACF-DC9A-471A-8527-F92F8ED95A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FCC7246F-6AB8-4A1C-977F-CFE4B35CE9B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F3E10F8-F9BA-46C0-8D6F-6BCEAC54748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4223E713-4AA8-4389-B755-77D8905202C7}"/>
              </a:ext>
            </a:extLst>
          </p:cNvPr>
          <p:cNvSpPr>
            <a:spLocks noGrp="1"/>
          </p:cNvSpPr>
          <p:nvPr>
            <p:ph type="dt" sz="half" idx="10"/>
          </p:nvPr>
        </p:nvSpPr>
        <p:spPr/>
        <p:txBody>
          <a:bodyPr/>
          <a:lstStyle/>
          <a:p>
            <a:fld id="{862219CB-AD87-4B08-9A32-96CFEDD554E8}" type="datetime1">
              <a:rPr lang="en-GB" smtClean="0"/>
              <a:t>13/08/2019</a:t>
            </a:fld>
            <a:endParaRPr lang="en-GB"/>
          </a:p>
        </p:txBody>
      </p:sp>
      <p:sp>
        <p:nvSpPr>
          <p:cNvPr id="6" name="Footer Placeholder 5">
            <a:extLst>
              <a:ext uri="{FF2B5EF4-FFF2-40B4-BE49-F238E27FC236}">
                <a16:creationId xmlns:a16="http://schemas.microsoft.com/office/drawing/2014/main" xmlns="" id="{537B6C1F-C939-4987-8614-DC8B59814029}"/>
              </a:ext>
            </a:extLst>
          </p:cNvPr>
          <p:cNvSpPr>
            <a:spLocks noGrp="1"/>
          </p:cNvSpPr>
          <p:nvPr>
            <p:ph type="ftr" sz="quarter" idx="11"/>
          </p:nvPr>
        </p:nvSpPr>
        <p:spPr/>
        <p:txBody>
          <a:bodyPr/>
          <a:lstStyle/>
          <a:p>
            <a:r>
              <a:rPr lang="en-GB"/>
              <a:t>Award winning trainer| author| career coach| simulation specialist| employability skills guru| marketing tutor| speaker</a:t>
            </a:r>
            <a:endParaRPr lang="en-GB" dirty="0"/>
          </a:p>
        </p:txBody>
      </p:sp>
      <p:sp>
        <p:nvSpPr>
          <p:cNvPr id="7" name="Slide Number Placeholder 6">
            <a:extLst>
              <a:ext uri="{FF2B5EF4-FFF2-40B4-BE49-F238E27FC236}">
                <a16:creationId xmlns:a16="http://schemas.microsoft.com/office/drawing/2014/main" xmlns="" id="{26D06B54-D95D-4A91-97A2-7748605CD423}"/>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3074220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08C42-9253-4332-87E1-D0525AAD7846}"/>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7C10660-F7CE-4807-BC8C-9B2D442F97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A36D4C5-F4D7-4DD5-AA7F-62B3A1CF359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080E2400-D07D-4CF5-A64A-7B30D9CA794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A83AE1-F9FE-494B-BBBA-A4FA8235DA7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C700259-61C0-42C1-A9F2-EDB8C17E826A}"/>
              </a:ext>
            </a:extLst>
          </p:cNvPr>
          <p:cNvSpPr>
            <a:spLocks noGrp="1"/>
          </p:cNvSpPr>
          <p:nvPr>
            <p:ph type="dt" sz="half" idx="10"/>
          </p:nvPr>
        </p:nvSpPr>
        <p:spPr/>
        <p:txBody>
          <a:bodyPr/>
          <a:lstStyle/>
          <a:p>
            <a:fld id="{BC069E3C-D939-4544-879B-3087B3FE7AE4}" type="datetime1">
              <a:rPr lang="en-GB" smtClean="0"/>
              <a:t>13/08/2019</a:t>
            </a:fld>
            <a:endParaRPr lang="en-GB"/>
          </a:p>
        </p:txBody>
      </p:sp>
      <p:sp>
        <p:nvSpPr>
          <p:cNvPr id="8" name="Footer Placeholder 7">
            <a:extLst>
              <a:ext uri="{FF2B5EF4-FFF2-40B4-BE49-F238E27FC236}">
                <a16:creationId xmlns:a16="http://schemas.microsoft.com/office/drawing/2014/main" xmlns="" id="{C77D7C2C-2E7E-412A-A160-6F5FA4FAC72D}"/>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9" name="Slide Number Placeholder 8">
            <a:extLst>
              <a:ext uri="{FF2B5EF4-FFF2-40B4-BE49-F238E27FC236}">
                <a16:creationId xmlns:a16="http://schemas.microsoft.com/office/drawing/2014/main" xmlns="" id="{61890600-7D64-4153-970E-23417754C253}"/>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1194142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2C6C-DB49-4F68-B42F-7F7A01E1C7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299D81D-1152-4B74-A8BB-0E4DDB2513FD}"/>
              </a:ext>
            </a:extLst>
          </p:cNvPr>
          <p:cNvSpPr>
            <a:spLocks noGrp="1"/>
          </p:cNvSpPr>
          <p:nvPr>
            <p:ph type="dt" sz="half" idx="10"/>
          </p:nvPr>
        </p:nvSpPr>
        <p:spPr/>
        <p:txBody>
          <a:bodyPr/>
          <a:lstStyle/>
          <a:p>
            <a:fld id="{EF6EC0D3-CF24-4FA2-9C50-8938E67F305C}" type="datetime1">
              <a:rPr lang="en-GB" smtClean="0"/>
              <a:t>13/08/2019</a:t>
            </a:fld>
            <a:endParaRPr lang="en-GB"/>
          </a:p>
        </p:txBody>
      </p:sp>
      <p:sp>
        <p:nvSpPr>
          <p:cNvPr id="4" name="Footer Placeholder 3">
            <a:extLst>
              <a:ext uri="{FF2B5EF4-FFF2-40B4-BE49-F238E27FC236}">
                <a16:creationId xmlns:a16="http://schemas.microsoft.com/office/drawing/2014/main" xmlns="" id="{1A4B4363-AD41-4BE1-9D06-FEA798CB18BE}"/>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5" name="Slide Number Placeholder 4">
            <a:extLst>
              <a:ext uri="{FF2B5EF4-FFF2-40B4-BE49-F238E27FC236}">
                <a16:creationId xmlns:a16="http://schemas.microsoft.com/office/drawing/2014/main" xmlns="" id="{45C8AA0C-1589-4E99-ABD5-5D6A97AFA5D3}"/>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3652257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DB3481-7339-417B-ADE8-5DE5B36B7332}"/>
              </a:ext>
            </a:extLst>
          </p:cNvPr>
          <p:cNvSpPr>
            <a:spLocks noGrp="1"/>
          </p:cNvSpPr>
          <p:nvPr>
            <p:ph type="dt" sz="half" idx="10"/>
          </p:nvPr>
        </p:nvSpPr>
        <p:spPr/>
        <p:txBody>
          <a:bodyPr/>
          <a:lstStyle/>
          <a:p>
            <a:fld id="{968F75DC-EEC8-4A62-AA55-4B7DFA6A7360}" type="datetime1">
              <a:rPr lang="en-GB" smtClean="0"/>
              <a:t>13/08/2019</a:t>
            </a:fld>
            <a:endParaRPr lang="en-GB"/>
          </a:p>
        </p:txBody>
      </p:sp>
      <p:sp>
        <p:nvSpPr>
          <p:cNvPr id="3" name="Footer Placeholder 2">
            <a:extLst>
              <a:ext uri="{FF2B5EF4-FFF2-40B4-BE49-F238E27FC236}">
                <a16:creationId xmlns:a16="http://schemas.microsoft.com/office/drawing/2014/main" xmlns="" id="{B4AB6B1E-BEE4-4CE1-9B0F-FA85EFF70F89}"/>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4" name="Slide Number Placeholder 3">
            <a:extLst>
              <a:ext uri="{FF2B5EF4-FFF2-40B4-BE49-F238E27FC236}">
                <a16:creationId xmlns:a16="http://schemas.microsoft.com/office/drawing/2014/main" xmlns="" id="{B70343C6-0F4E-443F-BA7D-F21EA4F0A2D7}"/>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78215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65917-F8F1-47F9-A74B-BB492957D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36C7351-9808-430B-8B23-2B62005659B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AF09E557-90D5-48B6-AECD-A2F7E89A09D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866C95E-D2B8-45D1-9584-30A680BFE8D5}"/>
              </a:ext>
            </a:extLst>
          </p:cNvPr>
          <p:cNvSpPr>
            <a:spLocks noGrp="1"/>
          </p:cNvSpPr>
          <p:nvPr>
            <p:ph type="dt" sz="half" idx="10"/>
          </p:nvPr>
        </p:nvSpPr>
        <p:spPr/>
        <p:txBody>
          <a:bodyPr/>
          <a:lstStyle/>
          <a:p>
            <a:fld id="{FDECE72D-C5D0-40E7-8D19-91F34FD5BA3C}" type="datetime1">
              <a:rPr lang="en-GB" smtClean="0"/>
              <a:t>13/08/2019</a:t>
            </a:fld>
            <a:endParaRPr lang="en-GB"/>
          </a:p>
        </p:txBody>
      </p:sp>
      <p:sp>
        <p:nvSpPr>
          <p:cNvPr id="6" name="Footer Placeholder 5">
            <a:extLst>
              <a:ext uri="{FF2B5EF4-FFF2-40B4-BE49-F238E27FC236}">
                <a16:creationId xmlns:a16="http://schemas.microsoft.com/office/drawing/2014/main" xmlns="" id="{CBE9E9B8-F6D9-4D81-AF37-B993EF3E6520}"/>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7" name="Slide Number Placeholder 6">
            <a:extLst>
              <a:ext uri="{FF2B5EF4-FFF2-40B4-BE49-F238E27FC236}">
                <a16:creationId xmlns:a16="http://schemas.microsoft.com/office/drawing/2014/main" xmlns="" id="{5C2FE6CF-8C2C-45C2-9FB5-568A0983659A}"/>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321005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D084B-51B1-444D-A120-69E2609145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E626D58D-5791-44E7-8420-83964B98C21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xmlns="" id="{7A11BD09-B734-4E62-9E15-D977AB6F8E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F0BEF51-E532-472D-AB84-7C2DD0DE1C91}"/>
              </a:ext>
            </a:extLst>
          </p:cNvPr>
          <p:cNvSpPr>
            <a:spLocks noGrp="1"/>
          </p:cNvSpPr>
          <p:nvPr>
            <p:ph type="dt" sz="half" idx="10"/>
          </p:nvPr>
        </p:nvSpPr>
        <p:spPr/>
        <p:txBody>
          <a:bodyPr/>
          <a:lstStyle/>
          <a:p>
            <a:fld id="{B2286583-EF1B-4AB1-98DF-4492F0A05E88}" type="datetime1">
              <a:rPr lang="en-GB" smtClean="0"/>
              <a:t>13/08/2019</a:t>
            </a:fld>
            <a:endParaRPr lang="en-GB"/>
          </a:p>
        </p:txBody>
      </p:sp>
      <p:sp>
        <p:nvSpPr>
          <p:cNvPr id="6" name="Footer Placeholder 5">
            <a:extLst>
              <a:ext uri="{FF2B5EF4-FFF2-40B4-BE49-F238E27FC236}">
                <a16:creationId xmlns:a16="http://schemas.microsoft.com/office/drawing/2014/main" xmlns="" id="{8A885370-6C27-4B85-9673-0EE7F3F912AB}"/>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7" name="Slide Number Placeholder 6">
            <a:extLst>
              <a:ext uri="{FF2B5EF4-FFF2-40B4-BE49-F238E27FC236}">
                <a16:creationId xmlns:a16="http://schemas.microsoft.com/office/drawing/2014/main" xmlns="" id="{40D6A20C-3DFC-48FA-B44C-9C38B0DCE675}"/>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1366994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9D74C0-03F0-467A-BD6F-303D076432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3FAEA6D-F897-418D-A30E-796F5881B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2D76ECF-608D-451D-8640-4FAF22E61A43}"/>
              </a:ext>
            </a:extLst>
          </p:cNvPr>
          <p:cNvSpPr>
            <a:spLocks noGrp="1"/>
          </p:cNvSpPr>
          <p:nvPr>
            <p:ph type="dt" sz="half" idx="10"/>
          </p:nvPr>
        </p:nvSpPr>
        <p:spPr/>
        <p:txBody>
          <a:bodyPr/>
          <a:lstStyle/>
          <a:p>
            <a:fld id="{2E645929-BD8D-4688-9A75-D19262B85C69}" type="datetime1">
              <a:rPr lang="en-GB" smtClean="0"/>
              <a:t>13/08/2019</a:t>
            </a:fld>
            <a:endParaRPr lang="en-GB"/>
          </a:p>
        </p:txBody>
      </p:sp>
      <p:sp>
        <p:nvSpPr>
          <p:cNvPr id="5" name="Footer Placeholder 4">
            <a:extLst>
              <a:ext uri="{FF2B5EF4-FFF2-40B4-BE49-F238E27FC236}">
                <a16:creationId xmlns:a16="http://schemas.microsoft.com/office/drawing/2014/main" xmlns="" id="{7D11E449-9E55-41FC-9E74-00D828239238}"/>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6" name="Slide Number Placeholder 5">
            <a:extLst>
              <a:ext uri="{FF2B5EF4-FFF2-40B4-BE49-F238E27FC236}">
                <a16:creationId xmlns:a16="http://schemas.microsoft.com/office/drawing/2014/main" xmlns="" id="{7AAF3F6C-A7D2-414D-BAF2-6D73D75BA97B}"/>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753816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59AC8F-D8BC-41A6-AAE0-36867500635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C0E9C72-D564-4CE1-A317-F1299292137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7699907-0286-4955-B328-58478FD6D542}"/>
              </a:ext>
            </a:extLst>
          </p:cNvPr>
          <p:cNvSpPr>
            <a:spLocks noGrp="1"/>
          </p:cNvSpPr>
          <p:nvPr>
            <p:ph type="dt" sz="half" idx="10"/>
          </p:nvPr>
        </p:nvSpPr>
        <p:spPr/>
        <p:txBody>
          <a:bodyPr/>
          <a:lstStyle/>
          <a:p>
            <a:fld id="{5664ABB5-8FB9-4741-97FB-315888884BF3}" type="datetime1">
              <a:rPr lang="en-GB" smtClean="0"/>
              <a:t>13/08/2019</a:t>
            </a:fld>
            <a:endParaRPr lang="en-GB"/>
          </a:p>
        </p:txBody>
      </p:sp>
      <p:sp>
        <p:nvSpPr>
          <p:cNvPr id="5" name="Footer Placeholder 4">
            <a:extLst>
              <a:ext uri="{FF2B5EF4-FFF2-40B4-BE49-F238E27FC236}">
                <a16:creationId xmlns:a16="http://schemas.microsoft.com/office/drawing/2014/main" xmlns="" id="{D616A025-F2EF-416C-A9D3-72473DB86AB5}"/>
              </a:ext>
            </a:extLst>
          </p:cNvPr>
          <p:cNvSpPr>
            <a:spLocks noGrp="1"/>
          </p:cNvSpPr>
          <p:nvPr>
            <p:ph type="ftr" sz="quarter" idx="11"/>
          </p:nvPr>
        </p:nvSpPr>
        <p:spPr/>
        <p:txBody>
          <a:bodyPr/>
          <a:lstStyle/>
          <a:p>
            <a:r>
              <a:rPr lang="en-GB"/>
              <a:t>Award winning trainer| author| career coach| simulation specialist| employability skills guru| marketing tutor| speaker</a:t>
            </a:r>
          </a:p>
        </p:txBody>
      </p:sp>
      <p:sp>
        <p:nvSpPr>
          <p:cNvPr id="6" name="Slide Number Placeholder 5">
            <a:extLst>
              <a:ext uri="{FF2B5EF4-FFF2-40B4-BE49-F238E27FC236}">
                <a16:creationId xmlns:a16="http://schemas.microsoft.com/office/drawing/2014/main" xmlns="" id="{B838F859-F13E-43C9-BFE1-AD22ACE047D1}"/>
              </a:ext>
            </a:extLst>
          </p:cNvPr>
          <p:cNvSpPr>
            <a:spLocks noGrp="1"/>
          </p:cNvSpPr>
          <p:nvPr>
            <p:ph type="sldNum" sz="quarter" idx="12"/>
          </p:nvPr>
        </p:nvSpPr>
        <p:spPr/>
        <p:txBody>
          <a:bodyPr/>
          <a:lstStyle/>
          <a:p>
            <a:fld id="{90653D70-6F7F-4048-8F5F-2573DE34E4CE}" type="slidenum">
              <a:rPr lang="en-GB" smtClean="0"/>
              <a:t>‹#›</a:t>
            </a:fld>
            <a:endParaRPr lang="en-GB"/>
          </a:p>
        </p:txBody>
      </p:sp>
    </p:spTree>
    <p:extLst>
      <p:ext uri="{BB962C8B-B14F-4D97-AF65-F5344CB8AC3E}">
        <p14:creationId xmlns:p14="http://schemas.microsoft.com/office/powerpoint/2010/main" val="4173322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1113588"/>
            <a:ext cx="6552728" cy="1296144"/>
          </a:xfrm>
        </p:spPr>
        <p:txBody>
          <a:bodyPr anchor="b"/>
          <a:lstStyle>
            <a:lvl1pPr>
              <a:defRPr>
                <a:latin typeface="Georgia"/>
                <a:cs typeface="Georgia"/>
              </a:defRPr>
            </a:lvl1pPr>
          </a:lstStyle>
          <a:p>
            <a:r>
              <a:rPr lang="en-GB" smtClean="0"/>
              <a:t>Click to edit Master title style</a:t>
            </a:r>
            <a:endParaRPr lang="en-GB" dirty="0"/>
          </a:p>
        </p:txBody>
      </p:sp>
      <p:sp>
        <p:nvSpPr>
          <p:cNvPr id="8" name="Content Placeholder 7"/>
          <p:cNvSpPr>
            <a:spLocks noGrp="1"/>
          </p:cNvSpPr>
          <p:nvPr>
            <p:ph sz="quarter" idx="10"/>
          </p:nvPr>
        </p:nvSpPr>
        <p:spPr>
          <a:xfrm>
            <a:off x="394890" y="2463645"/>
            <a:ext cx="6553374" cy="864394"/>
          </a:xfrm>
        </p:spPr>
        <p:txBody>
          <a:bodyPr/>
          <a:lstStyle>
            <a:lvl1pPr marL="0" indent="0">
              <a:buNone/>
              <a:defRPr sz="1800" b="0"/>
            </a:lvl1pPr>
            <a:lvl2pPr marL="342900" indent="0">
              <a:buNone/>
              <a:defRPr b="0"/>
            </a:lvl2pPr>
            <a:lvl3pPr marL="685800" indent="0">
              <a:buNone/>
              <a:defRPr b="0"/>
            </a:lvl3pPr>
            <a:lvl4pPr marL="1028700" indent="0">
              <a:buNone/>
              <a:defRPr b="0"/>
            </a:lvl4pPr>
            <a:lvl5pPr marL="1371600" indent="0">
              <a:buNone/>
              <a:defRPr b="0"/>
            </a:lvl5pPr>
          </a:lstStyle>
          <a:p>
            <a:pPr lvl="0"/>
            <a:r>
              <a:rPr lang="en-GB" dirty="0" smtClean="0"/>
              <a:t>Click to edit Master text style</a:t>
            </a:r>
          </a:p>
        </p:txBody>
      </p:sp>
    </p:spTree>
    <p:extLst>
      <p:ext uri="{BB962C8B-B14F-4D97-AF65-F5344CB8AC3E}">
        <p14:creationId xmlns:p14="http://schemas.microsoft.com/office/powerpoint/2010/main" val="2939017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875" y="357504"/>
            <a:ext cx="7772400" cy="857250"/>
          </a:xfrm>
        </p:spPr>
        <p:txBody>
          <a:bodyPr/>
          <a:lstStyle>
            <a:lvl1pPr>
              <a:defRPr baseline="0">
                <a:latin typeface="Georgia"/>
                <a:cs typeface="Georgia"/>
              </a:defRPr>
            </a:lvl1pPr>
          </a:lstStyle>
          <a:p>
            <a:r>
              <a:rPr lang="en-GB" smtClean="0"/>
              <a:t>Click to edit Master title style</a:t>
            </a:r>
            <a:endParaRPr lang="en-GB" dirty="0"/>
          </a:p>
        </p:txBody>
      </p:sp>
      <p:sp>
        <p:nvSpPr>
          <p:cNvPr id="3" name="Content Placeholder 2"/>
          <p:cNvSpPr>
            <a:spLocks noGrp="1"/>
          </p:cNvSpPr>
          <p:nvPr>
            <p:ph idx="1"/>
          </p:nvPr>
        </p:nvSpPr>
        <p:spPr>
          <a:xfrm>
            <a:off x="396875" y="1383618"/>
            <a:ext cx="7772400" cy="2916324"/>
          </a:xfrm>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1502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875" y="357504"/>
            <a:ext cx="7772400" cy="857250"/>
          </a:xfrm>
        </p:spPr>
        <p:txBody>
          <a:bodyPr/>
          <a:lstStyle>
            <a:lvl1pPr>
              <a:defRPr>
                <a:latin typeface="Georgia"/>
                <a:cs typeface="Georgia"/>
              </a:defRPr>
            </a:lvl1pPr>
          </a:lstStyle>
          <a:p>
            <a:r>
              <a:rPr lang="en-GB" smtClean="0"/>
              <a:t>Click to edit Master title style</a:t>
            </a:r>
            <a:endParaRPr lang="en-GB" dirty="0"/>
          </a:p>
        </p:txBody>
      </p:sp>
      <p:sp>
        <p:nvSpPr>
          <p:cNvPr id="3" name="Content Placeholder 2"/>
          <p:cNvSpPr>
            <a:spLocks noGrp="1"/>
          </p:cNvSpPr>
          <p:nvPr>
            <p:ph idx="1"/>
          </p:nvPr>
        </p:nvSpPr>
        <p:spPr>
          <a:xfrm>
            <a:off x="396875" y="1383618"/>
            <a:ext cx="7772400" cy="2916324"/>
          </a:xfrm>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3073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53FD0A7-889C-4A18-A20D-75D53804E745}" type="datetime1">
              <a:rPr lang="en-GB" smtClean="0"/>
              <a:t>13/08/2019</a:t>
            </a:fld>
            <a:endParaRPr lang="en-GB"/>
          </a:p>
        </p:txBody>
      </p:sp>
      <p:sp>
        <p:nvSpPr>
          <p:cNvPr id="5" name="Footer Placeholder 4"/>
          <p:cNvSpPr>
            <a:spLocks noGrp="1"/>
          </p:cNvSpPr>
          <p:nvPr>
            <p:ph type="ftr" sz="quarter" idx="11"/>
          </p:nvPr>
        </p:nvSpPr>
        <p:spPr/>
        <p:txBody>
          <a:bodyPr/>
          <a:lstStyle/>
          <a:p>
            <a:r>
              <a:rPr lang="en-GB" smtClean="0"/>
              <a:t>elliss@regents.ac.uk</a:t>
            </a:r>
            <a:endParaRPr lang="en-GB"/>
          </a:p>
        </p:txBody>
      </p:sp>
      <p:sp>
        <p:nvSpPr>
          <p:cNvPr id="6" name="Slide Number Placeholder 5"/>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3376379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EB4ABB-F768-459A-ABDC-4A7E5BEDD1EC}" type="datetime1">
              <a:rPr lang="en-GB" smtClean="0"/>
              <a:t>13/08/2019</a:t>
            </a:fld>
            <a:endParaRPr lang="en-GB"/>
          </a:p>
        </p:txBody>
      </p:sp>
      <p:sp>
        <p:nvSpPr>
          <p:cNvPr id="5" name="Footer Placeholder 4"/>
          <p:cNvSpPr>
            <a:spLocks noGrp="1"/>
          </p:cNvSpPr>
          <p:nvPr>
            <p:ph type="ftr" sz="quarter" idx="11"/>
          </p:nvPr>
        </p:nvSpPr>
        <p:spPr/>
        <p:txBody>
          <a:bodyPr/>
          <a:lstStyle/>
          <a:p>
            <a:r>
              <a:rPr lang="en-GB" smtClean="0"/>
              <a:t>elliss@regents.ac.uk</a:t>
            </a:r>
            <a:endParaRPr lang="en-GB"/>
          </a:p>
        </p:txBody>
      </p:sp>
      <p:sp>
        <p:nvSpPr>
          <p:cNvPr id="6" name="Slide Number Placeholder 5"/>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102228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B90460-2819-4F4B-BE7D-FC2F1A72114E}" type="datetime1">
              <a:rPr lang="en-GB" smtClean="0"/>
              <a:t>13/08/2019</a:t>
            </a:fld>
            <a:endParaRPr lang="en-GB"/>
          </a:p>
        </p:txBody>
      </p:sp>
      <p:sp>
        <p:nvSpPr>
          <p:cNvPr id="5" name="Footer Placeholder 4"/>
          <p:cNvSpPr>
            <a:spLocks noGrp="1"/>
          </p:cNvSpPr>
          <p:nvPr>
            <p:ph type="ftr" sz="quarter" idx="11"/>
          </p:nvPr>
        </p:nvSpPr>
        <p:spPr/>
        <p:txBody>
          <a:bodyPr/>
          <a:lstStyle/>
          <a:p>
            <a:r>
              <a:rPr lang="en-GB" smtClean="0"/>
              <a:t>elliss@regents.ac.uk</a:t>
            </a:r>
            <a:endParaRPr lang="en-GB"/>
          </a:p>
        </p:txBody>
      </p:sp>
      <p:sp>
        <p:nvSpPr>
          <p:cNvPr id="6" name="Slide Number Placeholder 5"/>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1614996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838273D-99DB-4BBB-AB26-7AB9CDD2E6C9}" type="datetime1">
              <a:rPr lang="en-GB" smtClean="0"/>
              <a:t>13/08/2019</a:t>
            </a:fld>
            <a:endParaRPr lang="en-GB"/>
          </a:p>
        </p:txBody>
      </p:sp>
      <p:sp>
        <p:nvSpPr>
          <p:cNvPr id="6" name="Footer Placeholder 5"/>
          <p:cNvSpPr>
            <a:spLocks noGrp="1"/>
          </p:cNvSpPr>
          <p:nvPr>
            <p:ph type="ftr" sz="quarter" idx="11"/>
          </p:nvPr>
        </p:nvSpPr>
        <p:spPr/>
        <p:txBody>
          <a:bodyPr/>
          <a:lstStyle/>
          <a:p>
            <a:r>
              <a:rPr lang="en-GB" smtClean="0"/>
              <a:t>elliss@regents.ac.uk</a:t>
            </a:r>
            <a:endParaRPr lang="en-GB"/>
          </a:p>
        </p:txBody>
      </p:sp>
      <p:sp>
        <p:nvSpPr>
          <p:cNvPr id="7" name="Slide Number Placeholder 6"/>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3381889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683CA11-D841-44B6-AE5D-FCED6232F375}" type="datetime1">
              <a:rPr lang="en-GB" smtClean="0"/>
              <a:t>13/08/2019</a:t>
            </a:fld>
            <a:endParaRPr lang="en-GB"/>
          </a:p>
        </p:txBody>
      </p:sp>
      <p:sp>
        <p:nvSpPr>
          <p:cNvPr id="8" name="Footer Placeholder 7"/>
          <p:cNvSpPr>
            <a:spLocks noGrp="1"/>
          </p:cNvSpPr>
          <p:nvPr>
            <p:ph type="ftr" sz="quarter" idx="11"/>
          </p:nvPr>
        </p:nvSpPr>
        <p:spPr/>
        <p:txBody>
          <a:bodyPr/>
          <a:lstStyle/>
          <a:p>
            <a:r>
              <a:rPr lang="en-GB" smtClean="0"/>
              <a:t>elliss@regents.ac.uk</a:t>
            </a:r>
            <a:endParaRPr lang="en-GB"/>
          </a:p>
        </p:txBody>
      </p:sp>
      <p:sp>
        <p:nvSpPr>
          <p:cNvPr id="9" name="Slide Number Placeholder 8"/>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4234737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BF32B26-8046-4C17-A999-DC453F1C754B}" type="datetime1">
              <a:rPr lang="en-GB" smtClean="0"/>
              <a:t>13/08/2019</a:t>
            </a:fld>
            <a:endParaRPr lang="en-GB"/>
          </a:p>
        </p:txBody>
      </p:sp>
      <p:sp>
        <p:nvSpPr>
          <p:cNvPr id="4" name="Footer Placeholder 3"/>
          <p:cNvSpPr>
            <a:spLocks noGrp="1"/>
          </p:cNvSpPr>
          <p:nvPr>
            <p:ph type="ftr" sz="quarter" idx="11"/>
          </p:nvPr>
        </p:nvSpPr>
        <p:spPr/>
        <p:txBody>
          <a:bodyPr/>
          <a:lstStyle/>
          <a:p>
            <a:r>
              <a:rPr lang="en-GB" smtClean="0"/>
              <a:t>elliss@regents.ac.uk</a:t>
            </a:r>
            <a:endParaRPr lang="en-GB"/>
          </a:p>
        </p:txBody>
      </p:sp>
      <p:sp>
        <p:nvSpPr>
          <p:cNvPr id="5" name="Slide Number Placeholder 4"/>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3717344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3E8C6-E9E8-42D8-9BCC-4410818AD8E0}" type="datetime1">
              <a:rPr lang="en-GB" smtClean="0"/>
              <a:t>13/08/2019</a:t>
            </a:fld>
            <a:endParaRPr lang="en-GB"/>
          </a:p>
        </p:txBody>
      </p:sp>
      <p:sp>
        <p:nvSpPr>
          <p:cNvPr id="3" name="Footer Placeholder 2"/>
          <p:cNvSpPr>
            <a:spLocks noGrp="1"/>
          </p:cNvSpPr>
          <p:nvPr>
            <p:ph type="ftr" sz="quarter" idx="11"/>
          </p:nvPr>
        </p:nvSpPr>
        <p:spPr/>
        <p:txBody>
          <a:bodyPr/>
          <a:lstStyle/>
          <a:p>
            <a:r>
              <a:rPr lang="en-GB" smtClean="0"/>
              <a:t>elliss@regents.ac.uk</a:t>
            </a:r>
            <a:endParaRPr lang="en-GB"/>
          </a:p>
        </p:txBody>
      </p:sp>
      <p:sp>
        <p:nvSpPr>
          <p:cNvPr id="4" name="Slide Number Placeholder 3"/>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9407443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D9E9D7-84CA-43F8-850D-64736CD6858F}" type="datetime1">
              <a:rPr lang="en-GB" smtClean="0"/>
              <a:t>13/08/2019</a:t>
            </a:fld>
            <a:endParaRPr lang="en-GB"/>
          </a:p>
        </p:txBody>
      </p:sp>
      <p:sp>
        <p:nvSpPr>
          <p:cNvPr id="6" name="Footer Placeholder 5"/>
          <p:cNvSpPr>
            <a:spLocks noGrp="1"/>
          </p:cNvSpPr>
          <p:nvPr>
            <p:ph type="ftr" sz="quarter" idx="11"/>
          </p:nvPr>
        </p:nvSpPr>
        <p:spPr/>
        <p:txBody>
          <a:bodyPr/>
          <a:lstStyle/>
          <a:p>
            <a:r>
              <a:rPr lang="en-GB" smtClean="0"/>
              <a:t>elliss@regents.ac.uk</a:t>
            </a:r>
            <a:endParaRPr lang="en-GB"/>
          </a:p>
        </p:txBody>
      </p:sp>
      <p:sp>
        <p:nvSpPr>
          <p:cNvPr id="7" name="Slide Number Placeholder 6"/>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4056912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E428E-8B55-4851-B80E-BBCD3E847E2E}" type="datetime1">
              <a:rPr lang="en-GB" smtClean="0"/>
              <a:t>13/08/2019</a:t>
            </a:fld>
            <a:endParaRPr lang="en-GB"/>
          </a:p>
        </p:txBody>
      </p:sp>
      <p:sp>
        <p:nvSpPr>
          <p:cNvPr id="6" name="Footer Placeholder 5"/>
          <p:cNvSpPr>
            <a:spLocks noGrp="1"/>
          </p:cNvSpPr>
          <p:nvPr>
            <p:ph type="ftr" sz="quarter" idx="11"/>
          </p:nvPr>
        </p:nvSpPr>
        <p:spPr/>
        <p:txBody>
          <a:bodyPr/>
          <a:lstStyle/>
          <a:p>
            <a:r>
              <a:rPr lang="en-GB" smtClean="0"/>
              <a:t>elliss@regents.ac.uk</a:t>
            </a:r>
            <a:endParaRPr lang="en-GB"/>
          </a:p>
        </p:txBody>
      </p:sp>
      <p:sp>
        <p:nvSpPr>
          <p:cNvPr id="7" name="Slide Number Placeholder 6"/>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3591726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5D7B14-03AD-4DAE-8C48-D66283607251}" type="datetime1">
              <a:rPr lang="en-GB" smtClean="0"/>
              <a:t>13/08/2019</a:t>
            </a:fld>
            <a:endParaRPr lang="en-GB"/>
          </a:p>
        </p:txBody>
      </p:sp>
      <p:sp>
        <p:nvSpPr>
          <p:cNvPr id="5" name="Footer Placeholder 4"/>
          <p:cNvSpPr>
            <a:spLocks noGrp="1"/>
          </p:cNvSpPr>
          <p:nvPr>
            <p:ph type="ftr" sz="quarter" idx="11"/>
          </p:nvPr>
        </p:nvSpPr>
        <p:spPr/>
        <p:txBody>
          <a:bodyPr/>
          <a:lstStyle/>
          <a:p>
            <a:r>
              <a:rPr lang="en-GB" smtClean="0"/>
              <a:t>elliss@regents.ac.uk</a:t>
            </a:r>
            <a:endParaRPr lang="en-GB"/>
          </a:p>
        </p:txBody>
      </p:sp>
      <p:sp>
        <p:nvSpPr>
          <p:cNvPr id="6" name="Slide Number Placeholder 5"/>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2169480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D11F2EA-B0FE-4AF4-AC3C-E6EA00FBB32E}" type="datetime1">
              <a:rPr lang="en-GB" smtClean="0"/>
              <a:t>13/08/2019</a:t>
            </a:fld>
            <a:endParaRPr lang="en-GB"/>
          </a:p>
        </p:txBody>
      </p:sp>
      <p:sp>
        <p:nvSpPr>
          <p:cNvPr id="5" name="Footer Placeholder 4"/>
          <p:cNvSpPr>
            <a:spLocks noGrp="1"/>
          </p:cNvSpPr>
          <p:nvPr>
            <p:ph type="ftr" sz="quarter" idx="11"/>
          </p:nvPr>
        </p:nvSpPr>
        <p:spPr/>
        <p:txBody>
          <a:bodyPr/>
          <a:lstStyle/>
          <a:p>
            <a:r>
              <a:rPr lang="en-GB" smtClean="0"/>
              <a:t>elliss@regents.ac.uk</a:t>
            </a:r>
            <a:endParaRPr lang="en-GB"/>
          </a:p>
        </p:txBody>
      </p:sp>
      <p:sp>
        <p:nvSpPr>
          <p:cNvPr id="6" name="Slide Number Placeholder 5"/>
          <p:cNvSpPr>
            <a:spLocks noGrp="1"/>
          </p:cNvSpPr>
          <p:nvPr>
            <p:ph type="sldNum" sz="quarter" idx="12"/>
          </p:nvPr>
        </p:nvSpPr>
        <p:spPr/>
        <p:txBody>
          <a:bodyPr/>
          <a:lstStyle/>
          <a:p>
            <a:fld id="{78C50B99-5652-4E95-86F7-33C382AD13B2}" type="slidenum">
              <a:rPr lang="en-GB" smtClean="0"/>
              <a:t>‹#›</a:t>
            </a:fld>
            <a:endParaRPr lang="en-GB"/>
          </a:p>
        </p:txBody>
      </p:sp>
    </p:spTree>
    <p:extLst>
      <p:ext uri="{BB962C8B-B14F-4D97-AF65-F5344CB8AC3E}">
        <p14:creationId xmlns:p14="http://schemas.microsoft.com/office/powerpoint/2010/main" val="2833300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601" y="195486"/>
            <a:ext cx="8085584" cy="85725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47464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522BC22-3CE0-4EB5-8B64-D996D96B30C4}"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011CD9-40A5-4CF1-A5F6-325043D722B8}" type="slidenum">
              <a:rPr lang="en-GB" smtClean="0"/>
              <a:t>‹#›</a:t>
            </a:fld>
            <a:endParaRPr lang="en-GB"/>
          </a:p>
        </p:txBody>
      </p:sp>
    </p:spTree>
    <p:extLst>
      <p:ext uri="{BB962C8B-B14F-4D97-AF65-F5344CB8AC3E}">
        <p14:creationId xmlns:p14="http://schemas.microsoft.com/office/powerpoint/2010/main" val="35647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1059582"/>
            <a:ext cx="7200800" cy="1296144"/>
          </a:xfrm>
        </p:spPr>
        <p:txBody>
          <a:bodyPr anchor="b"/>
          <a:lstStyle>
            <a:lvl1pPr>
              <a:defRPr baseline="0">
                <a:solidFill>
                  <a:srgbClr val="0A648F"/>
                </a:solidFill>
                <a:latin typeface="Georgia"/>
                <a:cs typeface="Georgia"/>
              </a:defRPr>
            </a:lvl1pPr>
          </a:lstStyle>
          <a:p>
            <a:r>
              <a:rPr lang="en-GB" dirty="0" smtClean="0"/>
              <a:t>Click to edit Master title style</a:t>
            </a:r>
            <a:endParaRPr lang="en-GB" dirty="0"/>
          </a:p>
        </p:txBody>
      </p:sp>
      <p:sp>
        <p:nvSpPr>
          <p:cNvPr id="8" name="Content Placeholder 7"/>
          <p:cNvSpPr>
            <a:spLocks noGrp="1"/>
          </p:cNvSpPr>
          <p:nvPr>
            <p:ph sz="quarter" idx="10"/>
          </p:nvPr>
        </p:nvSpPr>
        <p:spPr>
          <a:xfrm>
            <a:off x="394842" y="2409639"/>
            <a:ext cx="7201495" cy="864394"/>
          </a:xfrm>
        </p:spPr>
        <p:txBody>
          <a:bodyPr/>
          <a:lstStyle>
            <a:lvl1pPr marL="0" indent="0">
              <a:buNone/>
              <a:defRPr sz="1800" b="0"/>
            </a:lvl1pPr>
            <a:lvl2pPr marL="342900" indent="0">
              <a:buNone/>
              <a:defRPr b="0"/>
            </a:lvl2pPr>
            <a:lvl3pPr marL="685800" indent="0">
              <a:buNone/>
              <a:defRPr b="0"/>
            </a:lvl3pPr>
            <a:lvl4pPr marL="1028700" indent="0">
              <a:buNone/>
              <a:defRPr b="0"/>
            </a:lvl4pPr>
            <a:lvl5pPr marL="1371600" indent="0">
              <a:buNone/>
              <a:defRPr b="0"/>
            </a:lvl5pPr>
          </a:lstStyle>
          <a:p>
            <a:pPr lvl="0"/>
            <a:r>
              <a:rPr lang="en-GB" dirty="0" smtClean="0"/>
              <a:t>Click to edit Master text style</a:t>
            </a:r>
          </a:p>
        </p:txBody>
      </p:sp>
    </p:spTree>
    <p:extLst>
      <p:ext uri="{BB962C8B-B14F-4D97-AF65-F5344CB8AC3E}">
        <p14:creationId xmlns:p14="http://schemas.microsoft.com/office/powerpoint/2010/main" val="2664601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875" y="357504"/>
            <a:ext cx="7772400" cy="857250"/>
          </a:xfrm>
        </p:spPr>
        <p:txBody>
          <a:bodyPr/>
          <a:lstStyle>
            <a:lvl1pPr>
              <a:defRPr>
                <a:latin typeface="Georgia"/>
                <a:cs typeface="Georgia"/>
              </a:defRPr>
            </a:lvl1pPr>
          </a:lstStyle>
          <a:p>
            <a:r>
              <a:rPr lang="en-GB" smtClean="0"/>
              <a:t>Click to edit Master title style</a:t>
            </a:r>
            <a:endParaRPr lang="en-GB" dirty="0"/>
          </a:p>
        </p:txBody>
      </p:sp>
      <p:sp>
        <p:nvSpPr>
          <p:cNvPr id="3" name="Content Placeholder 2"/>
          <p:cNvSpPr>
            <a:spLocks noGrp="1"/>
          </p:cNvSpPr>
          <p:nvPr>
            <p:ph idx="1"/>
          </p:nvPr>
        </p:nvSpPr>
        <p:spPr>
          <a:xfrm>
            <a:off x="396875" y="1383618"/>
            <a:ext cx="7772400" cy="2916324"/>
          </a:xfrm>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54209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875" y="357504"/>
            <a:ext cx="7772400" cy="857250"/>
          </a:xfrm>
        </p:spPr>
        <p:txBody>
          <a:bodyPr/>
          <a:lstStyle>
            <a:lvl1pPr>
              <a:defRPr>
                <a:latin typeface="Georgia"/>
                <a:cs typeface="Georgia"/>
              </a:defRPr>
            </a:lvl1pPr>
          </a:lstStyle>
          <a:p>
            <a:r>
              <a:rPr lang="en-GB" smtClean="0"/>
              <a:t>Click to edit Master title style</a:t>
            </a:r>
            <a:endParaRPr lang="en-GB" dirty="0"/>
          </a:p>
        </p:txBody>
      </p:sp>
      <p:sp>
        <p:nvSpPr>
          <p:cNvPr id="3" name="Content Placeholder 2"/>
          <p:cNvSpPr>
            <a:spLocks noGrp="1"/>
          </p:cNvSpPr>
          <p:nvPr>
            <p:ph idx="1"/>
          </p:nvPr>
        </p:nvSpPr>
        <p:spPr>
          <a:xfrm>
            <a:off x="396875" y="1383618"/>
            <a:ext cx="7772400" cy="3078342"/>
          </a:xfrm>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10916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5.jpeg"/><Relationship Id="rId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6.jpe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B83D17-931E-1A49-87D7-0C8A83510E87}" type="datetimeFigureOut">
              <a:rPr lang="en-GB" smtClean="0"/>
              <a:t>13/08/2019</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951CF6-E3B0-2142-8DF3-41551D76EF40}"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881DF76-83EA-41E7-BC5B-CEA758BF3F0B}" type="datetimeFigureOut">
              <a:rPr lang="en-GB" smtClean="0"/>
              <a:t>13/08/2019</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18EA2A-D6FB-495E-96BD-92486283C929}" type="slidenum">
              <a:rPr lang="en-GB" smtClean="0"/>
              <a:t>‹#›</a:t>
            </a:fld>
            <a:endParaRPr lang="en-GB"/>
          </a:p>
        </p:txBody>
      </p:sp>
    </p:spTree>
    <p:extLst>
      <p:ext uri="{BB962C8B-B14F-4D97-AF65-F5344CB8AC3E}">
        <p14:creationId xmlns:p14="http://schemas.microsoft.com/office/powerpoint/2010/main" val="1273030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01C713F-E66E-421C-AD56-BB30A74E58F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CAF3E01-907B-4696-874C-306AF8710B6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D846FC0-BC94-4304-8EBD-06C0CC94C0E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AB1A71-9812-4E19-AAE7-14AABFBEE1E0}" type="datetime1">
              <a:rPr lang="en-GB" smtClean="0"/>
              <a:t>13/08/2019</a:t>
            </a:fld>
            <a:endParaRPr lang="en-GB"/>
          </a:p>
        </p:txBody>
      </p:sp>
      <p:sp>
        <p:nvSpPr>
          <p:cNvPr id="5" name="Footer Placeholder 4">
            <a:extLst>
              <a:ext uri="{FF2B5EF4-FFF2-40B4-BE49-F238E27FC236}">
                <a16:creationId xmlns:a16="http://schemas.microsoft.com/office/drawing/2014/main" xmlns="" id="{B77255A6-F196-4E0D-9689-28C512A3A5A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Award winning trainer| author| career coach| simulation specialist| employability skills guru| marketing tutor| speaker</a:t>
            </a:r>
            <a:endParaRPr lang="en-GB" dirty="0"/>
          </a:p>
        </p:txBody>
      </p:sp>
      <p:sp>
        <p:nvSpPr>
          <p:cNvPr id="6" name="Slide Number Placeholder 5">
            <a:extLst>
              <a:ext uri="{FF2B5EF4-FFF2-40B4-BE49-F238E27FC236}">
                <a16:creationId xmlns:a16="http://schemas.microsoft.com/office/drawing/2014/main" xmlns="" id="{F6CB04A9-E8D5-48E5-A9B5-93BE2868315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0653D70-6F7F-4048-8F5F-2573DE34E4CE}" type="slidenum">
              <a:rPr lang="en-GB" smtClean="0"/>
              <a:t>‹#›</a:t>
            </a:fld>
            <a:endParaRPr lang="en-GB"/>
          </a:p>
        </p:txBody>
      </p:sp>
    </p:spTree>
    <p:extLst>
      <p:ext uri="{BB962C8B-B14F-4D97-AF65-F5344CB8AC3E}">
        <p14:creationId xmlns:p14="http://schemas.microsoft.com/office/powerpoint/2010/main" val="1649317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6875" y="789385"/>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396875" y="1818085"/>
            <a:ext cx="7772400" cy="274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extLst>
      <p:ext uri="{BB962C8B-B14F-4D97-AF65-F5344CB8AC3E}">
        <p14:creationId xmlns:p14="http://schemas.microsoft.com/office/powerpoint/2010/main" val="353751634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l" rtl="0" eaLnBrk="0" fontAlgn="base" hangingPunct="0">
        <a:spcBef>
          <a:spcPct val="0"/>
        </a:spcBef>
        <a:spcAft>
          <a:spcPct val="0"/>
        </a:spcAft>
        <a:defRPr sz="3000">
          <a:solidFill>
            <a:srgbClr val="4C6B66"/>
          </a:solidFill>
          <a:latin typeface="Georgia"/>
          <a:ea typeface="ＭＳ Ｐゴシック" charset="0"/>
          <a:cs typeface="Georgia"/>
        </a:defRPr>
      </a:lvl1pPr>
      <a:lvl2pPr algn="l" rtl="0" eaLnBrk="0" fontAlgn="base" hangingPunct="0">
        <a:spcBef>
          <a:spcPct val="0"/>
        </a:spcBef>
        <a:spcAft>
          <a:spcPct val="0"/>
        </a:spcAft>
        <a:defRPr sz="3000">
          <a:solidFill>
            <a:srgbClr val="4C6B66"/>
          </a:solidFill>
          <a:latin typeface="Georgia" charset="0"/>
          <a:ea typeface="ＭＳ Ｐゴシック" charset="0"/>
          <a:cs typeface="Georgia" pitchFamily="18" charset="0"/>
        </a:defRPr>
      </a:lvl2pPr>
      <a:lvl3pPr algn="l" rtl="0" eaLnBrk="0" fontAlgn="base" hangingPunct="0">
        <a:spcBef>
          <a:spcPct val="0"/>
        </a:spcBef>
        <a:spcAft>
          <a:spcPct val="0"/>
        </a:spcAft>
        <a:defRPr sz="3000">
          <a:solidFill>
            <a:srgbClr val="4C6B66"/>
          </a:solidFill>
          <a:latin typeface="Georgia" charset="0"/>
          <a:ea typeface="ＭＳ Ｐゴシック" charset="0"/>
          <a:cs typeface="Georgia" pitchFamily="18" charset="0"/>
        </a:defRPr>
      </a:lvl3pPr>
      <a:lvl4pPr algn="l" rtl="0" eaLnBrk="0" fontAlgn="base" hangingPunct="0">
        <a:spcBef>
          <a:spcPct val="0"/>
        </a:spcBef>
        <a:spcAft>
          <a:spcPct val="0"/>
        </a:spcAft>
        <a:defRPr sz="3000">
          <a:solidFill>
            <a:srgbClr val="4C6B66"/>
          </a:solidFill>
          <a:latin typeface="Georgia" charset="0"/>
          <a:ea typeface="ＭＳ Ｐゴシック" charset="0"/>
          <a:cs typeface="Georgia" pitchFamily="18" charset="0"/>
        </a:defRPr>
      </a:lvl4pPr>
      <a:lvl5pPr algn="l" rtl="0" eaLnBrk="0" fontAlgn="base" hangingPunct="0">
        <a:spcBef>
          <a:spcPct val="0"/>
        </a:spcBef>
        <a:spcAft>
          <a:spcPct val="0"/>
        </a:spcAft>
        <a:defRPr sz="3000">
          <a:solidFill>
            <a:srgbClr val="4C6B66"/>
          </a:solidFill>
          <a:latin typeface="Georgia" charset="0"/>
          <a:ea typeface="ＭＳ Ｐゴシック" charset="0"/>
          <a:cs typeface="Georgia" pitchFamily="18" charset="0"/>
        </a:defRPr>
      </a:lvl5pPr>
      <a:lvl6pPr marL="342900" algn="l" rtl="0" fontAlgn="base">
        <a:spcBef>
          <a:spcPct val="0"/>
        </a:spcBef>
        <a:spcAft>
          <a:spcPct val="0"/>
        </a:spcAft>
        <a:defRPr sz="3000">
          <a:solidFill>
            <a:schemeClr val="tx2"/>
          </a:solidFill>
          <a:latin typeface="Times New Roman" pitchFamily="18" charset="0"/>
        </a:defRPr>
      </a:lvl6pPr>
      <a:lvl7pPr marL="685800" algn="l" rtl="0" fontAlgn="base">
        <a:spcBef>
          <a:spcPct val="0"/>
        </a:spcBef>
        <a:spcAft>
          <a:spcPct val="0"/>
        </a:spcAft>
        <a:defRPr sz="3000">
          <a:solidFill>
            <a:schemeClr val="tx2"/>
          </a:solidFill>
          <a:latin typeface="Times New Roman" pitchFamily="18" charset="0"/>
        </a:defRPr>
      </a:lvl7pPr>
      <a:lvl8pPr marL="1028700" algn="l" rtl="0" fontAlgn="base">
        <a:spcBef>
          <a:spcPct val="0"/>
        </a:spcBef>
        <a:spcAft>
          <a:spcPct val="0"/>
        </a:spcAft>
        <a:defRPr sz="3000">
          <a:solidFill>
            <a:schemeClr val="tx2"/>
          </a:solidFill>
          <a:latin typeface="Times New Roman" pitchFamily="18" charset="0"/>
        </a:defRPr>
      </a:lvl8pPr>
      <a:lvl9pPr marL="1371600" algn="l" rtl="0" fontAlgn="base">
        <a:spcBef>
          <a:spcPct val="0"/>
        </a:spcBef>
        <a:spcAft>
          <a:spcPct val="0"/>
        </a:spcAft>
        <a:defRPr sz="30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lr>
          <a:srgbClr val="4C6B66"/>
        </a:buClr>
        <a:buSzPct val="80000"/>
        <a:buFont typeface="Wingdings" panose="05000000000000000000" pitchFamily="2" charset="2"/>
        <a:buChar char="o"/>
        <a:defRPr sz="2100">
          <a:solidFill>
            <a:schemeClr val="bg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rgbClr val="4C6B66"/>
        </a:buClr>
        <a:buChar char="–"/>
        <a:defRPr sz="2100">
          <a:solidFill>
            <a:schemeClr val="bg1"/>
          </a:solidFill>
          <a:latin typeface="+mn-lt"/>
          <a:ea typeface="ＭＳ Ｐゴシック" charset="0"/>
        </a:defRPr>
      </a:lvl2pPr>
      <a:lvl3pPr marL="857250" indent="-171450" algn="l" rtl="0" eaLnBrk="0" fontAlgn="base" hangingPunct="0">
        <a:spcBef>
          <a:spcPct val="20000"/>
        </a:spcBef>
        <a:spcAft>
          <a:spcPct val="0"/>
        </a:spcAft>
        <a:buClr>
          <a:srgbClr val="4C6B66"/>
        </a:buClr>
        <a:buSzPct val="65000"/>
        <a:buFont typeface="Wingdings" panose="05000000000000000000" pitchFamily="2" charset="2"/>
        <a:buChar char="o"/>
        <a:defRPr sz="2100">
          <a:solidFill>
            <a:schemeClr val="bg1"/>
          </a:solidFill>
          <a:latin typeface="+mn-lt"/>
          <a:ea typeface="ＭＳ Ｐゴシック" charset="0"/>
        </a:defRPr>
      </a:lvl3pPr>
      <a:lvl4pPr marL="1200150" indent="-171450" algn="l" rtl="0" eaLnBrk="0" fontAlgn="base" hangingPunct="0">
        <a:spcBef>
          <a:spcPct val="20000"/>
        </a:spcBef>
        <a:spcAft>
          <a:spcPct val="0"/>
        </a:spcAft>
        <a:buClr>
          <a:srgbClr val="4C6B66"/>
        </a:buClr>
        <a:buSzPct val="80000"/>
        <a:buChar char="–"/>
        <a:defRPr sz="2100">
          <a:solidFill>
            <a:schemeClr val="bg1"/>
          </a:solidFill>
          <a:latin typeface="+mn-lt"/>
          <a:ea typeface="ＭＳ Ｐゴシック" charset="0"/>
        </a:defRPr>
      </a:lvl4pPr>
      <a:lvl5pPr marL="1543050" indent="-171450" algn="l" rtl="0" eaLnBrk="0" fontAlgn="base" hangingPunct="0">
        <a:spcBef>
          <a:spcPct val="20000"/>
        </a:spcBef>
        <a:spcAft>
          <a:spcPct val="0"/>
        </a:spcAft>
        <a:buClr>
          <a:srgbClr val="4C6B66"/>
        </a:buClr>
        <a:buSzPct val="90000"/>
        <a:buChar char="»"/>
        <a:defRPr sz="2100">
          <a:solidFill>
            <a:schemeClr val="bg1"/>
          </a:solidFill>
          <a:latin typeface="+mn-lt"/>
          <a:ea typeface="ＭＳ Ｐゴシック" charset="0"/>
        </a:defRPr>
      </a:lvl5pPr>
      <a:lvl6pPr marL="1885950" indent="-171450" algn="l" rtl="0" fontAlgn="base">
        <a:spcBef>
          <a:spcPct val="20000"/>
        </a:spcBef>
        <a:spcAft>
          <a:spcPct val="0"/>
        </a:spcAft>
        <a:buClr>
          <a:srgbClr val="CCFFFF"/>
        </a:buClr>
        <a:buSzPct val="90000"/>
        <a:buChar char="»"/>
        <a:defRPr sz="2100" b="1">
          <a:solidFill>
            <a:schemeClr val="tx1"/>
          </a:solidFill>
          <a:latin typeface="+mn-lt"/>
        </a:defRPr>
      </a:lvl6pPr>
      <a:lvl7pPr marL="2228850" indent="-171450" algn="l" rtl="0" fontAlgn="base">
        <a:spcBef>
          <a:spcPct val="20000"/>
        </a:spcBef>
        <a:spcAft>
          <a:spcPct val="0"/>
        </a:spcAft>
        <a:buClr>
          <a:srgbClr val="CCFFFF"/>
        </a:buClr>
        <a:buSzPct val="90000"/>
        <a:buChar char="»"/>
        <a:defRPr sz="2100" b="1">
          <a:solidFill>
            <a:schemeClr val="tx1"/>
          </a:solidFill>
          <a:latin typeface="+mn-lt"/>
        </a:defRPr>
      </a:lvl7pPr>
      <a:lvl8pPr marL="2571750" indent="-171450" algn="l" rtl="0" fontAlgn="base">
        <a:spcBef>
          <a:spcPct val="20000"/>
        </a:spcBef>
        <a:spcAft>
          <a:spcPct val="0"/>
        </a:spcAft>
        <a:buClr>
          <a:srgbClr val="CCFFFF"/>
        </a:buClr>
        <a:buSzPct val="90000"/>
        <a:buChar char="»"/>
        <a:defRPr sz="2100" b="1">
          <a:solidFill>
            <a:schemeClr val="tx1"/>
          </a:solidFill>
          <a:latin typeface="+mn-lt"/>
        </a:defRPr>
      </a:lvl8pPr>
      <a:lvl9pPr marL="2914650" indent="-171450" algn="l" rtl="0" fontAlgn="base">
        <a:spcBef>
          <a:spcPct val="20000"/>
        </a:spcBef>
        <a:spcAft>
          <a:spcPct val="0"/>
        </a:spcAft>
        <a:buClr>
          <a:srgbClr val="CCFFFF"/>
        </a:buClr>
        <a:buSzPct val="90000"/>
        <a:buChar char="»"/>
        <a:defRPr sz="21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7322A9-01AB-4D2D-9C57-2DFDAA8653DD}" type="datetime1">
              <a:rPr lang="en-GB" smtClean="0"/>
              <a:t>13/08/2019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elliss@regents.ac.uk</a:t>
            </a:r>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8C50B99-5652-4E95-86F7-33C382AD13B2}" type="slidenum">
              <a:rPr lang="en-GB" smtClean="0"/>
              <a:t>‹#›</a:t>
            </a:fld>
            <a:endParaRPr lang="en-GB"/>
          </a:p>
        </p:txBody>
      </p:sp>
    </p:spTree>
    <p:extLst>
      <p:ext uri="{BB962C8B-B14F-4D97-AF65-F5344CB8AC3E}">
        <p14:creationId xmlns:p14="http://schemas.microsoft.com/office/powerpoint/2010/main" val="33380059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50" name="Picture 2" descr="N:\PUBLICITY\Logos\BIA logos\BIA crested lock-up_landsca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6" y="87475"/>
            <a:ext cx="2232248" cy="31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67272"/>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6875" y="789385"/>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396875" y="1818085"/>
            <a:ext cx="7772400" cy="274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extLst>
      <p:ext uri="{BB962C8B-B14F-4D97-AF65-F5344CB8AC3E}">
        <p14:creationId xmlns:p14="http://schemas.microsoft.com/office/powerpoint/2010/main" val="3439296942"/>
      </p:ext>
    </p:extLst>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Lst>
  <p:txStyles>
    <p:titleStyle>
      <a:lvl1pPr algn="l" rtl="0" eaLnBrk="0" fontAlgn="base" hangingPunct="0">
        <a:spcBef>
          <a:spcPct val="0"/>
        </a:spcBef>
        <a:spcAft>
          <a:spcPct val="0"/>
        </a:spcAft>
        <a:defRPr sz="3000">
          <a:solidFill>
            <a:srgbClr val="0A648F"/>
          </a:solidFill>
          <a:latin typeface="Georgia"/>
          <a:ea typeface="MS PGothic" pitchFamily="34" charset="-128"/>
          <a:cs typeface="Georgia"/>
        </a:defRPr>
      </a:lvl1pPr>
      <a:lvl2pPr algn="l" rtl="0" eaLnBrk="0" fontAlgn="base" hangingPunct="0">
        <a:spcBef>
          <a:spcPct val="0"/>
        </a:spcBef>
        <a:spcAft>
          <a:spcPct val="0"/>
        </a:spcAft>
        <a:defRPr sz="3000">
          <a:solidFill>
            <a:srgbClr val="0A648F"/>
          </a:solidFill>
          <a:latin typeface="Georgia" charset="0"/>
          <a:ea typeface="MS PGothic" pitchFamily="34" charset="-128"/>
          <a:cs typeface="Georgia" pitchFamily="18" charset="0"/>
        </a:defRPr>
      </a:lvl2pPr>
      <a:lvl3pPr algn="l" rtl="0" eaLnBrk="0" fontAlgn="base" hangingPunct="0">
        <a:spcBef>
          <a:spcPct val="0"/>
        </a:spcBef>
        <a:spcAft>
          <a:spcPct val="0"/>
        </a:spcAft>
        <a:defRPr sz="3000">
          <a:solidFill>
            <a:srgbClr val="0A648F"/>
          </a:solidFill>
          <a:latin typeface="Georgia" charset="0"/>
          <a:ea typeface="MS PGothic" pitchFamily="34" charset="-128"/>
          <a:cs typeface="Georgia" pitchFamily="18" charset="0"/>
        </a:defRPr>
      </a:lvl3pPr>
      <a:lvl4pPr algn="l" rtl="0" eaLnBrk="0" fontAlgn="base" hangingPunct="0">
        <a:spcBef>
          <a:spcPct val="0"/>
        </a:spcBef>
        <a:spcAft>
          <a:spcPct val="0"/>
        </a:spcAft>
        <a:defRPr sz="3000">
          <a:solidFill>
            <a:srgbClr val="0A648F"/>
          </a:solidFill>
          <a:latin typeface="Georgia" charset="0"/>
          <a:ea typeface="MS PGothic" pitchFamily="34" charset="-128"/>
          <a:cs typeface="Georgia" pitchFamily="18" charset="0"/>
        </a:defRPr>
      </a:lvl4pPr>
      <a:lvl5pPr algn="l" rtl="0" eaLnBrk="0" fontAlgn="base" hangingPunct="0">
        <a:spcBef>
          <a:spcPct val="0"/>
        </a:spcBef>
        <a:spcAft>
          <a:spcPct val="0"/>
        </a:spcAft>
        <a:defRPr sz="3000">
          <a:solidFill>
            <a:srgbClr val="0A648F"/>
          </a:solidFill>
          <a:latin typeface="Georgia" charset="0"/>
          <a:ea typeface="MS PGothic" pitchFamily="34" charset="-128"/>
          <a:cs typeface="Georgia" pitchFamily="18" charset="0"/>
        </a:defRPr>
      </a:lvl5pPr>
      <a:lvl6pPr marL="342900" algn="l" rtl="0" fontAlgn="base">
        <a:spcBef>
          <a:spcPct val="0"/>
        </a:spcBef>
        <a:spcAft>
          <a:spcPct val="0"/>
        </a:spcAft>
        <a:defRPr sz="3000">
          <a:solidFill>
            <a:schemeClr val="tx2"/>
          </a:solidFill>
          <a:latin typeface="Times New Roman" pitchFamily="18" charset="0"/>
        </a:defRPr>
      </a:lvl6pPr>
      <a:lvl7pPr marL="685800" algn="l" rtl="0" fontAlgn="base">
        <a:spcBef>
          <a:spcPct val="0"/>
        </a:spcBef>
        <a:spcAft>
          <a:spcPct val="0"/>
        </a:spcAft>
        <a:defRPr sz="3000">
          <a:solidFill>
            <a:schemeClr val="tx2"/>
          </a:solidFill>
          <a:latin typeface="Times New Roman" pitchFamily="18" charset="0"/>
        </a:defRPr>
      </a:lvl7pPr>
      <a:lvl8pPr marL="1028700" algn="l" rtl="0" fontAlgn="base">
        <a:spcBef>
          <a:spcPct val="0"/>
        </a:spcBef>
        <a:spcAft>
          <a:spcPct val="0"/>
        </a:spcAft>
        <a:defRPr sz="3000">
          <a:solidFill>
            <a:schemeClr val="tx2"/>
          </a:solidFill>
          <a:latin typeface="Times New Roman" pitchFamily="18" charset="0"/>
        </a:defRPr>
      </a:lvl8pPr>
      <a:lvl9pPr marL="1371600" algn="l" rtl="0" fontAlgn="base">
        <a:spcBef>
          <a:spcPct val="0"/>
        </a:spcBef>
        <a:spcAft>
          <a:spcPct val="0"/>
        </a:spcAft>
        <a:defRPr sz="30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lr>
          <a:srgbClr val="0A648F"/>
        </a:buClr>
        <a:buSzPct val="80000"/>
        <a:buFont typeface="Wingdings" pitchFamily="2" charset="2"/>
        <a:buChar char="o"/>
        <a:defRPr sz="2100">
          <a:solidFill>
            <a:schemeClr val="bg1"/>
          </a:solidFill>
          <a:latin typeface="+mn-lt"/>
          <a:ea typeface="MS PGothic" pitchFamily="34" charset="-128"/>
          <a:cs typeface="ＭＳ Ｐゴシック" charset="0"/>
        </a:defRPr>
      </a:lvl1pPr>
      <a:lvl2pPr marL="557213" indent="-214313" algn="l" rtl="0" eaLnBrk="0" fontAlgn="base" hangingPunct="0">
        <a:spcBef>
          <a:spcPct val="20000"/>
        </a:spcBef>
        <a:spcAft>
          <a:spcPct val="0"/>
        </a:spcAft>
        <a:buClr>
          <a:srgbClr val="0A648F"/>
        </a:buClr>
        <a:buChar char="–"/>
        <a:defRPr sz="2100">
          <a:solidFill>
            <a:schemeClr val="bg1"/>
          </a:solidFill>
          <a:latin typeface="+mn-lt"/>
          <a:ea typeface="MS PGothic" pitchFamily="34" charset="-128"/>
        </a:defRPr>
      </a:lvl2pPr>
      <a:lvl3pPr marL="857250" indent="-171450" algn="l" rtl="0" eaLnBrk="0" fontAlgn="base" hangingPunct="0">
        <a:spcBef>
          <a:spcPct val="20000"/>
        </a:spcBef>
        <a:spcAft>
          <a:spcPct val="0"/>
        </a:spcAft>
        <a:buClr>
          <a:srgbClr val="0A648F"/>
        </a:buClr>
        <a:buSzPct val="65000"/>
        <a:buFont typeface="Wingdings" pitchFamily="2" charset="2"/>
        <a:buChar char="o"/>
        <a:defRPr sz="2100">
          <a:solidFill>
            <a:schemeClr val="bg1"/>
          </a:solidFill>
          <a:latin typeface="+mn-lt"/>
          <a:ea typeface="MS PGothic" pitchFamily="34" charset="-128"/>
        </a:defRPr>
      </a:lvl3pPr>
      <a:lvl4pPr marL="1200150" indent="-171450" algn="l" rtl="0" eaLnBrk="0" fontAlgn="base" hangingPunct="0">
        <a:spcBef>
          <a:spcPct val="20000"/>
        </a:spcBef>
        <a:spcAft>
          <a:spcPct val="0"/>
        </a:spcAft>
        <a:buClr>
          <a:srgbClr val="0A648F"/>
        </a:buClr>
        <a:buSzPct val="80000"/>
        <a:buChar char="–"/>
        <a:defRPr sz="2100">
          <a:solidFill>
            <a:schemeClr val="bg1"/>
          </a:solidFill>
          <a:latin typeface="+mn-lt"/>
          <a:ea typeface="MS PGothic" pitchFamily="34" charset="-128"/>
        </a:defRPr>
      </a:lvl4pPr>
      <a:lvl5pPr marL="1543050" indent="-171450" algn="l" rtl="0" eaLnBrk="0" fontAlgn="base" hangingPunct="0">
        <a:spcBef>
          <a:spcPct val="20000"/>
        </a:spcBef>
        <a:spcAft>
          <a:spcPct val="0"/>
        </a:spcAft>
        <a:buClr>
          <a:srgbClr val="0A648F"/>
        </a:buClr>
        <a:buSzPct val="90000"/>
        <a:buChar char="»"/>
        <a:defRPr sz="2100">
          <a:solidFill>
            <a:schemeClr val="bg1"/>
          </a:solidFill>
          <a:latin typeface="+mn-lt"/>
          <a:ea typeface="MS PGothic" pitchFamily="34" charset="-128"/>
        </a:defRPr>
      </a:lvl5pPr>
      <a:lvl6pPr marL="1885950" indent="-171450" algn="l" rtl="0" fontAlgn="base">
        <a:spcBef>
          <a:spcPct val="20000"/>
        </a:spcBef>
        <a:spcAft>
          <a:spcPct val="0"/>
        </a:spcAft>
        <a:buClr>
          <a:srgbClr val="CCFFFF"/>
        </a:buClr>
        <a:buSzPct val="90000"/>
        <a:buChar char="»"/>
        <a:defRPr sz="2100" b="1">
          <a:solidFill>
            <a:schemeClr val="tx1"/>
          </a:solidFill>
          <a:latin typeface="+mn-lt"/>
        </a:defRPr>
      </a:lvl6pPr>
      <a:lvl7pPr marL="2228850" indent="-171450" algn="l" rtl="0" fontAlgn="base">
        <a:spcBef>
          <a:spcPct val="20000"/>
        </a:spcBef>
        <a:spcAft>
          <a:spcPct val="0"/>
        </a:spcAft>
        <a:buClr>
          <a:srgbClr val="CCFFFF"/>
        </a:buClr>
        <a:buSzPct val="90000"/>
        <a:buChar char="»"/>
        <a:defRPr sz="2100" b="1">
          <a:solidFill>
            <a:schemeClr val="tx1"/>
          </a:solidFill>
          <a:latin typeface="+mn-lt"/>
        </a:defRPr>
      </a:lvl7pPr>
      <a:lvl8pPr marL="2571750" indent="-171450" algn="l" rtl="0" fontAlgn="base">
        <a:spcBef>
          <a:spcPct val="20000"/>
        </a:spcBef>
        <a:spcAft>
          <a:spcPct val="0"/>
        </a:spcAft>
        <a:buClr>
          <a:srgbClr val="CCFFFF"/>
        </a:buClr>
        <a:buSzPct val="90000"/>
        <a:buChar char="»"/>
        <a:defRPr sz="2100" b="1">
          <a:solidFill>
            <a:schemeClr val="tx1"/>
          </a:solidFill>
          <a:latin typeface="+mn-lt"/>
        </a:defRPr>
      </a:lvl8pPr>
      <a:lvl9pPr marL="2914650" indent="-171450" algn="l" rtl="0" fontAlgn="base">
        <a:spcBef>
          <a:spcPct val="20000"/>
        </a:spcBef>
        <a:spcAft>
          <a:spcPct val="0"/>
        </a:spcAft>
        <a:buClr>
          <a:srgbClr val="CCFFFF"/>
        </a:buClr>
        <a:buSzPct val="90000"/>
        <a:buChar char="»"/>
        <a:defRPr sz="21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wmf"/><Relationship Id="rId4" Type="http://schemas.openxmlformats.org/officeDocument/2006/relationships/image" Target="../media/image13.wmf"/></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6.xml"/><Relationship Id="rId5" Type="http://schemas.openxmlformats.org/officeDocument/2006/relationships/chart" Target="../charts/chart4.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mailto:a.margolis@bham.ac.uk" TargetMode="Externa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hyperlink" Target="https://www.thoughtco.com/how-to-use-google-translate-for-teaching-english-1211770" TargetMode="Externa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implypsychology.org/maslow.html" TargetMode="External"/><Relationship Id="rId1" Type="http://schemas.openxmlformats.org/officeDocument/2006/relationships/slideLayout" Target="../slideLayouts/slideLayout49.xml"/><Relationship Id="rId5" Type="http://schemas.openxmlformats.org/officeDocument/2006/relationships/hyperlink" Target="https://bokcenter.harvard.edu/taxonomies-learning" TargetMode="Externa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hyperlink" Target="https://www.space.fm/astronomy/planetarysystems/geocentricheliocentric.html" TargetMode="External"/><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hyperlink" Target="http://www.mmiweb.org.uk/web20/bloomweb20.html" TargetMode="External"/><Relationship Id="rId7" Type="http://schemas.openxmlformats.org/officeDocument/2006/relationships/hyperlink" Target="https://thesecondprinciple.com/teaching-essentials/beyond-bloom-cognitive-taxonomy-revised/" TargetMode="External"/><Relationship Id="rId2" Type="http://schemas.openxmlformats.org/officeDocument/2006/relationships/hyperlink" Target="https://www.teachthought.com/learning/10-pros-cons-flipped-classroom/" TargetMode="External"/><Relationship Id="rId1" Type="http://schemas.openxmlformats.org/officeDocument/2006/relationships/slideLayout" Target="../slideLayouts/slideLayout49.xml"/><Relationship Id="rId6" Type="http://schemas.openxmlformats.org/officeDocument/2006/relationships/hyperlink" Target="http://teachingandlearningtoolbox.com/storage/app/media/resources/CTLA%20-%20Accounting%20Toolbox%20w_Logo_%20Resource%20List_REV_080316.pdf" TargetMode="External"/><Relationship Id="rId5" Type="http://schemas.openxmlformats.org/officeDocument/2006/relationships/hyperlink" Target="https://teachtechplay.com/evaluating-apps-learning/" TargetMode="External"/><Relationship Id="rId4" Type="http://schemas.openxmlformats.org/officeDocument/2006/relationships/hyperlink" Target="https://cft.vanderbilt.edu/cft/articles-and-essays/the-teaching-forum/from-the-students-view-one-on-one-learnin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56158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99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xmlns="" id="{23D4F32E-2261-4368-B0CB-E31887F844A5}"/>
              </a:ext>
            </a:extLst>
          </p:cNvPr>
          <p:cNvSpPr>
            <a:spLocks noGrp="1"/>
          </p:cNvSpPr>
          <p:nvPr>
            <p:ph type="title"/>
          </p:nvPr>
        </p:nvSpPr>
        <p:spPr>
          <a:xfrm>
            <a:off x="480060" y="1540231"/>
            <a:ext cx="2751871" cy="2070074"/>
          </a:xfrm>
        </p:spPr>
        <p:txBody>
          <a:bodyPr>
            <a:normAutofit/>
          </a:bodyPr>
          <a:lstStyle/>
          <a:p>
            <a:r>
              <a:rPr lang="en-GB" dirty="0">
                <a:solidFill>
                  <a:srgbClr val="FFFFFF"/>
                </a:solidFill>
              </a:rPr>
              <a:t>Rules of Engagement </a:t>
            </a:r>
          </a:p>
        </p:txBody>
      </p:sp>
      <p:sp>
        <p:nvSpPr>
          <p:cNvPr id="3" name="Content Placeholder 2">
            <a:extLst>
              <a:ext uri="{FF2B5EF4-FFF2-40B4-BE49-F238E27FC236}">
                <a16:creationId xmlns:a16="http://schemas.microsoft.com/office/drawing/2014/main" xmlns="" id="{141696B4-0124-438F-92ED-EB74611F544D}"/>
              </a:ext>
            </a:extLst>
          </p:cNvPr>
          <p:cNvSpPr>
            <a:spLocks noGrp="1"/>
          </p:cNvSpPr>
          <p:nvPr>
            <p:ph idx="1"/>
          </p:nvPr>
        </p:nvSpPr>
        <p:spPr>
          <a:xfrm>
            <a:off x="4567931" y="601399"/>
            <a:ext cx="3979563" cy="3922976"/>
          </a:xfrm>
        </p:spPr>
        <p:txBody>
          <a:bodyPr anchor="ctr">
            <a:normAutofit/>
          </a:bodyPr>
          <a:lstStyle/>
          <a:p>
            <a:pPr marL="385763" indent="-385763">
              <a:buFont typeface="+mj-lt"/>
              <a:buAutoNum type="arabicPeriod"/>
            </a:pPr>
            <a:r>
              <a:rPr lang="en-GB" sz="1800" dirty="0">
                <a:solidFill>
                  <a:srgbClr val="000000"/>
                </a:solidFill>
              </a:rPr>
              <a:t>Mind warm-up </a:t>
            </a:r>
          </a:p>
          <a:p>
            <a:pPr marL="385763" indent="-385763">
              <a:buFont typeface="+mj-lt"/>
              <a:buAutoNum type="arabicPeriod"/>
            </a:pPr>
            <a:r>
              <a:rPr lang="en-GB" sz="1800" dirty="0">
                <a:solidFill>
                  <a:srgbClr val="000000"/>
                </a:solidFill>
              </a:rPr>
              <a:t>Movement </a:t>
            </a:r>
          </a:p>
          <a:p>
            <a:pPr marL="385763" indent="-385763">
              <a:buFont typeface="+mj-lt"/>
              <a:buAutoNum type="arabicPeriod"/>
            </a:pPr>
            <a:r>
              <a:rPr lang="en-GB" sz="1800" dirty="0">
                <a:solidFill>
                  <a:srgbClr val="000000"/>
                </a:solidFill>
              </a:rPr>
              <a:t>Collaboration </a:t>
            </a:r>
          </a:p>
          <a:p>
            <a:pPr marL="385763" indent="-385763">
              <a:buFont typeface="+mj-lt"/>
              <a:buAutoNum type="arabicPeriod"/>
            </a:pPr>
            <a:r>
              <a:rPr lang="en-GB" sz="1800" dirty="0">
                <a:solidFill>
                  <a:srgbClr val="000000"/>
                </a:solidFill>
              </a:rPr>
              <a:t>Quick writes </a:t>
            </a:r>
          </a:p>
          <a:p>
            <a:pPr marL="385763" indent="-385763">
              <a:buFont typeface="+mj-lt"/>
              <a:buAutoNum type="arabicPeriod"/>
            </a:pPr>
            <a:r>
              <a:rPr lang="en-GB" sz="1800" dirty="0">
                <a:solidFill>
                  <a:srgbClr val="000000"/>
                </a:solidFill>
              </a:rPr>
              <a:t>Run a tight ship </a:t>
            </a:r>
          </a:p>
          <a:p>
            <a:pPr marL="385763" indent="-385763">
              <a:buFont typeface="+mj-lt"/>
              <a:buAutoNum type="arabicPeriod"/>
            </a:pPr>
            <a:r>
              <a:rPr lang="en-GB" sz="1800" dirty="0">
                <a:solidFill>
                  <a:srgbClr val="000000"/>
                </a:solidFill>
              </a:rPr>
              <a:t>Fairness </a:t>
            </a:r>
          </a:p>
          <a:p>
            <a:pPr marL="385763" indent="-385763">
              <a:buFont typeface="+mj-lt"/>
              <a:buAutoNum type="arabicPeriod"/>
            </a:pPr>
            <a:r>
              <a:rPr lang="en-GB" sz="1800" dirty="0">
                <a:solidFill>
                  <a:srgbClr val="000000"/>
                </a:solidFill>
              </a:rPr>
              <a:t>All teams feedback</a:t>
            </a:r>
          </a:p>
          <a:p>
            <a:pPr marL="385763" indent="-385763">
              <a:buFont typeface="+mj-lt"/>
              <a:buAutoNum type="arabicPeriod"/>
            </a:pPr>
            <a:r>
              <a:rPr lang="en-GB" sz="1800" dirty="0">
                <a:solidFill>
                  <a:srgbClr val="000000"/>
                </a:solidFill>
              </a:rPr>
              <a:t>Minimal supervision</a:t>
            </a:r>
          </a:p>
          <a:p>
            <a:pPr marL="385763" indent="-385763">
              <a:buFont typeface="+mj-lt"/>
              <a:buAutoNum type="arabicPeriod"/>
            </a:pPr>
            <a:r>
              <a:rPr lang="en-GB" sz="1800" dirty="0">
                <a:solidFill>
                  <a:srgbClr val="000000"/>
                </a:solidFill>
              </a:rPr>
              <a:t>Student centred learning </a:t>
            </a:r>
          </a:p>
          <a:p>
            <a:pPr marL="385763" indent="-385763">
              <a:buFont typeface="+mj-lt"/>
              <a:buAutoNum type="arabicPeriod"/>
            </a:pPr>
            <a:r>
              <a:rPr lang="en-GB" sz="1800" dirty="0">
                <a:solidFill>
                  <a:srgbClr val="000000"/>
                </a:solidFill>
              </a:rPr>
              <a:t>Don’t ask me - be accountable</a:t>
            </a:r>
          </a:p>
        </p:txBody>
      </p:sp>
    </p:spTree>
    <p:extLst>
      <p:ext uri="{BB962C8B-B14F-4D97-AF65-F5344CB8AC3E}">
        <p14:creationId xmlns:p14="http://schemas.microsoft.com/office/powerpoint/2010/main" val="148181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74C52CB-0D5D-48AD-BA1C-8BE98C2AA808}"/>
              </a:ext>
            </a:extLst>
          </p:cNvPr>
          <p:cNvPicPr>
            <a:picLocks noChangeAspect="1"/>
          </p:cNvPicPr>
          <p:nvPr/>
        </p:nvPicPr>
        <p:blipFill>
          <a:blip r:embed="rId3"/>
          <a:stretch>
            <a:fillRect/>
          </a:stretch>
        </p:blipFill>
        <p:spPr>
          <a:xfrm>
            <a:off x="4512212" y="1807999"/>
            <a:ext cx="4006967" cy="2697297"/>
          </a:xfrm>
          <a:prstGeom prst="rect">
            <a:avLst/>
          </a:prstGeom>
        </p:spPr>
      </p:pic>
      <p:sp>
        <p:nvSpPr>
          <p:cNvPr id="2" name="Title 1">
            <a:extLst>
              <a:ext uri="{FF2B5EF4-FFF2-40B4-BE49-F238E27FC236}">
                <a16:creationId xmlns:a16="http://schemas.microsoft.com/office/drawing/2014/main" xmlns="" id="{077EEA8A-E38C-43D8-80BB-228EDAC8385E}"/>
              </a:ext>
            </a:extLst>
          </p:cNvPr>
          <p:cNvSpPr>
            <a:spLocks noGrp="1"/>
          </p:cNvSpPr>
          <p:nvPr>
            <p:ph type="title"/>
          </p:nvPr>
        </p:nvSpPr>
        <p:spPr/>
        <p:txBody>
          <a:bodyPr>
            <a:normAutofit/>
          </a:bodyPr>
          <a:lstStyle/>
          <a:p>
            <a:pPr algn="ctr"/>
            <a:r>
              <a:rPr lang="en-GB" dirty="0">
                <a:solidFill>
                  <a:srgbClr val="002060"/>
                </a:solidFill>
              </a:rPr>
              <a:t>Emerging themes</a:t>
            </a:r>
          </a:p>
        </p:txBody>
      </p:sp>
      <p:sp>
        <p:nvSpPr>
          <p:cNvPr id="11" name="Text Placeholder 10">
            <a:extLst>
              <a:ext uri="{FF2B5EF4-FFF2-40B4-BE49-F238E27FC236}">
                <a16:creationId xmlns:a16="http://schemas.microsoft.com/office/drawing/2014/main" xmlns="" id="{5636A5C5-BC67-4DB0-BB70-89E326185116}"/>
              </a:ext>
            </a:extLst>
          </p:cNvPr>
          <p:cNvSpPr>
            <a:spLocks noGrp="1"/>
          </p:cNvSpPr>
          <p:nvPr>
            <p:ph type="body" idx="1"/>
          </p:nvPr>
        </p:nvSpPr>
        <p:spPr/>
        <p:txBody>
          <a:bodyPr/>
          <a:lstStyle/>
          <a:p>
            <a:r>
              <a:rPr lang="en-GB" dirty="0"/>
              <a:t>Rate the degree to which your employability skills have developed</a:t>
            </a:r>
          </a:p>
        </p:txBody>
      </p:sp>
      <p:sp>
        <p:nvSpPr>
          <p:cNvPr id="13" name="Text Placeholder 12">
            <a:extLst>
              <a:ext uri="{FF2B5EF4-FFF2-40B4-BE49-F238E27FC236}">
                <a16:creationId xmlns:a16="http://schemas.microsoft.com/office/drawing/2014/main" xmlns="" id="{20E36F25-7861-4430-A7D6-0571DE3B0241}"/>
              </a:ext>
            </a:extLst>
          </p:cNvPr>
          <p:cNvSpPr>
            <a:spLocks noGrp="1"/>
          </p:cNvSpPr>
          <p:nvPr>
            <p:ph type="body" sz="quarter" idx="3"/>
          </p:nvPr>
        </p:nvSpPr>
        <p:spPr/>
        <p:txBody>
          <a:bodyPr/>
          <a:lstStyle/>
          <a:p>
            <a:r>
              <a:rPr lang="en-GB" dirty="0"/>
              <a:t>What was the single most valuable employability skill that you learnt?</a:t>
            </a:r>
          </a:p>
        </p:txBody>
      </p:sp>
      <p:sp>
        <p:nvSpPr>
          <p:cNvPr id="4" name="Content Placeholder 3">
            <a:extLst>
              <a:ext uri="{FF2B5EF4-FFF2-40B4-BE49-F238E27FC236}">
                <a16:creationId xmlns:a16="http://schemas.microsoft.com/office/drawing/2014/main" xmlns="" id="{5AB393BE-BDA6-4B0A-BDB6-5D2705FD621F}"/>
              </a:ext>
            </a:extLst>
          </p:cNvPr>
          <p:cNvSpPr>
            <a:spLocks noGrp="1"/>
          </p:cNvSpPr>
          <p:nvPr>
            <p:ph sz="quarter" idx="4"/>
          </p:nvPr>
        </p:nvSpPr>
        <p:spPr>
          <a:xfrm>
            <a:off x="4572000" y="1251564"/>
            <a:ext cx="3887391" cy="1112872"/>
          </a:xfrm>
        </p:spPr>
        <p:txBody>
          <a:bodyPr>
            <a:normAutofit lnSpcReduction="10000"/>
          </a:bodyPr>
          <a:lstStyle/>
          <a:p>
            <a:endParaRPr lang="en-GB" dirty="0"/>
          </a:p>
          <a:p>
            <a:endParaRPr lang="en-GB" dirty="0"/>
          </a:p>
          <a:p>
            <a:pPr marL="0" indent="0" algn="ctr">
              <a:buNone/>
            </a:pPr>
            <a:r>
              <a:rPr lang="en-GB" dirty="0">
                <a:solidFill>
                  <a:schemeClr val="accent2">
                    <a:lumMod val="50000"/>
                  </a:schemeClr>
                </a:solidFill>
              </a:rPr>
              <a:t>Teamwork</a:t>
            </a:r>
          </a:p>
        </p:txBody>
      </p:sp>
      <p:graphicFrame>
        <p:nvGraphicFramePr>
          <p:cNvPr id="19" name="Chart 18">
            <a:extLst>
              <a:ext uri="{FF2B5EF4-FFF2-40B4-BE49-F238E27FC236}">
                <a16:creationId xmlns:a16="http://schemas.microsoft.com/office/drawing/2014/main" xmlns="" id="{A16F903B-25ED-412E-997F-BD01973D9253}"/>
              </a:ext>
            </a:extLst>
          </p:cNvPr>
          <p:cNvGraphicFramePr>
            <a:graphicFrameLocks/>
          </p:cNvGraphicFramePr>
          <p:nvPr>
            <p:extLst/>
          </p:nvPr>
        </p:nvGraphicFramePr>
        <p:xfrm>
          <a:off x="565033" y="1565656"/>
          <a:ext cx="4006967" cy="2807562"/>
        </p:xfrm>
        <a:graphic>
          <a:graphicData uri="http://schemas.openxmlformats.org/drawingml/2006/chart">
            <c:chart xmlns:c="http://schemas.openxmlformats.org/drawingml/2006/chart" xmlns:r="http://schemas.openxmlformats.org/officeDocument/2006/relationships" r:id="rId4"/>
          </a:graphicData>
        </a:graphic>
      </p:graphicFrame>
      <p:sp>
        <p:nvSpPr>
          <p:cNvPr id="3" name="Date Placeholder 2">
            <a:extLst>
              <a:ext uri="{FF2B5EF4-FFF2-40B4-BE49-F238E27FC236}">
                <a16:creationId xmlns:a16="http://schemas.microsoft.com/office/drawing/2014/main" xmlns="" id="{950CE2E0-7A90-4EE0-885B-C09B59648809}"/>
              </a:ext>
            </a:extLst>
          </p:cNvPr>
          <p:cNvSpPr>
            <a:spLocks noGrp="1"/>
          </p:cNvSpPr>
          <p:nvPr>
            <p:ph type="dt" sz="half" idx="10"/>
          </p:nvPr>
        </p:nvSpPr>
        <p:spPr/>
        <p:txBody>
          <a:bodyPr/>
          <a:lstStyle/>
          <a:p>
            <a:pPr defTabSz="685800"/>
            <a:fld id="{9B45BD00-D168-4D82-BB16-5AEFD7084C78}"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ED1532C-394F-496E-A932-86B52A2CAADD}"/>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Award winning trainer| author| career coach| simulation specialist| employability skills guru| marketing tutor| speaker</a:t>
            </a:r>
          </a:p>
        </p:txBody>
      </p:sp>
      <p:sp>
        <p:nvSpPr>
          <p:cNvPr id="7" name="Slide Number Placeholder 6">
            <a:extLst>
              <a:ext uri="{FF2B5EF4-FFF2-40B4-BE49-F238E27FC236}">
                <a16:creationId xmlns:a16="http://schemas.microsoft.com/office/drawing/2014/main" xmlns="" id="{9EDD4889-FD11-4D94-BA04-FB4E8675302F}"/>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11</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252175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C2C2E4C-B635-49E5-96AE-5AF70B439003}"/>
              </a:ext>
            </a:extLst>
          </p:cNvPr>
          <p:cNvPicPr>
            <a:picLocks noChangeAspect="1"/>
          </p:cNvPicPr>
          <p:nvPr/>
        </p:nvPicPr>
        <p:blipFill>
          <a:blip r:embed="rId3"/>
          <a:stretch>
            <a:fillRect/>
          </a:stretch>
        </p:blipFill>
        <p:spPr>
          <a:xfrm>
            <a:off x="3970359" y="2415209"/>
            <a:ext cx="1136876" cy="631598"/>
          </a:xfrm>
          <a:prstGeom prst="rect">
            <a:avLst/>
          </a:prstGeom>
        </p:spPr>
      </p:pic>
      <p:pic>
        <p:nvPicPr>
          <p:cNvPr id="7" name="Picture 6">
            <a:extLst>
              <a:ext uri="{FF2B5EF4-FFF2-40B4-BE49-F238E27FC236}">
                <a16:creationId xmlns:a16="http://schemas.microsoft.com/office/drawing/2014/main" xmlns="" id="{8967E7EB-10C8-46FD-9562-F4FBD2E2E627}"/>
              </a:ext>
            </a:extLst>
          </p:cNvPr>
          <p:cNvPicPr>
            <a:picLocks noChangeAspect="1"/>
          </p:cNvPicPr>
          <p:nvPr/>
        </p:nvPicPr>
        <p:blipFill>
          <a:blip r:embed="rId4"/>
          <a:stretch>
            <a:fillRect/>
          </a:stretch>
        </p:blipFill>
        <p:spPr>
          <a:xfrm>
            <a:off x="6698984" y="0"/>
            <a:ext cx="1307306" cy="978694"/>
          </a:xfrm>
          <a:prstGeom prst="rect">
            <a:avLst/>
          </a:prstGeom>
        </p:spPr>
      </p:pic>
      <p:sp>
        <p:nvSpPr>
          <p:cNvPr id="15" name="Content Placeholder 14">
            <a:extLst>
              <a:ext uri="{FF2B5EF4-FFF2-40B4-BE49-F238E27FC236}">
                <a16:creationId xmlns:a16="http://schemas.microsoft.com/office/drawing/2014/main" xmlns="" id="{06AD3A4C-21F5-49C4-8C83-9880AD2350C4}"/>
              </a:ext>
            </a:extLst>
          </p:cNvPr>
          <p:cNvSpPr txBox="1">
            <a:spLocks noGrp="1"/>
          </p:cNvSpPr>
          <p:nvPr>
            <p:ph sz="half" idx="2"/>
          </p:nvPr>
        </p:nvSpPr>
        <p:spPr>
          <a:xfrm>
            <a:off x="6294664" y="4904184"/>
            <a:ext cx="1362874" cy="216982"/>
          </a:xfrm>
          <a:prstGeom prst="rect">
            <a:avLst/>
          </a:prstGeom>
          <a:noFill/>
        </p:spPr>
        <p:txBody>
          <a:bodyPr wrap="none" rtlCol="0">
            <a:spAutoFit/>
          </a:bodyPr>
          <a:lstStyle/>
          <a:p>
            <a:pPr marL="0" indent="0">
              <a:buNone/>
            </a:pPr>
            <a:r>
              <a:rPr lang="en-GB" sz="900" i="1" dirty="0">
                <a:solidFill>
                  <a:srgbClr val="002060"/>
                </a:solidFill>
              </a:rPr>
              <a:t>(*based on 53 responses)</a:t>
            </a:r>
          </a:p>
        </p:txBody>
      </p:sp>
      <p:sp>
        <p:nvSpPr>
          <p:cNvPr id="5" name="Footer Placeholder 4">
            <a:extLst>
              <a:ext uri="{FF2B5EF4-FFF2-40B4-BE49-F238E27FC236}">
                <a16:creationId xmlns:a16="http://schemas.microsoft.com/office/drawing/2014/main" xmlns="" id="{BEB3ACED-2A2A-4BD6-A87C-A46DC283C79C}"/>
              </a:ext>
            </a:extLst>
          </p:cNvPr>
          <p:cNvSpPr>
            <a:spLocks noGrp="1"/>
          </p:cNvSpPr>
          <p:nvPr>
            <p:ph type="ftr" sz="quarter" idx="11"/>
          </p:nvPr>
        </p:nvSpPr>
        <p:spPr/>
        <p:txBody>
          <a:bodyPr>
            <a:normAutofit fontScale="92500" lnSpcReduction="20000"/>
          </a:bodyPr>
          <a:lstStyle/>
          <a:p>
            <a:pPr algn="l" defTabSz="685800">
              <a:spcAft>
                <a:spcPts val="450"/>
              </a:spcAft>
            </a:pPr>
            <a:r>
              <a:rPr lang="en-GB" sz="788">
                <a:solidFill>
                  <a:prstClr val="black">
                    <a:lumMod val="75000"/>
                    <a:lumOff val="25000"/>
                  </a:prstClr>
                </a:solidFill>
                <a:latin typeface="Calibri" panose="020F0502020204030204"/>
              </a:rPr>
              <a:t>Award winning trainer| author| career coach| simulation specialist| employability skills guru| marketing tutor| speaker</a:t>
            </a:r>
            <a:endParaRPr lang="en-GB" sz="788" dirty="0">
              <a:solidFill>
                <a:prstClr val="black">
                  <a:lumMod val="75000"/>
                  <a:lumOff val="25000"/>
                </a:prstClr>
              </a:solidFill>
              <a:latin typeface="Calibri" panose="020F0502020204030204"/>
            </a:endParaRPr>
          </a:p>
        </p:txBody>
      </p:sp>
      <p:sp>
        <p:nvSpPr>
          <p:cNvPr id="13" name="TextBox 12">
            <a:extLst>
              <a:ext uri="{FF2B5EF4-FFF2-40B4-BE49-F238E27FC236}">
                <a16:creationId xmlns:a16="http://schemas.microsoft.com/office/drawing/2014/main" xmlns="" id="{BC2229AB-FEA7-4C0A-B0B8-4106A05FEE48}"/>
              </a:ext>
            </a:extLst>
          </p:cNvPr>
          <p:cNvSpPr txBox="1"/>
          <p:nvPr/>
        </p:nvSpPr>
        <p:spPr>
          <a:xfrm>
            <a:off x="6893167" y="3007046"/>
            <a:ext cx="1420582" cy="230832"/>
          </a:xfrm>
          <a:prstGeom prst="rect">
            <a:avLst/>
          </a:prstGeom>
          <a:noFill/>
        </p:spPr>
        <p:txBody>
          <a:bodyPr wrap="none" rtlCol="0">
            <a:spAutoFit/>
          </a:bodyPr>
          <a:lstStyle/>
          <a:p>
            <a:pPr defTabSz="685800"/>
            <a:r>
              <a:rPr lang="en-GB" sz="900" i="1" dirty="0">
                <a:solidFill>
                  <a:srgbClr val="002060"/>
                </a:solidFill>
                <a:latin typeface="Calibri" panose="020F0502020204030204"/>
              </a:rPr>
              <a:t>(*based on 116 responses)</a:t>
            </a:r>
          </a:p>
        </p:txBody>
      </p:sp>
      <p:pic>
        <p:nvPicPr>
          <p:cNvPr id="3" name="Picture 2">
            <a:extLst>
              <a:ext uri="{FF2B5EF4-FFF2-40B4-BE49-F238E27FC236}">
                <a16:creationId xmlns:a16="http://schemas.microsoft.com/office/drawing/2014/main" xmlns="" id="{EE831091-F012-49C5-B1BD-A8036E8E6007}"/>
              </a:ext>
            </a:extLst>
          </p:cNvPr>
          <p:cNvPicPr>
            <a:picLocks noChangeAspect="1"/>
          </p:cNvPicPr>
          <p:nvPr/>
        </p:nvPicPr>
        <p:blipFill>
          <a:blip r:embed="rId5"/>
          <a:stretch>
            <a:fillRect/>
          </a:stretch>
        </p:blipFill>
        <p:spPr>
          <a:xfrm>
            <a:off x="5553912" y="651617"/>
            <a:ext cx="3581020" cy="2152422"/>
          </a:xfrm>
          <a:prstGeom prst="rect">
            <a:avLst/>
          </a:prstGeom>
        </p:spPr>
      </p:pic>
      <p:pic>
        <p:nvPicPr>
          <p:cNvPr id="11" name="Picture 10">
            <a:extLst>
              <a:ext uri="{FF2B5EF4-FFF2-40B4-BE49-F238E27FC236}">
                <a16:creationId xmlns:a16="http://schemas.microsoft.com/office/drawing/2014/main" xmlns="" id="{B037016B-86E5-42FF-80CE-3E67A861CCBD}"/>
              </a:ext>
            </a:extLst>
          </p:cNvPr>
          <p:cNvPicPr>
            <a:picLocks noChangeAspect="1"/>
          </p:cNvPicPr>
          <p:nvPr/>
        </p:nvPicPr>
        <p:blipFill>
          <a:blip r:embed="rId6"/>
          <a:stretch>
            <a:fillRect/>
          </a:stretch>
        </p:blipFill>
        <p:spPr>
          <a:xfrm>
            <a:off x="2560596" y="2899086"/>
            <a:ext cx="3734069" cy="2244414"/>
          </a:xfrm>
          <a:prstGeom prst="rect">
            <a:avLst/>
          </a:prstGeom>
        </p:spPr>
      </p:pic>
      <p:sp>
        <p:nvSpPr>
          <p:cNvPr id="19" name="Content Placeholder 14">
            <a:extLst>
              <a:ext uri="{FF2B5EF4-FFF2-40B4-BE49-F238E27FC236}">
                <a16:creationId xmlns:a16="http://schemas.microsoft.com/office/drawing/2014/main" xmlns="" id="{8FF12150-ADE7-473F-A227-33699A01675A}"/>
              </a:ext>
            </a:extLst>
          </p:cNvPr>
          <p:cNvSpPr txBox="1">
            <a:spLocks/>
          </p:cNvSpPr>
          <p:nvPr/>
        </p:nvSpPr>
        <p:spPr>
          <a:xfrm>
            <a:off x="874013" y="2804038"/>
            <a:ext cx="1316707" cy="193899"/>
          </a:xfrm>
          <a:prstGeom prst="rect">
            <a:avLst/>
          </a:prstGeom>
          <a:noFill/>
        </p:spPr>
        <p:txBody>
          <a:bodyPr vert="horz" wrap="none"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GB" sz="900" i="1" dirty="0">
                <a:solidFill>
                  <a:srgbClr val="002060"/>
                </a:solidFill>
                <a:latin typeface="Calibri" panose="020F0502020204030204"/>
              </a:rPr>
              <a:t>(*based on 54 responses)</a:t>
            </a:r>
          </a:p>
        </p:txBody>
      </p:sp>
      <p:pic>
        <p:nvPicPr>
          <p:cNvPr id="4" name="Picture 3">
            <a:extLst>
              <a:ext uri="{FF2B5EF4-FFF2-40B4-BE49-F238E27FC236}">
                <a16:creationId xmlns:a16="http://schemas.microsoft.com/office/drawing/2014/main" xmlns="" id="{4C5BD59A-F942-49E1-8603-2487526B7517}"/>
              </a:ext>
            </a:extLst>
          </p:cNvPr>
          <p:cNvPicPr>
            <a:picLocks noChangeAspect="1"/>
          </p:cNvPicPr>
          <p:nvPr/>
        </p:nvPicPr>
        <p:blipFill>
          <a:blip r:embed="rId7"/>
          <a:stretch>
            <a:fillRect/>
          </a:stretch>
        </p:blipFill>
        <p:spPr>
          <a:xfrm>
            <a:off x="1137710" y="0"/>
            <a:ext cx="842963" cy="842963"/>
          </a:xfrm>
          <a:prstGeom prst="rect">
            <a:avLst/>
          </a:prstGeom>
        </p:spPr>
      </p:pic>
      <p:pic>
        <p:nvPicPr>
          <p:cNvPr id="10" name="Picture 9">
            <a:extLst>
              <a:ext uri="{FF2B5EF4-FFF2-40B4-BE49-F238E27FC236}">
                <a16:creationId xmlns:a16="http://schemas.microsoft.com/office/drawing/2014/main" xmlns="" id="{AA96932E-B10C-4E15-8E7B-3DCA489627FC}"/>
              </a:ext>
            </a:extLst>
          </p:cNvPr>
          <p:cNvPicPr>
            <a:picLocks noChangeAspect="1"/>
          </p:cNvPicPr>
          <p:nvPr/>
        </p:nvPicPr>
        <p:blipFill>
          <a:blip r:embed="rId8"/>
          <a:stretch>
            <a:fillRect/>
          </a:stretch>
        </p:blipFill>
        <p:spPr>
          <a:xfrm>
            <a:off x="9068" y="634922"/>
            <a:ext cx="3581021" cy="2152422"/>
          </a:xfrm>
          <a:prstGeom prst="rect">
            <a:avLst/>
          </a:prstGeom>
        </p:spPr>
      </p:pic>
      <p:sp>
        <p:nvSpPr>
          <p:cNvPr id="2" name="Date Placeholder 1">
            <a:extLst>
              <a:ext uri="{FF2B5EF4-FFF2-40B4-BE49-F238E27FC236}">
                <a16:creationId xmlns:a16="http://schemas.microsoft.com/office/drawing/2014/main" xmlns="" id="{199D3161-75F9-4192-AAD2-F0D5E4D5CF00}"/>
              </a:ext>
            </a:extLst>
          </p:cNvPr>
          <p:cNvSpPr>
            <a:spLocks noGrp="1"/>
          </p:cNvSpPr>
          <p:nvPr>
            <p:ph type="dt" sz="half" idx="10"/>
          </p:nvPr>
        </p:nvSpPr>
        <p:spPr/>
        <p:txBody>
          <a:bodyPr/>
          <a:lstStyle/>
          <a:p>
            <a:pPr defTabSz="685800"/>
            <a:fld id="{1AF18E26-E607-40D2-BF19-9793EAC343DE}"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5EAF12D3-68C8-4EF9-A445-7A0E27DAB0D4}"/>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12</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46063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725B4A3-F274-4530-A01F-6B2EFC75CA5D}"/>
              </a:ext>
            </a:extLst>
          </p:cNvPr>
          <p:cNvSpPr>
            <a:spLocks noGrp="1"/>
          </p:cNvSpPr>
          <p:nvPr>
            <p:ph type="title"/>
          </p:nvPr>
        </p:nvSpPr>
        <p:spPr>
          <a:xfrm>
            <a:off x="628650" y="273844"/>
            <a:ext cx="7886700" cy="994172"/>
          </a:xfrm>
        </p:spPr>
        <p:txBody>
          <a:bodyPr>
            <a:normAutofit/>
          </a:bodyPr>
          <a:lstStyle/>
          <a:p>
            <a:r>
              <a:rPr lang="en-GB" dirty="0"/>
              <a:t>Additional unintended outcomes</a:t>
            </a:r>
          </a:p>
        </p:txBody>
      </p:sp>
      <p:graphicFrame>
        <p:nvGraphicFramePr>
          <p:cNvPr id="11" name="Content Placeholder 8">
            <a:extLst>
              <a:ext uri="{FF2B5EF4-FFF2-40B4-BE49-F238E27FC236}">
                <a16:creationId xmlns:a16="http://schemas.microsoft.com/office/drawing/2014/main" xmlns="" id="{D4355912-9D4A-44EA-85DF-E528C0E2E850}"/>
              </a:ext>
            </a:extLst>
          </p:cNvPr>
          <p:cNvGraphicFramePr>
            <a:graphicFrameLocks noGrp="1"/>
          </p:cNvGraphicFramePr>
          <p:nvPr>
            <p:ph idx="1"/>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xmlns="" id="{B93109CC-B1A2-42E2-AD31-D99E5B5670BC}"/>
              </a:ext>
            </a:extLst>
          </p:cNvPr>
          <p:cNvSpPr>
            <a:spLocks noGrp="1"/>
          </p:cNvSpPr>
          <p:nvPr>
            <p:ph type="dt" sz="half" idx="10"/>
          </p:nvPr>
        </p:nvSpPr>
        <p:spPr/>
        <p:txBody>
          <a:bodyPr/>
          <a:lstStyle/>
          <a:p>
            <a:pPr defTabSz="685800"/>
            <a:fld id="{CCD234E8-FCB6-47A3-B79A-27C6857E12C3}"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7F6B80C6-070D-438A-8668-804691CEAA94}"/>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Award winning trainer| author| career coach| simulation specialist| employability skills guru| marketing tutor| speaker</a:t>
            </a:r>
          </a:p>
        </p:txBody>
      </p:sp>
      <p:sp>
        <p:nvSpPr>
          <p:cNvPr id="4" name="Slide Number Placeholder 3">
            <a:extLst>
              <a:ext uri="{FF2B5EF4-FFF2-40B4-BE49-F238E27FC236}">
                <a16:creationId xmlns:a16="http://schemas.microsoft.com/office/drawing/2014/main" xmlns="" id="{AFB4D80C-DCEE-4C01-BBA0-DE63DDC4AB66}"/>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13</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740452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sitting at a desk in a room&#10;&#10;Description generated with very high confidence">
            <a:extLst>
              <a:ext uri="{FF2B5EF4-FFF2-40B4-BE49-F238E27FC236}">
                <a16:creationId xmlns:a16="http://schemas.microsoft.com/office/drawing/2014/main" xmlns="" id="{2D5F6AD6-C7D2-453B-8940-F038608FA5FD}"/>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t="7548" r="-2" b="8713"/>
          <a:stretch/>
        </p:blipFill>
        <p:spPr>
          <a:xfrm>
            <a:off x="4562839" y="-126238"/>
            <a:ext cx="4695998" cy="2949235"/>
          </a:xfrm>
          <a:prstGeom prst="rect">
            <a:avLst/>
          </a:prstGeom>
          <a:effectLst>
            <a:softEdge rad="533400"/>
          </a:effectLst>
        </p:spPr>
      </p:pic>
      <p:pic>
        <p:nvPicPr>
          <p:cNvPr id="3" name="Picture 2" descr="A person standing in a room&#10;&#10;Description automatically generated">
            <a:extLst>
              <a:ext uri="{FF2B5EF4-FFF2-40B4-BE49-F238E27FC236}">
                <a16:creationId xmlns:a16="http://schemas.microsoft.com/office/drawing/2014/main" xmlns="" id="{09D3FE10-2424-4FFE-A2D8-85DDF73D1A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6418"/>
          <a:stretch/>
        </p:blipFill>
        <p:spPr>
          <a:xfrm>
            <a:off x="4567428" y="1865376"/>
            <a:ext cx="4697730" cy="3161538"/>
          </a:xfrm>
          <a:prstGeom prst="rect">
            <a:avLst/>
          </a:prstGeom>
          <a:effectLst>
            <a:softEdge rad="533400"/>
          </a:effectLst>
        </p:spPr>
      </p:pic>
      <p:pic>
        <p:nvPicPr>
          <p:cNvPr id="12" name="Picture 14">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ontent Placeholder 7">
            <a:extLst>
              <a:ext uri="{FF2B5EF4-FFF2-40B4-BE49-F238E27FC236}">
                <a16:creationId xmlns:a16="http://schemas.microsoft.com/office/drawing/2014/main" xmlns="" id="{5A0E20D5-D316-4A2A-9DAA-AF35CBDDD4DB}"/>
              </a:ext>
            </a:extLst>
          </p:cNvPr>
          <p:cNvSpPr>
            <a:spLocks noGrp="1"/>
          </p:cNvSpPr>
          <p:nvPr>
            <p:ph idx="1"/>
          </p:nvPr>
        </p:nvSpPr>
        <p:spPr>
          <a:xfrm>
            <a:off x="604246" y="942860"/>
            <a:ext cx="3602728" cy="2841623"/>
          </a:xfrm>
        </p:spPr>
        <p:txBody>
          <a:bodyPr anchor="ctr">
            <a:normAutofit/>
          </a:bodyPr>
          <a:lstStyle/>
          <a:p>
            <a:pPr marL="0" indent="0">
              <a:buNone/>
            </a:pPr>
            <a:endParaRPr lang="en-GB" sz="1500" dirty="0">
              <a:solidFill>
                <a:srgbClr val="000000"/>
              </a:solidFill>
            </a:endParaRPr>
          </a:p>
          <a:p>
            <a:pPr marL="0" indent="0">
              <a:buNone/>
            </a:pPr>
            <a:r>
              <a:rPr lang="en-GB" sz="1800" b="1" dirty="0">
                <a:solidFill>
                  <a:srgbClr val="000000"/>
                </a:solidFill>
              </a:rPr>
              <a:t>“It is an actual hands on approach different from the usual theory taught in lectures. I felt more involved”</a:t>
            </a:r>
          </a:p>
        </p:txBody>
      </p:sp>
      <p:sp>
        <p:nvSpPr>
          <p:cNvPr id="2" name="Date Placeholder 1">
            <a:extLst>
              <a:ext uri="{FF2B5EF4-FFF2-40B4-BE49-F238E27FC236}">
                <a16:creationId xmlns:a16="http://schemas.microsoft.com/office/drawing/2014/main" xmlns="" id="{AAB79E1E-0A0F-4994-958E-1457A1A37421}"/>
              </a:ext>
            </a:extLst>
          </p:cNvPr>
          <p:cNvSpPr>
            <a:spLocks noGrp="1"/>
          </p:cNvSpPr>
          <p:nvPr>
            <p:ph type="dt" sz="half" idx="10"/>
          </p:nvPr>
        </p:nvSpPr>
        <p:spPr/>
        <p:txBody>
          <a:bodyPr/>
          <a:lstStyle/>
          <a:p>
            <a:pPr defTabSz="685800"/>
            <a:fld id="{E8371751-605B-4E41-BE5F-8E12A962367B}"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227A13A7-B374-43EA-AECA-A55351CD64C6}"/>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Award winning trainer| author| career coach| simulation specialist| employability skills guru| marketing tutor| speaker</a:t>
            </a:r>
          </a:p>
        </p:txBody>
      </p:sp>
      <p:sp>
        <p:nvSpPr>
          <p:cNvPr id="5" name="Slide Number Placeholder 4">
            <a:extLst>
              <a:ext uri="{FF2B5EF4-FFF2-40B4-BE49-F238E27FC236}">
                <a16:creationId xmlns:a16="http://schemas.microsoft.com/office/drawing/2014/main" xmlns="" id="{0204E624-0190-4876-BA02-BEEE36E1BA1C}"/>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14</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965461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0887E9-4E99-404A-B7F5-3CCAD9D2DF08}"/>
              </a:ext>
            </a:extLst>
          </p:cNvPr>
          <p:cNvSpPr>
            <a:spLocks noGrp="1"/>
          </p:cNvSpPr>
          <p:nvPr>
            <p:ph type="title"/>
          </p:nvPr>
        </p:nvSpPr>
        <p:spPr>
          <a:xfrm>
            <a:off x="1135719" y="385209"/>
            <a:ext cx="7420600" cy="773412"/>
          </a:xfrm>
        </p:spPr>
        <p:txBody>
          <a:bodyPr anchor="b">
            <a:normAutofit/>
          </a:bodyPr>
          <a:lstStyle/>
          <a:p>
            <a:r>
              <a:rPr lang="en-GB" dirty="0"/>
              <a:t>Let’s chat afterwards</a:t>
            </a:r>
          </a:p>
        </p:txBody>
      </p:sp>
      <p:pic>
        <p:nvPicPr>
          <p:cNvPr id="23" name="Content Placeholder 6">
            <a:extLst>
              <a:ext uri="{FF2B5EF4-FFF2-40B4-BE49-F238E27FC236}">
                <a16:creationId xmlns:a16="http://schemas.microsoft.com/office/drawing/2014/main" xmlns="" id="{DEFB4047-A9A3-4483-AE2E-D33DCE7B1AF3}"/>
              </a:ext>
            </a:extLst>
          </p:cNvPr>
          <p:cNvPicPr>
            <a:picLocks noChangeAspect="1"/>
          </p:cNvPicPr>
          <p:nvPr/>
        </p:nvPicPr>
        <p:blipFill>
          <a:blip r:embed="rId3"/>
          <a:stretch>
            <a:fillRect/>
          </a:stretch>
        </p:blipFill>
        <p:spPr>
          <a:xfrm>
            <a:off x="1183278" y="1941814"/>
            <a:ext cx="3706921" cy="2066609"/>
          </a:xfrm>
          <a:prstGeom prst="rect">
            <a:avLst/>
          </a:prstGeom>
        </p:spPr>
      </p:pic>
      <p:sp>
        <p:nvSpPr>
          <p:cNvPr id="31" name="Freeform: Shape 30">
            <a:extLst>
              <a:ext uri="{FF2B5EF4-FFF2-40B4-BE49-F238E27FC236}">
                <a16:creationId xmlns:a16="http://schemas.microsoft.com/office/drawing/2014/main" xmlns="" id="{C607803A-4E99-444E-94F7-8785CDDF5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585116" y="1413034"/>
            <a:ext cx="2456751" cy="2139981"/>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33" name="Freeform: Shape 32">
            <a:extLst>
              <a:ext uri="{FF2B5EF4-FFF2-40B4-BE49-F238E27FC236}">
                <a16:creationId xmlns:a16="http://schemas.microsoft.com/office/drawing/2014/main" xmlns="" id="{2989BE6A-C309-418E-8ADD-1616A9805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41867" y="2416897"/>
            <a:ext cx="2432214" cy="2121117"/>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defTabSz="685800">
              <a:defRPr/>
            </a:pPr>
            <a:endParaRPr lang="en-US" sz="1350">
              <a:solidFill>
                <a:prstClr val="black"/>
              </a:solidFill>
              <a:latin typeface="Calibri" panose="020F0502020204030204"/>
            </a:endParaRPr>
          </a:p>
        </p:txBody>
      </p:sp>
      <p:sp>
        <p:nvSpPr>
          <p:cNvPr id="26" name="Content Placeholder 11">
            <a:extLst>
              <a:ext uri="{FF2B5EF4-FFF2-40B4-BE49-F238E27FC236}">
                <a16:creationId xmlns:a16="http://schemas.microsoft.com/office/drawing/2014/main" xmlns="" id="{E4C2B141-E8A2-4D8B-9928-26719E04778D}"/>
              </a:ext>
            </a:extLst>
          </p:cNvPr>
          <p:cNvSpPr>
            <a:spLocks noGrp="1"/>
          </p:cNvSpPr>
          <p:nvPr>
            <p:ph idx="1"/>
          </p:nvPr>
        </p:nvSpPr>
        <p:spPr>
          <a:xfrm>
            <a:off x="5836030" y="1709364"/>
            <a:ext cx="2720297" cy="2540359"/>
          </a:xfrm>
        </p:spPr>
        <p:txBody>
          <a:bodyPr anchor="ctr">
            <a:normAutofit/>
          </a:bodyPr>
          <a:lstStyle/>
          <a:p>
            <a:r>
              <a:rPr lang="en-US" sz="1800" dirty="0"/>
              <a:t>I’m around after the presentation</a:t>
            </a:r>
          </a:p>
          <a:p>
            <a:r>
              <a:rPr lang="en-US" sz="1800" dirty="0"/>
              <a:t>Ask me about what works and what doesn’t</a:t>
            </a:r>
          </a:p>
          <a:p>
            <a:r>
              <a:rPr lang="en-US" sz="1800" dirty="0"/>
              <a:t>Happy to chat</a:t>
            </a:r>
          </a:p>
          <a:p>
            <a:r>
              <a:rPr lang="en-US" sz="1800" dirty="0"/>
              <a:t>How can I support you?</a:t>
            </a:r>
          </a:p>
          <a:p>
            <a:endParaRPr lang="en-US" sz="1800" dirty="0"/>
          </a:p>
        </p:txBody>
      </p:sp>
      <p:sp>
        <p:nvSpPr>
          <p:cNvPr id="4" name="Date Placeholder 3">
            <a:extLst>
              <a:ext uri="{FF2B5EF4-FFF2-40B4-BE49-F238E27FC236}">
                <a16:creationId xmlns:a16="http://schemas.microsoft.com/office/drawing/2014/main" xmlns="" id="{65E30BEB-B751-48FD-886D-D27A22926B37}"/>
              </a:ext>
            </a:extLst>
          </p:cNvPr>
          <p:cNvSpPr>
            <a:spLocks noGrp="1"/>
          </p:cNvSpPr>
          <p:nvPr>
            <p:ph type="dt" sz="half" idx="10"/>
          </p:nvPr>
        </p:nvSpPr>
        <p:spPr>
          <a:xfrm>
            <a:off x="628650" y="4767263"/>
            <a:ext cx="2057400" cy="273844"/>
          </a:xfrm>
        </p:spPr>
        <p:txBody>
          <a:bodyPr>
            <a:normAutofit/>
          </a:bodyPr>
          <a:lstStyle/>
          <a:p>
            <a:pPr defTabSz="685800">
              <a:spcAft>
                <a:spcPts val="450"/>
              </a:spcAft>
            </a:pPr>
            <a:fld id="{2EEEE495-A42F-43A0-8D8F-10639BC2E79C}" type="datetime1">
              <a:rPr lang="en-GB">
                <a:solidFill>
                  <a:prstClr val="black">
                    <a:tint val="75000"/>
                  </a:prstClr>
                </a:solidFill>
                <a:latin typeface="Calibri" panose="020F0502020204030204"/>
              </a:rPr>
              <a:pPr defTabSz="685800">
                <a:spcAft>
                  <a:spcPts val="450"/>
                </a:spcAft>
              </a:pPr>
              <a:t>13/08/2019</a:t>
            </a:fld>
            <a:endParaRPr lang="en-GB">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A36E993-C8F1-4866-81C7-FE2BED29C556}"/>
              </a:ext>
            </a:extLst>
          </p:cNvPr>
          <p:cNvSpPr>
            <a:spLocks noGrp="1"/>
          </p:cNvSpPr>
          <p:nvPr>
            <p:ph type="ftr" sz="quarter" idx="11"/>
          </p:nvPr>
        </p:nvSpPr>
        <p:spPr>
          <a:xfrm>
            <a:off x="3028950" y="4767263"/>
            <a:ext cx="3086100" cy="273844"/>
          </a:xfrm>
        </p:spPr>
        <p:txBody>
          <a:bodyPr>
            <a:normAutofit lnSpcReduction="10000"/>
          </a:bodyPr>
          <a:lstStyle/>
          <a:p>
            <a:pPr defTabSz="685800">
              <a:lnSpc>
                <a:spcPct val="90000"/>
              </a:lnSpc>
              <a:spcAft>
                <a:spcPts val="450"/>
              </a:spcAft>
            </a:pPr>
            <a:r>
              <a:rPr lang="en-GB" sz="675">
                <a:solidFill>
                  <a:prstClr val="black">
                    <a:tint val="75000"/>
                  </a:prstClr>
                </a:solidFill>
                <a:latin typeface="Calibri" panose="020F0502020204030204"/>
              </a:rPr>
              <a:t>Award winning trainer| author| career coach| simulation specialist| employability skills guru| marketing tutor| speaker</a:t>
            </a:r>
          </a:p>
        </p:txBody>
      </p:sp>
      <p:sp>
        <p:nvSpPr>
          <p:cNvPr id="6" name="Slide Number Placeholder 5">
            <a:extLst>
              <a:ext uri="{FF2B5EF4-FFF2-40B4-BE49-F238E27FC236}">
                <a16:creationId xmlns:a16="http://schemas.microsoft.com/office/drawing/2014/main" xmlns="" id="{8B849AC0-1291-461F-B227-C2EA8FD6B5F8}"/>
              </a:ext>
            </a:extLst>
          </p:cNvPr>
          <p:cNvSpPr>
            <a:spLocks noGrp="1"/>
          </p:cNvSpPr>
          <p:nvPr>
            <p:ph type="sldNum" sz="quarter" idx="12"/>
          </p:nvPr>
        </p:nvSpPr>
        <p:spPr>
          <a:xfrm>
            <a:off x="6457950" y="4767263"/>
            <a:ext cx="2057400" cy="273844"/>
          </a:xfrm>
        </p:spPr>
        <p:txBody>
          <a:bodyPr>
            <a:normAutofit/>
          </a:bodyPr>
          <a:lstStyle/>
          <a:p>
            <a:pPr defTabSz="685800">
              <a:spcAft>
                <a:spcPts val="450"/>
              </a:spcAft>
            </a:pPr>
            <a:fld id="{90653D70-6F7F-4048-8F5F-2573DE34E4CE}" type="slidenum">
              <a:rPr lang="en-GB">
                <a:solidFill>
                  <a:prstClr val="black">
                    <a:tint val="75000"/>
                  </a:prstClr>
                </a:solidFill>
                <a:latin typeface="Calibri" panose="020F0502020204030204"/>
              </a:rPr>
              <a:pPr defTabSz="685800">
                <a:spcAft>
                  <a:spcPts val="450"/>
                </a:spcAft>
              </a:pPr>
              <a:t>15</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924961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1439466" y="1113235"/>
            <a:ext cx="3996928" cy="129659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The Smart Car Park</a:t>
            </a:r>
          </a:p>
        </p:txBody>
      </p:sp>
      <p:sp>
        <p:nvSpPr>
          <p:cNvPr id="7171" name="Content Placeholder 4"/>
          <p:cNvSpPr>
            <a:spLocks noGrp="1"/>
          </p:cNvSpPr>
          <p:nvPr>
            <p:ph sz="quarter" idx="10"/>
          </p:nvPr>
        </p:nvSpPr>
        <p:spPr>
          <a:xfrm>
            <a:off x="1439466" y="2463404"/>
            <a:ext cx="5238750" cy="864394"/>
          </a:xfrm>
        </p:spPr>
        <p:txBody>
          <a:bodyPr/>
          <a:lstStyle/>
          <a:p>
            <a:r>
              <a:rPr lang="en-US" altLang="en-US" sz="1500">
                <a:ea typeface="ＭＳ Ｐゴシック" panose="020B0600070205080204" pitchFamily="34" charset="-128"/>
              </a:rPr>
              <a:t>Tim Jackson, </a:t>
            </a:r>
            <a:r>
              <a:rPr lang="en-GB" altLang="en-US" sz="1500">
                <a:ea typeface="ＭＳ Ｐゴシック" panose="020B0600070205080204" pitchFamily="34" charset="-128"/>
              </a:rPr>
              <a:t>T S Murphy, R J Mason, N Mussington</a:t>
            </a:r>
            <a:r>
              <a:rPr lang="en-GB" altLang="en-US" sz="1500" baseline="30000">
                <a:ea typeface="ＭＳ Ｐゴシック" panose="020B0600070205080204" pitchFamily="34" charset="-128"/>
              </a:rPr>
              <a:t>*</a:t>
            </a:r>
            <a:r>
              <a:rPr lang="en-GB" altLang="en-US" sz="1500">
                <a:ea typeface="ＭＳ Ｐゴシック" panose="020B0600070205080204" pitchFamily="34" charset="-128"/>
              </a:rPr>
              <a:t>, </a:t>
            </a:r>
            <a:br>
              <a:rPr lang="en-GB" altLang="en-US" sz="1500">
                <a:ea typeface="ＭＳ Ｐゴシック" panose="020B0600070205080204" pitchFamily="34" charset="-128"/>
              </a:rPr>
            </a:br>
            <a:r>
              <a:rPr lang="en-GB" altLang="en-US" sz="1500">
                <a:ea typeface="ＭＳ Ｐゴシック" panose="020B0600070205080204" pitchFamily="34" charset="-128"/>
              </a:rPr>
              <a:t>S F Quigley, J S Watkins, N K Wilkin</a:t>
            </a:r>
            <a:br>
              <a:rPr lang="en-GB" altLang="en-US" sz="1500">
                <a:ea typeface="ＭＳ Ｐゴシック" panose="020B0600070205080204" pitchFamily="34" charset="-128"/>
              </a:rPr>
            </a:br>
            <a:r>
              <a:rPr lang="en-GB" altLang="en-US" sz="1500">
                <a:ea typeface="ＭＳ Ｐゴシック" panose="020B0600070205080204" pitchFamily="34" charset="-128"/>
              </a:rPr>
              <a:t/>
            </a:r>
            <a:br>
              <a:rPr lang="en-GB" altLang="en-US" sz="1500">
                <a:ea typeface="ＭＳ Ｐゴシック" panose="020B0600070205080204" pitchFamily="34" charset="-128"/>
              </a:rPr>
            </a:br>
            <a:r>
              <a:rPr lang="en-GB" altLang="en-US" sz="1500">
                <a:ea typeface="ＭＳ Ｐゴシック" panose="020B0600070205080204" pitchFamily="34" charset="-128"/>
              </a:rPr>
              <a:t>College of Engineering and Physical Sciences, University of Birmingham</a:t>
            </a:r>
          </a:p>
          <a:p>
            <a:endParaRPr lang="en-US" altLang="en-US" sz="1500">
              <a:ea typeface="ＭＳ Ｐゴシック" panose="020B0600070205080204" pitchFamily="34" charset="-128"/>
            </a:endParaRPr>
          </a:p>
        </p:txBody>
      </p:sp>
      <p:pic>
        <p:nvPicPr>
          <p:cNvPr id="7172" name="Picture 3"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516" y="4407694"/>
            <a:ext cx="1891903" cy="62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706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440656" y="357188"/>
            <a:ext cx="6372225"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Common goals on Feedback</a:t>
            </a:r>
          </a:p>
        </p:txBody>
      </p:sp>
      <p:sp>
        <p:nvSpPr>
          <p:cNvPr id="9219" name="TextBox 3"/>
          <p:cNvSpPr txBox="1">
            <a:spLocks noChangeArrowheads="1"/>
          </p:cNvSpPr>
          <p:nvPr/>
        </p:nvSpPr>
        <p:spPr bwMode="auto">
          <a:xfrm>
            <a:off x="3540919" y="2765822"/>
            <a:ext cx="154241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000000"/>
                </a:solidFill>
              </a:rPr>
              <a:t>Convenient</a:t>
            </a:r>
          </a:p>
        </p:txBody>
      </p:sp>
      <p:sp>
        <p:nvSpPr>
          <p:cNvPr id="9220" name="TextBox 8"/>
          <p:cNvSpPr txBox="1">
            <a:spLocks noChangeArrowheads="1"/>
          </p:cNvSpPr>
          <p:nvPr/>
        </p:nvSpPr>
        <p:spPr bwMode="auto">
          <a:xfrm>
            <a:off x="3536156" y="1941910"/>
            <a:ext cx="13805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C00000"/>
                </a:solidFill>
              </a:rPr>
              <a:t>Formative</a:t>
            </a:r>
          </a:p>
        </p:txBody>
      </p:sp>
      <p:sp>
        <p:nvSpPr>
          <p:cNvPr id="9221" name="TextBox 9"/>
          <p:cNvSpPr txBox="1">
            <a:spLocks noChangeArrowheads="1"/>
          </p:cNvSpPr>
          <p:nvPr/>
        </p:nvSpPr>
        <p:spPr bwMode="auto">
          <a:xfrm>
            <a:off x="3524251" y="3943350"/>
            <a:ext cx="82586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000000"/>
                </a:solidFill>
              </a:rPr>
              <a:t>Clear</a:t>
            </a:r>
          </a:p>
        </p:txBody>
      </p:sp>
      <p:sp>
        <p:nvSpPr>
          <p:cNvPr id="9222" name="TextBox 10"/>
          <p:cNvSpPr txBox="1">
            <a:spLocks noChangeArrowheads="1"/>
          </p:cNvSpPr>
          <p:nvPr/>
        </p:nvSpPr>
        <p:spPr bwMode="auto">
          <a:xfrm>
            <a:off x="3512344" y="3549253"/>
            <a:ext cx="14542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C00000"/>
                </a:solidFill>
              </a:rPr>
              <a:t>Consistent</a:t>
            </a:r>
          </a:p>
        </p:txBody>
      </p:sp>
      <p:sp>
        <p:nvSpPr>
          <p:cNvPr id="9223" name="TextBox 11"/>
          <p:cNvSpPr txBox="1">
            <a:spLocks noChangeArrowheads="1"/>
          </p:cNvSpPr>
          <p:nvPr/>
        </p:nvSpPr>
        <p:spPr bwMode="auto">
          <a:xfrm>
            <a:off x="3524250" y="4329112"/>
            <a:ext cx="166103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C00000"/>
                </a:solidFill>
              </a:rPr>
              <a:t>Manageable</a:t>
            </a:r>
          </a:p>
        </p:txBody>
      </p:sp>
      <p:sp>
        <p:nvSpPr>
          <p:cNvPr id="9224" name="TextBox 12"/>
          <p:cNvSpPr txBox="1">
            <a:spLocks noChangeArrowheads="1"/>
          </p:cNvSpPr>
          <p:nvPr/>
        </p:nvSpPr>
        <p:spPr bwMode="auto">
          <a:xfrm>
            <a:off x="3552826" y="3155156"/>
            <a:ext cx="1244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C00000"/>
                </a:solidFill>
              </a:rPr>
              <a:t>Relevant</a:t>
            </a:r>
          </a:p>
        </p:txBody>
      </p:sp>
      <p:sp>
        <p:nvSpPr>
          <p:cNvPr id="9225" name="TextBox 14"/>
          <p:cNvSpPr txBox="1">
            <a:spLocks noChangeArrowheads="1"/>
          </p:cNvSpPr>
          <p:nvPr/>
        </p:nvSpPr>
        <p:spPr bwMode="auto">
          <a:xfrm>
            <a:off x="3540919" y="1562100"/>
            <a:ext cx="14686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000000"/>
                </a:solidFill>
              </a:rPr>
              <a:t>Accessible</a:t>
            </a:r>
          </a:p>
        </p:txBody>
      </p:sp>
      <p:sp>
        <p:nvSpPr>
          <p:cNvPr id="9226" name="TextBox 5"/>
          <p:cNvSpPr txBox="1">
            <a:spLocks noChangeArrowheads="1"/>
          </p:cNvSpPr>
          <p:nvPr/>
        </p:nvSpPr>
        <p:spPr bwMode="auto">
          <a:xfrm>
            <a:off x="3524250" y="1171575"/>
            <a:ext cx="15135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000000"/>
                </a:solidFill>
              </a:rPr>
              <a:t>Stimulating</a:t>
            </a:r>
          </a:p>
        </p:txBody>
      </p:sp>
      <p:sp>
        <p:nvSpPr>
          <p:cNvPr id="9227" name="TextBox 16"/>
          <p:cNvSpPr txBox="1">
            <a:spLocks noChangeArrowheads="1"/>
          </p:cNvSpPr>
          <p:nvPr/>
        </p:nvSpPr>
        <p:spPr bwMode="auto">
          <a:xfrm>
            <a:off x="3524250" y="2376487"/>
            <a:ext cx="15295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a:solidFill>
                  <a:srgbClr val="000000"/>
                </a:solidFill>
              </a:rPr>
              <a:t>Summative</a:t>
            </a:r>
          </a:p>
        </p:txBody>
      </p:sp>
      <p:sp>
        <p:nvSpPr>
          <p:cNvPr id="9228" name="TextBox 7"/>
          <p:cNvSpPr txBox="1">
            <a:spLocks noChangeArrowheads="1"/>
          </p:cNvSpPr>
          <p:nvPr/>
        </p:nvSpPr>
        <p:spPr bwMode="auto">
          <a:xfrm>
            <a:off x="1282303" y="2413397"/>
            <a:ext cx="133722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b="1">
                <a:solidFill>
                  <a:srgbClr val="000000"/>
                </a:solidFill>
              </a:rPr>
              <a:t>Students</a:t>
            </a:r>
          </a:p>
        </p:txBody>
      </p:sp>
      <p:sp>
        <p:nvSpPr>
          <p:cNvPr id="9229" name="TextBox 15"/>
          <p:cNvSpPr txBox="1">
            <a:spLocks noChangeArrowheads="1"/>
          </p:cNvSpPr>
          <p:nvPr/>
        </p:nvSpPr>
        <p:spPr bwMode="auto">
          <a:xfrm>
            <a:off x="5651898" y="2409825"/>
            <a:ext cx="212750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2100" b="1">
                <a:solidFill>
                  <a:srgbClr val="000000"/>
                </a:solidFill>
              </a:rPr>
              <a:t>Course leaders</a:t>
            </a:r>
          </a:p>
        </p:txBody>
      </p:sp>
    </p:spTree>
    <p:extLst>
      <p:ext uri="{BB962C8B-B14F-4D97-AF65-F5344CB8AC3E}">
        <p14:creationId xmlns:p14="http://schemas.microsoft.com/office/powerpoint/2010/main" val="2792012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Format</a:t>
            </a:r>
          </a:p>
        </p:txBody>
      </p:sp>
      <p:sp>
        <p:nvSpPr>
          <p:cNvPr id="11267" name="Content Placeholder 2"/>
          <p:cNvSpPr>
            <a:spLocks noGrp="1"/>
          </p:cNvSpPr>
          <p:nvPr>
            <p:ph idx="1"/>
          </p:nvPr>
        </p:nvSpPr>
        <p:spPr>
          <a:xfrm>
            <a:off x="1440656" y="1214437"/>
            <a:ext cx="5829300" cy="3625454"/>
          </a:xfrm>
        </p:spPr>
        <p:txBody>
          <a:bodyPr/>
          <a:lstStyle/>
          <a:p>
            <a:r>
              <a:rPr lang="en-US" altLang="en-US" sz="1800">
                <a:ea typeface="ＭＳ Ｐゴシック" panose="020B0600070205080204" pitchFamily="34" charset="-128"/>
              </a:rPr>
              <a:t>Quick quizzes (4)</a:t>
            </a:r>
            <a:br>
              <a:rPr lang="en-US" altLang="en-US" sz="1800">
                <a:ea typeface="ＭＳ Ｐゴシック" panose="020B0600070205080204" pitchFamily="34" charset="-128"/>
              </a:rPr>
            </a:br>
            <a:r>
              <a:rPr lang="en-US" altLang="en-US" sz="1800">
                <a:ea typeface="ＭＳ Ｐゴシック" panose="020B0600070205080204" pitchFamily="34" charset="-128"/>
              </a:rPr>
              <a:t>Self-assessment test of underlying principles</a:t>
            </a:r>
          </a:p>
          <a:p>
            <a:r>
              <a:rPr lang="en-US" altLang="en-US" sz="1800">
                <a:ea typeface="ＭＳ Ｐゴシック" panose="020B0600070205080204" pitchFamily="34" charset="-128"/>
              </a:rPr>
              <a:t>Articles (3)</a:t>
            </a:r>
            <a:br>
              <a:rPr lang="en-US" altLang="en-US" sz="1800">
                <a:ea typeface="ＭＳ Ｐゴシック" panose="020B0600070205080204" pitchFamily="34" charset="-128"/>
              </a:rPr>
            </a:br>
            <a:r>
              <a:rPr lang="en-US" altLang="en-US" sz="1800">
                <a:ea typeface="ＭＳ Ｐゴシック" panose="020B0600070205080204" pitchFamily="34" charset="-128"/>
              </a:rPr>
              <a:t>Mainly textual exploration</a:t>
            </a:r>
          </a:p>
          <a:p>
            <a:r>
              <a:rPr lang="en-US" altLang="en-US" sz="1800">
                <a:ea typeface="ＭＳ Ｐゴシック" panose="020B0600070205080204" pitchFamily="34" charset="-128"/>
              </a:rPr>
              <a:t>Activities (4)</a:t>
            </a:r>
            <a:br>
              <a:rPr lang="en-US" altLang="en-US" sz="1800">
                <a:ea typeface="ＭＳ Ｐゴシック" panose="020B0600070205080204" pitchFamily="34" charset="-128"/>
              </a:rPr>
            </a:br>
            <a:r>
              <a:rPr lang="en-US" altLang="en-US" sz="1800">
                <a:ea typeface="ＭＳ Ｐゴシック" panose="020B0600070205080204" pitchFamily="34" charset="-128"/>
              </a:rPr>
              <a:t>Led students through a design problem with feedback for incorrect responses based on expected misconceptions</a:t>
            </a:r>
          </a:p>
          <a:p>
            <a:r>
              <a:rPr lang="en-US" altLang="en-US" sz="1800">
                <a:ea typeface="ＭＳ Ｐゴシック" panose="020B0600070205080204" pitchFamily="34" charset="-128"/>
              </a:rPr>
              <a:t>Three attempts</a:t>
            </a:r>
          </a:p>
          <a:p>
            <a:r>
              <a:rPr lang="en-US" altLang="en-US" sz="1800">
                <a:ea typeface="ＭＳ Ｐゴシック" panose="020B0600070205080204" pitchFamily="34" charset="-128"/>
              </a:rPr>
              <a:t>One single completion date</a:t>
            </a:r>
          </a:p>
        </p:txBody>
      </p:sp>
    </p:spTree>
    <p:extLst>
      <p:ext uri="{BB962C8B-B14F-4D97-AF65-F5344CB8AC3E}">
        <p14:creationId xmlns:p14="http://schemas.microsoft.com/office/powerpoint/2010/main" val="1805855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3">
            <a:extLst>
              <a:ext uri="{28A0092B-C50C-407E-A947-70E740481C1C}">
                <a14:useLocalDpi xmlns:a14="http://schemas.microsoft.com/office/drawing/2010/main" val="0"/>
              </a:ext>
            </a:extLst>
          </a:blip>
          <a:srcRect l="62009" t="16402" r="781" b="5328"/>
          <a:stretch>
            <a:fillRect/>
          </a:stretch>
        </p:blipFill>
        <p:spPr bwMode="auto">
          <a:xfrm>
            <a:off x="1223963" y="573882"/>
            <a:ext cx="6116241" cy="36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663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1252331" y="1203337"/>
            <a:ext cx="6758608" cy="2554545"/>
          </a:xfrm>
          <a:prstGeom prst="rect">
            <a:avLst/>
          </a:prstGeom>
        </p:spPr>
        <p:txBody>
          <a:bodyPr wrap="square">
            <a:spAutoFit/>
          </a:bodyPr>
          <a:lstStyle/>
          <a:p>
            <a:pPr algn="ctr"/>
            <a:r>
              <a:rPr lang="en-GB" sz="4000" b="1" dirty="0" smtClean="0"/>
              <a:t>Conference Exhibitors</a:t>
            </a:r>
          </a:p>
          <a:p>
            <a:pPr algn="ctr"/>
            <a:r>
              <a:rPr lang="en-GB" b="1" dirty="0" smtClean="0"/>
              <a:t/>
            </a:r>
            <a:br>
              <a:rPr lang="en-GB" b="1" dirty="0" smtClean="0"/>
            </a:br>
            <a:endParaRPr lang="en-GB" b="1" dirty="0" smtClean="0"/>
          </a:p>
          <a:p>
            <a:pPr algn="ctr"/>
            <a:endParaRPr lang="en-GB" sz="2800" b="1" dirty="0"/>
          </a:p>
          <a:p>
            <a:pPr algn="ctr"/>
            <a:endParaRPr lang="en-GB" sz="2800" b="1" dirty="0" smtClean="0"/>
          </a:p>
          <a:p>
            <a:pPr algn="ctr"/>
            <a:endParaRPr lang="en-GB" sz="28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50814" y="2647699"/>
            <a:ext cx="1095375" cy="25019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075375" y="2664553"/>
            <a:ext cx="1112520" cy="29337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6515288" y="2427671"/>
            <a:ext cx="621030" cy="6902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Public weekly monitoring</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l="57802" t="28046" r="22220" b="15173"/>
          <a:stretch>
            <a:fillRect/>
          </a:stretch>
        </p:blipFill>
        <p:spPr bwMode="auto">
          <a:xfrm>
            <a:off x="1223963" y="1091804"/>
            <a:ext cx="4589860" cy="3668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nvGraphicFramePr>
        <p:xfrm>
          <a:off x="2627710" y="3759994"/>
          <a:ext cx="4762500" cy="677466"/>
        </p:xfrm>
        <a:graphic>
          <a:graphicData uri="http://schemas.openxmlformats.org/drawingml/2006/table">
            <a:tbl>
              <a:tblPr/>
              <a:tblGrid>
                <a:gridCol w="590550">
                  <a:extLst>
                    <a:ext uri="{9D8B030D-6E8A-4147-A177-3AD203B41FA5}">
                      <a16:colId xmlns:a16="http://schemas.microsoft.com/office/drawing/2014/main" xmlns="" val="20000"/>
                    </a:ext>
                  </a:extLst>
                </a:gridCol>
                <a:gridCol w="51435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tblGrid>
              <a:tr h="324917">
                <a:tc>
                  <a:txBody>
                    <a:bodyPr/>
                    <a:lstStyle/>
                    <a:p>
                      <a:pPr algn="l" fontAlgn="b"/>
                      <a:r>
                        <a:rPr lang="en-GB" sz="1100" b="0" i="0" u="none" strike="noStrike">
                          <a:solidFill>
                            <a:srgbClr val="000000"/>
                          </a:solidFill>
                          <a:effectLst/>
                          <a:latin typeface="Calibri"/>
                        </a:rPr>
                        <a:t>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Article 1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Activity 1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Quiz 1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Quiz 2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dirty="0">
                          <a:solidFill>
                            <a:srgbClr val="000000"/>
                          </a:solidFill>
                          <a:effectLst/>
                          <a:latin typeface="Calibri"/>
                        </a:rPr>
                        <a:t>Quiz 3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Activity 2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Activity 3 </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Article 2</a:t>
                      </a:r>
                    </a:p>
                  </a:txBody>
                  <a:tcPr marL="4763" marR="4763" marT="4764" marB="0" anchor="b">
                    <a:lnL>
                      <a:noFill/>
                    </a:lnL>
                    <a:lnR>
                      <a:noFill/>
                    </a:lnR>
                    <a:lnT>
                      <a:noFill/>
                    </a:lnT>
                    <a:lnB>
                      <a:noFill/>
                    </a:lnB>
                    <a:solidFill>
                      <a:srgbClr val="FCD5B4"/>
                    </a:solidFill>
                  </a:tcPr>
                </a:tc>
                <a:tc>
                  <a:txBody>
                    <a:bodyPr/>
                    <a:lstStyle/>
                    <a:p>
                      <a:pPr algn="l" fontAlgn="b"/>
                      <a:r>
                        <a:rPr lang="en-GB" sz="1100" b="0" i="0" u="none" strike="noStrike">
                          <a:solidFill>
                            <a:srgbClr val="000000"/>
                          </a:solidFill>
                          <a:effectLst/>
                          <a:latin typeface="Calibri"/>
                        </a:rPr>
                        <a:t>Quiz 4 </a:t>
                      </a:r>
                    </a:p>
                  </a:txBody>
                  <a:tcPr marL="4763" marR="4763" marT="4764" marB="0" anchor="b">
                    <a:lnL>
                      <a:noFill/>
                    </a:lnL>
                    <a:lnR>
                      <a:noFill/>
                    </a:lnR>
                    <a:lnT>
                      <a:noFill/>
                    </a:lnT>
                    <a:lnB>
                      <a:noFill/>
                    </a:lnB>
                    <a:solidFill>
                      <a:srgbClr val="FCD5B4"/>
                    </a:solidFill>
                  </a:tcPr>
                </a:tc>
                <a:extLst>
                  <a:ext uri="{0D108BD9-81ED-4DB2-BD59-A6C34878D82A}">
                    <a16:rowId xmlns:a16="http://schemas.microsoft.com/office/drawing/2014/main" xmlns="" val="10000"/>
                  </a:ext>
                </a:extLst>
              </a:tr>
              <a:tr h="176275">
                <a:tc>
                  <a:txBody>
                    <a:bodyPr/>
                    <a:lstStyle/>
                    <a:p>
                      <a:pPr algn="l" fontAlgn="b"/>
                      <a:r>
                        <a:rPr lang="en-GB" sz="1100" b="0" i="0" u="none" strike="noStrike">
                          <a:solidFill>
                            <a:srgbClr val="000000"/>
                          </a:solidFill>
                          <a:effectLst/>
                          <a:latin typeface="Calibri"/>
                        </a:rPr>
                        <a:t>attempted</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291</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229</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232</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149</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95</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28</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7</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19</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2</a:t>
                      </a:r>
                    </a:p>
                  </a:txBody>
                  <a:tcPr marL="4763" marR="4763" marT="4764" marB="0" anchor="b">
                    <a:lnL>
                      <a:noFill/>
                    </a:lnL>
                    <a:lnR>
                      <a:noFill/>
                    </a:lnR>
                    <a:lnT>
                      <a:noFill/>
                    </a:lnT>
                    <a:lnB>
                      <a:noFill/>
                    </a:lnB>
                    <a:solidFill>
                      <a:srgbClr val="FCD5B4"/>
                    </a:solidFill>
                  </a:tcPr>
                </a:tc>
                <a:extLst>
                  <a:ext uri="{0D108BD9-81ED-4DB2-BD59-A6C34878D82A}">
                    <a16:rowId xmlns:a16="http://schemas.microsoft.com/office/drawing/2014/main" xmlns="" val="10001"/>
                  </a:ext>
                </a:extLst>
              </a:tr>
              <a:tr h="176275">
                <a:tc>
                  <a:txBody>
                    <a:bodyPr/>
                    <a:lstStyle/>
                    <a:p>
                      <a:pPr algn="l" fontAlgn="b"/>
                      <a:r>
                        <a:rPr lang="en-GB" sz="1100" b="0" i="0" u="none" strike="noStrike">
                          <a:solidFill>
                            <a:srgbClr val="000000"/>
                          </a:solidFill>
                          <a:effectLst/>
                          <a:latin typeface="Calibri"/>
                        </a:rPr>
                        <a:t>mean %</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92</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89</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86</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86</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93</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78</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99</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a:solidFill>
                            <a:srgbClr val="000000"/>
                          </a:solidFill>
                          <a:effectLst/>
                          <a:latin typeface="Calibri"/>
                        </a:rPr>
                        <a:t>100</a:t>
                      </a:r>
                    </a:p>
                  </a:txBody>
                  <a:tcPr marL="4763" marR="4763" marT="4764" marB="0" anchor="b">
                    <a:lnL>
                      <a:noFill/>
                    </a:lnL>
                    <a:lnR>
                      <a:noFill/>
                    </a:lnR>
                    <a:lnT>
                      <a:noFill/>
                    </a:lnT>
                    <a:lnB>
                      <a:noFill/>
                    </a:lnB>
                    <a:solidFill>
                      <a:srgbClr val="FCD5B4"/>
                    </a:solidFill>
                  </a:tcPr>
                </a:tc>
                <a:tc>
                  <a:txBody>
                    <a:bodyPr/>
                    <a:lstStyle/>
                    <a:p>
                      <a:pPr algn="r" fontAlgn="b"/>
                      <a:r>
                        <a:rPr lang="en-GB" sz="1100" b="0" i="0" u="none" strike="noStrike" dirty="0">
                          <a:solidFill>
                            <a:srgbClr val="000000"/>
                          </a:solidFill>
                          <a:effectLst/>
                          <a:latin typeface="Calibri"/>
                        </a:rPr>
                        <a:t>100</a:t>
                      </a:r>
                    </a:p>
                  </a:txBody>
                  <a:tcPr marL="4763" marR="4763" marT="4764" marB="0" anchor="b">
                    <a:lnL>
                      <a:noFill/>
                    </a:lnL>
                    <a:lnR>
                      <a:noFill/>
                    </a:lnR>
                    <a:lnT>
                      <a:noFill/>
                    </a:lnT>
                    <a:lnB>
                      <a:noFill/>
                    </a:lnB>
                    <a:solidFill>
                      <a:srgbClr val="FCD5B4"/>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827897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“Have you found the feedback useful?”</a:t>
            </a:r>
          </a:p>
        </p:txBody>
      </p:sp>
      <p:graphicFrame>
        <p:nvGraphicFramePr>
          <p:cNvPr id="2" name="Content Placeholder 1"/>
          <p:cNvGraphicFramePr>
            <a:graphicFrameLocks noGrp="1"/>
          </p:cNvGraphicFramePr>
          <p:nvPr>
            <p:ph idx="1"/>
          </p:nvPr>
        </p:nvGraphicFramePr>
        <p:xfrm>
          <a:off x="1440656" y="1383507"/>
          <a:ext cx="3725466" cy="1669256"/>
        </p:xfrm>
        <a:graphic>
          <a:graphicData uri="http://schemas.openxmlformats.org/drawingml/2006/table">
            <a:tbl>
              <a:tblPr firstRow="1" bandRow="1">
                <a:tableStyleId>{5C22544A-7EE6-4342-B048-85BDC9FD1C3A}</a:tableStyleId>
              </a:tblPr>
              <a:tblGrid>
                <a:gridCol w="2918032">
                  <a:extLst>
                    <a:ext uri="{9D8B030D-6E8A-4147-A177-3AD203B41FA5}">
                      <a16:colId xmlns:a16="http://schemas.microsoft.com/office/drawing/2014/main" xmlns="" val="3035268585"/>
                    </a:ext>
                  </a:extLst>
                </a:gridCol>
                <a:gridCol w="807434">
                  <a:extLst>
                    <a:ext uri="{9D8B030D-6E8A-4147-A177-3AD203B41FA5}">
                      <a16:colId xmlns:a16="http://schemas.microsoft.com/office/drawing/2014/main" xmlns="" val="1424069290"/>
                    </a:ext>
                  </a:extLst>
                </a:gridCol>
              </a:tblGrid>
              <a:tr h="278117">
                <a:tc>
                  <a:txBody>
                    <a:bodyPr/>
                    <a:lstStyle/>
                    <a:p>
                      <a:r>
                        <a:rPr lang="en-GB" sz="1400" dirty="0" smtClean="0"/>
                        <a:t>Response</a:t>
                      </a:r>
                      <a:endParaRPr lang="en-GB" sz="1400" dirty="0"/>
                    </a:p>
                  </a:txBody>
                  <a:tcPr marL="68581" marR="68581" marT="34302" marB="34302"/>
                </a:tc>
                <a:tc>
                  <a:txBody>
                    <a:bodyPr/>
                    <a:lstStyle/>
                    <a:p>
                      <a:r>
                        <a:rPr lang="en-GB" sz="1400" dirty="0" smtClean="0"/>
                        <a:t>Number</a:t>
                      </a:r>
                      <a:endParaRPr lang="en-GB" sz="1400" dirty="0"/>
                    </a:p>
                  </a:txBody>
                  <a:tcPr marL="68581" marR="68581" marT="34302" marB="34302"/>
                </a:tc>
                <a:extLst>
                  <a:ext uri="{0D108BD9-81ED-4DB2-BD59-A6C34878D82A}">
                    <a16:rowId xmlns:a16="http://schemas.microsoft.com/office/drawing/2014/main" xmlns="" val="4099488171"/>
                  </a:ext>
                </a:extLst>
              </a:tr>
              <a:tr h="278228">
                <a:tc>
                  <a:txBody>
                    <a:bodyPr/>
                    <a:lstStyle/>
                    <a:p>
                      <a:r>
                        <a:rPr lang="en-GB" sz="1400" dirty="0" smtClean="0">
                          <a:solidFill>
                            <a:schemeClr val="bg1"/>
                          </a:solidFill>
                        </a:rPr>
                        <a:t>Yes</a:t>
                      </a:r>
                      <a:endParaRPr lang="en-GB" sz="1400" dirty="0">
                        <a:solidFill>
                          <a:schemeClr val="bg1"/>
                        </a:solidFill>
                      </a:endParaRPr>
                    </a:p>
                  </a:txBody>
                  <a:tcPr marL="68581" marR="68581" marT="34302" marB="34302"/>
                </a:tc>
                <a:tc>
                  <a:txBody>
                    <a:bodyPr/>
                    <a:lstStyle/>
                    <a:p>
                      <a:r>
                        <a:rPr lang="en-GB" sz="1400" dirty="0" smtClean="0">
                          <a:solidFill>
                            <a:schemeClr val="bg1"/>
                          </a:solidFill>
                        </a:rPr>
                        <a:t>19</a:t>
                      </a:r>
                      <a:endParaRPr lang="en-GB" sz="1400" dirty="0">
                        <a:solidFill>
                          <a:schemeClr val="bg1"/>
                        </a:solidFill>
                      </a:endParaRPr>
                    </a:p>
                  </a:txBody>
                  <a:tcPr marL="68581" marR="68581" marT="34302" marB="34302"/>
                </a:tc>
                <a:extLst>
                  <a:ext uri="{0D108BD9-81ED-4DB2-BD59-A6C34878D82A}">
                    <a16:rowId xmlns:a16="http://schemas.microsoft.com/office/drawing/2014/main" xmlns="" val="406536801"/>
                  </a:ext>
                </a:extLst>
              </a:tr>
              <a:tr h="278228">
                <a:tc>
                  <a:txBody>
                    <a:bodyPr/>
                    <a:lstStyle/>
                    <a:p>
                      <a:r>
                        <a:rPr lang="en-GB" sz="1400" dirty="0" smtClean="0">
                          <a:solidFill>
                            <a:schemeClr val="bg1"/>
                          </a:solidFill>
                        </a:rPr>
                        <a:t>Slightly generic</a:t>
                      </a:r>
                      <a:endParaRPr lang="en-GB" sz="1400" dirty="0">
                        <a:solidFill>
                          <a:schemeClr val="bg1"/>
                        </a:solidFill>
                      </a:endParaRPr>
                    </a:p>
                  </a:txBody>
                  <a:tcPr marL="68581" marR="68581" marT="34302" marB="34302"/>
                </a:tc>
                <a:tc>
                  <a:txBody>
                    <a:bodyPr/>
                    <a:lstStyle/>
                    <a:p>
                      <a:r>
                        <a:rPr lang="en-GB" sz="1400" dirty="0" smtClean="0">
                          <a:solidFill>
                            <a:schemeClr val="bg1"/>
                          </a:solidFill>
                        </a:rPr>
                        <a:t>2</a:t>
                      </a:r>
                      <a:endParaRPr lang="en-GB" sz="1400" dirty="0">
                        <a:solidFill>
                          <a:schemeClr val="bg1"/>
                        </a:solidFill>
                      </a:endParaRPr>
                    </a:p>
                  </a:txBody>
                  <a:tcPr marL="68581" marR="68581" marT="34302" marB="34302"/>
                </a:tc>
                <a:extLst>
                  <a:ext uri="{0D108BD9-81ED-4DB2-BD59-A6C34878D82A}">
                    <a16:rowId xmlns:a16="http://schemas.microsoft.com/office/drawing/2014/main" xmlns="" val="997269721"/>
                  </a:ext>
                </a:extLst>
              </a:tr>
              <a:tr h="278228">
                <a:tc>
                  <a:txBody>
                    <a:bodyPr/>
                    <a:lstStyle/>
                    <a:p>
                      <a:r>
                        <a:rPr lang="en-GB" sz="1400" dirty="0" smtClean="0">
                          <a:solidFill>
                            <a:schemeClr val="bg1"/>
                          </a:solidFill>
                        </a:rPr>
                        <a:t>We haven’t had any</a:t>
                      </a:r>
                      <a:endParaRPr lang="en-GB" sz="1400" dirty="0">
                        <a:solidFill>
                          <a:schemeClr val="bg1"/>
                        </a:solidFill>
                      </a:endParaRPr>
                    </a:p>
                  </a:txBody>
                  <a:tcPr marL="68581" marR="68581" marT="34302" marB="34302"/>
                </a:tc>
                <a:tc>
                  <a:txBody>
                    <a:bodyPr/>
                    <a:lstStyle/>
                    <a:p>
                      <a:r>
                        <a:rPr lang="en-GB" sz="1400" dirty="0" smtClean="0">
                          <a:solidFill>
                            <a:schemeClr val="bg1"/>
                          </a:solidFill>
                        </a:rPr>
                        <a:t>2</a:t>
                      </a:r>
                      <a:endParaRPr lang="en-GB" sz="1400" dirty="0">
                        <a:solidFill>
                          <a:schemeClr val="bg1"/>
                        </a:solidFill>
                      </a:endParaRPr>
                    </a:p>
                  </a:txBody>
                  <a:tcPr marL="68581" marR="68581" marT="34302" marB="34302"/>
                </a:tc>
                <a:extLst>
                  <a:ext uri="{0D108BD9-81ED-4DB2-BD59-A6C34878D82A}">
                    <a16:rowId xmlns:a16="http://schemas.microsoft.com/office/drawing/2014/main" xmlns="" val="3569214304"/>
                  </a:ext>
                </a:extLst>
              </a:tr>
              <a:tr h="278228">
                <a:tc>
                  <a:txBody>
                    <a:bodyPr/>
                    <a:lstStyle/>
                    <a:p>
                      <a:r>
                        <a:rPr lang="en-GB" sz="1400" dirty="0" smtClean="0">
                          <a:solidFill>
                            <a:schemeClr val="bg1"/>
                          </a:solidFill>
                        </a:rPr>
                        <a:t>Helps me solve the</a:t>
                      </a:r>
                      <a:r>
                        <a:rPr lang="en-GB" sz="1400" baseline="0" dirty="0" smtClean="0">
                          <a:solidFill>
                            <a:schemeClr val="bg1"/>
                          </a:solidFill>
                        </a:rPr>
                        <a:t> problems</a:t>
                      </a:r>
                      <a:endParaRPr lang="en-GB" sz="1400" dirty="0">
                        <a:solidFill>
                          <a:schemeClr val="bg1"/>
                        </a:solidFill>
                      </a:endParaRPr>
                    </a:p>
                  </a:txBody>
                  <a:tcPr marL="68581" marR="68581" marT="34302" marB="34302"/>
                </a:tc>
                <a:tc>
                  <a:txBody>
                    <a:bodyPr/>
                    <a:lstStyle/>
                    <a:p>
                      <a:r>
                        <a:rPr lang="en-GB" sz="1400" dirty="0" smtClean="0">
                          <a:solidFill>
                            <a:schemeClr val="bg1"/>
                          </a:solidFill>
                        </a:rPr>
                        <a:t>2</a:t>
                      </a:r>
                      <a:endParaRPr lang="en-GB" sz="1400" dirty="0">
                        <a:solidFill>
                          <a:schemeClr val="bg1"/>
                        </a:solidFill>
                      </a:endParaRPr>
                    </a:p>
                  </a:txBody>
                  <a:tcPr marL="68581" marR="68581" marT="34302" marB="34302"/>
                </a:tc>
                <a:extLst>
                  <a:ext uri="{0D108BD9-81ED-4DB2-BD59-A6C34878D82A}">
                    <a16:rowId xmlns:a16="http://schemas.microsoft.com/office/drawing/2014/main" xmlns="" val="336433264"/>
                  </a:ext>
                </a:extLst>
              </a:tr>
              <a:tr h="278228">
                <a:tc>
                  <a:txBody>
                    <a:bodyPr/>
                    <a:lstStyle/>
                    <a:p>
                      <a:r>
                        <a:rPr lang="en-GB" sz="1400" dirty="0" smtClean="0">
                          <a:solidFill>
                            <a:schemeClr val="bg1"/>
                          </a:solidFill>
                        </a:rPr>
                        <a:t>Sometimes</a:t>
                      </a:r>
                      <a:endParaRPr lang="en-GB" sz="1400" dirty="0">
                        <a:solidFill>
                          <a:schemeClr val="bg1"/>
                        </a:solidFill>
                      </a:endParaRPr>
                    </a:p>
                  </a:txBody>
                  <a:tcPr marL="68581" marR="68581" marT="34302" marB="34302"/>
                </a:tc>
                <a:tc>
                  <a:txBody>
                    <a:bodyPr/>
                    <a:lstStyle/>
                    <a:p>
                      <a:r>
                        <a:rPr lang="en-GB" sz="1400" dirty="0" smtClean="0">
                          <a:solidFill>
                            <a:schemeClr val="bg1"/>
                          </a:solidFill>
                        </a:rPr>
                        <a:t>1</a:t>
                      </a:r>
                      <a:endParaRPr lang="en-GB" sz="1400" dirty="0">
                        <a:solidFill>
                          <a:schemeClr val="bg1"/>
                        </a:solidFill>
                      </a:endParaRPr>
                    </a:p>
                  </a:txBody>
                  <a:tcPr marL="68581" marR="68581" marT="34302" marB="34302"/>
                </a:tc>
                <a:extLst>
                  <a:ext uri="{0D108BD9-81ED-4DB2-BD59-A6C34878D82A}">
                    <a16:rowId xmlns:a16="http://schemas.microsoft.com/office/drawing/2014/main" xmlns="" val="4122744169"/>
                  </a:ext>
                </a:extLst>
              </a:tr>
            </a:tbl>
          </a:graphicData>
        </a:graphic>
      </p:graphicFrame>
    </p:spTree>
    <p:extLst>
      <p:ext uri="{BB962C8B-B14F-4D97-AF65-F5344CB8AC3E}">
        <p14:creationId xmlns:p14="http://schemas.microsoft.com/office/powerpoint/2010/main" val="1151336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“Have you discussed with others?”</a:t>
            </a:r>
          </a:p>
        </p:txBody>
      </p:sp>
      <p:graphicFrame>
        <p:nvGraphicFramePr>
          <p:cNvPr id="2" name="Content Placeholder 1"/>
          <p:cNvGraphicFramePr>
            <a:graphicFrameLocks noGrp="1"/>
          </p:cNvGraphicFramePr>
          <p:nvPr>
            <p:ph idx="1"/>
          </p:nvPr>
        </p:nvGraphicFramePr>
        <p:xfrm>
          <a:off x="1440656" y="1383507"/>
          <a:ext cx="3725466" cy="1669256"/>
        </p:xfrm>
        <a:graphic>
          <a:graphicData uri="http://schemas.openxmlformats.org/drawingml/2006/table">
            <a:tbl>
              <a:tblPr firstRow="1" bandRow="1">
                <a:tableStyleId>{5C22544A-7EE6-4342-B048-85BDC9FD1C3A}</a:tableStyleId>
              </a:tblPr>
              <a:tblGrid>
                <a:gridCol w="2918032">
                  <a:extLst>
                    <a:ext uri="{9D8B030D-6E8A-4147-A177-3AD203B41FA5}">
                      <a16:colId xmlns:a16="http://schemas.microsoft.com/office/drawing/2014/main" xmlns="" val="3035268585"/>
                    </a:ext>
                  </a:extLst>
                </a:gridCol>
                <a:gridCol w="807434">
                  <a:extLst>
                    <a:ext uri="{9D8B030D-6E8A-4147-A177-3AD203B41FA5}">
                      <a16:colId xmlns:a16="http://schemas.microsoft.com/office/drawing/2014/main" xmlns="" val="1424069290"/>
                    </a:ext>
                  </a:extLst>
                </a:gridCol>
              </a:tblGrid>
              <a:tr h="278117">
                <a:tc>
                  <a:txBody>
                    <a:bodyPr/>
                    <a:lstStyle/>
                    <a:p>
                      <a:r>
                        <a:rPr lang="en-GB" sz="1400" dirty="0" smtClean="0"/>
                        <a:t>Platform</a:t>
                      </a:r>
                      <a:endParaRPr lang="en-GB" sz="1400" dirty="0"/>
                    </a:p>
                  </a:txBody>
                  <a:tcPr marL="68581" marR="68581" marT="34302" marB="34302"/>
                </a:tc>
                <a:tc>
                  <a:txBody>
                    <a:bodyPr/>
                    <a:lstStyle/>
                    <a:p>
                      <a:r>
                        <a:rPr lang="en-GB" sz="1400" dirty="0" smtClean="0"/>
                        <a:t>Number</a:t>
                      </a:r>
                      <a:endParaRPr lang="en-GB" sz="1400" dirty="0"/>
                    </a:p>
                  </a:txBody>
                  <a:tcPr marL="68581" marR="68581" marT="34302" marB="34302"/>
                </a:tc>
                <a:extLst>
                  <a:ext uri="{0D108BD9-81ED-4DB2-BD59-A6C34878D82A}">
                    <a16:rowId xmlns:a16="http://schemas.microsoft.com/office/drawing/2014/main" xmlns="" val="4099488171"/>
                  </a:ext>
                </a:extLst>
              </a:tr>
              <a:tr h="278228">
                <a:tc>
                  <a:txBody>
                    <a:bodyPr/>
                    <a:lstStyle/>
                    <a:p>
                      <a:r>
                        <a:rPr lang="en-GB" sz="1400" dirty="0" smtClean="0">
                          <a:solidFill>
                            <a:schemeClr val="bg1"/>
                          </a:solidFill>
                        </a:rPr>
                        <a:t>Face to face</a:t>
                      </a:r>
                      <a:endParaRPr lang="en-GB" sz="1400" dirty="0">
                        <a:solidFill>
                          <a:schemeClr val="bg1"/>
                        </a:solidFill>
                      </a:endParaRPr>
                    </a:p>
                  </a:txBody>
                  <a:tcPr marL="68581" marR="68581" marT="34302" marB="34302"/>
                </a:tc>
                <a:tc>
                  <a:txBody>
                    <a:bodyPr/>
                    <a:lstStyle/>
                    <a:p>
                      <a:r>
                        <a:rPr lang="en-GB" sz="1400" dirty="0" smtClean="0">
                          <a:solidFill>
                            <a:schemeClr val="bg1"/>
                          </a:solidFill>
                        </a:rPr>
                        <a:t>14</a:t>
                      </a:r>
                      <a:endParaRPr lang="en-GB" sz="1400" dirty="0">
                        <a:solidFill>
                          <a:schemeClr val="bg1"/>
                        </a:solidFill>
                      </a:endParaRPr>
                    </a:p>
                  </a:txBody>
                  <a:tcPr marL="68581" marR="68581" marT="34302" marB="34302"/>
                </a:tc>
                <a:extLst>
                  <a:ext uri="{0D108BD9-81ED-4DB2-BD59-A6C34878D82A}">
                    <a16:rowId xmlns:a16="http://schemas.microsoft.com/office/drawing/2014/main" xmlns="" val="406536801"/>
                  </a:ext>
                </a:extLst>
              </a:tr>
              <a:tr h="278228">
                <a:tc>
                  <a:txBody>
                    <a:bodyPr/>
                    <a:lstStyle/>
                    <a:p>
                      <a:r>
                        <a:rPr lang="en-GB" sz="1400" dirty="0" smtClean="0">
                          <a:solidFill>
                            <a:schemeClr val="bg1"/>
                          </a:solidFill>
                        </a:rPr>
                        <a:t>Facebook/messenger</a:t>
                      </a:r>
                      <a:endParaRPr lang="en-GB" sz="1400" dirty="0">
                        <a:solidFill>
                          <a:schemeClr val="bg1"/>
                        </a:solidFill>
                      </a:endParaRPr>
                    </a:p>
                  </a:txBody>
                  <a:tcPr marL="68581" marR="68581" marT="34302" marB="34302"/>
                </a:tc>
                <a:tc>
                  <a:txBody>
                    <a:bodyPr/>
                    <a:lstStyle/>
                    <a:p>
                      <a:r>
                        <a:rPr lang="en-GB" sz="1400" dirty="0" smtClean="0">
                          <a:solidFill>
                            <a:schemeClr val="bg1"/>
                          </a:solidFill>
                        </a:rPr>
                        <a:t>6</a:t>
                      </a:r>
                      <a:endParaRPr lang="en-GB" sz="1400" dirty="0">
                        <a:solidFill>
                          <a:schemeClr val="bg1"/>
                        </a:solidFill>
                      </a:endParaRPr>
                    </a:p>
                  </a:txBody>
                  <a:tcPr marL="68581" marR="68581" marT="34302" marB="34302"/>
                </a:tc>
                <a:extLst>
                  <a:ext uri="{0D108BD9-81ED-4DB2-BD59-A6C34878D82A}">
                    <a16:rowId xmlns:a16="http://schemas.microsoft.com/office/drawing/2014/main" xmlns="" val="997269721"/>
                  </a:ext>
                </a:extLst>
              </a:tr>
              <a:tr h="278228">
                <a:tc>
                  <a:txBody>
                    <a:bodyPr/>
                    <a:lstStyle/>
                    <a:p>
                      <a:r>
                        <a:rPr lang="en-GB" sz="1400" dirty="0" smtClean="0">
                          <a:solidFill>
                            <a:schemeClr val="bg1"/>
                          </a:solidFill>
                        </a:rPr>
                        <a:t>Online</a:t>
                      </a:r>
                      <a:r>
                        <a:rPr lang="en-GB" sz="1400" baseline="0" dirty="0" smtClean="0">
                          <a:solidFill>
                            <a:schemeClr val="bg1"/>
                          </a:solidFill>
                        </a:rPr>
                        <a:t> learning environment</a:t>
                      </a:r>
                      <a:endParaRPr lang="en-GB" sz="1400" dirty="0">
                        <a:solidFill>
                          <a:schemeClr val="bg1"/>
                        </a:solidFill>
                      </a:endParaRPr>
                    </a:p>
                  </a:txBody>
                  <a:tcPr marL="68581" marR="68581" marT="34302" marB="34302"/>
                </a:tc>
                <a:tc>
                  <a:txBody>
                    <a:bodyPr/>
                    <a:lstStyle/>
                    <a:p>
                      <a:r>
                        <a:rPr lang="en-GB" sz="1400" dirty="0" smtClean="0">
                          <a:solidFill>
                            <a:schemeClr val="bg1"/>
                          </a:solidFill>
                        </a:rPr>
                        <a:t>2</a:t>
                      </a:r>
                      <a:endParaRPr lang="en-GB" sz="1400" dirty="0">
                        <a:solidFill>
                          <a:schemeClr val="bg1"/>
                        </a:solidFill>
                      </a:endParaRPr>
                    </a:p>
                  </a:txBody>
                  <a:tcPr marL="68581" marR="68581" marT="34302" marB="34302"/>
                </a:tc>
                <a:extLst>
                  <a:ext uri="{0D108BD9-81ED-4DB2-BD59-A6C34878D82A}">
                    <a16:rowId xmlns:a16="http://schemas.microsoft.com/office/drawing/2014/main" xmlns="" val="3569214304"/>
                  </a:ext>
                </a:extLst>
              </a:tr>
              <a:tr h="278228">
                <a:tc>
                  <a:txBody>
                    <a:bodyPr/>
                    <a:lstStyle/>
                    <a:p>
                      <a:r>
                        <a:rPr lang="en-GB" sz="1400" dirty="0" smtClean="0">
                          <a:solidFill>
                            <a:schemeClr val="bg1"/>
                          </a:solidFill>
                        </a:rPr>
                        <a:t>Family</a:t>
                      </a:r>
                      <a:endParaRPr lang="en-GB" sz="1400" dirty="0">
                        <a:solidFill>
                          <a:schemeClr val="bg1"/>
                        </a:solidFill>
                      </a:endParaRPr>
                    </a:p>
                  </a:txBody>
                  <a:tcPr marL="68581" marR="68581" marT="34302" marB="34302"/>
                </a:tc>
                <a:tc>
                  <a:txBody>
                    <a:bodyPr/>
                    <a:lstStyle/>
                    <a:p>
                      <a:r>
                        <a:rPr lang="en-GB" sz="1400" dirty="0" smtClean="0">
                          <a:solidFill>
                            <a:schemeClr val="bg1"/>
                          </a:solidFill>
                        </a:rPr>
                        <a:t>1</a:t>
                      </a:r>
                      <a:endParaRPr lang="en-GB" sz="1400" dirty="0">
                        <a:solidFill>
                          <a:schemeClr val="bg1"/>
                        </a:solidFill>
                      </a:endParaRPr>
                    </a:p>
                  </a:txBody>
                  <a:tcPr marL="68581" marR="68581" marT="34302" marB="34302"/>
                </a:tc>
                <a:extLst>
                  <a:ext uri="{0D108BD9-81ED-4DB2-BD59-A6C34878D82A}">
                    <a16:rowId xmlns:a16="http://schemas.microsoft.com/office/drawing/2014/main" xmlns="" val="336433264"/>
                  </a:ext>
                </a:extLst>
              </a:tr>
              <a:tr h="278228">
                <a:tc>
                  <a:txBody>
                    <a:bodyPr/>
                    <a:lstStyle/>
                    <a:p>
                      <a:r>
                        <a:rPr lang="en-GB" sz="1400" dirty="0" smtClean="0">
                          <a:solidFill>
                            <a:schemeClr val="bg1"/>
                          </a:solidFill>
                        </a:rPr>
                        <a:t>No</a:t>
                      </a:r>
                      <a:endParaRPr lang="en-GB" sz="1400" dirty="0">
                        <a:solidFill>
                          <a:schemeClr val="bg1"/>
                        </a:solidFill>
                      </a:endParaRPr>
                    </a:p>
                  </a:txBody>
                  <a:tcPr marL="68581" marR="68581" marT="34302" marB="34302"/>
                </a:tc>
                <a:tc>
                  <a:txBody>
                    <a:bodyPr/>
                    <a:lstStyle/>
                    <a:p>
                      <a:r>
                        <a:rPr lang="en-GB" sz="1400" dirty="0" smtClean="0">
                          <a:solidFill>
                            <a:schemeClr val="bg1"/>
                          </a:solidFill>
                        </a:rPr>
                        <a:t>5</a:t>
                      </a:r>
                      <a:endParaRPr lang="en-GB" sz="1400" dirty="0">
                        <a:solidFill>
                          <a:schemeClr val="bg1"/>
                        </a:solidFill>
                      </a:endParaRPr>
                    </a:p>
                  </a:txBody>
                  <a:tcPr marL="68581" marR="68581" marT="34302" marB="34302"/>
                </a:tc>
                <a:extLst>
                  <a:ext uri="{0D108BD9-81ED-4DB2-BD59-A6C34878D82A}">
                    <a16:rowId xmlns:a16="http://schemas.microsoft.com/office/drawing/2014/main" xmlns="" val="4122744169"/>
                  </a:ext>
                </a:extLst>
              </a:tr>
            </a:tbl>
          </a:graphicData>
        </a:graphic>
      </p:graphicFrame>
      <p:sp>
        <p:nvSpPr>
          <p:cNvPr id="18458" name="Rectangle 2"/>
          <p:cNvSpPr>
            <a:spLocks noChangeArrowheads="1"/>
          </p:cNvSpPr>
          <p:nvPr/>
        </p:nvSpPr>
        <p:spPr bwMode="auto">
          <a:xfrm>
            <a:off x="1385888" y="3423048"/>
            <a:ext cx="54661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1500">
                <a:solidFill>
                  <a:srgbClr val="000000"/>
                </a:solidFill>
              </a:rPr>
              <a:t>“The big time frame makes it so you can actually learn and not only feel the rush to copy”</a:t>
            </a:r>
          </a:p>
          <a:p>
            <a:pPr defTabSz="685800" fontAlgn="base">
              <a:spcBef>
                <a:spcPct val="0"/>
              </a:spcBef>
              <a:spcAft>
                <a:spcPct val="0"/>
              </a:spcAft>
              <a:buClrTx/>
              <a:buSzTx/>
              <a:buNone/>
            </a:pPr>
            <a:endParaRPr lang="en-US" altLang="en-US" sz="1500">
              <a:solidFill>
                <a:srgbClr val="000000"/>
              </a:solidFill>
            </a:endParaRPr>
          </a:p>
          <a:p>
            <a:pPr defTabSz="685800" fontAlgn="base">
              <a:spcBef>
                <a:spcPct val="0"/>
              </a:spcBef>
              <a:spcAft>
                <a:spcPct val="0"/>
              </a:spcAft>
              <a:buClrTx/>
              <a:buSzTx/>
              <a:buNone/>
            </a:pPr>
            <a:r>
              <a:rPr lang="en-US" altLang="en-US" sz="1500">
                <a:solidFill>
                  <a:srgbClr val="000000"/>
                </a:solidFill>
              </a:rPr>
              <a:t>Didn’t discuss as “most of it is self study”</a:t>
            </a:r>
          </a:p>
        </p:txBody>
      </p:sp>
    </p:spTree>
    <p:extLst>
      <p:ext uri="{BB962C8B-B14F-4D97-AF65-F5344CB8AC3E}">
        <p14:creationId xmlns:p14="http://schemas.microsoft.com/office/powerpoint/2010/main" val="196128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“Interesting and motivational?”</a:t>
            </a:r>
          </a:p>
        </p:txBody>
      </p:sp>
      <p:graphicFrame>
        <p:nvGraphicFramePr>
          <p:cNvPr id="5" name="Content Placeholder 1"/>
          <p:cNvGraphicFramePr>
            <a:graphicFrameLocks noGrp="1"/>
          </p:cNvGraphicFramePr>
          <p:nvPr>
            <p:ph idx="1"/>
          </p:nvPr>
        </p:nvGraphicFramePr>
        <p:xfrm>
          <a:off x="1440656" y="1383507"/>
          <a:ext cx="3725466" cy="1112044"/>
        </p:xfrm>
        <a:graphic>
          <a:graphicData uri="http://schemas.openxmlformats.org/drawingml/2006/table">
            <a:tbl>
              <a:tblPr firstRow="1" bandRow="1">
                <a:tableStyleId>{5C22544A-7EE6-4342-B048-85BDC9FD1C3A}</a:tableStyleId>
              </a:tblPr>
              <a:tblGrid>
                <a:gridCol w="2918032">
                  <a:extLst>
                    <a:ext uri="{9D8B030D-6E8A-4147-A177-3AD203B41FA5}">
                      <a16:colId xmlns:a16="http://schemas.microsoft.com/office/drawing/2014/main" xmlns="" val="3035268585"/>
                    </a:ext>
                  </a:extLst>
                </a:gridCol>
                <a:gridCol w="807434">
                  <a:extLst>
                    <a:ext uri="{9D8B030D-6E8A-4147-A177-3AD203B41FA5}">
                      <a16:colId xmlns:a16="http://schemas.microsoft.com/office/drawing/2014/main" xmlns="" val="1424069290"/>
                    </a:ext>
                  </a:extLst>
                </a:gridCol>
              </a:tblGrid>
              <a:tr h="277928">
                <a:tc>
                  <a:txBody>
                    <a:bodyPr/>
                    <a:lstStyle/>
                    <a:p>
                      <a:r>
                        <a:rPr lang="en-GB" sz="1400" dirty="0" smtClean="0"/>
                        <a:t>Platform</a:t>
                      </a:r>
                      <a:endParaRPr lang="en-GB" sz="1400" dirty="0"/>
                    </a:p>
                  </a:txBody>
                  <a:tcPr marL="68581" marR="68581" marT="34279" marB="34279"/>
                </a:tc>
                <a:tc>
                  <a:txBody>
                    <a:bodyPr/>
                    <a:lstStyle/>
                    <a:p>
                      <a:r>
                        <a:rPr lang="en-GB" sz="1400" dirty="0" smtClean="0"/>
                        <a:t>Number</a:t>
                      </a:r>
                      <a:endParaRPr lang="en-GB" sz="1400" dirty="0"/>
                    </a:p>
                  </a:txBody>
                  <a:tcPr marL="68581" marR="68581" marT="34279" marB="34279"/>
                </a:tc>
                <a:extLst>
                  <a:ext uri="{0D108BD9-81ED-4DB2-BD59-A6C34878D82A}">
                    <a16:rowId xmlns:a16="http://schemas.microsoft.com/office/drawing/2014/main" xmlns="" val="4099488171"/>
                  </a:ext>
                </a:extLst>
              </a:tr>
              <a:tr h="278039">
                <a:tc>
                  <a:txBody>
                    <a:bodyPr/>
                    <a:lstStyle/>
                    <a:p>
                      <a:r>
                        <a:rPr lang="en-GB" sz="1400" dirty="0" smtClean="0">
                          <a:solidFill>
                            <a:schemeClr val="bg1"/>
                          </a:solidFill>
                        </a:rPr>
                        <a:t>Yes</a:t>
                      </a:r>
                      <a:endParaRPr lang="en-GB" sz="1400" dirty="0">
                        <a:solidFill>
                          <a:schemeClr val="bg1"/>
                        </a:solidFill>
                      </a:endParaRPr>
                    </a:p>
                  </a:txBody>
                  <a:tcPr marL="68581" marR="68581" marT="34279" marB="34279"/>
                </a:tc>
                <a:tc>
                  <a:txBody>
                    <a:bodyPr/>
                    <a:lstStyle/>
                    <a:p>
                      <a:r>
                        <a:rPr lang="en-GB" sz="1400" dirty="0" smtClean="0">
                          <a:solidFill>
                            <a:schemeClr val="bg1"/>
                          </a:solidFill>
                        </a:rPr>
                        <a:t>14</a:t>
                      </a:r>
                      <a:endParaRPr lang="en-GB" sz="1400" dirty="0">
                        <a:solidFill>
                          <a:schemeClr val="bg1"/>
                        </a:solidFill>
                      </a:endParaRPr>
                    </a:p>
                  </a:txBody>
                  <a:tcPr marL="68581" marR="68581" marT="34279" marB="34279"/>
                </a:tc>
                <a:extLst>
                  <a:ext uri="{0D108BD9-81ED-4DB2-BD59-A6C34878D82A}">
                    <a16:rowId xmlns:a16="http://schemas.microsoft.com/office/drawing/2014/main" xmlns="" val="406536801"/>
                  </a:ext>
                </a:extLst>
              </a:tr>
              <a:tr h="278039">
                <a:tc>
                  <a:txBody>
                    <a:bodyPr/>
                    <a:lstStyle/>
                    <a:p>
                      <a:r>
                        <a:rPr lang="en-GB" sz="1400" dirty="0" smtClean="0">
                          <a:solidFill>
                            <a:schemeClr val="bg1"/>
                          </a:solidFill>
                        </a:rPr>
                        <a:t>No</a:t>
                      </a:r>
                      <a:endParaRPr lang="en-GB" sz="1400" dirty="0">
                        <a:solidFill>
                          <a:schemeClr val="bg1"/>
                        </a:solidFill>
                      </a:endParaRPr>
                    </a:p>
                  </a:txBody>
                  <a:tcPr marL="68581" marR="68581" marT="34279" marB="34279"/>
                </a:tc>
                <a:tc>
                  <a:txBody>
                    <a:bodyPr/>
                    <a:lstStyle/>
                    <a:p>
                      <a:r>
                        <a:rPr lang="en-GB" sz="1400" dirty="0" smtClean="0">
                          <a:solidFill>
                            <a:schemeClr val="bg1"/>
                          </a:solidFill>
                        </a:rPr>
                        <a:t>5</a:t>
                      </a:r>
                      <a:endParaRPr lang="en-GB" sz="1400" dirty="0">
                        <a:solidFill>
                          <a:schemeClr val="bg1"/>
                        </a:solidFill>
                      </a:endParaRPr>
                    </a:p>
                  </a:txBody>
                  <a:tcPr marL="68581" marR="68581" marT="34279" marB="34279"/>
                </a:tc>
                <a:extLst>
                  <a:ext uri="{0D108BD9-81ED-4DB2-BD59-A6C34878D82A}">
                    <a16:rowId xmlns:a16="http://schemas.microsoft.com/office/drawing/2014/main" xmlns="" val="997269721"/>
                  </a:ext>
                </a:extLst>
              </a:tr>
              <a:tr h="278039">
                <a:tc>
                  <a:txBody>
                    <a:bodyPr/>
                    <a:lstStyle/>
                    <a:p>
                      <a:r>
                        <a:rPr lang="en-GB" sz="1400" dirty="0" smtClean="0">
                          <a:solidFill>
                            <a:schemeClr val="bg1"/>
                          </a:solidFill>
                        </a:rPr>
                        <a:t>Related to daily life</a:t>
                      </a:r>
                      <a:endParaRPr lang="en-GB" sz="1400" dirty="0">
                        <a:solidFill>
                          <a:schemeClr val="bg1"/>
                        </a:solidFill>
                      </a:endParaRPr>
                    </a:p>
                  </a:txBody>
                  <a:tcPr marL="68581" marR="68581" marT="34279" marB="34279"/>
                </a:tc>
                <a:tc>
                  <a:txBody>
                    <a:bodyPr/>
                    <a:lstStyle/>
                    <a:p>
                      <a:r>
                        <a:rPr lang="en-GB" sz="1400" dirty="0" smtClean="0">
                          <a:solidFill>
                            <a:schemeClr val="bg1"/>
                          </a:solidFill>
                        </a:rPr>
                        <a:t>3</a:t>
                      </a:r>
                      <a:endParaRPr lang="en-GB" sz="1400" dirty="0">
                        <a:solidFill>
                          <a:schemeClr val="bg1"/>
                        </a:solidFill>
                      </a:endParaRPr>
                    </a:p>
                  </a:txBody>
                  <a:tcPr marL="68581" marR="68581" marT="34279" marB="34279"/>
                </a:tc>
                <a:extLst>
                  <a:ext uri="{0D108BD9-81ED-4DB2-BD59-A6C34878D82A}">
                    <a16:rowId xmlns:a16="http://schemas.microsoft.com/office/drawing/2014/main" xmlns="" val="1343954353"/>
                  </a:ext>
                </a:extLst>
              </a:tr>
            </a:tbl>
          </a:graphicData>
        </a:graphic>
      </p:graphicFrame>
      <p:sp>
        <p:nvSpPr>
          <p:cNvPr id="20500" name="Rectangle 5"/>
          <p:cNvSpPr>
            <a:spLocks noChangeArrowheads="1"/>
          </p:cNvSpPr>
          <p:nvPr/>
        </p:nvSpPr>
        <p:spPr bwMode="auto">
          <a:xfrm>
            <a:off x="1195387" y="2787253"/>
            <a:ext cx="63198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1500">
                <a:solidFill>
                  <a:srgbClr val="000000"/>
                </a:solidFill>
              </a:rPr>
              <a:t>“Different from exams and rest of course” – this was a </a:t>
            </a:r>
            <a:r>
              <a:rPr lang="en-GB" altLang="en-US" sz="1500">
                <a:solidFill>
                  <a:srgbClr val="C00000"/>
                </a:solidFill>
              </a:rPr>
              <a:t>negative</a:t>
            </a:r>
            <a:r>
              <a:rPr lang="en-GB" altLang="en-US" sz="1500">
                <a:solidFill>
                  <a:srgbClr val="000000"/>
                </a:solidFill>
              </a:rPr>
              <a:t> statement</a:t>
            </a:r>
          </a:p>
          <a:p>
            <a:pPr defTabSz="685800" fontAlgn="base">
              <a:spcBef>
                <a:spcPct val="0"/>
              </a:spcBef>
              <a:spcAft>
                <a:spcPct val="0"/>
              </a:spcAft>
              <a:buClrTx/>
              <a:buSzTx/>
              <a:buNone/>
            </a:pPr>
            <a:endParaRPr lang="en-US" altLang="en-US" sz="1500">
              <a:solidFill>
                <a:srgbClr val="000000"/>
              </a:solidFill>
            </a:endParaRPr>
          </a:p>
          <a:p>
            <a:pPr defTabSz="685800" fontAlgn="base">
              <a:spcBef>
                <a:spcPct val="0"/>
              </a:spcBef>
              <a:spcAft>
                <a:spcPct val="0"/>
              </a:spcAft>
              <a:buClrTx/>
              <a:buSzTx/>
              <a:buNone/>
            </a:pPr>
            <a:r>
              <a:rPr lang="en-US" altLang="en-US" sz="1500">
                <a:solidFill>
                  <a:srgbClr val="000000"/>
                </a:solidFill>
              </a:rPr>
              <a:t>“Hard to know where to start”, “Can’t look it up”</a:t>
            </a:r>
          </a:p>
        </p:txBody>
      </p:sp>
    </p:spTree>
    <p:extLst>
      <p:ext uri="{BB962C8B-B14F-4D97-AF65-F5344CB8AC3E}">
        <p14:creationId xmlns:p14="http://schemas.microsoft.com/office/powerpoint/2010/main" val="2845305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“Your view of quizzes, articles, activities”</a:t>
            </a:r>
          </a:p>
        </p:txBody>
      </p:sp>
      <p:sp>
        <p:nvSpPr>
          <p:cNvPr id="22531" name="Content Placeholder 1"/>
          <p:cNvSpPr>
            <a:spLocks noGrp="1"/>
          </p:cNvSpPr>
          <p:nvPr>
            <p:ph idx="1"/>
          </p:nvPr>
        </p:nvSpPr>
        <p:spPr>
          <a:xfrm>
            <a:off x="1418035" y="1437085"/>
            <a:ext cx="5829300" cy="2917031"/>
          </a:xfrm>
        </p:spPr>
        <p:txBody>
          <a:bodyPr/>
          <a:lstStyle/>
          <a:p>
            <a:r>
              <a:rPr lang="en-GB" altLang="en-US" sz="1500">
                <a:ea typeface="ＭＳ Ｐゴシック" panose="020B0600070205080204" pitchFamily="34" charset="-128"/>
              </a:rPr>
              <a:t>Longer activities are harder, more interesting (12)</a:t>
            </a:r>
          </a:p>
          <a:p>
            <a:r>
              <a:rPr lang="en-GB" altLang="en-US" sz="1500">
                <a:ea typeface="ＭＳ Ｐゴシック" panose="020B0600070205080204" pitchFamily="34" charset="-128"/>
              </a:rPr>
              <a:t>Longer articles confusing (3)</a:t>
            </a:r>
          </a:p>
          <a:p>
            <a:r>
              <a:rPr lang="en-GB" altLang="en-US" sz="1500">
                <a:ea typeface="ＭＳ Ｐゴシック" panose="020B0600070205080204" pitchFamily="34" charset="-128"/>
              </a:rPr>
              <a:t>Push students to self study (1)</a:t>
            </a:r>
          </a:p>
          <a:p>
            <a:r>
              <a:rPr lang="en-GB" altLang="en-US" sz="1500">
                <a:ea typeface="ＭＳ Ｐゴシック" panose="020B0600070205080204" pitchFamily="34" charset="-128"/>
              </a:rPr>
              <a:t>Quizzes easier, fun (2)</a:t>
            </a:r>
          </a:p>
          <a:p>
            <a:r>
              <a:rPr lang="en-GB" altLang="en-US" sz="1500">
                <a:ea typeface="ＭＳ Ｐゴシック" panose="020B0600070205080204" pitchFamily="34" charset="-128"/>
              </a:rPr>
              <a:t>Quizzes boring (1)</a:t>
            </a:r>
          </a:p>
          <a:p>
            <a:r>
              <a:rPr lang="en-GB" altLang="en-US" sz="1500">
                <a:ea typeface="ＭＳ Ｐゴシック" panose="020B0600070205080204" pitchFamily="34" charset="-128"/>
              </a:rPr>
              <a:t>Quizzes good to test understanding of lectures (2)</a:t>
            </a:r>
          </a:p>
          <a:p>
            <a:r>
              <a:rPr lang="en-GB" altLang="en-US" sz="1500">
                <a:ea typeface="ＭＳ Ｐゴシック" panose="020B0600070205080204" pitchFamily="34" charset="-128"/>
              </a:rPr>
              <a:t>Variety of ways to learn is good (2)</a:t>
            </a:r>
          </a:p>
        </p:txBody>
      </p:sp>
    </p:spTree>
    <p:extLst>
      <p:ext uri="{BB962C8B-B14F-4D97-AF65-F5344CB8AC3E}">
        <p14:creationId xmlns:p14="http://schemas.microsoft.com/office/powerpoint/2010/main" val="910393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454944" y="195263"/>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“How easy to use? Where do you use it”</a:t>
            </a:r>
          </a:p>
        </p:txBody>
      </p:sp>
      <p:graphicFrame>
        <p:nvGraphicFramePr>
          <p:cNvPr id="5" name="Content Placeholder 1"/>
          <p:cNvGraphicFramePr>
            <a:graphicFrameLocks noGrp="1"/>
          </p:cNvGraphicFramePr>
          <p:nvPr>
            <p:ph idx="1"/>
          </p:nvPr>
        </p:nvGraphicFramePr>
        <p:xfrm>
          <a:off x="1454944" y="1437085"/>
          <a:ext cx="3725466" cy="834628"/>
        </p:xfrm>
        <a:graphic>
          <a:graphicData uri="http://schemas.openxmlformats.org/drawingml/2006/table">
            <a:tbl>
              <a:tblPr firstRow="1" bandRow="1">
                <a:tableStyleId>{5C22544A-7EE6-4342-B048-85BDC9FD1C3A}</a:tableStyleId>
              </a:tblPr>
              <a:tblGrid>
                <a:gridCol w="2918032">
                  <a:extLst>
                    <a:ext uri="{9D8B030D-6E8A-4147-A177-3AD203B41FA5}">
                      <a16:colId xmlns:a16="http://schemas.microsoft.com/office/drawing/2014/main" xmlns="" val="3035268585"/>
                    </a:ext>
                  </a:extLst>
                </a:gridCol>
                <a:gridCol w="807434">
                  <a:extLst>
                    <a:ext uri="{9D8B030D-6E8A-4147-A177-3AD203B41FA5}">
                      <a16:colId xmlns:a16="http://schemas.microsoft.com/office/drawing/2014/main" xmlns="" val="1424069290"/>
                    </a:ext>
                  </a:extLst>
                </a:gridCol>
              </a:tblGrid>
              <a:tr h="278135">
                <a:tc>
                  <a:txBody>
                    <a:bodyPr/>
                    <a:lstStyle/>
                    <a:p>
                      <a:r>
                        <a:rPr lang="en-GB" sz="1400" dirty="0" smtClean="0"/>
                        <a:t>Response</a:t>
                      </a:r>
                      <a:endParaRPr lang="en-GB" sz="1400" dirty="0"/>
                    </a:p>
                  </a:txBody>
                  <a:tcPr marL="68581" marR="68581" marT="34304" marB="34304"/>
                </a:tc>
                <a:tc>
                  <a:txBody>
                    <a:bodyPr/>
                    <a:lstStyle/>
                    <a:p>
                      <a:r>
                        <a:rPr lang="en-GB" sz="1400" dirty="0" smtClean="0"/>
                        <a:t>Number</a:t>
                      </a:r>
                      <a:endParaRPr lang="en-GB" sz="1400" dirty="0"/>
                    </a:p>
                  </a:txBody>
                  <a:tcPr marL="68581" marR="68581" marT="34304" marB="34304"/>
                </a:tc>
                <a:extLst>
                  <a:ext uri="{0D108BD9-81ED-4DB2-BD59-A6C34878D82A}">
                    <a16:rowId xmlns:a16="http://schemas.microsoft.com/office/drawing/2014/main" xmlns="" val="4099488171"/>
                  </a:ext>
                </a:extLst>
              </a:tr>
              <a:tr h="278246">
                <a:tc>
                  <a:txBody>
                    <a:bodyPr/>
                    <a:lstStyle/>
                    <a:p>
                      <a:r>
                        <a:rPr lang="en-GB" sz="1400" dirty="0" smtClean="0">
                          <a:solidFill>
                            <a:schemeClr val="bg1"/>
                          </a:solidFill>
                        </a:rPr>
                        <a:t>Easy</a:t>
                      </a:r>
                      <a:endParaRPr lang="en-GB" sz="1400" dirty="0">
                        <a:solidFill>
                          <a:schemeClr val="bg1"/>
                        </a:solidFill>
                      </a:endParaRPr>
                    </a:p>
                  </a:txBody>
                  <a:tcPr marL="68581" marR="68581" marT="34304" marB="34304"/>
                </a:tc>
                <a:tc>
                  <a:txBody>
                    <a:bodyPr/>
                    <a:lstStyle/>
                    <a:p>
                      <a:r>
                        <a:rPr lang="en-GB" sz="1400" dirty="0" smtClean="0">
                          <a:solidFill>
                            <a:schemeClr val="bg1"/>
                          </a:solidFill>
                        </a:rPr>
                        <a:t>18</a:t>
                      </a:r>
                      <a:endParaRPr lang="en-GB" sz="1400" dirty="0">
                        <a:solidFill>
                          <a:schemeClr val="bg1"/>
                        </a:solidFill>
                      </a:endParaRPr>
                    </a:p>
                  </a:txBody>
                  <a:tcPr marL="68581" marR="68581" marT="34304" marB="34304"/>
                </a:tc>
                <a:extLst>
                  <a:ext uri="{0D108BD9-81ED-4DB2-BD59-A6C34878D82A}">
                    <a16:rowId xmlns:a16="http://schemas.microsoft.com/office/drawing/2014/main" xmlns="" val="406536801"/>
                  </a:ext>
                </a:extLst>
              </a:tr>
              <a:tr h="278246">
                <a:tc>
                  <a:txBody>
                    <a:bodyPr/>
                    <a:lstStyle/>
                    <a:p>
                      <a:r>
                        <a:rPr lang="en-GB" sz="1400" dirty="0" err="1" smtClean="0">
                          <a:solidFill>
                            <a:schemeClr val="bg1"/>
                          </a:solidFill>
                        </a:rPr>
                        <a:t>Convienent</a:t>
                      </a:r>
                      <a:endParaRPr lang="en-GB" sz="1400" dirty="0">
                        <a:solidFill>
                          <a:schemeClr val="bg1"/>
                        </a:solidFill>
                      </a:endParaRPr>
                    </a:p>
                  </a:txBody>
                  <a:tcPr marL="68581" marR="68581" marT="34304" marB="34304"/>
                </a:tc>
                <a:tc>
                  <a:txBody>
                    <a:bodyPr/>
                    <a:lstStyle/>
                    <a:p>
                      <a:r>
                        <a:rPr lang="en-GB" sz="1400" dirty="0" smtClean="0">
                          <a:solidFill>
                            <a:schemeClr val="bg1"/>
                          </a:solidFill>
                        </a:rPr>
                        <a:t>2</a:t>
                      </a:r>
                      <a:endParaRPr lang="en-GB" sz="1400" dirty="0">
                        <a:solidFill>
                          <a:schemeClr val="bg1"/>
                        </a:solidFill>
                      </a:endParaRPr>
                    </a:p>
                  </a:txBody>
                  <a:tcPr marL="68581" marR="68581" marT="34304" marB="34304"/>
                </a:tc>
                <a:extLst>
                  <a:ext uri="{0D108BD9-81ED-4DB2-BD59-A6C34878D82A}">
                    <a16:rowId xmlns:a16="http://schemas.microsoft.com/office/drawing/2014/main" xmlns="" val="997269721"/>
                  </a:ext>
                </a:extLst>
              </a:tr>
            </a:tbl>
          </a:graphicData>
        </a:graphic>
      </p:graphicFrame>
      <p:graphicFrame>
        <p:nvGraphicFramePr>
          <p:cNvPr id="8" name="Content Placeholder 1"/>
          <p:cNvGraphicFramePr>
            <a:graphicFrameLocks/>
          </p:cNvGraphicFramePr>
          <p:nvPr/>
        </p:nvGraphicFramePr>
        <p:xfrm>
          <a:off x="1454944" y="2770585"/>
          <a:ext cx="3725466" cy="1669256"/>
        </p:xfrm>
        <a:graphic>
          <a:graphicData uri="http://schemas.openxmlformats.org/drawingml/2006/table">
            <a:tbl>
              <a:tblPr firstRow="1" bandRow="1">
                <a:tableStyleId>{5C22544A-7EE6-4342-B048-85BDC9FD1C3A}</a:tableStyleId>
              </a:tblPr>
              <a:tblGrid>
                <a:gridCol w="2918032">
                  <a:extLst>
                    <a:ext uri="{9D8B030D-6E8A-4147-A177-3AD203B41FA5}">
                      <a16:colId xmlns:a16="http://schemas.microsoft.com/office/drawing/2014/main" xmlns="" val="3035268585"/>
                    </a:ext>
                  </a:extLst>
                </a:gridCol>
                <a:gridCol w="807434">
                  <a:extLst>
                    <a:ext uri="{9D8B030D-6E8A-4147-A177-3AD203B41FA5}">
                      <a16:colId xmlns:a16="http://schemas.microsoft.com/office/drawing/2014/main" xmlns="" val="1424069290"/>
                    </a:ext>
                  </a:extLst>
                </a:gridCol>
              </a:tblGrid>
              <a:tr h="278117">
                <a:tc>
                  <a:txBody>
                    <a:bodyPr/>
                    <a:lstStyle/>
                    <a:p>
                      <a:r>
                        <a:rPr lang="en-GB" sz="1400" dirty="0" smtClean="0"/>
                        <a:t>Response</a:t>
                      </a:r>
                      <a:endParaRPr lang="en-GB" sz="1400" dirty="0"/>
                    </a:p>
                  </a:txBody>
                  <a:tcPr marL="68581" marR="68581" marT="34302" marB="34302"/>
                </a:tc>
                <a:tc>
                  <a:txBody>
                    <a:bodyPr/>
                    <a:lstStyle/>
                    <a:p>
                      <a:r>
                        <a:rPr lang="en-GB" sz="1400" dirty="0" smtClean="0"/>
                        <a:t>Number</a:t>
                      </a:r>
                      <a:endParaRPr lang="en-GB" sz="1400" dirty="0"/>
                    </a:p>
                  </a:txBody>
                  <a:tcPr marL="68581" marR="68581" marT="34302" marB="34302"/>
                </a:tc>
                <a:extLst>
                  <a:ext uri="{0D108BD9-81ED-4DB2-BD59-A6C34878D82A}">
                    <a16:rowId xmlns:a16="http://schemas.microsoft.com/office/drawing/2014/main" xmlns="" val="4099488171"/>
                  </a:ext>
                </a:extLst>
              </a:tr>
              <a:tr h="278228">
                <a:tc>
                  <a:txBody>
                    <a:bodyPr/>
                    <a:lstStyle/>
                    <a:p>
                      <a:r>
                        <a:rPr lang="en-GB" sz="1400" dirty="0" smtClean="0">
                          <a:solidFill>
                            <a:schemeClr val="bg1"/>
                          </a:solidFill>
                        </a:rPr>
                        <a:t>On campus</a:t>
                      </a:r>
                      <a:endParaRPr lang="en-GB" sz="1400" dirty="0">
                        <a:solidFill>
                          <a:schemeClr val="bg1"/>
                        </a:solidFill>
                      </a:endParaRPr>
                    </a:p>
                  </a:txBody>
                  <a:tcPr marL="68581" marR="68581" marT="34302" marB="34302"/>
                </a:tc>
                <a:tc>
                  <a:txBody>
                    <a:bodyPr/>
                    <a:lstStyle/>
                    <a:p>
                      <a:r>
                        <a:rPr lang="en-GB" sz="1400" dirty="0" smtClean="0">
                          <a:solidFill>
                            <a:schemeClr val="bg1"/>
                          </a:solidFill>
                        </a:rPr>
                        <a:t>7</a:t>
                      </a:r>
                      <a:endParaRPr lang="en-GB" sz="1400" dirty="0">
                        <a:solidFill>
                          <a:schemeClr val="bg1"/>
                        </a:solidFill>
                      </a:endParaRPr>
                    </a:p>
                  </a:txBody>
                  <a:tcPr marL="68581" marR="68581" marT="34302" marB="34302"/>
                </a:tc>
                <a:extLst>
                  <a:ext uri="{0D108BD9-81ED-4DB2-BD59-A6C34878D82A}">
                    <a16:rowId xmlns:a16="http://schemas.microsoft.com/office/drawing/2014/main" xmlns="" val="406536801"/>
                  </a:ext>
                </a:extLst>
              </a:tr>
              <a:tr h="278228">
                <a:tc>
                  <a:txBody>
                    <a:bodyPr/>
                    <a:lstStyle/>
                    <a:p>
                      <a:r>
                        <a:rPr lang="en-GB" sz="1400" dirty="0" smtClean="0">
                          <a:solidFill>
                            <a:schemeClr val="bg1"/>
                          </a:solidFill>
                        </a:rPr>
                        <a:t>Home</a:t>
                      </a:r>
                      <a:endParaRPr lang="en-GB" sz="1400" dirty="0">
                        <a:solidFill>
                          <a:schemeClr val="bg1"/>
                        </a:solidFill>
                      </a:endParaRPr>
                    </a:p>
                  </a:txBody>
                  <a:tcPr marL="68581" marR="68581" marT="34302" marB="34302"/>
                </a:tc>
                <a:tc>
                  <a:txBody>
                    <a:bodyPr/>
                    <a:lstStyle/>
                    <a:p>
                      <a:r>
                        <a:rPr lang="en-GB" sz="1400" dirty="0" smtClean="0">
                          <a:solidFill>
                            <a:schemeClr val="bg1"/>
                          </a:solidFill>
                        </a:rPr>
                        <a:t>11</a:t>
                      </a:r>
                      <a:endParaRPr lang="en-GB" sz="1400" dirty="0">
                        <a:solidFill>
                          <a:schemeClr val="bg1"/>
                        </a:solidFill>
                      </a:endParaRPr>
                    </a:p>
                  </a:txBody>
                  <a:tcPr marL="68581" marR="68581" marT="34302" marB="34302"/>
                </a:tc>
                <a:extLst>
                  <a:ext uri="{0D108BD9-81ED-4DB2-BD59-A6C34878D82A}">
                    <a16:rowId xmlns:a16="http://schemas.microsoft.com/office/drawing/2014/main" xmlns="" val="997269721"/>
                  </a:ext>
                </a:extLst>
              </a:tr>
              <a:tr h="278228">
                <a:tc>
                  <a:txBody>
                    <a:bodyPr/>
                    <a:lstStyle/>
                    <a:p>
                      <a:r>
                        <a:rPr lang="en-GB" sz="1400" dirty="0" smtClean="0">
                          <a:solidFill>
                            <a:schemeClr val="bg1"/>
                          </a:solidFill>
                        </a:rPr>
                        <a:t>Shopping mall/coffee</a:t>
                      </a:r>
                      <a:r>
                        <a:rPr lang="en-GB" sz="1400" baseline="0" dirty="0" smtClean="0">
                          <a:solidFill>
                            <a:schemeClr val="bg1"/>
                          </a:solidFill>
                        </a:rPr>
                        <a:t> shop</a:t>
                      </a:r>
                      <a:endParaRPr lang="en-GB" sz="1400" dirty="0">
                        <a:solidFill>
                          <a:schemeClr val="bg1"/>
                        </a:solidFill>
                      </a:endParaRPr>
                    </a:p>
                  </a:txBody>
                  <a:tcPr marL="68581" marR="68581" marT="34302" marB="34302"/>
                </a:tc>
                <a:tc>
                  <a:txBody>
                    <a:bodyPr/>
                    <a:lstStyle/>
                    <a:p>
                      <a:r>
                        <a:rPr lang="en-GB" sz="1400" dirty="0" smtClean="0">
                          <a:solidFill>
                            <a:schemeClr val="bg1"/>
                          </a:solidFill>
                        </a:rPr>
                        <a:t>3</a:t>
                      </a:r>
                      <a:endParaRPr lang="en-GB" sz="1400" dirty="0">
                        <a:solidFill>
                          <a:schemeClr val="bg1"/>
                        </a:solidFill>
                      </a:endParaRPr>
                    </a:p>
                  </a:txBody>
                  <a:tcPr marL="68581" marR="68581" marT="34302" marB="34302"/>
                </a:tc>
                <a:extLst>
                  <a:ext uri="{0D108BD9-81ED-4DB2-BD59-A6C34878D82A}">
                    <a16:rowId xmlns:a16="http://schemas.microsoft.com/office/drawing/2014/main" xmlns="" val="1614451286"/>
                  </a:ext>
                </a:extLst>
              </a:tr>
              <a:tr h="278228">
                <a:tc>
                  <a:txBody>
                    <a:bodyPr/>
                    <a:lstStyle/>
                    <a:p>
                      <a:r>
                        <a:rPr lang="en-GB" sz="1400" dirty="0" smtClean="0">
                          <a:solidFill>
                            <a:schemeClr val="bg1"/>
                          </a:solidFill>
                        </a:rPr>
                        <a:t>Laptop</a:t>
                      </a:r>
                      <a:endParaRPr lang="en-GB" sz="1400" dirty="0">
                        <a:solidFill>
                          <a:schemeClr val="bg1"/>
                        </a:solidFill>
                      </a:endParaRPr>
                    </a:p>
                  </a:txBody>
                  <a:tcPr marL="68581" marR="68581" marT="34302" marB="34302"/>
                </a:tc>
                <a:tc>
                  <a:txBody>
                    <a:bodyPr/>
                    <a:lstStyle/>
                    <a:p>
                      <a:r>
                        <a:rPr lang="en-GB" sz="1400" dirty="0" smtClean="0">
                          <a:solidFill>
                            <a:schemeClr val="bg1"/>
                          </a:solidFill>
                        </a:rPr>
                        <a:t>5</a:t>
                      </a:r>
                      <a:endParaRPr lang="en-GB" sz="1400" dirty="0">
                        <a:solidFill>
                          <a:schemeClr val="bg1"/>
                        </a:solidFill>
                      </a:endParaRPr>
                    </a:p>
                  </a:txBody>
                  <a:tcPr marL="68581" marR="68581" marT="34302" marB="34302"/>
                </a:tc>
                <a:extLst>
                  <a:ext uri="{0D108BD9-81ED-4DB2-BD59-A6C34878D82A}">
                    <a16:rowId xmlns:a16="http://schemas.microsoft.com/office/drawing/2014/main" xmlns="" val="493479591"/>
                  </a:ext>
                </a:extLst>
              </a:tr>
              <a:tr h="278228">
                <a:tc>
                  <a:txBody>
                    <a:bodyPr/>
                    <a:lstStyle/>
                    <a:p>
                      <a:r>
                        <a:rPr lang="en-GB" sz="1400" dirty="0" smtClean="0">
                          <a:solidFill>
                            <a:schemeClr val="bg1"/>
                          </a:solidFill>
                        </a:rPr>
                        <a:t>Phone</a:t>
                      </a:r>
                      <a:endParaRPr lang="en-GB" sz="1400" dirty="0">
                        <a:solidFill>
                          <a:schemeClr val="bg1"/>
                        </a:solidFill>
                      </a:endParaRPr>
                    </a:p>
                  </a:txBody>
                  <a:tcPr marL="68581" marR="68581" marT="34302" marB="34302"/>
                </a:tc>
                <a:tc>
                  <a:txBody>
                    <a:bodyPr/>
                    <a:lstStyle/>
                    <a:p>
                      <a:r>
                        <a:rPr lang="en-GB" sz="1400" dirty="0" smtClean="0">
                          <a:solidFill>
                            <a:schemeClr val="bg1"/>
                          </a:solidFill>
                        </a:rPr>
                        <a:t>1</a:t>
                      </a:r>
                      <a:endParaRPr lang="en-GB" sz="1400" dirty="0">
                        <a:solidFill>
                          <a:schemeClr val="bg1"/>
                        </a:solidFill>
                      </a:endParaRPr>
                    </a:p>
                  </a:txBody>
                  <a:tcPr marL="68581" marR="68581" marT="34302" marB="34302"/>
                </a:tc>
                <a:extLst>
                  <a:ext uri="{0D108BD9-81ED-4DB2-BD59-A6C34878D82A}">
                    <a16:rowId xmlns:a16="http://schemas.microsoft.com/office/drawing/2014/main" xmlns="" val="3066168348"/>
                  </a:ext>
                </a:extLst>
              </a:tr>
            </a:tbl>
          </a:graphicData>
        </a:graphic>
      </p:graphicFrame>
    </p:spTree>
    <p:extLst>
      <p:ext uri="{BB962C8B-B14F-4D97-AF65-F5344CB8AC3E}">
        <p14:creationId xmlns:p14="http://schemas.microsoft.com/office/powerpoint/2010/main" val="3316767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Module outcome</a:t>
            </a:r>
          </a:p>
        </p:txBody>
      </p:sp>
      <p:graphicFrame>
        <p:nvGraphicFramePr>
          <p:cNvPr id="6" name="Chart 5"/>
          <p:cNvGraphicFramePr>
            <a:graphicFrameLocks/>
          </p:cNvGraphicFramePr>
          <p:nvPr/>
        </p:nvGraphicFramePr>
        <p:xfrm>
          <a:off x="1606234" y="1102461"/>
          <a:ext cx="2965766" cy="16741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1547664" y="2679762"/>
          <a:ext cx="3024336" cy="1728192"/>
        </p:xfrm>
        <a:graphic>
          <a:graphicData uri="http://schemas.openxmlformats.org/drawingml/2006/chart">
            <c:chart xmlns:c="http://schemas.openxmlformats.org/drawingml/2006/chart" xmlns:r="http://schemas.openxmlformats.org/officeDocument/2006/relationships" r:id="rId4"/>
          </a:graphicData>
        </a:graphic>
      </p:graphicFrame>
      <p:sp>
        <p:nvSpPr>
          <p:cNvPr id="26629" name="TextBox 2"/>
          <p:cNvSpPr txBox="1">
            <a:spLocks noChangeArrowheads="1"/>
          </p:cNvSpPr>
          <p:nvPr/>
        </p:nvSpPr>
        <p:spPr bwMode="auto">
          <a:xfrm>
            <a:off x="4358879" y="2558654"/>
            <a:ext cx="32047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r>
              <a:rPr lang="en-GB" altLang="en-US" sz="1500">
                <a:solidFill>
                  <a:srgbClr val="000000"/>
                </a:solidFill>
              </a:rPr>
              <a:t>Weighting 70:30 Exam:Coursework</a:t>
            </a:r>
            <a:br>
              <a:rPr lang="en-GB" altLang="en-US" sz="1500">
                <a:solidFill>
                  <a:srgbClr val="000000"/>
                </a:solidFill>
              </a:rPr>
            </a:br>
            <a:r>
              <a:rPr lang="en-GB" altLang="en-US" sz="1500">
                <a:solidFill>
                  <a:srgbClr val="000000"/>
                </a:solidFill>
              </a:rPr>
              <a:t/>
            </a:r>
            <a:br>
              <a:rPr lang="en-GB" altLang="en-US" sz="1500">
                <a:solidFill>
                  <a:srgbClr val="000000"/>
                </a:solidFill>
              </a:rPr>
            </a:br>
            <a:r>
              <a:rPr lang="en-GB" altLang="en-US" sz="1500">
                <a:solidFill>
                  <a:srgbClr val="000000"/>
                </a:solidFill>
              </a:rPr>
              <a:t>Does feedback improve outcomes?</a:t>
            </a:r>
            <a:br>
              <a:rPr lang="en-GB" altLang="en-US" sz="1500">
                <a:solidFill>
                  <a:srgbClr val="000000"/>
                </a:solidFill>
              </a:rPr>
            </a:br>
            <a:endParaRPr lang="en-GB" altLang="en-US" sz="1500">
              <a:solidFill>
                <a:srgbClr val="000000"/>
              </a:solidFill>
            </a:endParaRPr>
          </a:p>
        </p:txBody>
      </p:sp>
      <p:graphicFrame>
        <p:nvGraphicFramePr>
          <p:cNvPr id="9" name="Chart 8"/>
          <p:cNvGraphicFramePr>
            <a:graphicFrameLocks/>
          </p:cNvGraphicFramePr>
          <p:nvPr/>
        </p:nvGraphicFramePr>
        <p:xfrm>
          <a:off x="4572000" y="3592700"/>
          <a:ext cx="2970330" cy="15309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35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545681" y="3652838"/>
            <a:ext cx="1620441" cy="484585"/>
          </a:xfrm>
          <a:prstGeom prst="rect">
            <a:avLst/>
          </a:prstGeom>
          <a:solidFill>
            <a:srgbClr val="808000"/>
          </a:solidFill>
          <a:ln w="9525" algn="ctr">
            <a:solidFill>
              <a:schemeClr val="tx1"/>
            </a:solidFill>
            <a:round/>
            <a:headEnd/>
            <a:tailEnd/>
          </a:ln>
        </p:spPr>
        <p:txBody>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buSzTx/>
              <a:buNone/>
            </a:pPr>
            <a:endParaRPr lang="en-US" altLang="en-US" sz="2100" b="1">
              <a:solidFill>
                <a:srgbClr val="ECECEC"/>
              </a:solidFill>
            </a:endParaRPr>
          </a:p>
        </p:txBody>
      </p:sp>
      <p:sp>
        <p:nvSpPr>
          <p:cNvPr id="28675"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Resource required</a:t>
            </a:r>
          </a:p>
        </p:txBody>
      </p:sp>
      <p:sp>
        <p:nvSpPr>
          <p:cNvPr id="28676" name="Content Placeholder 2"/>
          <p:cNvSpPr>
            <a:spLocks noGrp="1"/>
          </p:cNvSpPr>
          <p:nvPr>
            <p:ph idx="1"/>
          </p:nvPr>
        </p:nvSpPr>
        <p:spPr>
          <a:xfrm>
            <a:off x="1440657" y="1059657"/>
            <a:ext cx="6480572" cy="2455069"/>
          </a:xfrm>
        </p:spPr>
        <p:txBody>
          <a:bodyPr/>
          <a:lstStyle/>
          <a:p>
            <a:r>
              <a:rPr lang="en-US" altLang="en-US" sz="1800">
                <a:ea typeface="ＭＳ Ｐゴシック" panose="020B0600070205080204" pitchFamily="34" charset="-128"/>
              </a:rPr>
              <a:t>Team for coding/hosting including student intern</a:t>
            </a:r>
          </a:p>
          <a:p>
            <a:r>
              <a:rPr lang="en-US" altLang="en-US" sz="1800">
                <a:ea typeface="ＭＳ Ｐゴシック" panose="020B0600070205080204" pitchFamily="34" charset="-128"/>
              </a:rPr>
              <a:t>Writing resources – over several weeks</a:t>
            </a:r>
          </a:p>
          <a:p>
            <a:r>
              <a:rPr lang="en-US" altLang="en-US" sz="1800">
                <a:ea typeface="ＭＳ Ｐゴシック" panose="020B0600070205080204" pitchFamily="34" charset="-128"/>
              </a:rPr>
              <a:t>Experience of misconceptions</a:t>
            </a:r>
          </a:p>
          <a:p>
            <a:r>
              <a:rPr lang="en-US" altLang="en-US" sz="1800">
                <a:ea typeface="ＭＳ Ｐゴシック" panose="020B0600070205080204" pitchFamily="34" charset="-128"/>
              </a:rPr>
              <a:t>Experience in error trapping</a:t>
            </a:r>
          </a:p>
          <a:p>
            <a:r>
              <a:rPr lang="en-US" altLang="en-US" sz="1800">
                <a:ea typeface="ＭＳ Ｐゴシック" panose="020B0600070205080204" pitchFamily="34" charset="-128"/>
              </a:rPr>
              <a:t>Integration of Maplesoft Möbius into Canvas</a:t>
            </a:r>
          </a:p>
          <a:p>
            <a:r>
              <a:rPr lang="en-US" altLang="en-US" sz="1800">
                <a:ea typeface="ＭＳ Ｐゴシック" panose="020B0600070205080204" pitchFamily="34" charset="-128"/>
              </a:rPr>
              <a:t>“Behind the scenes” checking and validation</a:t>
            </a:r>
          </a:p>
        </p:txBody>
      </p:sp>
      <p:pic>
        <p:nvPicPr>
          <p:cNvPr id="28677" name="Picture 2" descr="Mapleso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394" y="3543300"/>
            <a:ext cx="144661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https://www.canvaslms.com/img/logo/instructure-rever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891" y="3763566"/>
            <a:ext cx="13716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774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Further thoughts</a:t>
            </a:r>
          </a:p>
        </p:txBody>
      </p:sp>
      <p:sp>
        <p:nvSpPr>
          <p:cNvPr id="30723" name="Content Placeholder 2"/>
          <p:cNvSpPr>
            <a:spLocks noGrp="1"/>
          </p:cNvSpPr>
          <p:nvPr>
            <p:ph idx="1"/>
          </p:nvPr>
        </p:nvSpPr>
        <p:spPr>
          <a:xfrm>
            <a:off x="1331119" y="1214438"/>
            <a:ext cx="6481763" cy="2915841"/>
          </a:xfrm>
        </p:spPr>
        <p:txBody>
          <a:bodyPr/>
          <a:lstStyle/>
          <a:p>
            <a:r>
              <a:rPr lang="en-US" altLang="en-US" sz="1800">
                <a:ea typeface="ＭＳ Ｐゴシック" panose="020B0600070205080204" pitchFamily="34" charset="-128"/>
              </a:rPr>
              <a:t>Smooth delivery</a:t>
            </a:r>
          </a:p>
          <a:p>
            <a:r>
              <a:rPr lang="en-US" altLang="en-US" sz="1800">
                <a:ea typeface="ＭＳ Ｐゴシック" panose="020B0600070205080204" pitchFamily="34" charset="-128"/>
              </a:rPr>
              <a:t>Student queries are mainly content based, not procedural</a:t>
            </a:r>
          </a:p>
          <a:p>
            <a:r>
              <a:rPr lang="en-US" altLang="en-US" sz="1800">
                <a:ea typeface="ＭＳ Ｐゴシック" panose="020B0600070205080204" pitchFamily="34" charset="-128"/>
              </a:rPr>
              <a:t>Need to automate analytic data collection</a:t>
            </a:r>
            <a:br>
              <a:rPr lang="en-US" altLang="en-US" sz="1800">
                <a:ea typeface="ＭＳ Ｐゴシック" panose="020B0600070205080204" pitchFamily="34" charset="-128"/>
              </a:rPr>
            </a:br>
            <a:r>
              <a:rPr lang="en-US" altLang="en-US" sz="1800">
                <a:ea typeface="ＭＳ Ｐゴシック" panose="020B0600070205080204" pitchFamily="34" charset="-128"/>
              </a:rPr>
              <a:t>	to assess ongoing outcomes of learning</a:t>
            </a:r>
          </a:p>
          <a:p>
            <a:r>
              <a:rPr lang="en-US" altLang="en-US" sz="1800">
                <a:ea typeface="ＭＳ Ｐゴシック" panose="020B0600070205080204" pitchFamily="34" charset="-128"/>
              </a:rPr>
              <a:t>Need to communicate more effectively as to what feedback is and what it is intended to be used for</a:t>
            </a:r>
          </a:p>
          <a:p>
            <a:r>
              <a:rPr lang="en-US" altLang="en-US" sz="1800">
                <a:ea typeface="ＭＳ Ｐゴシック" panose="020B0600070205080204" pitchFamily="34" charset="-128"/>
              </a:rPr>
              <a:t>Video content to add variety?</a:t>
            </a:r>
          </a:p>
          <a:p>
            <a:r>
              <a:rPr lang="en-US" altLang="en-US" sz="1800">
                <a:ea typeface="ＭＳ Ｐゴシック" panose="020B0600070205080204" pitchFamily="34" charset="-128"/>
              </a:rPr>
              <a:t>Should we try to stimulate visible discussions?</a:t>
            </a:r>
          </a:p>
        </p:txBody>
      </p:sp>
    </p:spTree>
    <p:extLst>
      <p:ext uri="{BB962C8B-B14F-4D97-AF65-F5344CB8AC3E}">
        <p14:creationId xmlns:p14="http://schemas.microsoft.com/office/powerpoint/2010/main" val="3371897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Digitising Learning –the ‘learning bots’ are coming</a:t>
            </a:r>
            <a:endParaRPr lang="en-GB" dirty="0"/>
          </a:p>
        </p:txBody>
      </p:sp>
      <p:sp>
        <p:nvSpPr>
          <p:cNvPr id="3" name="Subtitle 2"/>
          <p:cNvSpPr>
            <a:spLocks noGrp="1"/>
          </p:cNvSpPr>
          <p:nvPr>
            <p:ph type="subTitle" idx="1"/>
          </p:nvPr>
        </p:nvSpPr>
        <p:spPr/>
        <p:txBody>
          <a:bodyPr/>
          <a:lstStyle/>
          <a:p>
            <a:r>
              <a:rPr lang="en-GB" dirty="0" smtClean="0"/>
              <a:t>Applying Lewin’s change management models to their introduction – Dr Steve Ellis PFHEA </a:t>
            </a:r>
            <a:endParaRPr lang="en-GB" dirty="0"/>
          </a:p>
        </p:txBody>
      </p:sp>
      <p:sp>
        <p:nvSpPr>
          <p:cNvPr id="4" name="Footer Placeholder 3"/>
          <p:cNvSpPr>
            <a:spLocks noGrp="1"/>
          </p:cNvSpPr>
          <p:nvPr>
            <p:ph type="ftr" sz="quarter" idx="11"/>
          </p:nvPr>
        </p:nvSpPr>
        <p:spPr/>
        <p:txBody>
          <a:bodyPr/>
          <a:lstStyle/>
          <a:p>
            <a:pPr defTabSz="685800"/>
            <a:r>
              <a:rPr lang="en-GB">
                <a:solidFill>
                  <a:prstClr val="black">
                    <a:tint val="75000"/>
                  </a:prstClr>
                </a:solidFill>
                <a:latin typeface="Calibri"/>
              </a:rPr>
              <a:t>elliss@regents.ac.uk</a:t>
            </a:r>
          </a:p>
        </p:txBody>
      </p:sp>
    </p:spTree>
    <p:extLst>
      <p:ext uri="{BB962C8B-B14F-4D97-AF65-F5344CB8AC3E}">
        <p14:creationId xmlns:p14="http://schemas.microsoft.com/office/powerpoint/2010/main" val="177416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445" y="162791"/>
            <a:ext cx="8943110" cy="1364781"/>
          </a:xfrm>
        </p:spPr>
        <p:txBody>
          <a:bodyPr>
            <a:noAutofit/>
          </a:bodyPr>
          <a:lstStyle/>
          <a:p>
            <a:r>
              <a:rPr lang="en-GB" sz="3000" dirty="0"/>
              <a:t>Do you want to communicate with others on campus about teaching and learning?</a:t>
            </a:r>
            <a:br>
              <a:rPr lang="en-GB" sz="3000" dirty="0"/>
            </a:br>
            <a:r>
              <a:rPr lang="en-GB" sz="3000" dirty="0"/>
              <a:t>Subscribe to ‘HEFi-OPEN’, a JiscMail mailing list service:</a:t>
            </a:r>
          </a:p>
        </p:txBody>
      </p:sp>
      <p:sp>
        <p:nvSpPr>
          <p:cNvPr id="3" name="Subtitle 2"/>
          <p:cNvSpPr>
            <a:spLocks noGrp="1"/>
          </p:cNvSpPr>
          <p:nvPr>
            <p:ph type="subTitle" idx="1"/>
          </p:nvPr>
        </p:nvSpPr>
        <p:spPr>
          <a:xfrm>
            <a:off x="1267691" y="1797721"/>
            <a:ext cx="6858000" cy="581999"/>
          </a:xfrm>
        </p:spPr>
        <p:txBody>
          <a:bodyPr>
            <a:noAutofit/>
          </a:bodyPr>
          <a:lstStyle/>
          <a:p>
            <a:r>
              <a:rPr lang="en-GB" sz="4050" b="1" dirty="0"/>
              <a:t>https://tinyurl.com/y3wczmyh</a:t>
            </a:r>
          </a:p>
        </p:txBody>
      </p:sp>
      <p:sp>
        <p:nvSpPr>
          <p:cNvPr id="4" name="TextBox 3"/>
          <p:cNvSpPr txBox="1"/>
          <p:nvPr/>
        </p:nvSpPr>
        <p:spPr>
          <a:xfrm>
            <a:off x="1" y="2719759"/>
            <a:ext cx="9143999" cy="212365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a:r>
              <a:rPr lang="en-GB" sz="2100" b="1" u="sng" dirty="0">
                <a:solidFill>
                  <a:prstClr val="black"/>
                </a:solidFill>
                <a:latin typeface="Calibri" panose="020F0502020204030204"/>
              </a:rPr>
              <a:t>Use it to:</a:t>
            </a:r>
          </a:p>
          <a:p>
            <a:pPr marL="257175" indent="-257175" defTabSz="685800">
              <a:buFont typeface="Arial" panose="020B0604020202020204" pitchFamily="34" charset="0"/>
              <a:buChar char="•"/>
            </a:pPr>
            <a:r>
              <a:rPr lang="en-GB" sz="2100" dirty="0">
                <a:solidFill>
                  <a:prstClr val="black"/>
                </a:solidFill>
                <a:latin typeface="Calibri" panose="020F0502020204030204"/>
              </a:rPr>
              <a:t>share teaching ideas and resources, look for collaborators</a:t>
            </a:r>
          </a:p>
          <a:p>
            <a:pPr marL="257175" indent="-257175" defTabSz="685800">
              <a:buFont typeface="Arial" panose="020B0604020202020204" pitchFamily="34" charset="0"/>
              <a:buChar char="•"/>
            </a:pPr>
            <a:r>
              <a:rPr lang="en-GB" sz="2100" dirty="0">
                <a:solidFill>
                  <a:prstClr val="black"/>
                </a:solidFill>
                <a:latin typeface="Calibri" panose="020F0502020204030204"/>
              </a:rPr>
              <a:t>find out about development opportunities related to teaching and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ask questions about how others teach and support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build and strengthen links within the teaching community </a:t>
            </a:r>
          </a:p>
          <a:p>
            <a:pPr defTabSz="685800"/>
            <a:endParaRPr lang="en-GB" sz="1350" dirty="0">
              <a:solidFill>
                <a:prstClr val="black"/>
              </a:solidFill>
              <a:latin typeface="Calibri" panose="020F0502020204030204"/>
            </a:endParaRPr>
          </a:p>
          <a:p>
            <a:pPr defTabSz="685800"/>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3428537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march of digitisation</a:t>
            </a:r>
            <a:endParaRPr lang="en-GB"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4278" y="1253920"/>
            <a:ext cx="6135445" cy="3286934"/>
          </a:xfrm>
          <a:prstGeom prst="rect">
            <a:avLst/>
          </a:prstGeom>
          <a:noFill/>
          <a:ln>
            <a:noFill/>
          </a:ln>
        </p:spPr>
      </p:pic>
      <p:sp>
        <p:nvSpPr>
          <p:cNvPr id="5" name="Footer Placeholder 4"/>
          <p:cNvSpPr>
            <a:spLocks noGrp="1"/>
          </p:cNvSpPr>
          <p:nvPr>
            <p:ph type="ftr" sz="quarter" idx="11"/>
          </p:nvPr>
        </p:nvSpPr>
        <p:spPr/>
        <p:txBody>
          <a:bodyPr/>
          <a:lstStyle/>
          <a:p>
            <a:pPr defTabSz="685800"/>
            <a:r>
              <a:rPr lang="en-GB">
                <a:solidFill>
                  <a:prstClr val="black">
                    <a:tint val="75000"/>
                  </a:prstClr>
                </a:solidFill>
                <a:latin typeface="Calibri"/>
              </a:rPr>
              <a:t>elliss@regents.ac.uk</a:t>
            </a:r>
          </a:p>
        </p:txBody>
      </p:sp>
    </p:spTree>
    <p:extLst>
      <p:ext uri="{BB962C8B-B14F-4D97-AF65-F5344CB8AC3E}">
        <p14:creationId xmlns:p14="http://schemas.microsoft.com/office/powerpoint/2010/main" val="3570361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Applying Lewin’s three step model </a:t>
            </a:r>
            <a:endParaRPr lang="en-GB" dirty="0"/>
          </a:p>
        </p:txBody>
      </p:sp>
      <p:pic>
        <p:nvPicPr>
          <p:cNvPr id="4" name="Content Placeholder 3" descr="http://www.peoi.org/Courses/Coursesen/orgbeh/Resources/fwk-bauer-fig14_01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1730" y="1113588"/>
            <a:ext cx="5130570" cy="3240360"/>
          </a:xfrm>
          <a:prstGeom prst="rect">
            <a:avLst/>
          </a:prstGeom>
          <a:noFill/>
          <a:ln>
            <a:noFill/>
          </a:ln>
        </p:spPr>
      </p:pic>
      <p:sp>
        <p:nvSpPr>
          <p:cNvPr id="5" name="Footer Placeholder 4"/>
          <p:cNvSpPr>
            <a:spLocks noGrp="1"/>
          </p:cNvSpPr>
          <p:nvPr>
            <p:ph type="ftr" sz="quarter" idx="11"/>
          </p:nvPr>
        </p:nvSpPr>
        <p:spPr/>
        <p:txBody>
          <a:bodyPr/>
          <a:lstStyle/>
          <a:p>
            <a:pPr defTabSz="685800"/>
            <a:r>
              <a:rPr lang="en-GB">
                <a:solidFill>
                  <a:prstClr val="black">
                    <a:tint val="75000"/>
                  </a:prstClr>
                </a:solidFill>
                <a:latin typeface="Calibri"/>
              </a:rPr>
              <a:t>elliss@regents.ac.uk</a:t>
            </a:r>
          </a:p>
        </p:txBody>
      </p:sp>
    </p:spTree>
    <p:extLst>
      <p:ext uri="{BB962C8B-B14F-4D97-AF65-F5344CB8AC3E}">
        <p14:creationId xmlns:p14="http://schemas.microsoft.com/office/powerpoint/2010/main" val="1164147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445" y="162791"/>
            <a:ext cx="8943110" cy="1364781"/>
          </a:xfrm>
        </p:spPr>
        <p:txBody>
          <a:bodyPr>
            <a:noAutofit/>
          </a:bodyPr>
          <a:lstStyle/>
          <a:p>
            <a:r>
              <a:rPr lang="en-GB" sz="3000" dirty="0"/>
              <a:t>Do you want to communicate with others on campus about teaching and learning?</a:t>
            </a:r>
            <a:br>
              <a:rPr lang="en-GB" sz="3000" dirty="0"/>
            </a:br>
            <a:r>
              <a:rPr lang="en-GB" sz="3000" dirty="0"/>
              <a:t>Subscribe to ‘HEFi-OPEN’, a JiscMail mailing list service:</a:t>
            </a:r>
          </a:p>
        </p:txBody>
      </p:sp>
      <p:sp>
        <p:nvSpPr>
          <p:cNvPr id="3" name="Subtitle 2"/>
          <p:cNvSpPr>
            <a:spLocks noGrp="1"/>
          </p:cNvSpPr>
          <p:nvPr>
            <p:ph type="subTitle" idx="1"/>
          </p:nvPr>
        </p:nvSpPr>
        <p:spPr>
          <a:xfrm>
            <a:off x="1267691" y="1797721"/>
            <a:ext cx="6858000" cy="581999"/>
          </a:xfrm>
        </p:spPr>
        <p:txBody>
          <a:bodyPr>
            <a:noAutofit/>
          </a:bodyPr>
          <a:lstStyle/>
          <a:p>
            <a:r>
              <a:rPr lang="en-GB" sz="4050" b="1" dirty="0"/>
              <a:t>https://tinyurl.com/y3wczmyh</a:t>
            </a:r>
          </a:p>
        </p:txBody>
      </p:sp>
      <p:sp>
        <p:nvSpPr>
          <p:cNvPr id="4" name="TextBox 3"/>
          <p:cNvSpPr txBox="1"/>
          <p:nvPr/>
        </p:nvSpPr>
        <p:spPr>
          <a:xfrm>
            <a:off x="1" y="2719759"/>
            <a:ext cx="9143999" cy="212365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a:r>
              <a:rPr lang="en-GB" sz="2100" b="1" u="sng" dirty="0">
                <a:solidFill>
                  <a:prstClr val="black"/>
                </a:solidFill>
                <a:latin typeface="Calibri" panose="020F0502020204030204"/>
              </a:rPr>
              <a:t>Use it to:</a:t>
            </a:r>
          </a:p>
          <a:p>
            <a:pPr marL="257175" indent="-257175" defTabSz="685800">
              <a:buFont typeface="Arial" panose="020B0604020202020204" pitchFamily="34" charset="0"/>
              <a:buChar char="•"/>
            </a:pPr>
            <a:r>
              <a:rPr lang="en-GB" sz="2100" dirty="0">
                <a:solidFill>
                  <a:prstClr val="black"/>
                </a:solidFill>
                <a:latin typeface="Calibri" panose="020F0502020204030204"/>
              </a:rPr>
              <a:t>share teaching ideas and resources, look for collaborators</a:t>
            </a:r>
          </a:p>
          <a:p>
            <a:pPr marL="257175" indent="-257175" defTabSz="685800">
              <a:buFont typeface="Arial" panose="020B0604020202020204" pitchFamily="34" charset="0"/>
              <a:buChar char="•"/>
            </a:pPr>
            <a:r>
              <a:rPr lang="en-GB" sz="2100" dirty="0">
                <a:solidFill>
                  <a:prstClr val="black"/>
                </a:solidFill>
                <a:latin typeface="Calibri" panose="020F0502020204030204"/>
              </a:rPr>
              <a:t>find out about development opportunities related to teaching and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ask questions about how others teach and support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build and strengthen links within the teaching community </a:t>
            </a:r>
          </a:p>
          <a:p>
            <a:pPr defTabSz="685800"/>
            <a:endParaRPr lang="en-GB" sz="1350" dirty="0">
              <a:solidFill>
                <a:prstClr val="black"/>
              </a:solidFill>
              <a:latin typeface="Calibri" panose="020F0502020204030204"/>
            </a:endParaRPr>
          </a:p>
          <a:p>
            <a:pPr defTabSz="685800"/>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2847390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34850" y="166587"/>
            <a:ext cx="8615966" cy="5016758"/>
          </a:xfrm>
          <a:prstGeom prst="rect">
            <a:avLst/>
          </a:prstGeom>
        </p:spPr>
        <p:txBody>
          <a:bodyPr wrap="square">
            <a:spAutoFit/>
          </a:bodyPr>
          <a:lstStyle/>
          <a:p>
            <a:pPr algn="ctr"/>
            <a:r>
              <a:rPr lang="en-GB" sz="3600" b="1" dirty="0" smtClean="0"/>
              <a:t>Parallel session 2B: Digitised Futures</a:t>
            </a:r>
          </a:p>
          <a:p>
            <a:endParaRPr lang="en-GB" sz="1000" b="1" dirty="0" smtClean="0"/>
          </a:p>
          <a:p>
            <a:r>
              <a:rPr lang="en-GB" sz="1400" b="1" dirty="0" smtClean="0"/>
              <a:t>2.5 Translation software: a useful tool for international students? </a:t>
            </a:r>
            <a:r>
              <a:rPr lang="en-GB" sz="1400" dirty="0"/>
              <a:t/>
            </a:r>
            <a:br>
              <a:rPr lang="en-GB" sz="1400" dirty="0"/>
            </a:br>
            <a:r>
              <a:rPr lang="en-GB" sz="1400" dirty="0" smtClean="0"/>
              <a:t>Rina De Vries and Jake Groves, Birmingham International Academy, University of Birmingham</a:t>
            </a:r>
          </a:p>
          <a:p>
            <a:endParaRPr lang="en-GB" sz="900" b="1" dirty="0" smtClean="0"/>
          </a:p>
          <a:p>
            <a:r>
              <a:rPr lang="en-GB" sz="1400" b="1" dirty="0" smtClean="0"/>
              <a:t>2.6 Preparing Students for a Digitised Future </a:t>
            </a:r>
            <a:r>
              <a:rPr lang="en-GB" sz="1400" dirty="0"/>
              <a:t/>
            </a:r>
            <a:br>
              <a:rPr lang="en-GB" sz="1400" dirty="0"/>
            </a:br>
            <a:r>
              <a:rPr lang="en-GB" sz="1400" dirty="0" smtClean="0"/>
              <a:t>Mehran Eskandari Torbaghan, Manu Sasidharan, Ian Jefferson, Lisa De Propris, Jonathan Watkins, Mohammed Ali, Richard Newman and Jenny Steere, School of Engineering and Business School, University of Birmingham</a:t>
            </a:r>
          </a:p>
          <a:p>
            <a:endParaRPr lang="en-GB" sz="900" b="1" dirty="0" smtClean="0"/>
          </a:p>
          <a:p>
            <a:r>
              <a:rPr lang="en-GB" sz="1400" b="1" strike="sngStrike" dirty="0" smtClean="0"/>
              <a:t>2.7 ‘Your canvas skills are more advanced than most staff’: reflections on developing canvas as a study space, not a learning material archive </a:t>
            </a:r>
            <a:r>
              <a:rPr lang="en-GB" sz="1400" dirty="0"/>
              <a:t/>
            </a:r>
            <a:br>
              <a:rPr lang="en-GB" sz="1400" dirty="0"/>
            </a:br>
            <a:r>
              <a:rPr lang="en-GB" sz="1400" dirty="0" smtClean="0"/>
              <a:t>Withdrawn</a:t>
            </a:r>
          </a:p>
          <a:p>
            <a:endParaRPr lang="en-GB" sz="900" b="1" dirty="0" smtClean="0"/>
          </a:p>
          <a:p>
            <a:r>
              <a:rPr lang="en-GB" sz="1400" b="1" dirty="0" smtClean="0"/>
              <a:t>2.8 Crossing Borders: Using technological approaches to ‘live’ teach diverse student cohorts across different countries </a:t>
            </a:r>
            <a:r>
              <a:rPr lang="en-GB" sz="1400" dirty="0"/>
              <a:t/>
            </a:r>
            <a:br>
              <a:rPr lang="en-GB" sz="1400" dirty="0"/>
            </a:br>
            <a:r>
              <a:rPr lang="en-GB" sz="1400" dirty="0" smtClean="0"/>
              <a:t>Ian Jackson and Jodie Silsby, Art and Design, Winchester School of Art, University of Southampton</a:t>
            </a:r>
            <a:endParaRPr lang="en-GB" sz="1400" dirty="0"/>
          </a:p>
          <a:p>
            <a:endParaRPr lang="en-GB" sz="900" b="1" dirty="0"/>
          </a:p>
          <a:p>
            <a:r>
              <a:rPr lang="en-GB" sz="1400" b="1" dirty="0" smtClean="0"/>
              <a:t>2.9 Optimising One-to-One Student Support </a:t>
            </a:r>
            <a:br>
              <a:rPr lang="en-GB" sz="1400" b="1" dirty="0" smtClean="0"/>
            </a:br>
            <a:r>
              <a:rPr lang="en-GB" sz="1400" dirty="0" smtClean="0"/>
              <a:t>Annette Margolis, Birmingham International Academy, University of Birmingham</a:t>
            </a:r>
            <a:endParaRPr lang="en-GB" sz="1400" dirty="0"/>
          </a:p>
          <a:p>
            <a:r>
              <a:rPr lang="en-GB" sz="2800" dirty="0" smtClean="0"/>
              <a:t/>
            </a:r>
            <a:br>
              <a:rPr lang="en-GB" sz="2800" dirty="0" smtClean="0"/>
            </a:br>
            <a:endParaRPr lang="en-GB" sz="2800" dirty="0" smtClean="0"/>
          </a:p>
        </p:txBody>
      </p:sp>
    </p:spTree>
    <p:extLst>
      <p:ext uri="{BB962C8B-B14F-4D97-AF65-F5344CB8AC3E}">
        <p14:creationId xmlns:p14="http://schemas.microsoft.com/office/powerpoint/2010/main" val="3198141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8417" y="821028"/>
            <a:ext cx="6886977" cy="1754326"/>
          </a:xfrm>
          <a:prstGeom prst="rect">
            <a:avLst/>
          </a:prstGeom>
          <a:noFill/>
        </p:spPr>
        <p:txBody>
          <a:bodyPr wrap="square" rtlCol="0">
            <a:spAutoFit/>
          </a:bodyPr>
          <a:lstStyle/>
          <a:p>
            <a:pPr defTabSz="685800"/>
            <a:r>
              <a:rPr lang="en-GB" sz="2100" dirty="0">
                <a:solidFill>
                  <a:prstClr val="black"/>
                </a:solidFill>
                <a:latin typeface="Calibri"/>
              </a:rPr>
              <a:t>			</a:t>
            </a:r>
            <a:r>
              <a:rPr lang="en-GB" sz="2700" dirty="0">
                <a:solidFill>
                  <a:prstClr val="black"/>
                </a:solidFill>
                <a:latin typeface="Calibri"/>
              </a:rPr>
              <a:t>Optimizing One to Ones</a:t>
            </a:r>
          </a:p>
          <a:p>
            <a:pPr marL="428625" indent="-428625" defTabSz="685800">
              <a:buFont typeface="Arial" panose="020B0604020202020204" pitchFamily="34" charset="0"/>
              <a:buChar char="•"/>
            </a:pPr>
            <a:endParaRPr lang="en-GB" sz="2700" dirty="0">
              <a:solidFill>
                <a:prstClr val="black"/>
              </a:solidFill>
              <a:latin typeface="Calibri"/>
            </a:endParaRPr>
          </a:p>
          <a:p>
            <a:pPr marL="428625" indent="-428625" defTabSz="685800">
              <a:buFont typeface="Arial" panose="020B0604020202020204" pitchFamily="34" charset="0"/>
              <a:buChar char="•"/>
            </a:pPr>
            <a:r>
              <a:rPr lang="en-GB" sz="2700" dirty="0">
                <a:solidFill>
                  <a:prstClr val="black"/>
                </a:solidFill>
                <a:latin typeface="Calibri"/>
              </a:rPr>
              <a:t>My teaching context</a:t>
            </a:r>
          </a:p>
          <a:p>
            <a:pPr marL="428625" indent="-428625" defTabSz="685800">
              <a:buFont typeface="Arial" panose="020B0604020202020204" pitchFamily="34" charset="0"/>
              <a:buChar char="•"/>
            </a:pPr>
            <a:r>
              <a:rPr lang="en-GB" sz="2700" dirty="0">
                <a:solidFill>
                  <a:prstClr val="black"/>
                </a:solidFill>
                <a:latin typeface="Calibri"/>
              </a:rPr>
              <a:t>Solutions for my teaching context</a:t>
            </a:r>
          </a:p>
        </p:txBody>
      </p:sp>
      <p:sp>
        <p:nvSpPr>
          <p:cNvPr id="2" name="TextBox 1"/>
          <p:cNvSpPr txBox="1"/>
          <p:nvPr/>
        </p:nvSpPr>
        <p:spPr>
          <a:xfrm>
            <a:off x="1440180" y="2780608"/>
            <a:ext cx="6290657" cy="507831"/>
          </a:xfrm>
          <a:prstGeom prst="rect">
            <a:avLst/>
          </a:prstGeom>
          <a:noFill/>
        </p:spPr>
        <p:txBody>
          <a:bodyPr wrap="square" rtlCol="0">
            <a:spAutoFit/>
          </a:bodyPr>
          <a:lstStyle/>
          <a:p>
            <a:pPr defTabSz="685800"/>
            <a:r>
              <a:rPr lang="en-GB" sz="1350" dirty="0">
                <a:solidFill>
                  <a:prstClr val="black"/>
                </a:solidFill>
                <a:latin typeface="Calibri"/>
              </a:rPr>
              <a:t>Annette Margolis </a:t>
            </a:r>
            <a:r>
              <a:rPr lang="en-GB" sz="1350" dirty="0">
                <a:solidFill>
                  <a:prstClr val="black"/>
                </a:solidFill>
                <a:latin typeface="Calibri"/>
                <a:hlinkClick r:id="rId2"/>
              </a:rPr>
              <a:t>a.margolis@bham.ac.uk</a:t>
            </a:r>
            <a:endParaRPr lang="en-GB" sz="1350" dirty="0">
              <a:solidFill>
                <a:prstClr val="black"/>
              </a:solidFill>
              <a:latin typeface="Calibri"/>
            </a:endParaRPr>
          </a:p>
          <a:p>
            <a:pPr defTabSz="685800"/>
            <a:endParaRPr lang="en-GB" sz="1350" dirty="0">
              <a:solidFill>
                <a:prstClr val="black"/>
              </a:solidFill>
              <a:latin typeface="Calibri"/>
            </a:endParaRPr>
          </a:p>
        </p:txBody>
      </p:sp>
    </p:spTree>
    <p:extLst>
      <p:ext uri="{BB962C8B-B14F-4D97-AF65-F5344CB8AC3E}">
        <p14:creationId xmlns:p14="http://schemas.microsoft.com/office/powerpoint/2010/main" val="202112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1385646" y="2841780"/>
            <a:ext cx="6480720" cy="1350150"/>
          </a:xfrm>
        </p:spPr>
        <p:txBody>
          <a:bodyPr/>
          <a:lstStyle/>
          <a:p>
            <a:pPr algn="ct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b="1" dirty="0"/>
              <a:t>Translation software: a useful tool for international students? </a:t>
            </a:r>
            <a:r>
              <a:rPr lang="en-GB" dirty="0"/>
              <a:t/>
            </a:r>
            <a:br>
              <a:rPr lang="en-GB" dirty="0"/>
            </a:br>
            <a:r>
              <a:rPr lang="en-GB" dirty="0" smtClean="0">
                <a:latin typeface="Calibri" panose="020F0502020204030204" pitchFamily="34" charset="0"/>
              </a:rPr>
              <a:t/>
            </a:r>
            <a:br>
              <a:rPr lang="en-GB" dirty="0" smtClean="0">
                <a:latin typeface="Calibri" panose="020F0502020204030204" pitchFamily="34" charset="0"/>
              </a:rPr>
            </a:br>
            <a:r>
              <a:rPr lang="en-GB" sz="2100" dirty="0">
                <a:solidFill>
                  <a:schemeClr val="bg1"/>
                </a:solidFill>
                <a:latin typeface="+mn-lt"/>
              </a:rPr>
              <a:t>Rina F. de </a:t>
            </a:r>
            <a:r>
              <a:rPr lang="en-GB" sz="2100" dirty="0" err="1">
                <a:solidFill>
                  <a:schemeClr val="bg1"/>
                </a:solidFill>
                <a:latin typeface="+mn-lt"/>
              </a:rPr>
              <a:t>Vries</a:t>
            </a:r>
            <a:r>
              <a:rPr lang="en-GB" sz="2100" dirty="0">
                <a:solidFill>
                  <a:schemeClr val="bg1"/>
                </a:solidFill>
                <a:latin typeface="+mn-lt"/>
              </a:rPr>
              <a:t> &amp; Jake Groves, </a:t>
            </a:r>
            <a:br>
              <a:rPr lang="en-GB" sz="2100" dirty="0">
                <a:solidFill>
                  <a:schemeClr val="bg1"/>
                </a:solidFill>
                <a:latin typeface="+mn-lt"/>
              </a:rPr>
            </a:br>
            <a:r>
              <a:rPr lang="en-GB" sz="2100" dirty="0">
                <a:solidFill>
                  <a:schemeClr val="bg1"/>
                </a:solidFill>
                <a:latin typeface="+mn-lt"/>
              </a:rPr>
              <a:t>Birmingham International Academy, </a:t>
            </a:r>
            <a:r>
              <a:rPr lang="en-GB" sz="2100" dirty="0" err="1">
                <a:solidFill>
                  <a:schemeClr val="bg1"/>
                </a:solidFill>
                <a:latin typeface="+mn-lt"/>
              </a:rPr>
              <a:t>UoB</a:t>
            </a:r>
            <a:r>
              <a:rPr lang="en-GB" sz="1800" dirty="0">
                <a:solidFill>
                  <a:schemeClr val="bg1"/>
                </a:solidFill>
              </a:rPr>
              <a:t/>
            </a:r>
            <a:br>
              <a:rPr lang="en-GB" sz="1800" dirty="0">
                <a:solidFill>
                  <a:schemeClr val="bg1"/>
                </a:solidFill>
              </a:rPr>
            </a:br>
            <a:r>
              <a:rPr lang="en-GB" dirty="0"/>
              <a:t>	</a:t>
            </a:r>
            <a:br>
              <a:rPr lang="en-GB" dirty="0"/>
            </a:br>
            <a:endParaRPr lang="en-US" altLang="en-US" dirty="0" smtClean="0">
              <a:latin typeface="Georgia" pitchFamily="18" charset="0"/>
              <a:cs typeface="Georgia" pitchFamily="18" charset="0"/>
            </a:endParaRPr>
          </a:p>
        </p:txBody>
      </p:sp>
    </p:spTree>
    <p:extLst>
      <p:ext uri="{BB962C8B-B14F-4D97-AF65-F5344CB8AC3E}">
        <p14:creationId xmlns:p14="http://schemas.microsoft.com/office/powerpoint/2010/main" val="1318689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700" dirty="0">
                <a:latin typeface="Georgia" panose="02040502050405020303" pitchFamily="18" charset="0"/>
              </a:rPr>
              <a:t>Outline</a:t>
            </a:r>
          </a:p>
        </p:txBody>
      </p:sp>
      <p:sp>
        <p:nvSpPr>
          <p:cNvPr id="3" name="Content Placeholder 2"/>
          <p:cNvSpPr>
            <a:spLocks noGrp="1"/>
          </p:cNvSpPr>
          <p:nvPr>
            <p:ph idx="1"/>
          </p:nvPr>
        </p:nvSpPr>
        <p:spPr>
          <a:xfrm>
            <a:off x="1440657" y="1437624"/>
            <a:ext cx="5993662" cy="3132348"/>
          </a:xfrm>
        </p:spPr>
        <p:txBody>
          <a:bodyPr/>
          <a:lstStyle/>
          <a:p>
            <a:r>
              <a:rPr lang="en-GB" dirty="0" smtClean="0"/>
              <a:t>Background </a:t>
            </a:r>
          </a:p>
          <a:p>
            <a:endParaRPr lang="en-GB" dirty="0" smtClean="0"/>
          </a:p>
          <a:p>
            <a:r>
              <a:rPr lang="en-GB" dirty="0" smtClean="0"/>
              <a:t>Details about our exploratory study</a:t>
            </a:r>
          </a:p>
          <a:p>
            <a:endParaRPr lang="en-GB" dirty="0" smtClean="0"/>
          </a:p>
          <a:p>
            <a:r>
              <a:rPr lang="en-GB" dirty="0" smtClean="0"/>
              <a:t>Conclusions and implications of our research</a:t>
            </a:r>
            <a:endParaRPr lang="en-GB" dirty="0"/>
          </a:p>
        </p:txBody>
      </p:sp>
    </p:spTree>
    <p:extLst>
      <p:ext uri="{BB962C8B-B14F-4D97-AF65-F5344CB8AC3E}">
        <p14:creationId xmlns:p14="http://schemas.microsoft.com/office/powerpoint/2010/main" val="4056089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9" y="-74544"/>
            <a:ext cx="6425711" cy="411510"/>
          </a:xfrm>
        </p:spPr>
        <p:txBody>
          <a:bodyPr/>
          <a:lstStyle/>
          <a:p>
            <a:r>
              <a:rPr lang="en-GB" sz="2700" dirty="0"/>
              <a:t/>
            </a:r>
            <a:br>
              <a:rPr lang="en-GB" sz="2700" dirty="0"/>
            </a:br>
            <a:r>
              <a:rPr lang="en-GB" sz="2700" dirty="0">
                <a:latin typeface="Georgia" panose="02040502050405020303" pitchFamily="18" charset="0"/>
              </a:rPr>
              <a:t>Context</a:t>
            </a:r>
          </a:p>
        </p:txBody>
      </p:sp>
      <p:sp>
        <p:nvSpPr>
          <p:cNvPr id="3" name="Content Placeholder 2"/>
          <p:cNvSpPr>
            <a:spLocks noGrp="1"/>
          </p:cNvSpPr>
          <p:nvPr>
            <p:ph idx="1"/>
          </p:nvPr>
        </p:nvSpPr>
        <p:spPr>
          <a:xfrm>
            <a:off x="1339235" y="519522"/>
            <a:ext cx="6669360" cy="3834426"/>
          </a:xfrm>
        </p:spPr>
        <p:txBody>
          <a:bodyPr/>
          <a:lstStyle/>
          <a:p>
            <a:r>
              <a:rPr lang="en-GB" dirty="0" smtClean="0"/>
              <a:t>Birmingham International Academy (BIA)</a:t>
            </a:r>
          </a:p>
          <a:p>
            <a:endParaRPr lang="en-GB" dirty="0" smtClean="0"/>
          </a:p>
          <a:p>
            <a:r>
              <a:rPr lang="en-GB" dirty="0" smtClean="0"/>
              <a:t>English for Academic Purposes (EAP) for international students </a:t>
            </a:r>
          </a:p>
          <a:p>
            <a:endParaRPr lang="en-GB" dirty="0"/>
          </a:p>
          <a:p>
            <a:r>
              <a:rPr lang="en-GB" dirty="0" smtClean="0"/>
              <a:t>Students have to meet English language requirements before moving on to their degree courses (threshold level)</a:t>
            </a:r>
          </a:p>
          <a:p>
            <a:endParaRPr lang="en-GB" dirty="0"/>
          </a:p>
          <a:p>
            <a:r>
              <a:rPr lang="en-GB" dirty="0" smtClean="0"/>
              <a:t>Students need to develop towards graduate competence (often with in-sessional support)</a:t>
            </a:r>
          </a:p>
          <a:p>
            <a:endParaRPr lang="en-GB" dirty="0"/>
          </a:p>
        </p:txBody>
      </p:sp>
    </p:spTree>
    <p:extLst>
      <p:ext uri="{BB962C8B-B14F-4D97-AF65-F5344CB8AC3E}">
        <p14:creationId xmlns:p14="http://schemas.microsoft.com/office/powerpoint/2010/main" val="37762464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652" y="0"/>
            <a:ext cx="6425711" cy="857250"/>
          </a:xfrm>
        </p:spPr>
        <p:txBody>
          <a:bodyPr/>
          <a:lstStyle/>
          <a:p>
            <a:r>
              <a:rPr lang="en-GB" sz="2700" dirty="0"/>
              <a:t/>
            </a:r>
            <a:br>
              <a:rPr lang="en-GB" sz="2700" dirty="0"/>
            </a:br>
            <a:r>
              <a:rPr lang="en-GB" sz="2700" dirty="0">
                <a:latin typeface="Georgia" panose="02040502050405020303" pitchFamily="18" charset="0"/>
              </a:rPr>
              <a:t>Why did we become interested in Translation tools?</a:t>
            </a:r>
          </a:p>
        </p:txBody>
      </p:sp>
      <p:sp>
        <p:nvSpPr>
          <p:cNvPr id="3" name="Content Placeholder 2"/>
          <p:cNvSpPr>
            <a:spLocks noGrp="1"/>
          </p:cNvSpPr>
          <p:nvPr>
            <p:ph idx="1"/>
          </p:nvPr>
        </p:nvSpPr>
        <p:spPr>
          <a:xfrm>
            <a:off x="1331640" y="1329612"/>
            <a:ext cx="6317699" cy="3564396"/>
          </a:xfrm>
        </p:spPr>
        <p:txBody>
          <a:bodyPr/>
          <a:lstStyle/>
          <a:p>
            <a:r>
              <a:rPr lang="en-GB" dirty="0" smtClean="0"/>
              <a:t>Increasing use (Jolly </a:t>
            </a:r>
            <a:r>
              <a:rPr lang="en-GB" dirty="0"/>
              <a:t>&amp; </a:t>
            </a:r>
            <a:r>
              <a:rPr lang="en-GB" dirty="0" err="1"/>
              <a:t>Maimone</a:t>
            </a:r>
            <a:r>
              <a:rPr lang="en-GB" dirty="0"/>
              <a:t>, 2015; </a:t>
            </a:r>
            <a:r>
              <a:rPr lang="en-GB" dirty="0" err="1"/>
              <a:t>Alhasisoni</a:t>
            </a:r>
            <a:r>
              <a:rPr lang="en-GB" dirty="0"/>
              <a:t> &amp; </a:t>
            </a:r>
            <a:r>
              <a:rPr lang="en-GB" dirty="0" err="1"/>
              <a:t>Alhaysony</a:t>
            </a:r>
            <a:r>
              <a:rPr lang="en-GB" dirty="0"/>
              <a:t>, </a:t>
            </a:r>
            <a:r>
              <a:rPr lang="en-GB" dirty="0" smtClean="0"/>
              <a:t>2017</a:t>
            </a:r>
            <a:r>
              <a:rPr lang="en-GB" dirty="0"/>
              <a:t>). </a:t>
            </a:r>
            <a:endParaRPr lang="en-GB" dirty="0" smtClean="0"/>
          </a:p>
          <a:p>
            <a:r>
              <a:rPr lang="en-GB" dirty="0" smtClean="0"/>
              <a:t>Ever </a:t>
            </a:r>
            <a:r>
              <a:rPr lang="en-GB" dirty="0"/>
              <a:t>greater accuracy, esp. for ‘big’ languages (e.g. English, Chinese</a:t>
            </a:r>
            <a:r>
              <a:rPr lang="en-GB" dirty="0" smtClean="0"/>
              <a:t>).</a:t>
            </a:r>
            <a:endParaRPr lang="en-GB" dirty="0"/>
          </a:p>
          <a:p>
            <a:r>
              <a:rPr lang="en-GB" dirty="0" smtClean="0"/>
              <a:t>Often meets language level required for university (Groves and Mundt, 2014).</a:t>
            </a:r>
          </a:p>
          <a:p>
            <a:r>
              <a:rPr lang="en-GB" dirty="0" smtClean="0"/>
              <a:t>Implications for teaching and learning / assessment / ethical policy?</a:t>
            </a:r>
          </a:p>
          <a:p>
            <a:endParaRPr lang="en-GB" dirty="0"/>
          </a:p>
        </p:txBody>
      </p:sp>
    </p:spTree>
    <p:extLst>
      <p:ext uri="{BB962C8B-B14F-4D97-AF65-F5344CB8AC3E}">
        <p14:creationId xmlns:p14="http://schemas.microsoft.com/office/powerpoint/2010/main" val="2146086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656" y="357504"/>
            <a:ext cx="6317698" cy="857250"/>
          </a:xfrm>
        </p:spPr>
        <p:txBody>
          <a:bodyPr/>
          <a:lstStyle/>
          <a:p>
            <a:r>
              <a:rPr lang="en-GB" sz="2700" dirty="0"/>
              <a:t>Research aim: explore our own context</a:t>
            </a:r>
          </a:p>
        </p:txBody>
      </p:sp>
      <p:sp>
        <p:nvSpPr>
          <p:cNvPr id="3" name="Content Placeholder 2"/>
          <p:cNvSpPr>
            <a:spLocks noGrp="1"/>
          </p:cNvSpPr>
          <p:nvPr>
            <p:ph idx="1"/>
          </p:nvPr>
        </p:nvSpPr>
        <p:spPr>
          <a:xfrm>
            <a:off x="1440655" y="1383618"/>
            <a:ext cx="6425711" cy="2916324"/>
          </a:xfrm>
        </p:spPr>
        <p:txBody>
          <a:bodyPr/>
          <a:lstStyle/>
          <a:p>
            <a:r>
              <a:rPr lang="en-GB" dirty="0" smtClean="0"/>
              <a:t>Do our international students use translation software for their studies</a:t>
            </a:r>
            <a:r>
              <a:rPr lang="en-GB" dirty="0"/>
              <a:t>? </a:t>
            </a:r>
            <a:endParaRPr lang="en-GB" dirty="0" smtClean="0"/>
          </a:p>
          <a:p>
            <a:endParaRPr lang="en-GB" dirty="0" smtClean="0"/>
          </a:p>
          <a:p>
            <a:r>
              <a:rPr lang="en-GB" dirty="0" smtClean="0"/>
              <a:t> How do they use it for reading / writing?</a:t>
            </a:r>
          </a:p>
          <a:p>
            <a:endParaRPr lang="en-GB" dirty="0" smtClean="0"/>
          </a:p>
          <a:p>
            <a:r>
              <a:rPr lang="en-GB" dirty="0" smtClean="0"/>
              <a:t>Do they think it helps to develop their English? </a:t>
            </a:r>
          </a:p>
          <a:p>
            <a:endParaRPr lang="en-GB" dirty="0" smtClean="0"/>
          </a:p>
          <a:p>
            <a:r>
              <a:rPr lang="en-GB" dirty="0" smtClean="0"/>
              <a:t>Do they think it is appropriate to use it?</a:t>
            </a:r>
          </a:p>
          <a:p>
            <a:endParaRPr lang="en-GB" dirty="0"/>
          </a:p>
        </p:txBody>
      </p:sp>
    </p:spTree>
    <p:extLst>
      <p:ext uri="{BB962C8B-B14F-4D97-AF65-F5344CB8AC3E}">
        <p14:creationId xmlns:p14="http://schemas.microsoft.com/office/powerpoint/2010/main" val="2545300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34850" y="166587"/>
            <a:ext cx="8615966" cy="4016484"/>
          </a:xfrm>
          <a:prstGeom prst="rect">
            <a:avLst/>
          </a:prstGeom>
        </p:spPr>
        <p:txBody>
          <a:bodyPr wrap="square">
            <a:spAutoFit/>
          </a:bodyPr>
          <a:lstStyle/>
          <a:p>
            <a:pPr algn="ctr"/>
            <a:r>
              <a:rPr lang="en-GB" sz="3600" b="1" dirty="0" smtClean="0"/>
              <a:t>Parallel session 2A: Digitised Futures</a:t>
            </a:r>
          </a:p>
          <a:p>
            <a:endParaRPr lang="en-GB" sz="1000" b="1" dirty="0" smtClean="0"/>
          </a:p>
          <a:p>
            <a:endParaRPr lang="en-GB" sz="1000" b="1" dirty="0" smtClean="0"/>
          </a:p>
          <a:p>
            <a:r>
              <a:rPr lang="en-GB" sz="1600" b="1" dirty="0" smtClean="0"/>
              <a:t>2.1 Do business simulation games enhance students’ employability skills? </a:t>
            </a:r>
            <a:r>
              <a:rPr lang="en-GB" sz="1600" dirty="0"/>
              <a:t/>
            </a:r>
            <a:br>
              <a:rPr lang="en-GB" sz="1600" dirty="0"/>
            </a:br>
            <a:r>
              <a:rPr lang="en-GB" sz="1600" dirty="0" smtClean="0"/>
              <a:t>Lesley Strachan, Southampton Business School, University of Southampton</a:t>
            </a:r>
          </a:p>
          <a:p>
            <a:endParaRPr lang="en-GB" sz="900" b="1" dirty="0" smtClean="0"/>
          </a:p>
          <a:p>
            <a:r>
              <a:rPr lang="en-GB" sz="1600" b="1" dirty="0" smtClean="0"/>
              <a:t>2.2 The Smart Car Park </a:t>
            </a:r>
            <a:r>
              <a:rPr lang="en-GB" sz="1600" dirty="0"/>
              <a:t/>
            </a:r>
            <a:br>
              <a:rPr lang="en-GB" sz="1600" dirty="0"/>
            </a:br>
            <a:r>
              <a:rPr lang="en-GB" sz="1600" dirty="0" smtClean="0"/>
              <a:t>Tim Jackson, College of Engineering and Physical Science, University of Birmingham</a:t>
            </a:r>
          </a:p>
          <a:p>
            <a:endParaRPr lang="en-GB" sz="900" b="1" dirty="0" smtClean="0"/>
          </a:p>
          <a:p>
            <a:r>
              <a:rPr lang="en-GB" sz="1600" b="1" dirty="0" smtClean="0"/>
              <a:t>2.3 Digitising learning – the learning bots are coming, the application of a classic change model to their introduction </a:t>
            </a:r>
            <a:r>
              <a:rPr lang="en-GB" sz="1600" dirty="0"/>
              <a:t/>
            </a:r>
            <a:br>
              <a:rPr lang="en-GB" sz="1600" dirty="0"/>
            </a:br>
            <a:r>
              <a:rPr lang="en-GB" sz="1600" dirty="0" smtClean="0"/>
              <a:t>Stephen Ellis, Business and Management, Regent’s University London</a:t>
            </a:r>
          </a:p>
          <a:p>
            <a:endParaRPr lang="en-GB" sz="900" b="1" dirty="0" smtClean="0"/>
          </a:p>
          <a:p>
            <a:r>
              <a:rPr lang="en-GB" sz="1600" b="1" dirty="0" smtClean="0"/>
              <a:t>2.4 Enhancing Lab Work in the CTL with Digital Tools and Resources </a:t>
            </a:r>
            <a:r>
              <a:rPr lang="en-GB" sz="1600" dirty="0"/>
              <a:t/>
            </a:r>
            <a:br>
              <a:rPr lang="en-GB" sz="1600" dirty="0"/>
            </a:br>
            <a:r>
              <a:rPr lang="en-GB" sz="1600" dirty="0" smtClean="0"/>
              <a:t>Joseph Berry, HEFi, Birmingham Digital Education Team, University of Birmingham</a:t>
            </a:r>
            <a:r>
              <a:rPr lang="en-GB" sz="2800" dirty="0" smtClean="0"/>
              <a:t/>
            </a:r>
            <a:br>
              <a:rPr lang="en-GB" sz="2800" dirty="0" smtClean="0"/>
            </a:br>
            <a:endParaRPr lang="en-GB" sz="2800" dirty="0" smtClean="0"/>
          </a:p>
        </p:txBody>
      </p:sp>
    </p:spTree>
    <p:extLst>
      <p:ext uri="{BB962C8B-B14F-4D97-AF65-F5344CB8AC3E}">
        <p14:creationId xmlns:p14="http://schemas.microsoft.com/office/powerpoint/2010/main" val="2111371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1" y="141480"/>
            <a:ext cx="5938316" cy="540060"/>
          </a:xfrm>
        </p:spPr>
        <p:txBody>
          <a:bodyPr/>
          <a:lstStyle/>
          <a:p>
            <a:r>
              <a:rPr lang="en-GB" sz="2700" dirty="0"/>
              <a:t>Research design </a:t>
            </a:r>
          </a:p>
        </p:txBody>
      </p:sp>
      <p:sp>
        <p:nvSpPr>
          <p:cNvPr id="3" name="Content Placeholder 2"/>
          <p:cNvSpPr>
            <a:spLocks noGrp="1"/>
          </p:cNvSpPr>
          <p:nvPr>
            <p:ph idx="1"/>
          </p:nvPr>
        </p:nvSpPr>
        <p:spPr>
          <a:xfrm>
            <a:off x="1331640" y="735546"/>
            <a:ext cx="6534726" cy="3942438"/>
          </a:xfrm>
        </p:spPr>
        <p:txBody>
          <a:bodyPr/>
          <a:lstStyle/>
          <a:p>
            <a:pPr marL="0" indent="0">
              <a:buNone/>
            </a:pPr>
            <a:r>
              <a:rPr lang="en-GB" b="1" dirty="0" smtClean="0"/>
              <a:t>Survey</a:t>
            </a:r>
          </a:p>
          <a:p>
            <a:pPr lvl="1">
              <a:buFont typeface="Wingdings" panose="05000000000000000000" pitchFamily="2" charset="2"/>
              <a:buChar char="q"/>
            </a:pPr>
            <a:r>
              <a:rPr lang="en-GB" dirty="0" smtClean="0"/>
              <a:t> University of Birmingham</a:t>
            </a:r>
          </a:p>
          <a:p>
            <a:pPr lvl="1">
              <a:buFont typeface="Wingdings" panose="05000000000000000000" pitchFamily="2" charset="2"/>
              <a:buChar char="q"/>
            </a:pPr>
            <a:r>
              <a:rPr lang="en-GB" dirty="0" smtClean="0"/>
              <a:t> 155 international students</a:t>
            </a:r>
          </a:p>
          <a:p>
            <a:pPr lvl="1">
              <a:buFont typeface="Wingdings" panose="05000000000000000000" pitchFamily="2" charset="2"/>
              <a:buChar char="q"/>
            </a:pPr>
            <a:r>
              <a:rPr lang="en-GB" dirty="0" smtClean="0"/>
              <a:t> 80</a:t>
            </a:r>
            <a:r>
              <a:rPr lang="en-GB" dirty="0"/>
              <a:t>% PG  and 20% UG</a:t>
            </a:r>
          </a:p>
          <a:p>
            <a:pPr lvl="1">
              <a:buFont typeface="Wingdings" panose="05000000000000000000" pitchFamily="2" charset="2"/>
              <a:buChar char="q"/>
            </a:pPr>
            <a:r>
              <a:rPr lang="en-GB" dirty="0" smtClean="0"/>
              <a:t> Almost </a:t>
            </a:r>
            <a:r>
              <a:rPr lang="en-GB" dirty="0"/>
              <a:t>90% Asian (76.5% </a:t>
            </a:r>
            <a:r>
              <a:rPr lang="en-GB" dirty="0" smtClean="0"/>
              <a:t>Chinese).</a:t>
            </a:r>
          </a:p>
          <a:p>
            <a:pPr marL="0" indent="0">
              <a:buNone/>
            </a:pPr>
            <a:endParaRPr lang="en-GB" b="1" dirty="0" smtClean="0"/>
          </a:p>
          <a:p>
            <a:pPr marL="0" indent="0">
              <a:buNone/>
            </a:pPr>
            <a:r>
              <a:rPr lang="en-GB" b="1" dirty="0" smtClean="0"/>
              <a:t>In-depth interviews</a:t>
            </a:r>
          </a:p>
          <a:p>
            <a:pPr lvl="1">
              <a:buFont typeface="Wingdings" panose="05000000000000000000" pitchFamily="2" charset="2"/>
              <a:buChar char="q"/>
            </a:pPr>
            <a:r>
              <a:rPr lang="en-GB" dirty="0"/>
              <a:t>3 Chinese, 1 Korean, 1 Greek</a:t>
            </a:r>
          </a:p>
        </p:txBody>
      </p:sp>
    </p:spTree>
    <p:extLst>
      <p:ext uri="{BB962C8B-B14F-4D97-AF65-F5344CB8AC3E}">
        <p14:creationId xmlns:p14="http://schemas.microsoft.com/office/powerpoint/2010/main" val="2055858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628" y="195486"/>
            <a:ext cx="6372708" cy="961839"/>
          </a:xfrm>
        </p:spPr>
        <p:txBody>
          <a:bodyPr/>
          <a:lstStyle/>
          <a:p>
            <a:r>
              <a:rPr lang="en-GB" sz="2400" dirty="0"/>
              <a:t>Survey: ‘Do you ever use translation software, such as Google Translate, for your studies?’</a:t>
            </a:r>
          </a:p>
        </p:txBody>
      </p:sp>
      <p:pic>
        <p:nvPicPr>
          <p:cNvPr id="4" name="Content Placeholder 3"/>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82" t="12779" r="59126" b="4916"/>
          <a:stretch/>
        </p:blipFill>
        <p:spPr>
          <a:xfrm>
            <a:off x="4301970" y="1275606"/>
            <a:ext cx="3699030" cy="3517850"/>
          </a:xfrm>
          <a:prstGeom prst="rect">
            <a:avLst/>
          </a:prstGeom>
        </p:spPr>
      </p:pic>
      <p:pic>
        <p:nvPicPr>
          <p:cNvPr id="5" name="Content Placeholder 3"/>
          <p:cNvPicPr>
            <a:picLocks/>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4869" t="35571" r="51030" b="30240"/>
          <a:stretch/>
        </p:blipFill>
        <p:spPr bwMode="auto">
          <a:xfrm>
            <a:off x="1143000" y="1557529"/>
            <a:ext cx="432048" cy="253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75048" y="1567629"/>
            <a:ext cx="2564904" cy="2862322"/>
          </a:xfrm>
          <a:prstGeom prst="rect">
            <a:avLst/>
          </a:prstGeom>
        </p:spPr>
        <p:txBody>
          <a:bodyPr wrap="square">
            <a:spAutoFit/>
          </a:bodyPr>
          <a:lstStyle/>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r>
              <a:rPr lang="en-GB" b="1" dirty="0">
                <a:solidFill>
                  <a:srgbClr val="000000"/>
                </a:solidFill>
                <a:latin typeface="Arial" charset="0"/>
                <a:ea typeface="MS PGothic" pitchFamily="34" charset="-128"/>
              </a:rPr>
              <a:t>Frequently  40.6% (63)</a:t>
            </a: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r>
              <a:rPr lang="en-GB" b="1" dirty="0">
                <a:solidFill>
                  <a:srgbClr val="000000"/>
                </a:solidFill>
                <a:latin typeface="Arial" charset="0"/>
                <a:ea typeface="MS PGothic" pitchFamily="34" charset="-128"/>
              </a:rPr>
              <a:t>Sometimes 41.9% (65)</a:t>
            </a: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r>
              <a:rPr lang="en-GB" b="1" dirty="0">
                <a:solidFill>
                  <a:srgbClr val="000000"/>
                </a:solidFill>
                <a:latin typeface="Arial" charset="0"/>
                <a:ea typeface="MS PGothic" pitchFamily="34" charset="-128"/>
              </a:rPr>
              <a:t>Only rarely    9%   (14)</a:t>
            </a: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r>
              <a:rPr lang="en-GB" b="1" dirty="0">
                <a:solidFill>
                  <a:srgbClr val="000000"/>
                </a:solidFill>
                <a:latin typeface="Arial" charset="0"/>
                <a:ea typeface="MS PGothic" pitchFamily="34" charset="-128"/>
              </a:rPr>
              <a:t>No, I don’t    8.4% (13) </a:t>
            </a:r>
          </a:p>
        </p:txBody>
      </p:sp>
    </p:spTree>
    <p:extLst>
      <p:ext uri="{BB962C8B-B14F-4D97-AF65-F5344CB8AC3E}">
        <p14:creationId xmlns:p14="http://schemas.microsoft.com/office/powerpoint/2010/main" val="6953920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655" y="0"/>
            <a:ext cx="6155681" cy="951570"/>
          </a:xfrm>
        </p:spPr>
        <p:txBody>
          <a:bodyPr/>
          <a:lstStyle/>
          <a:p>
            <a:r>
              <a:rPr lang="en-GB" sz="2400" dirty="0"/>
              <a:t>‘How do you use translation software for reading?’ </a:t>
            </a:r>
            <a:r>
              <a:rPr lang="en-GB" sz="2100" dirty="0"/>
              <a:t>(Multiple answers possible.)</a:t>
            </a:r>
          </a:p>
        </p:txBody>
      </p:sp>
      <p:graphicFrame>
        <p:nvGraphicFramePr>
          <p:cNvPr id="6" name="Content Placeholder 5"/>
          <p:cNvGraphicFramePr>
            <a:graphicFrameLocks noGrp="1"/>
          </p:cNvGraphicFramePr>
          <p:nvPr>
            <p:ph idx="1"/>
            <p:extLst/>
          </p:nvPr>
        </p:nvGraphicFramePr>
        <p:xfrm>
          <a:off x="1331640" y="951570"/>
          <a:ext cx="6480720"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0389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656" y="0"/>
            <a:ext cx="5829300" cy="951570"/>
          </a:xfrm>
        </p:spPr>
        <p:txBody>
          <a:bodyPr/>
          <a:lstStyle/>
          <a:p>
            <a:r>
              <a:rPr lang="en-GB" sz="2400" dirty="0"/>
              <a:t>‘When reading English texts, do you….?’</a:t>
            </a:r>
          </a:p>
        </p:txBody>
      </p:sp>
      <p:graphicFrame>
        <p:nvGraphicFramePr>
          <p:cNvPr id="6" name="Content Placeholder 5"/>
          <p:cNvGraphicFramePr>
            <a:graphicFrameLocks noGrp="1"/>
          </p:cNvGraphicFramePr>
          <p:nvPr>
            <p:ph idx="1"/>
            <p:extLst/>
          </p:nvPr>
        </p:nvGraphicFramePr>
        <p:xfrm>
          <a:off x="1331640" y="951570"/>
          <a:ext cx="6534726"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0140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656" y="0"/>
            <a:ext cx="6155680" cy="951570"/>
          </a:xfrm>
        </p:spPr>
        <p:txBody>
          <a:bodyPr/>
          <a:lstStyle/>
          <a:p>
            <a:r>
              <a:rPr lang="en-GB" sz="2400" dirty="0"/>
              <a:t>‘How do you use translation software for writing?’ </a:t>
            </a:r>
            <a:r>
              <a:rPr lang="en-GB" sz="1800" dirty="0"/>
              <a:t>(Multiple answers possible.)</a:t>
            </a:r>
          </a:p>
        </p:txBody>
      </p:sp>
      <p:graphicFrame>
        <p:nvGraphicFramePr>
          <p:cNvPr id="6" name="Content Placeholder 5"/>
          <p:cNvGraphicFramePr>
            <a:graphicFrameLocks noGrp="1"/>
          </p:cNvGraphicFramePr>
          <p:nvPr>
            <p:ph idx="1"/>
            <p:extLst/>
          </p:nvPr>
        </p:nvGraphicFramePr>
        <p:xfrm>
          <a:off x="1277634" y="951570"/>
          <a:ext cx="6588732"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274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656" y="0"/>
            <a:ext cx="5829300" cy="897564"/>
          </a:xfrm>
        </p:spPr>
        <p:txBody>
          <a:bodyPr/>
          <a:lstStyle/>
          <a:p>
            <a:r>
              <a:rPr lang="en-GB" sz="2400" dirty="0"/>
              <a:t>‘When writing English texts, do you use translation software to translate…?’</a:t>
            </a:r>
          </a:p>
        </p:txBody>
      </p:sp>
      <p:graphicFrame>
        <p:nvGraphicFramePr>
          <p:cNvPr id="6" name="Content Placeholder 5"/>
          <p:cNvGraphicFramePr>
            <a:graphicFrameLocks noGrp="1"/>
          </p:cNvGraphicFramePr>
          <p:nvPr>
            <p:ph idx="1"/>
            <p:extLst/>
          </p:nvPr>
        </p:nvGraphicFramePr>
        <p:xfrm>
          <a:off x="1331640" y="897564"/>
          <a:ext cx="6480720" cy="3942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90736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95486"/>
            <a:ext cx="5937312" cy="961839"/>
          </a:xfrm>
        </p:spPr>
        <p:txBody>
          <a:bodyPr/>
          <a:lstStyle/>
          <a:p>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r>
              <a:rPr lang="en-GB" sz="2400" dirty="0"/>
              <a:t>‘How reliable </a:t>
            </a:r>
            <a:br>
              <a:rPr lang="en-GB" sz="2400" dirty="0"/>
            </a:br>
            <a:r>
              <a:rPr lang="en-GB" sz="2400" dirty="0"/>
              <a:t>do you think </a:t>
            </a:r>
            <a:br>
              <a:rPr lang="en-GB" sz="2400" dirty="0"/>
            </a:br>
            <a:r>
              <a:rPr lang="en-GB" sz="2400" dirty="0"/>
              <a:t>translation software is?’</a:t>
            </a:r>
          </a:p>
        </p:txBody>
      </p:sp>
      <p:pic>
        <p:nvPicPr>
          <p:cNvPr id="5" name="Content Placeholder 3"/>
          <p:cNvPicPr>
            <a:picLocks/>
          </p:cNvPicPr>
          <p:nvPr/>
        </p:nvPicPr>
        <p:blipFill rotWithShape="1">
          <a:blip r:embed="rId2">
            <a:extLst/>
          </a:blip>
          <a:srcRect l="44869" t="35571" r="51030" b="30240"/>
          <a:stretch/>
        </p:blipFill>
        <p:spPr bwMode="auto">
          <a:xfrm>
            <a:off x="1143000" y="3165816"/>
            <a:ext cx="432048" cy="13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75048" y="1567629"/>
            <a:ext cx="3699030" cy="2862322"/>
          </a:xfrm>
          <a:prstGeom prst="rect">
            <a:avLst/>
          </a:prstGeom>
        </p:spPr>
        <p:txBody>
          <a:bodyPr wrap="square">
            <a:spAutoFit/>
          </a:bodyPr>
          <a:lstStyle/>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r>
              <a:rPr lang="en-GB" b="1" dirty="0">
                <a:solidFill>
                  <a:srgbClr val="000000"/>
                </a:solidFill>
                <a:latin typeface="Arial" charset="0"/>
                <a:ea typeface="MS PGothic" pitchFamily="34" charset="-128"/>
              </a:rPr>
              <a:t>Very reliable 3.2% (5)</a:t>
            </a:r>
          </a:p>
          <a:p>
            <a:pPr defTabSz="685800" fontAlgn="base">
              <a:spcBef>
                <a:spcPct val="0"/>
              </a:spcBef>
              <a:spcAft>
                <a:spcPct val="0"/>
              </a:spcAft>
            </a:pPr>
            <a:r>
              <a:rPr lang="en-GB" b="1" dirty="0">
                <a:solidFill>
                  <a:srgbClr val="000000"/>
                </a:solidFill>
                <a:latin typeface="Arial" charset="0"/>
                <a:ea typeface="MS PGothic" pitchFamily="34" charset="-128"/>
              </a:rPr>
              <a:t>Somewhat reliable 56.1% (87)</a:t>
            </a:r>
          </a:p>
          <a:p>
            <a:pPr defTabSz="685800" fontAlgn="base">
              <a:spcBef>
                <a:spcPct val="0"/>
              </a:spcBef>
              <a:spcAft>
                <a:spcPct val="0"/>
              </a:spcAft>
            </a:pPr>
            <a:r>
              <a:rPr lang="en-GB" b="1" dirty="0">
                <a:solidFill>
                  <a:srgbClr val="000000"/>
                </a:solidFill>
                <a:latin typeface="Arial" charset="0"/>
                <a:ea typeface="MS PGothic" pitchFamily="34" charset="-128"/>
              </a:rPr>
              <a:t>Somewhat unreliable 38.7% (60)</a:t>
            </a:r>
          </a:p>
          <a:p>
            <a:pPr defTabSz="685800" fontAlgn="base">
              <a:spcBef>
                <a:spcPct val="0"/>
              </a:spcBef>
              <a:spcAft>
                <a:spcPct val="0"/>
              </a:spcAft>
            </a:pPr>
            <a:r>
              <a:rPr lang="en-GB" b="1" dirty="0">
                <a:solidFill>
                  <a:srgbClr val="000000"/>
                </a:solidFill>
                <a:latin typeface="Arial" charset="0"/>
                <a:ea typeface="MS PGothic" pitchFamily="34" charset="-128"/>
              </a:rPr>
              <a:t>Very unreliable 1.9% (3) </a:t>
            </a:r>
          </a:p>
        </p:txBody>
      </p:sp>
      <p:pic>
        <p:nvPicPr>
          <p:cNvPr id="7" name="Content Placeholder 4"/>
          <p:cNvPicPr>
            <a:picLocks noGrp="1"/>
          </p:cNvPicPr>
          <p:nvPr>
            <p:ph idx="1"/>
          </p:nvPr>
        </p:nvPicPr>
        <p:blipFill rotWithShape="1">
          <a:blip r:embed="rId3"/>
          <a:srcRect l="2763" t="12766" r="58856" b="4900"/>
          <a:stretch/>
        </p:blipFill>
        <p:spPr>
          <a:xfrm>
            <a:off x="4734018" y="357505"/>
            <a:ext cx="3132088" cy="3154616"/>
          </a:xfrm>
          <a:prstGeom prst="rect">
            <a:avLst/>
          </a:prstGeom>
        </p:spPr>
      </p:pic>
    </p:spTree>
    <p:extLst>
      <p:ext uri="{BB962C8B-B14F-4D97-AF65-F5344CB8AC3E}">
        <p14:creationId xmlns:p14="http://schemas.microsoft.com/office/powerpoint/2010/main" val="14013221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628" y="0"/>
            <a:ext cx="6696744" cy="951570"/>
          </a:xfrm>
        </p:spPr>
        <p:txBody>
          <a:bodyPr/>
          <a:lstStyle/>
          <a:p>
            <a:r>
              <a:rPr lang="en-GB" sz="2400" dirty="0"/>
              <a:t>‘Do you think it is appropriate to use translation software for…?’ </a:t>
            </a:r>
            <a:r>
              <a:rPr lang="en-GB" sz="1800" dirty="0"/>
              <a:t>(Multiple answers possible.)</a:t>
            </a:r>
          </a:p>
        </p:txBody>
      </p:sp>
      <p:graphicFrame>
        <p:nvGraphicFramePr>
          <p:cNvPr id="6" name="Content Placeholder 5"/>
          <p:cNvGraphicFramePr>
            <a:graphicFrameLocks noGrp="1"/>
          </p:cNvGraphicFramePr>
          <p:nvPr>
            <p:ph idx="1"/>
            <p:extLst/>
          </p:nvPr>
        </p:nvGraphicFramePr>
        <p:xfrm>
          <a:off x="1143000" y="951570"/>
          <a:ext cx="6858000" cy="39964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9165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87474"/>
            <a:ext cx="5937312" cy="1069851"/>
          </a:xfrm>
        </p:spPr>
        <p:txBody>
          <a:bodyPr/>
          <a:lstStyle/>
          <a:p>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r>
              <a:rPr lang="en-GB" sz="2400" dirty="0"/>
              <a:t>‘Do you think </a:t>
            </a:r>
            <a:br>
              <a:rPr lang="en-GB" sz="2400" dirty="0"/>
            </a:br>
            <a:r>
              <a:rPr lang="en-GB" sz="2400" dirty="0"/>
              <a:t>translation software </a:t>
            </a:r>
            <a:br>
              <a:rPr lang="en-GB" sz="2400" dirty="0"/>
            </a:br>
            <a:r>
              <a:rPr lang="en-GB" sz="2400" dirty="0"/>
              <a:t>can help people </a:t>
            </a:r>
            <a:br>
              <a:rPr lang="en-GB" sz="2400" dirty="0"/>
            </a:br>
            <a:r>
              <a:rPr lang="en-GB" sz="2400" dirty="0"/>
              <a:t>develop their English?’</a:t>
            </a:r>
          </a:p>
        </p:txBody>
      </p:sp>
      <p:sp>
        <p:nvSpPr>
          <p:cNvPr id="3" name="Rectangle 2"/>
          <p:cNvSpPr/>
          <p:nvPr/>
        </p:nvSpPr>
        <p:spPr>
          <a:xfrm>
            <a:off x="1575048" y="1567629"/>
            <a:ext cx="3699030" cy="3139321"/>
          </a:xfrm>
          <a:prstGeom prst="rect">
            <a:avLst/>
          </a:prstGeom>
        </p:spPr>
        <p:txBody>
          <a:bodyPr wrap="square">
            <a:spAutoFit/>
          </a:bodyPr>
          <a:lstStyle/>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r>
              <a:rPr lang="en-GB" b="1" dirty="0">
                <a:solidFill>
                  <a:srgbClr val="000000"/>
                </a:solidFill>
                <a:latin typeface="Arial" charset="0"/>
                <a:ea typeface="MS PGothic" pitchFamily="34" charset="-128"/>
              </a:rPr>
              <a:t>Yes, it can help 56.1% (87)</a:t>
            </a:r>
          </a:p>
          <a:p>
            <a:pPr defTabSz="685800" fontAlgn="base">
              <a:spcBef>
                <a:spcPct val="0"/>
              </a:spcBef>
              <a:spcAft>
                <a:spcPct val="0"/>
              </a:spcAft>
            </a:pPr>
            <a:r>
              <a:rPr lang="en-GB" b="1" dirty="0">
                <a:solidFill>
                  <a:srgbClr val="000000"/>
                </a:solidFill>
                <a:latin typeface="Arial" charset="0"/>
                <a:ea typeface="MS PGothic" pitchFamily="34" charset="-128"/>
              </a:rPr>
              <a:t>No, people become too </a:t>
            </a:r>
          </a:p>
          <a:p>
            <a:pPr defTabSz="685800" fontAlgn="base">
              <a:spcBef>
                <a:spcPct val="0"/>
              </a:spcBef>
              <a:spcAft>
                <a:spcPct val="0"/>
              </a:spcAft>
            </a:pPr>
            <a:r>
              <a:rPr lang="en-GB" b="1" dirty="0">
                <a:solidFill>
                  <a:srgbClr val="000000"/>
                </a:solidFill>
                <a:latin typeface="Arial" charset="0"/>
                <a:ea typeface="MS PGothic" pitchFamily="34" charset="-128"/>
              </a:rPr>
              <a:t>reliant on it 43.9% (68)</a:t>
            </a:r>
          </a:p>
          <a:p>
            <a:pPr defTabSz="685800" fontAlgn="base">
              <a:spcBef>
                <a:spcPct val="0"/>
              </a:spcBef>
              <a:spcAft>
                <a:spcPct val="0"/>
              </a:spcAft>
            </a:pPr>
            <a:endParaRPr lang="en-GB" b="1" dirty="0">
              <a:solidFill>
                <a:srgbClr val="000000"/>
              </a:solidFill>
              <a:latin typeface="Arial" charset="0"/>
              <a:ea typeface="MS PGothic" pitchFamily="34" charset="-128"/>
            </a:endParaRPr>
          </a:p>
          <a:p>
            <a:pPr defTabSz="685800" fontAlgn="base">
              <a:spcBef>
                <a:spcPct val="0"/>
              </a:spcBef>
              <a:spcAft>
                <a:spcPct val="0"/>
              </a:spcAft>
            </a:pPr>
            <a:r>
              <a:rPr lang="en-GB" b="1" dirty="0">
                <a:solidFill>
                  <a:srgbClr val="000000"/>
                </a:solidFill>
                <a:latin typeface="Arial" charset="0"/>
                <a:ea typeface="MS PGothic" pitchFamily="34" charset="-128"/>
              </a:rPr>
              <a:t> </a:t>
            </a:r>
          </a:p>
        </p:txBody>
      </p:sp>
      <p:sp>
        <p:nvSpPr>
          <p:cNvPr id="4" name="Content Placeholder 3"/>
          <p:cNvSpPr>
            <a:spLocks noGrp="1"/>
          </p:cNvSpPr>
          <p:nvPr>
            <p:ph idx="1"/>
          </p:nvPr>
        </p:nvSpPr>
        <p:spPr>
          <a:xfrm>
            <a:off x="1586212" y="1902923"/>
            <a:ext cx="5829300" cy="2916324"/>
          </a:xfrm>
        </p:spPr>
        <p:txBody>
          <a:bodyPr/>
          <a:lstStyle/>
          <a:p>
            <a:endParaRPr lang="en-GB" i="1" dirty="0" smtClean="0"/>
          </a:p>
          <a:p>
            <a:pPr algn="r"/>
            <a:endParaRPr lang="en-GB" i="1" dirty="0"/>
          </a:p>
        </p:txBody>
      </p:sp>
      <p:pic>
        <p:nvPicPr>
          <p:cNvPr id="8" name="Content Placeholder 3"/>
          <p:cNvPicPr>
            <a:picLocks/>
          </p:cNvPicPr>
          <p:nvPr/>
        </p:nvPicPr>
        <p:blipFill rotWithShape="1">
          <a:blip r:embed="rId2"/>
          <a:srcRect l="2761" t="13467" r="58382" b="7670"/>
          <a:stretch/>
        </p:blipFill>
        <p:spPr bwMode="auto">
          <a:xfrm>
            <a:off x="4680012" y="951570"/>
            <a:ext cx="3186354" cy="313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p:cNvPicPr>
            <a:picLocks/>
          </p:cNvPicPr>
          <p:nvPr/>
        </p:nvPicPr>
        <p:blipFill rotWithShape="1">
          <a:blip r:embed="rId2"/>
          <a:srcRect l="45088" t="37125" r="50749" b="39216"/>
          <a:stretch/>
        </p:blipFill>
        <p:spPr bwMode="auto">
          <a:xfrm>
            <a:off x="1275897" y="3219822"/>
            <a:ext cx="3240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5297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700" dirty="0"/>
              <a:t>Conclusions from survey</a:t>
            </a:r>
          </a:p>
        </p:txBody>
      </p:sp>
      <p:sp>
        <p:nvSpPr>
          <p:cNvPr id="3" name="Content Placeholder 2"/>
          <p:cNvSpPr>
            <a:spLocks noGrp="1"/>
          </p:cNvSpPr>
          <p:nvPr>
            <p:ph idx="1"/>
          </p:nvPr>
        </p:nvSpPr>
        <p:spPr>
          <a:xfrm>
            <a:off x="1440655" y="1167594"/>
            <a:ext cx="6317699" cy="3132348"/>
          </a:xfrm>
        </p:spPr>
        <p:txBody>
          <a:bodyPr/>
          <a:lstStyle/>
          <a:p>
            <a:r>
              <a:rPr lang="en-GB" dirty="0" smtClean="0"/>
              <a:t>Our students </a:t>
            </a:r>
            <a:r>
              <a:rPr lang="en-GB" i="1" dirty="0" smtClean="0"/>
              <a:t>do</a:t>
            </a:r>
            <a:r>
              <a:rPr lang="en-GB" dirty="0" smtClean="0"/>
              <a:t> use translation software.</a:t>
            </a:r>
          </a:p>
          <a:p>
            <a:r>
              <a:rPr lang="en-GB" dirty="0" smtClean="0"/>
              <a:t>Mostly </a:t>
            </a:r>
            <a:r>
              <a:rPr lang="en-GB" dirty="0"/>
              <a:t>for short pieces of </a:t>
            </a:r>
            <a:r>
              <a:rPr lang="en-GB" dirty="0" smtClean="0"/>
              <a:t>text </a:t>
            </a:r>
          </a:p>
          <a:p>
            <a:r>
              <a:rPr lang="en-GB" dirty="0" smtClean="0"/>
              <a:t>Most </a:t>
            </a:r>
            <a:r>
              <a:rPr lang="en-GB" dirty="0"/>
              <a:t>students: </a:t>
            </a:r>
            <a:r>
              <a:rPr lang="en-GB" dirty="0" smtClean="0"/>
              <a:t>see GT as (reasonably</a:t>
            </a:r>
            <a:r>
              <a:rPr lang="en-GB" dirty="0"/>
              <a:t>) </a:t>
            </a:r>
            <a:r>
              <a:rPr lang="en-GB" dirty="0" smtClean="0"/>
              <a:t>reliable</a:t>
            </a:r>
            <a:r>
              <a:rPr lang="en-GB" dirty="0"/>
              <a:t> </a:t>
            </a:r>
            <a:r>
              <a:rPr lang="en-GB" dirty="0" smtClean="0"/>
              <a:t>and use as appropriate </a:t>
            </a:r>
            <a:r>
              <a:rPr lang="en-GB" dirty="0"/>
              <a:t>– but not for entire texts. </a:t>
            </a:r>
          </a:p>
          <a:p>
            <a:r>
              <a:rPr lang="en-GB" dirty="0"/>
              <a:t>Student opinion divided about whether it helps or hinders English language development.</a:t>
            </a:r>
          </a:p>
          <a:p>
            <a:endParaRPr lang="en-GB" dirty="0"/>
          </a:p>
          <a:p>
            <a:endParaRPr lang="en-GB" dirty="0"/>
          </a:p>
          <a:p>
            <a:endParaRPr lang="en-GB" dirty="0" smtClean="0"/>
          </a:p>
          <a:p>
            <a:endParaRPr lang="en-GB" dirty="0"/>
          </a:p>
          <a:p>
            <a:endParaRPr lang="en-GB" sz="1800" dirty="0"/>
          </a:p>
          <a:p>
            <a:endParaRPr lang="en-GB" dirty="0"/>
          </a:p>
          <a:p>
            <a:endParaRPr lang="en-GB" dirty="0" smtClean="0"/>
          </a:p>
          <a:p>
            <a:pPr marL="0" indent="0">
              <a:buNone/>
            </a:pPr>
            <a:r>
              <a:rPr lang="en-GB" dirty="0" smtClean="0"/>
              <a:t> </a:t>
            </a:r>
            <a:endParaRPr lang="en-GB" u="sng" dirty="0"/>
          </a:p>
        </p:txBody>
      </p:sp>
    </p:spTree>
    <p:extLst>
      <p:ext uri="{BB962C8B-B14F-4D97-AF65-F5344CB8AC3E}">
        <p14:creationId xmlns:p14="http://schemas.microsoft.com/office/powerpoint/2010/main" val="2498496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xmlns="" id="{559AE206-7EBA-4D33-8BC9-9D8158553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xmlns="" id="{4AE0E323-1F93-422B-93EE-542BFDA6DD41}"/>
              </a:ext>
            </a:extLst>
          </p:cNvPr>
          <p:cNvSpPr>
            <a:spLocks noGrp="1"/>
          </p:cNvSpPr>
          <p:nvPr>
            <p:ph type="title"/>
          </p:nvPr>
        </p:nvSpPr>
        <p:spPr>
          <a:xfrm>
            <a:off x="481693" y="3394010"/>
            <a:ext cx="5204792" cy="1303020"/>
          </a:xfrm>
        </p:spPr>
        <p:txBody>
          <a:bodyPr vert="horz" lIns="68580" tIns="34290" rIns="68580" bIns="34290" rtlCol="0" anchor="ctr">
            <a:normAutofit/>
          </a:bodyPr>
          <a:lstStyle/>
          <a:p>
            <a:pPr algn="r"/>
            <a:r>
              <a:rPr lang="en-US" sz="2850" b="1" dirty="0"/>
              <a:t>Evidence of how to develop student employability skills via a simulation</a:t>
            </a:r>
            <a:endParaRPr lang="en-US" sz="2850" dirty="0"/>
          </a:p>
        </p:txBody>
      </p:sp>
      <p:sp>
        <p:nvSpPr>
          <p:cNvPr id="7" name="TextBox 6">
            <a:extLst>
              <a:ext uri="{FF2B5EF4-FFF2-40B4-BE49-F238E27FC236}">
                <a16:creationId xmlns:a16="http://schemas.microsoft.com/office/drawing/2014/main" xmlns="" id="{989158D8-1F6A-41A9-AC4A-A19AF4A26EB5}"/>
              </a:ext>
            </a:extLst>
          </p:cNvPr>
          <p:cNvSpPr txBox="1"/>
          <p:nvPr/>
        </p:nvSpPr>
        <p:spPr>
          <a:xfrm>
            <a:off x="6038072" y="3394010"/>
            <a:ext cx="2408466" cy="1303020"/>
          </a:xfrm>
          <a:prstGeom prst="rect">
            <a:avLst/>
          </a:prstGeom>
        </p:spPr>
        <p:txBody>
          <a:bodyPr vert="horz" lIns="68580" tIns="34290" rIns="68580" bIns="34290" rtlCol="0" anchor="ctr">
            <a:normAutofit/>
          </a:bodyPr>
          <a:lstStyle/>
          <a:p>
            <a:pPr defTabSz="685800">
              <a:lnSpc>
                <a:spcPct val="90000"/>
              </a:lnSpc>
              <a:spcBef>
                <a:spcPts val="750"/>
              </a:spcBef>
            </a:pPr>
            <a:r>
              <a:rPr lang="en-US" dirty="0">
                <a:solidFill>
                  <a:prstClr val="black"/>
                </a:solidFill>
                <a:latin typeface="Calibri" panose="020F0502020204030204"/>
              </a:rPr>
              <a:t>Lesley Strachan</a:t>
            </a:r>
            <a:endParaRPr lang="en-US">
              <a:solidFill>
                <a:prstClr val="black"/>
              </a:solidFill>
              <a:latin typeface="Calibri" panose="020F0502020204030204"/>
            </a:endParaRPr>
          </a:p>
          <a:p>
            <a:pPr defTabSz="685800">
              <a:lnSpc>
                <a:spcPct val="90000"/>
              </a:lnSpc>
              <a:spcBef>
                <a:spcPts val="750"/>
              </a:spcBef>
            </a:pPr>
            <a:r>
              <a:rPr lang="en-US" dirty="0">
                <a:solidFill>
                  <a:prstClr val="black"/>
                </a:solidFill>
                <a:latin typeface="Calibri" panose="020F0502020204030204"/>
              </a:rPr>
              <a:t>University of Southampton</a:t>
            </a:r>
            <a:endParaRPr lang="en-US">
              <a:solidFill>
                <a:prstClr val="black"/>
              </a:solidFill>
              <a:latin typeface="Calibri" panose="020F0502020204030204"/>
            </a:endParaRPr>
          </a:p>
        </p:txBody>
      </p:sp>
      <p:sp>
        <p:nvSpPr>
          <p:cNvPr id="19" name="Oval 13">
            <a:extLst>
              <a:ext uri="{FF2B5EF4-FFF2-40B4-BE49-F238E27FC236}">
                <a16:creationId xmlns:a16="http://schemas.microsoft.com/office/drawing/2014/main" xmlns="" id="{6437D937-A7F1-4011-92B4-328E5BE1B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1425" y="465360"/>
            <a:ext cx="1682850" cy="1682847"/>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Oval 15">
            <a:extLst>
              <a:ext uri="{FF2B5EF4-FFF2-40B4-BE49-F238E27FC236}">
                <a16:creationId xmlns:a16="http://schemas.microsoft.com/office/drawing/2014/main" xmlns="" id="{B672F332-AF08-46C6-94F0-77684310D7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46251" y="1849954"/>
            <a:ext cx="721796" cy="7217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Oval 17">
            <a:extLst>
              <a:ext uri="{FF2B5EF4-FFF2-40B4-BE49-F238E27FC236}">
                <a16:creationId xmlns:a16="http://schemas.microsoft.com/office/drawing/2014/main" xmlns="" id="{34244EF8-D73A-40E1-BE73-D46E6B4B04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44372" y="1745992"/>
            <a:ext cx="220271" cy="220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23" name="Straight Connector 19">
            <a:extLst>
              <a:ext uri="{FF2B5EF4-FFF2-40B4-BE49-F238E27FC236}">
                <a16:creationId xmlns:a16="http://schemas.microsoft.com/office/drawing/2014/main" xmlns="" id="{9E8E38ED-369A-44C2-B635-0BED0E48A6E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50294" y="339401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xmlns="" id="{6EB0F57B-356B-41C7-8B1B-F3172C772594}"/>
              </a:ext>
            </a:extLst>
          </p:cNvPr>
          <p:cNvSpPr>
            <a:spLocks noGrp="1"/>
          </p:cNvSpPr>
          <p:nvPr>
            <p:ph type="dt" sz="half" idx="10"/>
          </p:nvPr>
        </p:nvSpPr>
        <p:spPr/>
        <p:txBody>
          <a:bodyPr/>
          <a:lstStyle/>
          <a:p>
            <a:pPr defTabSz="685800"/>
            <a:fld id="{6D2D596D-7E57-4AFC-807C-0D5F1D218F73}"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07459F4B-1FF1-44E3-AB0C-1753327D763F}"/>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Award winning trainer| author| career coach| simulation specialist| employability skills guru| marketing tutor| speaker</a:t>
            </a:r>
          </a:p>
        </p:txBody>
      </p:sp>
      <p:sp>
        <p:nvSpPr>
          <p:cNvPr id="5" name="Slide Number Placeholder 4">
            <a:extLst>
              <a:ext uri="{FF2B5EF4-FFF2-40B4-BE49-F238E27FC236}">
                <a16:creationId xmlns:a16="http://schemas.microsoft.com/office/drawing/2014/main" xmlns="" id="{61D4CC3F-6E0A-4FB5-BD34-48CEA34C24AE}"/>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5</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020915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458" y="7880"/>
            <a:ext cx="6263692" cy="857250"/>
          </a:xfrm>
        </p:spPr>
        <p:txBody>
          <a:bodyPr/>
          <a:lstStyle/>
          <a:p>
            <a:r>
              <a:rPr lang="en-GB" sz="2700" dirty="0"/>
              <a:t>Quotes from interviews</a:t>
            </a:r>
          </a:p>
        </p:txBody>
      </p:sp>
      <p:sp>
        <p:nvSpPr>
          <p:cNvPr id="3" name="Content Placeholder 2"/>
          <p:cNvSpPr>
            <a:spLocks noGrp="1"/>
          </p:cNvSpPr>
          <p:nvPr>
            <p:ph idx="1"/>
          </p:nvPr>
        </p:nvSpPr>
        <p:spPr>
          <a:xfrm>
            <a:off x="1143001" y="789552"/>
            <a:ext cx="6857999" cy="3996444"/>
          </a:xfrm>
        </p:spPr>
        <p:txBody>
          <a:bodyPr/>
          <a:lstStyle/>
          <a:p>
            <a:r>
              <a:rPr lang="en-GB" i="1" dirty="0" smtClean="0"/>
              <a:t>“</a:t>
            </a:r>
            <a:r>
              <a:rPr lang="en-GB" i="1" dirty="0"/>
              <a:t>Most of my friends…  just translate this whole article into Chinese and they will just read the Chinese.” </a:t>
            </a:r>
          </a:p>
          <a:p>
            <a:r>
              <a:rPr lang="en-GB" i="1" dirty="0" smtClean="0"/>
              <a:t>“</a:t>
            </a:r>
            <a:r>
              <a:rPr lang="en-GB" i="1" dirty="0"/>
              <a:t>Can we say that using the Google Translation is ours? Is it Google writing</a:t>
            </a:r>
            <a:r>
              <a:rPr lang="en-GB" i="1" dirty="0" smtClean="0"/>
              <a:t>?”</a:t>
            </a:r>
          </a:p>
          <a:p>
            <a:r>
              <a:rPr lang="en-GB" i="1" dirty="0"/>
              <a:t>“Even if I know that something is forbidden and it may help me I will use it</a:t>
            </a:r>
            <a:r>
              <a:rPr lang="en-GB" i="1" dirty="0" smtClean="0"/>
              <a:t>.”</a:t>
            </a:r>
          </a:p>
          <a:p>
            <a:r>
              <a:rPr lang="en-GB" i="1" dirty="0" smtClean="0"/>
              <a:t>“</a:t>
            </a:r>
            <a:r>
              <a:rPr lang="en-GB" i="1" dirty="0"/>
              <a:t>Sometimes I think it’s really unfair if the professor reduces my score due to the English skills</a:t>
            </a:r>
            <a:r>
              <a:rPr lang="en-GB" i="1" dirty="0" smtClean="0"/>
              <a:t>.”</a:t>
            </a:r>
          </a:p>
          <a:p>
            <a:r>
              <a:rPr lang="en-GB" i="1" dirty="0" smtClean="0"/>
              <a:t>“</a:t>
            </a:r>
            <a:r>
              <a:rPr lang="en-GB" i="1" dirty="0"/>
              <a:t>In the future maybe we can compete more fairly with domestic students.”</a:t>
            </a:r>
          </a:p>
          <a:p>
            <a:endParaRPr lang="en-GB" sz="1800"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21525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are we responding to this?</a:t>
            </a:r>
            <a:endParaRPr lang="en-GB" dirty="0"/>
          </a:p>
        </p:txBody>
      </p:sp>
      <p:sp>
        <p:nvSpPr>
          <p:cNvPr id="3" name="Content Placeholder 2"/>
          <p:cNvSpPr>
            <a:spLocks noGrp="1"/>
          </p:cNvSpPr>
          <p:nvPr>
            <p:ph idx="1"/>
          </p:nvPr>
        </p:nvSpPr>
        <p:spPr>
          <a:xfrm>
            <a:off x="1277634" y="1383618"/>
            <a:ext cx="6696744" cy="2916324"/>
          </a:xfrm>
        </p:spPr>
        <p:txBody>
          <a:bodyPr/>
          <a:lstStyle/>
          <a:p>
            <a:r>
              <a:rPr lang="en-GB" dirty="0" smtClean="0"/>
              <a:t>Development of policy on the use of GT</a:t>
            </a:r>
          </a:p>
          <a:p>
            <a:endParaRPr lang="en-GB" dirty="0"/>
          </a:p>
          <a:p>
            <a:r>
              <a:rPr lang="en-GB" dirty="0" smtClean="0"/>
              <a:t>Revised assessment for entry to degree programmes</a:t>
            </a:r>
            <a:endParaRPr lang="en-GB" dirty="0"/>
          </a:p>
          <a:p>
            <a:endParaRPr lang="en-GB" dirty="0" smtClean="0"/>
          </a:p>
          <a:p>
            <a:r>
              <a:rPr lang="en-GB" dirty="0" smtClean="0"/>
              <a:t>GT teaching &amp; learning strategies for English language development throughout academic career</a:t>
            </a:r>
          </a:p>
          <a:p>
            <a:endParaRPr lang="en-GB" dirty="0"/>
          </a:p>
          <a:p>
            <a:endParaRPr lang="en-GB" dirty="0"/>
          </a:p>
          <a:p>
            <a:pPr marL="0" indent="0">
              <a:buNone/>
            </a:pPr>
            <a:endParaRPr lang="en-GB" dirty="0"/>
          </a:p>
          <a:p>
            <a:pPr marL="0" indent="0">
              <a:buNone/>
            </a:pPr>
            <a:endParaRPr lang="en-GB" dirty="0" smtClean="0"/>
          </a:p>
          <a:p>
            <a:pPr marL="0" indent="0">
              <a:buNone/>
            </a:pPr>
            <a:endParaRPr lang="en-GB" dirty="0"/>
          </a:p>
          <a:p>
            <a:endParaRPr lang="en-GB" dirty="0" smtClean="0"/>
          </a:p>
          <a:p>
            <a:endParaRPr lang="en-GB" dirty="0"/>
          </a:p>
        </p:txBody>
      </p:sp>
    </p:spTree>
    <p:extLst>
      <p:ext uri="{BB962C8B-B14F-4D97-AF65-F5344CB8AC3E}">
        <p14:creationId xmlns:p14="http://schemas.microsoft.com/office/powerpoint/2010/main" val="2654351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656" y="195486"/>
            <a:ext cx="5829300" cy="648072"/>
          </a:xfrm>
        </p:spPr>
        <p:txBody>
          <a:bodyPr/>
          <a:lstStyle/>
          <a:p>
            <a:r>
              <a:rPr lang="en-GB" sz="2700" dirty="0"/>
              <a:t>References</a:t>
            </a:r>
          </a:p>
        </p:txBody>
      </p:sp>
      <p:sp>
        <p:nvSpPr>
          <p:cNvPr id="3" name="Content Placeholder 2"/>
          <p:cNvSpPr>
            <a:spLocks noGrp="1"/>
          </p:cNvSpPr>
          <p:nvPr>
            <p:ph idx="1"/>
          </p:nvPr>
        </p:nvSpPr>
        <p:spPr>
          <a:xfrm>
            <a:off x="1440657" y="843558"/>
            <a:ext cx="6101674" cy="3726414"/>
          </a:xfrm>
        </p:spPr>
        <p:txBody>
          <a:bodyPr>
            <a:noAutofit/>
          </a:bodyPr>
          <a:lstStyle/>
          <a:p>
            <a:pPr marL="0" indent="-342900">
              <a:buNone/>
            </a:pPr>
            <a:r>
              <a:rPr lang="en-GB" sz="1050" dirty="0" err="1"/>
              <a:t>Alhaisoni</a:t>
            </a:r>
            <a:r>
              <a:rPr lang="en-GB" sz="1050" dirty="0"/>
              <a:t>, E. and </a:t>
            </a:r>
            <a:r>
              <a:rPr lang="en-GB" sz="1050" dirty="0" err="1"/>
              <a:t>Alhaysony</a:t>
            </a:r>
            <a:r>
              <a:rPr lang="en-GB" sz="1050" dirty="0"/>
              <a:t>, M. (2017). An Investigation of Saudi EFL University Students’ Attitudes towards the Use of Google Translate</a:t>
            </a:r>
            <a:r>
              <a:rPr lang="en-GB" sz="1050" i="1" dirty="0"/>
              <a:t>. International Journal of English Language Education</a:t>
            </a:r>
            <a:r>
              <a:rPr lang="en-GB" sz="1050" dirty="0"/>
              <a:t>. 5. 72-82</a:t>
            </a:r>
          </a:p>
          <a:p>
            <a:pPr marL="0" indent="-342900">
              <a:buNone/>
            </a:pPr>
            <a:endParaRPr lang="en-GB" sz="1050" dirty="0"/>
          </a:p>
          <a:p>
            <a:pPr marL="0" indent="-342900">
              <a:buNone/>
            </a:pPr>
            <a:r>
              <a:rPr lang="en-GB" sz="1050" dirty="0" err="1"/>
              <a:t>Beare</a:t>
            </a:r>
            <a:r>
              <a:rPr lang="en-GB" sz="1050" dirty="0"/>
              <a:t>, K. (2018). </a:t>
            </a:r>
            <a:r>
              <a:rPr lang="en-GB" sz="1050" i="1" dirty="0"/>
              <a:t>How to Use Google Translate to Teach English. </a:t>
            </a:r>
            <a:r>
              <a:rPr lang="en-GB" sz="1050" dirty="0"/>
              <a:t>Available online: </a:t>
            </a:r>
            <a:r>
              <a:rPr lang="en-GB" sz="1050" dirty="0">
                <a:hlinkClick r:id="rId2"/>
              </a:rPr>
              <a:t>https://www.thoughtco.com/how-to-use-google-translate-for-teaching-english-1211770</a:t>
            </a:r>
            <a:r>
              <a:rPr lang="en-GB" sz="1050" dirty="0"/>
              <a:t>. Accessed 27 March 2019.</a:t>
            </a:r>
            <a:r>
              <a:rPr lang="en-GB" sz="1050" i="1" dirty="0"/>
              <a:t> </a:t>
            </a:r>
          </a:p>
          <a:p>
            <a:pPr marL="0" indent="-342900">
              <a:buNone/>
            </a:pPr>
            <a:endParaRPr lang="en-GB" sz="1050" dirty="0"/>
          </a:p>
          <a:p>
            <a:pPr marL="0" indent="-342900">
              <a:buNone/>
            </a:pPr>
            <a:r>
              <a:rPr lang="en-GB" sz="1050" dirty="0"/>
              <a:t>Clifford, J., </a:t>
            </a:r>
            <a:r>
              <a:rPr lang="en-GB" sz="1050" dirty="0" err="1"/>
              <a:t>Merschel</a:t>
            </a:r>
            <a:r>
              <a:rPr lang="en-GB" sz="1050" dirty="0"/>
              <a:t>, L., and </a:t>
            </a:r>
            <a:r>
              <a:rPr lang="en-GB" sz="1050" dirty="0" err="1"/>
              <a:t>Munné</a:t>
            </a:r>
            <a:r>
              <a:rPr lang="en-GB" sz="1050" dirty="0"/>
              <a:t>, J. (2013). Surveying the landscape: What is the role of machine translation in language learning? </a:t>
            </a:r>
            <a:r>
              <a:rPr lang="en-GB" sz="1050" i="1" dirty="0"/>
              <a:t>@tic. </a:t>
            </a:r>
            <a:r>
              <a:rPr lang="en-GB" sz="1050" i="1" dirty="0" err="1"/>
              <a:t>revista</a:t>
            </a:r>
            <a:r>
              <a:rPr lang="en-GB" sz="1050" i="1" dirty="0"/>
              <a:t> </a:t>
            </a:r>
            <a:r>
              <a:rPr lang="en-GB" sz="1050" i="1" dirty="0" err="1"/>
              <a:t>d’innovació</a:t>
            </a:r>
            <a:r>
              <a:rPr lang="en-GB" sz="1050" i="1" dirty="0"/>
              <a:t> </a:t>
            </a:r>
            <a:r>
              <a:rPr lang="en-GB" sz="1050" i="1" dirty="0" err="1"/>
              <a:t>educativa</a:t>
            </a:r>
            <a:r>
              <a:rPr lang="en-GB" sz="1050" dirty="0"/>
              <a:t>, 10, 108-121.</a:t>
            </a:r>
          </a:p>
          <a:p>
            <a:pPr marL="0" indent="-342900">
              <a:buNone/>
            </a:pPr>
            <a:endParaRPr lang="en-GB" sz="1050" dirty="0"/>
          </a:p>
          <a:p>
            <a:pPr marL="0" indent="-342900">
              <a:buNone/>
            </a:pPr>
            <a:r>
              <a:rPr lang="en-GB" sz="1050" dirty="0"/>
              <a:t>Groves, M. and Mundt, K. (2015). ‘ Friend or foe? Google Translate in language for academic purpose.’ </a:t>
            </a:r>
            <a:r>
              <a:rPr lang="en-GB" sz="1050" i="1" dirty="0"/>
              <a:t>English for Specific Purpose </a:t>
            </a:r>
            <a:r>
              <a:rPr lang="en-GB" sz="1050" dirty="0"/>
              <a:t>37 (2015) 112-121.</a:t>
            </a:r>
          </a:p>
          <a:p>
            <a:pPr marL="0" indent="-342900">
              <a:buNone/>
            </a:pPr>
            <a:endParaRPr lang="en-GB" sz="1050" dirty="0"/>
          </a:p>
          <a:p>
            <a:pPr marL="0" indent="-342900">
              <a:buNone/>
            </a:pPr>
            <a:r>
              <a:rPr lang="en-GB" sz="1050" dirty="0"/>
              <a:t>Jolley, J. R. and </a:t>
            </a:r>
            <a:r>
              <a:rPr lang="en-GB" sz="1050" dirty="0" err="1"/>
              <a:t>Maimone</a:t>
            </a:r>
            <a:r>
              <a:rPr lang="en-GB" sz="1050" dirty="0"/>
              <a:t>, L. (2015). Free Online Machine Translation: Use and Perceptions By Spanish Students and Instructors. In </a:t>
            </a:r>
            <a:r>
              <a:rPr lang="en-GB" sz="1050" i="1" dirty="0"/>
              <a:t>Learn Languages, Explore Cultures, Transform Lives: Selected Papers from the 2015 Central States Conference on the Teaching of Foreign Languages</a:t>
            </a:r>
            <a:r>
              <a:rPr lang="en-GB" sz="1050" dirty="0"/>
              <a:t>, edited by Moeller, A.J. 181–200.</a:t>
            </a:r>
          </a:p>
          <a:p>
            <a:pPr marL="0" indent="-342900">
              <a:buNone/>
            </a:pPr>
            <a:endParaRPr lang="en-GB" sz="1050" dirty="0"/>
          </a:p>
          <a:p>
            <a:pPr marL="0" indent="-342900">
              <a:buNone/>
            </a:pPr>
            <a:r>
              <a:rPr lang="en-GB" sz="1050" dirty="0"/>
              <a:t>Mundt, K. and Groves, M. (2016). ‘A double-edged </a:t>
            </a:r>
            <a:r>
              <a:rPr lang="en-GB" sz="1050" i="1" dirty="0"/>
              <a:t>sword</a:t>
            </a:r>
            <a:r>
              <a:rPr lang="en-GB" sz="1050" dirty="0"/>
              <a:t>: the merits and the policy implications of Google Translate in higher education.’ </a:t>
            </a:r>
            <a:r>
              <a:rPr lang="en-GB" sz="1050" i="1" dirty="0"/>
              <a:t>European Journal of Higher Education, </a:t>
            </a:r>
            <a:r>
              <a:rPr lang="en-GB" sz="1050" dirty="0"/>
              <a:t>6 (3), pp. 1-15.</a:t>
            </a:r>
          </a:p>
          <a:p>
            <a:pPr marL="0" indent="0">
              <a:buNone/>
            </a:pPr>
            <a:endParaRPr lang="en-GB" sz="1350" dirty="0"/>
          </a:p>
        </p:txBody>
      </p:sp>
    </p:spTree>
    <p:extLst>
      <p:ext uri="{BB962C8B-B14F-4D97-AF65-F5344CB8AC3E}">
        <p14:creationId xmlns:p14="http://schemas.microsoft.com/office/powerpoint/2010/main" val="39482437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72698" y="431082"/>
            <a:ext cx="6180165" cy="4388222"/>
          </a:xfrm>
          <a:prstGeom prst="rect">
            <a:avLst/>
          </a:prstGeom>
        </p:spPr>
      </p:pic>
      <p:sp>
        <p:nvSpPr>
          <p:cNvPr id="5" name="TextBox 4"/>
          <p:cNvSpPr txBox="1"/>
          <p:nvPr/>
        </p:nvSpPr>
        <p:spPr>
          <a:xfrm>
            <a:off x="1303021" y="654628"/>
            <a:ext cx="6402878" cy="507831"/>
          </a:xfrm>
          <a:prstGeom prst="rect">
            <a:avLst/>
          </a:prstGeom>
          <a:noFill/>
        </p:spPr>
        <p:txBody>
          <a:bodyPr wrap="square" rtlCol="0">
            <a:spAutoFit/>
          </a:bodyPr>
          <a:lstStyle/>
          <a:p>
            <a:pPr defTabSz="685800"/>
            <a:r>
              <a:rPr lang="en-GB" sz="2700" dirty="0">
                <a:solidFill>
                  <a:prstClr val="black"/>
                </a:solidFill>
                <a:latin typeface="Calibri"/>
              </a:rPr>
              <a:t>		Supporting Foundation Students</a:t>
            </a:r>
          </a:p>
        </p:txBody>
      </p:sp>
    </p:spTree>
    <p:extLst>
      <p:ext uri="{BB962C8B-B14F-4D97-AF65-F5344CB8AC3E}">
        <p14:creationId xmlns:p14="http://schemas.microsoft.com/office/powerpoint/2010/main" val="5496035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331" y="741911"/>
            <a:ext cx="7481454" cy="1569660"/>
          </a:xfrm>
          <a:prstGeom prst="rect">
            <a:avLst/>
          </a:prstGeom>
          <a:noFill/>
        </p:spPr>
        <p:txBody>
          <a:bodyPr wrap="square" rtlCol="0">
            <a:spAutoFit/>
          </a:bodyPr>
          <a:lstStyle/>
          <a:p>
            <a:pPr marL="214313" indent="-214313" defTabSz="685800">
              <a:buFont typeface="Arial" panose="020B0604020202020204" pitchFamily="34" charset="0"/>
              <a:buChar char="•"/>
            </a:pPr>
            <a:r>
              <a:rPr lang="en-GB" sz="2400" dirty="0">
                <a:solidFill>
                  <a:prstClr val="black"/>
                </a:solidFill>
                <a:latin typeface="Calibri"/>
              </a:rPr>
              <a:t>‘Connecting before Correcting’</a:t>
            </a:r>
          </a:p>
          <a:p>
            <a:pPr marL="214313" indent="-214313" defTabSz="685800">
              <a:buFont typeface="Arial" panose="020B0604020202020204" pitchFamily="34" charset="0"/>
              <a:buChar char="•"/>
            </a:pPr>
            <a:r>
              <a:rPr lang="en-GB" sz="2400" dirty="0">
                <a:solidFill>
                  <a:prstClr val="black"/>
                </a:solidFill>
                <a:latin typeface="Calibri"/>
              </a:rPr>
              <a:t>Timetabling Constraints</a:t>
            </a:r>
          </a:p>
          <a:p>
            <a:pPr marL="214313" indent="-214313" defTabSz="685800">
              <a:buFont typeface="Arial" panose="020B0604020202020204" pitchFamily="34" charset="0"/>
              <a:buChar char="•"/>
            </a:pPr>
            <a:r>
              <a:rPr lang="en-GB" sz="2400" dirty="0">
                <a:solidFill>
                  <a:prstClr val="black"/>
                </a:solidFill>
                <a:latin typeface="Calibri"/>
              </a:rPr>
              <a:t>‘Gradual Release of Responsibility’</a:t>
            </a:r>
          </a:p>
          <a:p>
            <a:pPr marL="214313" indent="-214313" defTabSz="685800">
              <a:buFont typeface="Arial" panose="020B0604020202020204" pitchFamily="34" charset="0"/>
              <a:buChar char="•"/>
            </a:pPr>
            <a:r>
              <a:rPr lang="en-GB" sz="2400" dirty="0">
                <a:solidFill>
                  <a:prstClr val="black"/>
                </a:solidFill>
                <a:latin typeface="Calibri"/>
              </a:rPr>
              <a:t>‘Recursive Learning’</a:t>
            </a:r>
          </a:p>
        </p:txBody>
      </p:sp>
    </p:spTree>
    <p:extLst>
      <p:ext uri="{BB962C8B-B14F-4D97-AF65-F5344CB8AC3E}">
        <p14:creationId xmlns:p14="http://schemas.microsoft.com/office/powerpoint/2010/main" val="1365723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07279" y="4105475"/>
            <a:ext cx="3602205" cy="300082"/>
          </a:xfrm>
          <a:prstGeom prst="rect">
            <a:avLst/>
          </a:prstGeom>
        </p:spPr>
        <p:txBody>
          <a:bodyPr wrap="none">
            <a:spAutoFit/>
          </a:bodyPr>
          <a:lstStyle/>
          <a:p>
            <a:pPr defTabSz="685800"/>
            <a:r>
              <a:rPr lang="en-GB" sz="1350" dirty="0">
                <a:solidFill>
                  <a:prstClr val="black"/>
                </a:solidFill>
                <a:latin typeface="Calibri"/>
                <a:hlinkClick r:id="rId2"/>
              </a:rPr>
              <a:t>https://www.simplypsychology.org/maslow.html</a:t>
            </a:r>
            <a:endParaRPr lang="en-GB" sz="135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036633" y="758482"/>
            <a:ext cx="5107367" cy="3346994"/>
          </a:xfrm>
          <a:prstGeom prst="rect">
            <a:avLst/>
          </a:prstGeom>
        </p:spPr>
      </p:pic>
      <p:pic>
        <p:nvPicPr>
          <p:cNvPr id="9" name="Picture 8"/>
          <p:cNvPicPr>
            <a:picLocks noChangeAspect="1"/>
          </p:cNvPicPr>
          <p:nvPr/>
        </p:nvPicPr>
        <p:blipFill>
          <a:blip r:embed="rId4"/>
          <a:stretch>
            <a:fillRect/>
          </a:stretch>
        </p:blipFill>
        <p:spPr>
          <a:xfrm>
            <a:off x="24499" y="1112517"/>
            <a:ext cx="3891359" cy="3131458"/>
          </a:xfrm>
          <a:prstGeom prst="rect">
            <a:avLst/>
          </a:prstGeom>
        </p:spPr>
      </p:pic>
      <p:sp>
        <p:nvSpPr>
          <p:cNvPr id="10" name="Rectangle 9"/>
          <p:cNvSpPr/>
          <p:nvPr/>
        </p:nvSpPr>
        <p:spPr>
          <a:xfrm>
            <a:off x="258339" y="4105475"/>
            <a:ext cx="3831626" cy="300082"/>
          </a:xfrm>
          <a:prstGeom prst="rect">
            <a:avLst/>
          </a:prstGeom>
        </p:spPr>
        <p:txBody>
          <a:bodyPr wrap="none">
            <a:spAutoFit/>
          </a:bodyPr>
          <a:lstStyle/>
          <a:p>
            <a:pPr defTabSz="685800"/>
            <a:r>
              <a:rPr lang="en-GB" sz="1350" dirty="0">
                <a:solidFill>
                  <a:prstClr val="black"/>
                </a:solidFill>
                <a:latin typeface="Calibri"/>
                <a:hlinkClick r:id="rId5"/>
              </a:rPr>
              <a:t>https://bokcenter.harvard.edu/taxonomies-learning</a:t>
            </a:r>
            <a:endParaRPr lang="en-GB" sz="1350" dirty="0">
              <a:solidFill>
                <a:prstClr val="black"/>
              </a:solidFill>
              <a:latin typeface="Calibri"/>
            </a:endParaRPr>
          </a:p>
        </p:txBody>
      </p:sp>
      <p:sp>
        <p:nvSpPr>
          <p:cNvPr id="11" name="TextBox 10"/>
          <p:cNvSpPr txBox="1"/>
          <p:nvPr/>
        </p:nvSpPr>
        <p:spPr>
          <a:xfrm>
            <a:off x="375781" y="573066"/>
            <a:ext cx="3479225" cy="415498"/>
          </a:xfrm>
          <a:prstGeom prst="rect">
            <a:avLst/>
          </a:prstGeom>
          <a:noFill/>
        </p:spPr>
        <p:txBody>
          <a:bodyPr wrap="square" rtlCol="0">
            <a:spAutoFit/>
          </a:bodyPr>
          <a:lstStyle/>
          <a:p>
            <a:pPr defTabSz="685800"/>
            <a:r>
              <a:rPr lang="en-GB" sz="2100" dirty="0">
                <a:solidFill>
                  <a:prstClr val="black"/>
                </a:solidFill>
                <a:latin typeface="Calibri"/>
              </a:rPr>
              <a:t>A Modified Bloom’s Taxonomy</a:t>
            </a:r>
          </a:p>
        </p:txBody>
      </p:sp>
      <p:sp>
        <p:nvSpPr>
          <p:cNvPr id="12" name="TextBox 11"/>
          <p:cNvSpPr txBox="1"/>
          <p:nvPr/>
        </p:nvSpPr>
        <p:spPr>
          <a:xfrm>
            <a:off x="4124195" y="394570"/>
            <a:ext cx="4838178" cy="415498"/>
          </a:xfrm>
          <a:prstGeom prst="rect">
            <a:avLst/>
          </a:prstGeom>
          <a:noFill/>
        </p:spPr>
        <p:txBody>
          <a:bodyPr wrap="square" rtlCol="0">
            <a:spAutoFit/>
          </a:bodyPr>
          <a:lstStyle/>
          <a:p>
            <a:pPr defTabSz="685800"/>
            <a:r>
              <a:rPr lang="en-GB" sz="2100" dirty="0">
                <a:solidFill>
                  <a:prstClr val="black"/>
                </a:solidFill>
                <a:latin typeface="Calibri"/>
              </a:rPr>
              <a:t>	Maslow’s Hierarchy of Needs </a:t>
            </a:r>
          </a:p>
        </p:txBody>
      </p:sp>
    </p:spTree>
    <p:extLst>
      <p:ext uri="{BB962C8B-B14F-4D97-AF65-F5344CB8AC3E}">
        <p14:creationId xmlns:p14="http://schemas.microsoft.com/office/powerpoint/2010/main" val="27919482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1143000" y="3943350"/>
            <a:ext cx="97675" cy="34289"/>
          </a:xfrm>
        </p:spPr>
        <p:txBody>
          <a:bodyPr>
            <a:normAutofit fontScale="25000" lnSpcReduction="20000"/>
          </a:bodyPr>
          <a:lstStyle/>
          <a:p>
            <a:endParaRPr lang="en-GB"/>
          </a:p>
        </p:txBody>
      </p:sp>
      <p:pic>
        <p:nvPicPr>
          <p:cNvPr id="4" name="Picture 3"/>
          <p:cNvPicPr>
            <a:picLocks noChangeAspect="1"/>
          </p:cNvPicPr>
          <p:nvPr/>
        </p:nvPicPr>
        <p:blipFill>
          <a:blip r:embed="rId2"/>
          <a:stretch>
            <a:fillRect/>
          </a:stretch>
        </p:blipFill>
        <p:spPr>
          <a:xfrm>
            <a:off x="525066" y="439341"/>
            <a:ext cx="8093869" cy="4264819"/>
          </a:xfrm>
          <a:prstGeom prst="rect">
            <a:avLst/>
          </a:prstGeom>
        </p:spPr>
      </p:pic>
      <p:sp>
        <p:nvSpPr>
          <p:cNvPr id="5" name="Rectangle 4"/>
          <p:cNvSpPr/>
          <p:nvPr/>
        </p:nvSpPr>
        <p:spPr>
          <a:xfrm>
            <a:off x="6381367" y="2294750"/>
            <a:ext cx="2360133" cy="300082"/>
          </a:xfrm>
          <a:prstGeom prst="rect">
            <a:avLst/>
          </a:prstGeom>
        </p:spPr>
        <p:txBody>
          <a:bodyPr wrap="none">
            <a:spAutoFit/>
          </a:bodyPr>
          <a:lstStyle/>
          <a:p>
            <a:pPr defTabSz="685800"/>
            <a:r>
              <a:rPr lang="en-GB" sz="1350" dirty="0">
                <a:solidFill>
                  <a:prstClr val="black"/>
                </a:solidFill>
                <a:latin typeface="Calibri"/>
              </a:rPr>
              <a:t>Increased Learner Talking Time</a:t>
            </a:r>
          </a:p>
        </p:txBody>
      </p:sp>
    </p:spTree>
    <p:extLst>
      <p:ext uri="{BB962C8B-B14F-4D97-AF65-F5344CB8AC3E}">
        <p14:creationId xmlns:p14="http://schemas.microsoft.com/office/powerpoint/2010/main" val="27906975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2161" y="126958"/>
            <a:ext cx="4184432" cy="4122593"/>
          </a:xfrm>
          <a:prstGeom prst="rect">
            <a:avLst/>
          </a:prstGeom>
        </p:spPr>
      </p:pic>
      <p:sp>
        <p:nvSpPr>
          <p:cNvPr id="5" name="Rectangle 4"/>
          <p:cNvSpPr/>
          <p:nvPr/>
        </p:nvSpPr>
        <p:spPr>
          <a:xfrm>
            <a:off x="2111433" y="4122594"/>
            <a:ext cx="6442364" cy="276999"/>
          </a:xfrm>
          <a:prstGeom prst="rect">
            <a:avLst/>
          </a:prstGeom>
        </p:spPr>
        <p:txBody>
          <a:bodyPr wrap="square">
            <a:spAutoFit/>
          </a:bodyPr>
          <a:lstStyle/>
          <a:p>
            <a:pPr defTabSz="685800"/>
            <a:r>
              <a:rPr lang="en-GB" sz="1200" dirty="0">
                <a:solidFill>
                  <a:prstClr val="black"/>
                </a:solidFill>
                <a:latin typeface="Calibri"/>
                <a:hlinkClick r:id="rId3"/>
              </a:rPr>
              <a:t>https://www.space.fm/astronomy/planetarysystems/geocentricheliocentric.html</a:t>
            </a:r>
            <a:endParaRPr lang="en-GB" sz="1200" dirty="0">
              <a:solidFill>
                <a:prstClr val="black"/>
              </a:solidFill>
              <a:latin typeface="Calibri"/>
            </a:endParaRPr>
          </a:p>
        </p:txBody>
      </p:sp>
    </p:spTree>
    <p:extLst>
      <p:ext uri="{BB962C8B-B14F-4D97-AF65-F5344CB8AC3E}">
        <p14:creationId xmlns:p14="http://schemas.microsoft.com/office/powerpoint/2010/main" val="33253211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2726" y="260237"/>
            <a:ext cx="5377432" cy="4222401"/>
          </a:xfrm>
          <a:prstGeom prst="rect">
            <a:avLst/>
          </a:prstGeom>
        </p:spPr>
      </p:pic>
    </p:spTree>
    <p:extLst>
      <p:ext uri="{BB962C8B-B14F-4D97-AF65-F5344CB8AC3E}">
        <p14:creationId xmlns:p14="http://schemas.microsoft.com/office/powerpoint/2010/main" val="14634492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6207" y="-4871"/>
            <a:ext cx="3900488" cy="1735931"/>
          </a:xfrm>
          <a:prstGeom prst="rect">
            <a:avLst/>
          </a:prstGeom>
        </p:spPr>
      </p:pic>
      <p:pic>
        <p:nvPicPr>
          <p:cNvPr id="5" name="Picture 4"/>
          <p:cNvPicPr>
            <a:picLocks noChangeAspect="1"/>
          </p:cNvPicPr>
          <p:nvPr/>
        </p:nvPicPr>
        <p:blipFill>
          <a:blip r:embed="rId3"/>
          <a:stretch>
            <a:fillRect/>
          </a:stretch>
        </p:blipFill>
        <p:spPr>
          <a:xfrm>
            <a:off x="770095" y="1849517"/>
            <a:ext cx="1585913" cy="621506"/>
          </a:xfrm>
          <a:prstGeom prst="rect">
            <a:avLst/>
          </a:prstGeom>
        </p:spPr>
      </p:pic>
      <p:pic>
        <p:nvPicPr>
          <p:cNvPr id="6" name="Picture 5"/>
          <p:cNvPicPr>
            <a:picLocks noChangeAspect="1"/>
          </p:cNvPicPr>
          <p:nvPr/>
        </p:nvPicPr>
        <p:blipFill>
          <a:blip r:embed="rId4"/>
          <a:stretch>
            <a:fillRect/>
          </a:stretch>
        </p:blipFill>
        <p:spPr>
          <a:xfrm>
            <a:off x="607996" y="2867891"/>
            <a:ext cx="3622049" cy="1656375"/>
          </a:xfrm>
          <a:prstGeom prst="rect">
            <a:avLst/>
          </a:prstGeom>
        </p:spPr>
      </p:pic>
      <p:pic>
        <p:nvPicPr>
          <p:cNvPr id="7" name="Picture 6"/>
          <p:cNvPicPr>
            <a:picLocks noChangeAspect="1"/>
          </p:cNvPicPr>
          <p:nvPr/>
        </p:nvPicPr>
        <p:blipFill>
          <a:blip r:embed="rId5"/>
          <a:stretch>
            <a:fillRect/>
          </a:stretch>
        </p:blipFill>
        <p:spPr>
          <a:xfrm>
            <a:off x="4392367" y="931074"/>
            <a:ext cx="4049208" cy="1718431"/>
          </a:xfrm>
          <a:prstGeom prst="rect">
            <a:avLst/>
          </a:prstGeom>
        </p:spPr>
      </p:pic>
      <p:pic>
        <p:nvPicPr>
          <p:cNvPr id="8" name="Picture 7"/>
          <p:cNvPicPr>
            <a:picLocks noChangeAspect="1"/>
          </p:cNvPicPr>
          <p:nvPr/>
        </p:nvPicPr>
        <p:blipFill>
          <a:blip r:embed="rId6"/>
          <a:stretch>
            <a:fillRect/>
          </a:stretch>
        </p:blipFill>
        <p:spPr>
          <a:xfrm>
            <a:off x="5063500" y="2669549"/>
            <a:ext cx="3035174" cy="2262038"/>
          </a:xfrm>
          <a:prstGeom prst="rect">
            <a:avLst/>
          </a:prstGeom>
        </p:spPr>
      </p:pic>
      <p:sp>
        <p:nvSpPr>
          <p:cNvPr id="2" name="TextBox 1"/>
          <p:cNvSpPr txBox="1"/>
          <p:nvPr/>
        </p:nvSpPr>
        <p:spPr>
          <a:xfrm>
            <a:off x="4392367" y="174567"/>
            <a:ext cx="4105319" cy="369332"/>
          </a:xfrm>
          <a:prstGeom prst="rect">
            <a:avLst/>
          </a:prstGeom>
          <a:noFill/>
        </p:spPr>
        <p:txBody>
          <a:bodyPr wrap="square" rtlCol="0">
            <a:spAutoFit/>
          </a:bodyPr>
          <a:lstStyle/>
          <a:p>
            <a:pPr defTabSz="685800"/>
            <a:r>
              <a:rPr lang="en-GB" sz="1350" dirty="0">
                <a:solidFill>
                  <a:prstClr val="black"/>
                </a:solidFill>
                <a:latin typeface="Calibri"/>
              </a:rPr>
              <a:t>	</a:t>
            </a:r>
            <a:r>
              <a:rPr lang="en-GB" dirty="0">
                <a:solidFill>
                  <a:prstClr val="black"/>
                </a:solidFill>
                <a:latin typeface="Calibri"/>
              </a:rPr>
              <a:t>‘Low Hanging Fruit’ Apps</a:t>
            </a:r>
          </a:p>
        </p:txBody>
      </p:sp>
    </p:spTree>
    <p:extLst>
      <p:ext uri="{BB962C8B-B14F-4D97-AF65-F5344CB8AC3E}">
        <p14:creationId xmlns:p14="http://schemas.microsoft.com/office/powerpoint/2010/main" val="317667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xmlns="" id="{B1E3044D-AD17-4052-A453-8AA654EFAB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098484" y="747542"/>
            <a:ext cx="4442616" cy="3648417"/>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xmlns="" id="{3270C257-B2AB-4832-989D-39F19295FA99}"/>
              </a:ext>
            </a:extLst>
          </p:cNvPr>
          <p:cNvSpPr>
            <a:spLocks noGrp="1"/>
          </p:cNvSpPr>
          <p:nvPr>
            <p:ph type="title"/>
          </p:nvPr>
        </p:nvSpPr>
        <p:spPr>
          <a:xfrm>
            <a:off x="5892291" y="731525"/>
            <a:ext cx="2885912" cy="1020882"/>
          </a:xfrm>
        </p:spPr>
        <p:txBody>
          <a:bodyPr vert="horz" lIns="68580" tIns="34290" rIns="68580" bIns="34290" rtlCol="0" anchor="ctr">
            <a:normAutofit/>
          </a:bodyPr>
          <a:lstStyle/>
          <a:p>
            <a:r>
              <a:rPr lang="en-US" sz="3000" dirty="0">
                <a:solidFill>
                  <a:srgbClr val="FFFFFF"/>
                </a:solidFill>
              </a:rPr>
              <a:t>Education Storm</a:t>
            </a:r>
          </a:p>
        </p:txBody>
      </p:sp>
      <p:sp>
        <p:nvSpPr>
          <p:cNvPr id="33" name="Round Single Corner Rectangle 24">
            <a:extLst>
              <a:ext uri="{FF2B5EF4-FFF2-40B4-BE49-F238E27FC236}">
                <a16:creationId xmlns:a16="http://schemas.microsoft.com/office/drawing/2014/main" xmlns="" id="{81289F98-975F-4EB2-9553-8E1A9946BA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683463" y="476294"/>
            <a:ext cx="1993398" cy="1993398"/>
          </a:xfrm>
          <a:prstGeom prst="round1Rect">
            <a:avLst>
              <a:gd name="adj" fmla="val 11295"/>
            </a:avLst>
          </a:prstGeom>
          <a:solidFill>
            <a:srgbClr val="FFFFFF"/>
          </a:solidFill>
          <a:ln w="571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Calibri" panose="020F0502020204030204"/>
            </a:endParaRPr>
          </a:p>
        </p:txBody>
      </p:sp>
      <p:pic>
        <p:nvPicPr>
          <p:cNvPr id="23" name="Content Placeholder 4" descr="A screenshot of a cell phone&#10;&#10;Description automatically generated">
            <a:extLst>
              <a:ext uri="{FF2B5EF4-FFF2-40B4-BE49-F238E27FC236}">
                <a16:creationId xmlns:a16="http://schemas.microsoft.com/office/drawing/2014/main" xmlns="" id="{9435E9CF-D717-4F45-8A85-067CE31A4A81}"/>
              </a:ext>
            </a:extLst>
          </p:cNvPr>
          <p:cNvPicPr>
            <a:picLocks noChangeAspect="1"/>
          </p:cNvPicPr>
          <p:nvPr/>
        </p:nvPicPr>
        <p:blipFill>
          <a:blip r:embed="rId3"/>
          <a:stretch>
            <a:fillRect/>
          </a:stretch>
        </p:blipFill>
        <p:spPr>
          <a:xfrm>
            <a:off x="897908" y="581535"/>
            <a:ext cx="1564508" cy="1782915"/>
          </a:xfrm>
          <a:prstGeom prst="rect">
            <a:avLst/>
          </a:prstGeom>
        </p:spPr>
      </p:pic>
      <p:sp>
        <p:nvSpPr>
          <p:cNvPr id="35" name="Round Single Corner Rectangle 22">
            <a:extLst>
              <a:ext uri="{FF2B5EF4-FFF2-40B4-BE49-F238E27FC236}">
                <a16:creationId xmlns:a16="http://schemas.microsoft.com/office/drawing/2014/main" xmlns="" id="{1F564BCF-97B6-4D86-94EE-DD1B587F21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88150" y="975203"/>
            <a:ext cx="1494488" cy="1494489"/>
          </a:xfrm>
          <a:prstGeom prst="round1Rect">
            <a:avLst>
              <a:gd name="adj" fmla="val 11295"/>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7" name="Round Single Corner Rectangle 23">
            <a:extLst>
              <a:ext uri="{FF2B5EF4-FFF2-40B4-BE49-F238E27FC236}">
                <a16:creationId xmlns:a16="http://schemas.microsoft.com/office/drawing/2014/main" xmlns="" id="{54600AC1-F146-4567-9C5E-A96D6D3492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965928" y="2578602"/>
            <a:ext cx="1710933" cy="1710934"/>
          </a:xfrm>
          <a:prstGeom prst="round1Rect">
            <a:avLst>
              <a:gd name="adj" fmla="val 11295"/>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9" name="Round Single Corner Rectangle 25">
            <a:extLst>
              <a:ext uri="{FF2B5EF4-FFF2-40B4-BE49-F238E27FC236}">
                <a16:creationId xmlns:a16="http://schemas.microsoft.com/office/drawing/2014/main" xmlns="" id="{EBA7E638-205A-4579-864F-125BAC629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788150" y="2578601"/>
            <a:ext cx="1993398" cy="1993398"/>
          </a:xfrm>
          <a:prstGeom prst="round1Rect">
            <a:avLst>
              <a:gd name="adj" fmla="val 11295"/>
            </a:avLst>
          </a:prstGeom>
          <a:solidFill>
            <a:srgbClr val="FFFFFF"/>
          </a:solidFill>
          <a:ln w="571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Calibri" panose="020F0502020204030204"/>
            </a:endParaRPr>
          </a:p>
        </p:txBody>
      </p:sp>
      <p:pic>
        <p:nvPicPr>
          <p:cNvPr id="7" name="Picture 6">
            <a:extLst>
              <a:ext uri="{FF2B5EF4-FFF2-40B4-BE49-F238E27FC236}">
                <a16:creationId xmlns:a16="http://schemas.microsoft.com/office/drawing/2014/main" xmlns="" id="{044E2EAC-8134-49A7-97D8-E897017CADB2}"/>
              </a:ext>
            </a:extLst>
          </p:cNvPr>
          <p:cNvPicPr>
            <a:picLocks noChangeAspect="1"/>
          </p:cNvPicPr>
          <p:nvPr/>
        </p:nvPicPr>
        <p:blipFill>
          <a:blip r:embed="rId4"/>
          <a:stretch>
            <a:fillRect/>
          </a:stretch>
        </p:blipFill>
        <p:spPr>
          <a:xfrm>
            <a:off x="2788149" y="2905020"/>
            <a:ext cx="1913059" cy="1384515"/>
          </a:xfrm>
          <a:prstGeom prst="rect">
            <a:avLst/>
          </a:prstGeom>
        </p:spPr>
      </p:pic>
      <p:sp>
        <p:nvSpPr>
          <p:cNvPr id="25" name="Content Placeholder 10">
            <a:extLst>
              <a:ext uri="{FF2B5EF4-FFF2-40B4-BE49-F238E27FC236}">
                <a16:creationId xmlns:a16="http://schemas.microsoft.com/office/drawing/2014/main" xmlns="" id="{FBD9C217-1FCA-4EEE-B2FF-1EC675B294AD}"/>
              </a:ext>
            </a:extLst>
          </p:cNvPr>
          <p:cNvSpPr>
            <a:spLocks noGrp="1"/>
          </p:cNvSpPr>
          <p:nvPr>
            <p:ph idx="1"/>
          </p:nvPr>
        </p:nvSpPr>
        <p:spPr>
          <a:xfrm>
            <a:off x="5892292" y="2000454"/>
            <a:ext cx="2846357" cy="2411288"/>
          </a:xfrm>
        </p:spPr>
        <p:txBody>
          <a:bodyPr anchor="ctr">
            <a:normAutofit fontScale="92500" lnSpcReduction="20000"/>
          </a:bodyPr>
          <a:lstStyle/>
          <a:p>
            <a:endParaRPr lang="en-US" sz="1350" dirty="0">
              <a:solidFill>
                <a:srgbClr val="FFFFFF"/>
              </a:solidFill>
            </a:endParaRPr>
          </a:p>
          <a:p>
            <a:endParaRPr lang="en-US" sz="1350" dirty="0">
              <a:solidFill>
                <a:srgbClr val="FFFFFF"/>
              </a:solidFill>
            </a:endParaRPr>
          </a:p>
          <a:p>
            <a:r>
              <a:rPr lang="en-US" sz="1350" dirty="0">
                <a:solidFill>
                  <a:srgbClr val="FFFFFF"/>
                </a:solidFill>
              </a:rPr>
              <a:t>Student expectations</a:t>
            </a:r>
          </a:p>
          <a:p>
            <a:r>
              <a:rPr lang="en-US" sz="1350" dirty="0">
                <a:solidFill>
                  <a:srgbClr val="FFFFFF"/>
                </a:solidFill>
              </a:rPr>
              <a:t>Attendance</a:t>
            </a:r>
          </a:p>
          <a:p>
            <a:r>
              <a:rPr lang="en-US" sz="1350" dirty="0">
                <a:solidFill>
                  <a:srgbClr val="FFFFFF"/>
                </a:solidFill>
              </a:rPr>
              <a:t>Disengaged learners</a:t>
            </a:r>
          </a:p>
          <a:p>
            <a:r>
              <a:rPr lang="en-US" sz="1350" dirty="0">
                <a:solidFill>
                  <a:srgbClr val="FFFFFF"/>
                </a:solidFill>
              </a:rPr>
              <a:t>Tutor v student centred learning</a:t>
            </a:r>
          </a:p>
          <a:p>
            <a:r>
              <a:rPr lang="en-US" sz="1350" dirty="0">
                <a:solidFill>
                  <a:srgbClr val="FFFFFF"/>
                </a:solidFill>
              </a:rPr>
              <a:t>Progression &amp; retention</a:t>
            </a:r>
          </a:p>
          <a:p>
            <a:r>
              <a:rPr lang="en-US" sz="1350" dirty="0">
                <a:solidFill>
                  <a:srgbClr val="FFFFFF"/>
                </a:solidFill>
              </a:rPr>
              <a:t>Students ill-prepared for work</a:t>
            </a:r>
          </a:p>
          <a:p>
            <a:pPr marL="0" indent="0">
              <a:buNone/>
            </a:pPr>
            <a:endParaRPr lang="en-US" sz="1350" dirty="0">
              <a:solidFill>
                <a:srgbClr val="FFFFFF"/>
              </a:solidFill>
            </a:endParaRPr>
          </a:p>
          <a:p>
            <a:pPr marL="0" indent="0">
              <a:buNone/>
            </a:pPr>
            <a:r>
              <a:rPr lang="en-US" sz="1350" dirty="0">
                <a:solidFill>
                  <a:srgbClr val="FFFFFF"/>
                </a:solidFill>
              </a:rPr>
              <a:t>How can we create change?</a:t>
            </a:r>
          </a:p>
        </p:txBody>
      </p:sp>
      <p:sp>
        <p:nvSpPr>
          <p:cNvPr id="41" name="Rectangle: Top Corners Rounded 40">
            <a:extLst>
              <a:ext uri="{FF2B5EF4-FFF2-40B4-BE49-F238E27FC236}">
                <a16:creationId xmlns:a16="http://schemas.microsoft.com/office/drawing/2014/main" xmlns="" id="{2854001E-6E9D-464A-9B65-A4012F7B3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89237" y="787851"/>
            <a:ext cx="4207048" cy="3567794"/>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cxnSp>
        <p:nvCxnSpPr>
          <p:cNvPr id="43" name="Straight Connector 42">
            <a:extLst>
              <a:ext uri="{FF2B5EF4-FFF2-40B4-BE49-F238E27FC236}">
                <a16:creationId xmlns:a16="http://schemas.microsoft.com/office/drawing/2014/main" xmlns="" id="{62C9802A-EFBD-41D4-894F-AFD985DBA5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64680" y="2142451"/>
            <a:ext cx="1198092"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xmlns="" id="{273D8D6F-F3B6-43CE-9B87-A7D7DB3C40C7}"/>
              </a:ext>
            </a:extLst>
          </p:cNvPr>
          <p:cNvSpPr>
            <a:spLocks noGrp="1"/>
          </p:cNvSpPr>
          <p:nvPr>
            <p:ph type="dt" sz="half" idx="10"/>
          </p:nvPr>
        </p:nvSpPr>
        <p:spPr/>
        <p:txBody>
          <a:bodyPr/>
          <a:lstStyle/>
          <a:p>
            <a:pPr defTabSz="685800"/>
            <a:fld id="{22AFBF82-5847-4776-A996-F7BFAADDE8E3}"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13" name="Footer Placeholder 12">
            <a:extLst>
              <a:ext uri="{FF2B5EF4-FFF2-40B4-BE49-F238E27FC236}">
                <a16:creationId xmlns:a16="http://schemas.microsoft.com/office/drawing/2014/main" xmlns="" id="{361138EA-6B9B-4D68-9999-C6370047E8AB}"/>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Award winning trainer| author| career coach| simulation specialist| employability skills guru| marketing tutor| speaker</a:t>
            </a:r>
          </a:p>
        </p:txBody>
      </p:sp>
      <p:sp>
        <p:nvSpPr>
          <p:cNvPr id="15" name="Slide Number Placeholder 14">
            <a:extLst>
              <a:ext uri="{FF2B5EF4-FFF2-40B4-BE49-F238E27FC236}">
                <a16:creationId xmlns:a16="http://schemas.microsoft.com/office/drawing/2014/main" xmlns="" id="{30445673-4F4C-41F5-B106-5766552DD8C8}"/>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6</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727227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337954" y="56112"/>
          <a:ext cx="5093624" cy="6749031"/>
        </p:xfrm>
        <a:graphic>
          <a:graphicData uri="http://schemas.openxmlformats.org/drawingml/2006/table">
            <a:tbl>
              <a:tblPr firstCol="1" bandRow="1"/>
              <a:tblGrid>
                <a:gridCol w="5093624">
                  <a:extLst>
                    <a:ext uri="{9D8B030D-6E8A-4147-A177-3AD203B41FA5}">
                      <a16:colId xmlns:a16="http://schemas.microsoft.com/office/drawing/2014/main" xmlns="" val="585792796"/>
                    </a:ext>
                  </a:extLst>
                </a:gridCol>
              </a:tblGrid>
              <a:tr h="6749031">
                <a:tc>
                  <a:txBody>
                    <a:bodyPr/>
                    <a:lstStyle/>
                    <a:p>
                      <a:pPr fontAlgn="base">
                        <a:lnSpc>
                          <a:spcPct val="115000"/>
                        </a:lnSpc>
                        <a:spcBef>
                          <a:spcPts val="2400"/>
                        </a:spcBef>
                        <a:spcAft>
                          <a:spcPts val="480"/>
                        </a:spcAft>
                      </a:pPr>
                      <a:r>
                        <a:rPr lang="en-GB" sz="1200" b="0" kern="0" dirty="0" err="1">
                          <a:solidFill>
                            <a:srgbClr val="222222"/>
                          </a:solidFill>
                          <a:effectLst/>
                          <a:latin typeface="+mn-lt"/>
                          <a:ea typeface="Times New Roman" panose="02020603050405020304" pitchFamily="18" charset="0"/>
                          <a:cs typeface="Times New Roman" panose="02020603050405020304" pitchFamily="18" charset="0"/>
                        </a:rPr>
                        <a:t>Acedo</a:t>
                      </a:r>
                      <a:r>
                        <a:rPr lang="en-GB" sz="1200" b="0" kern="0" dirty="0">
                          <a:solidFill>
                            <a:srgbClr val="222222"/>
                          </a:solidFill>
                          <a:effectLst/>
                          <a:latin typeface="+mn-lt"/>
                          <a:ea typeface="Times New Roman" panose="02020603050405020304" pitchFamily="18" charset="0"/>
                          <a:cs typeface="Times New Roman" panose="02020603050405020304" pitchFamily="18" charset="0"/>
                        </a:rPr>
                        <a:t>, M. (2018). </a:t>
                      </a:r>
                      <a:r>
                        <a:rPr lang="en-GB" sz="1200" b="1" i="1" kern="1800" spc="-50" dirty="0">
                          <a:solidFill>
                            <a:srgbClr val="111111"/>
                          </a:solidFill>
                          <a:effectLst/>
                          <a:latin typeface="+mn-lt"/>
                          <a:ea typeface="Times New Roman" panose="02020603050405020304" pitchFamily="18" charset="0"/>
                          <a:cs typeface="Times New Roman" panose="02020603050405020304" pitchFamily="18" charset="0"/>
                        </a:rPr>
                        <a:t>10 Pros And Cons Of A Flipped Classroom</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 Available Online: </a:t>
                      </a:r>
                      <a:r>
                        <a:rPr lang="en-GB" sz="1200" b="0" u="sng" kern="1800" spc="-50" dirty="0">
                          <a:solidFill>
                            <a:srgbClr val="365F91"/>
                          </a:solidFill>
                          <a:effectLst/>
                          <a:latin typeface="+mn-lt"/>
                          <a:ea typeface="Times New Roman" panose="02020603050405020304" pitchFamily="18" charset="0"/>
                          <a:cs typeface="Times New Roman" panose="02020603050405020304" pitchFamily="18" charset="0"/>
                          <a:hlinkClick r:id="rId2"/>
                        </a:rPr>
                        <a:t>https://www.teachthought.com/learning/10-pros-cons-flipped-classroom/</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 [Accessed 8</a:t>
                      </a:r>
                      <a:r>
                        <a:rPr lang="en-GB" sz="1200" b="0" kern="1800" spc="-50" baseline="30000" dirty="0">
                          <a:solidFill>
                            <a:srgbClr val="111111"/>
                          </a:solidFill>
                          <a:effectLst/>
                          <a:latin typeface="+mn-lt"/>
                          <a:ea typeface="Times New Roman" panose="02020603050405020304" pitchFamily="18" charset="0"/>
                          <a:cs typeface="Times New Roman" panose="02020603050405020304" pitchFamily="18" charset="0"/>
                        </a:rPr>
                        <a:t>th</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 January 2019].</a:t>
                      </a:r>
                      <a:endParaRPr lang="en-GB" sz="1200" b="1" kern="0" dirty="0">
                        <a:solidFill>
                          <a:srgbClr val="365F91"/>
                        </a:solidFill>
                        <a:effectLst/>
                        <a:latin typeface="+mn-lt"/>
                        <a:ea typeface="Times New Roman" panose="02020603050405020304" pitchFamily="18" charset="0"/>
                        <a:cs typeface="Times New Roman" panose="02020603050405020304" pitchFamily="18" charset="0"/>
                      </a:endParaRPr>
                    </a:p>
                    <a:p>
                      <a:pPr>
                        <a:lnSpc>
                          <a:spcPct val="115000"/>
                        </a:lnSpc>
                        <a:spcBef>
                          <a:spcPts val="1000"/>
                        </a:spcBef>
                        <a:spcAft>
                          <a:spcPts val="0"/>
                        </a:spcAft>
                      </a:pPr>
                      <a:r>
                        <a:rPr lang="en-GB" sz="1200" b="1" i="1" dirty="0">
                          <a:solidFill>
                            <a:srgbClr val="000033"/>
                          </a:solidFill>
                          <a:effectLst/>
                          <a:latin typeface="+mn-lt"/>
                          <a:ea typeface="Times New Roman" panose="02020603050405020304" pitchFamily="18" charset="0"/>
                          <a:cs typeface="Times New Roman" panose="02020603050405020304" pitchFamily="18" charset="0"/>
                        </a:rPr>
                        <a:t>Bloom (</a:t>
                      </a:r>
                      <a:r>
                        <a:rPr lang="en-GB" sz="1200" b="1" i="1" dirty="0" err="1">
                          <a:solidFill>
                            <a:srgbClr val="000033"/>
                          </a:solidFill>
                          <a:effectLst/>
                          <a:latin typeface="+mn-lt"/>
                          <a:ea typeface="Times New Roman" panose="02020603050405020304" pitchFamily="18" charset="0"/>
                          <a:cs typeface="Times New Roman" panose="02020603050405020304" pitchFamily="18" charset="0"/>
                        </a:rPr>
                        <a:t>Krathwohl</a:t>
                      </a:r>
                      <a:r>
                        <a:rPr lang="en-GB" sz="1200" b="1" i="1" dirty="0">
                          <a:solidFill>
                            <a:srgbClr val="000033"/>
                          </a:solidFill>
                          <a:effectLst/>
                          <a:latin typeface="+mn-lt"/>
                          <a:ea typeface="Times New Roman" panose="02020603050405020304" pitchFamily="18" charset="0"/>
                          <a:cs typeface="Times New Roman" panose="02020603050405020304" pitchFamily="18" charset="0"/>
                        </a:rPr>
                        <a:t> and Anderson) and Web 2.0.</a:t>
                      </a:r>
                      <a:endParaRPr lang="en-GB" sz="1200" b="1" dirty="0">
                        <a:solidFill>
                          <a:srgbClr val="4F81BD"/>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Available Online: </a:t>
                      </a:r>
                      <a:r>
                        <a:rPr lang="en-GB" sz="1200" b="0" u="sng" dirty="0">
                          <a:solidFill>
                            <a:srgbClr val="0000FF"/>
                          </a:solidFill>
                          <a:effectLst/>
                          <a:latin typeface="+mn-lt"/>
                          <a:ea typeface="Calibri" panose="020F0502020204030204" pitchFamily="34" charset="0"/>
                          <a:cs typeface="Times New Roman" panose="02020603050405020304" pitchFamily="18" charset="0"/>
                          <a:hlinkClick r:id="rId3"/>
                        </a:rPr>
                        <a:t>http://www.mmiweb.org.uk/web20/bloomweb20.html</a:t>
                      </a:r>
                      <a:r>
                        <a:rPr lang="en-GB" sz="1200" b="0" dirty="0">
                          <a:effectLst/>
                          <a:latin typeface="+mn-lt"/>
                          <a:ea typeface="Calibri" panose="020F0502020204030204" pitchFamily="34" charset="0"/>
                          <a:cs typeface="Times New Roman" panose="02020603050405020304" pitchFamily="18" charset="0"/>
                        </a:rPr>
                        <a:t> </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[Accessed 8</a:t>
                      </a:r>
                      <a:r>
                        <a:rPr lang="en-GB" sz="1200" b="0" kern="1800" spc="-50" baseline="30000" dirty="0">
                          <a:solidFill>
                            <a:srgbClr val="111111"/>
                          </a:solidFill>
                          <a:effectLst/>
                          <a:latin typeface="+mn-lt"/>
                          <a:ea typeface="Times New Roman" panose="02020603050405020304" pitchFamily="18" charset="0"/>
                          <a:cs typeface="Times New Roman" panose="02020603050405020304" pitchFamily="18" charset="0"/>
                        </a:rPr>
                        <a:t>th</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 January 2019].</a:t>
                      </a:r>
                      <a:endParaRPr lang="en-GB" sz="1200" b="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mn-lt"/>
                          <a:ea typeface="Calibri" panose="020F0502020204030204" pitchFamily="34" charset="0"/>
                          <a:cs typeface="Times New Roman" panose="02020603050405020304" pitchFamily="18" charset="0"/>
                        </a:rPr>
                        <a:t> </a:t>
                      </a:r>
                      <a:endParaRPr lang="en-GB" sz="12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GB" sz="1200" b="0" dirty="0">
                          <a:solidFill>
                            <a:srgbClr val="222222"/>
                          </a:solidFill>
                          <a:effectLst/>
                          <a:latin typeface="+mn-lt"/>
                          <a:ea typeface="Calibri" panose="020F0502020204030204" pitchFamily="34" charset="0"/>
                          <a:cs typeface="Times New Roman" panose="02020603050405020304" pitchFamily="18" charset="0"/>
                        </a:rPr>
                        <a:t>Critchley Charlton, B. (2010). </a:t>
                      </a:r>
                      <a:r>
                        <a:rPr lang="en-GB" sz="1200" b="1" i="1" dirty="0">
                          <a:solidFill>
                            <a:srgbClr val="222222"/>
                          </a:solidFill>
                          <a:effectLst/>
                          <a:latin typeface="+mn-lt"/>
                          <a:ea typeface="Calibri" panose="020F0502020204030204" pitchFamily="34" charset="0"/>
                          <a:cs typeface="Times New Roman" panose="02020603050405020304" pitchFamily="18" charset="0"/>
                        </a:rPr>
                        <a:t>Engaging the </a:t>
                      </a:r>
                      <a:r>
                        <a:rPr lang="en-GB" sz="1200" b="1" i="1" dirty="0" err="1">
                          <a:solidFill>
                            <a:srgbClr val="222222"/>
                          </a:solidFill>
                          <a:effectLst/>
                          <a:latin typeface="+mn-lt"/>
                          <a:ea typeface="Calibri" panose="020F0502020204030204" pitchFamily="34" charset="0"/>
                          <a:cs typeface="Times New Roman" panose="02020603050405020304" pitchFamily="18" charset="0"/>
                        </a:rPr>
                        <a:t>DisEngaged</a:t>
                      </a:r>
                      <a:r>
                        <a:rPr lang="en-GB" sz="1200" b="1" dirty="0">
                          <a:solidFill>
                            <a:srgbClr val="222222"/>
                          </a:solidFill>
                          <a:effectLst/>
                          <a:latin typeface="+mn-lt"/>
                          <a:ea typeface="Calibri" panose="020F0502020204030204" pitchFamily="34" charset="0"/>
                          <a:cs typeface="Times New Roman" panose="02020603050405020304" pitchFamily="18" charset="0"/>
                        </a:rPr>
                        <a:t>. </a:t>
                      </a:r>
                      <a:r>
                        <a:rPr lang="en-GB" sz="1200" b="0" dirty="0">
                          <a:solidFill>
                            <a:srgbClr val="222222"/>
                          </a:solidFill>
                          <a:effectLst/>
                          <a:latin typeface="+mn-lt"/>
                          <a:ea typeface="Calibri" panose="020F0502020204030204" pitchFamily="34" charset="0"/>
                          <a:cs typeface="Times New Roman" panose="02020603050405020304" pitchFamily="18" charset="0"/>
                        </a:rPr>
                        <a:t>Ontario, Canada. Pembroke Publishers Limited.</a:t>
                      </a:r>
                      <a:endParaRPr lang="en-GB" sz="1200" b="0" dirty="0">
                        <a:effectLst/>
                        <a:latin typeface="+mn-lt"/>
                        <a:ea typeface="Calibri" panose="020F0502020204030204" pitchFamily="34" charset="0"/>
                        <a:cs typeface="Times New Roman" panose="02020603050405020304" pitchFamily="18" charset="0"/>
                      </a:endParaRPr>
                    </a:p>
                    <a:p>
                      <a:pPr>
                        <a:lnSpc>
                          <a:spcPct val="115000"/>
                        </a:lnSpc>
                        <a:spcBef>
                          <a:spcPts val="2400"/>
                        </a:spcBef>
                        <a:spcAft>
                          <a:spcPts val="375"/>
                        </a:spcAft>
                      </a:pPr>
                      <a:r>
                        <a:rPr lang="en-GB" sz="1200" b="1" kern="0" dirty="0">
                          <a:solidFill>
                            <a:srgbClr val="222222"/>
                          </a:solidFill>
                          <a:effectLst/>
                          <a:latin typeface="+mn-lt"/>
                          <a:ea typeface="Calibri" panose="020F0502020204030204" pitchFamily="34" charset="0"/>
                          <a:cs typeface="Times New Roman" panose="02020603050405020304" pitchFamily="18" charset="0"/>
                        </a:rPr>
                        <a:t> </a:t>
                      </a:r>
                      <a:r>
                        <a:rPr lang="en-GB" sz="1200" b="1" kern="0" dirty="0" smtClean="0">
                          <a:solidFill>
                            <a:srgbClr val="365F91"/>
                          </a:solidFill>
                          <a:effectLst/>
                          <a:latin typeface="+mn-lt"/>
                          <a:ea typeface="Calibri" panose="020F0502020204030204" pitchFamily="34" charset="0"/>
                          <a:cs typeface="Times New Roman" panose="02020603050405020304" pitchFamily="18" charset="0"/>
                        </a:rPr>
                        <a:t>L</a:t>
                      </a:r>
                      <a:r>
                        <a:rPr lang="en-GB" sz="1200" b="0" kern="0" dirty="0" smtClean="0">
                          <a:solidFill>
                            <a:srgbClr val="222222"/>
                          </a:solidFill>
                          <a:effectLst/>
                          <a:latin typeface="+mn-lt"/>
                          <a:ea typeface="Times New Roman" panose="02020603050405020304" pitchFamily="18" charset="0"/>
                          <a:cs typeface="Times New Roman" panose="02020603050405020304" pitchFamily="18" charset="0"/>
                        </a:rPr>
                        <a:t>ynch</a:t>
                      </a:r>
                      <a:r>
                        <a:rPr lang="en-GB" sz="1200" b="0" kern="0" dirty="0">
                          <a:solidFill>
                            <a:srgbClr val="222222"/>
                          </a:solidFill>
                          <a:effectLst/>
                          <a:latin typeface="+mn-lt"/>
                          <a:ea typeface="Times New Roman" panose="02020603050405020304" pitchFamily="18" charset="0"/>
                          <a:cs typeface="Times New Roman" panose="02020603050405020304" pitchFamily="18" charset="0"/>
                        </a:rPr>
                        <a:t>, M. (2001). </a:t>
                      </a:r>
                      <a:r>
                        <a:rPr lang="en-GB" sz="1200" b="1" kern="0" spc="-40" dirty="0">
                          <a:solidFill>
                            <a:srgbClr val="333333"/>
                          </a:solidFill>
                          <a:effectLst/>
                          <a:latin typeface="+mn-lt"/>
                          <a:ea typeface="Times New Roman" panose="02020603050405020304" pitchFamily="18" charset="0"/>
                          <a:cs typeface="Arial" panose="020B0604020202020204" pitchFamily="34" charset="0"/>
                        </a:rPr>
                        <a:t>From the Students’ View: One-on-One Learning</a:t>
                      </a:r>
                      <a:r>
                        <a:rPr lang="en-GB" sz="1200" b="0" kern="0" spc="-40" dirty="0">
                          <a:solidFill>
                            <a:srgbClr val="333333"/>
                          </a:solidFill>
                          <a:effectLst/>
                          <a:latin typeface="+mn-lt"/>
                          <a:ea typeface="Times New Roman" panose="02020603050405020304" pitchFamily="18" charset="0"/>
                          <a:cs typeface="Arial" panose="020B0604020202020204" pitchFamily="34" charset="0"/>
                        </a:rPr>
                        <a:t>.  Available Online: </a:t>
                      </a:r>
                      <a:r>
                        <a:rPr lang="en-GB" sz="1200" b="0" u="sng" kern="0" spc="-40" dirty="0">
                          <a:solidFill>
                            <a:srgbClr val="365F91"/>
                          </a:solidFill>
                          <a:effectLst/>
                          <a:latin typeface="+mn-lt"/>
                          <a:ea typeface="Times New Roman" panose="02020603050405020304" pitchFamily="18" charset="0"/>
                          <a:cs typeface="Arial" panose="020B0604020202020204" pitchFamily="34" charset="0"/>
                          <a:hlinkClick r:id="rId4"/>
                        </a:rPr>
                        <a:t>https://cft.vanderbilt.edu//cft/articles-and-essays/the-teaching-forum/from-the-students-view-one-on-one-learning/</a:t>
                      </a:r>
                      <a:r>
                        <a:rPr lang="en-GB" sz="1200" b="0" kern="0" spc="-40" dirty="0">
                          <a:solidFill>
                            <a:srgbClr val="333333"/>
                          </a:solidFill>
                          <a:effectLst/>
                          <a:latin typeface="+mn-lt"/>
                          <a:ea typeface="Times New Roman" panose="02020603050405020304" pitchFamily="18" charset="0"/>
                          <a:cs typeface="Arial" panose="020B0604020202020204" pitchFamily="34" charset="0"/>
                        </a:rPr>
                        <a:t> [</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Accessed 8</a:t>
                      </a:r>
                      <a:r>
                        <a:rPr lang="en-GB" sz="1200" b="0" kern="1800" spc="-50" baseline="30000" dirty="0">
                          <a:solidFill>
                            <a:srgbClr val="111111"/>
                          </a:solidFill>
                          <a:effectLst/>
                          <a:latin typeface="+mn-lt"/>
                          <a:ea typeface="Times New Roman" panose="02020603050405020304" pitchFamily="18" charset="0"/>
                          <a:cs typeface="Times New Roman" panose="02020603050405020304" pitchFamily="18" charset="0"/>
                        </a:rPr>
                        <a:t>th</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 January 2019].</a:t>
                      </a:r>
                      <a:endParaRPr lang="en-GB" sz="1200" b="1" kern="0" dirty="0">
                        <a:solidFill>
                          <a:srgbClr val="365F91"/>
                        </a:solidFill>
                        <a:effectLst/>
                        <a:latin typeface="+mn-lt"/>
                        <a:ea typeface="Times New Roman" panose="02020603050405020304" pitchFamily="18" charset="0"/>
                        <a:cs typeface="Times New Roman" panose="02020603050405020304" pitchFamily="18" charset="0"/>
                      </a:endParaRPr>
                    </a:p>
                    <a:p>
                      <a:pPr>
                        <a:lnSpc>
                          <a:spcPct val="115000"/>
                        </a:lnSpc>
                        <a:spcBef>
                          <a:spcPts val="2400"/>
                        </a:spcBef>
                        <a:spcAft>
                          <a:spcPts val="1050"/>
                        </a:spcAft>
                      </a:pPr>
                      <a:r>
                        <a:rPr lang="en-GB" sz="1200" b="0" kern="0" dirty="0" err="1">
                          <a:solidFill>
                            <a:schemeClr val="tx1"/>
                          </a:solidFill>
                          <a:effectLst/>
                          <a:latin typeface="+mn-lt"/>
                          <a:ea typeface="Times New Roman" panose="02020603050405020304" pitchFamily="18" charset="0"/>
                          <a:cs typeface="Times New Roman" panose="02020603050405020304" pitchFamily="18" charset="0"/>
                        </a:rPr>
                        <a:t>Pearman</a:t>
                      </a:r>
                      <a:r>
                        <a:rPr lang="en-GB" sz="1200" b="0" kern="0" dirty="0">
                          <a:solidFill>
                            <a:schemeClr val="tx1"/>
                          </a:solidFill>
                          <a:effectLst/>
                          <a:latin typeface="+mn-lt"/>
                          <a:ea typeface="Times New Roman" panose="02020603050405020304" pitchFamily="18" charset="0"/>
                          <a:cs typeface="Times New Roman" panose="02020603050405020304" pitchFamily="18" charset="0"/>
                        </a:rPr>
                        <a:t>,</a:t>
                      </a:r>
                      <a:r>
                        <a:rPr lang="en-GB" sz="1200" b="0" kern="0" dirty="0">
                          <a:solidFill>
                            <a:srgbClr val="365F91"/>
                          </a:solidFill>
                          <a:effectLst/>
                          <a:latin typeface="+mn-lt"/>
                          <a:ea typeface="Times New Roman" panose="02020603050405020304" pitchFamily="18" charset="0"/>
                          <a:cs typeface="Times New Roman" panose="02020603050405020304" pitchFamily="18" charset="0"/>
                        </a:rPr>
                        <a:t> D. (2017). </a:t>
                      </a:r>
                      <a:r>
                        <a:rPr lang="en-GB" sz="1200" b="1" kern="0" spc="-75" dirty="0">
                          <a:solidFill>
                            <a:schemeClr val="tx1"/>
                          </a:solidFill>
                          <a:effectLst/>
                          <a:latin typeface="+mn-lt"/>
                          <a:ea typeface="Times New Roman" panose="02020603050405020304" pitchFamily="18" charset="0"/>
                          <a:cs typeface="Times New Roman" panose="02020603050405020304" pitchFamily="18" charset="0"/>
                        </a:rPr>
                        <a:t>Evaluating Apps for Learning</a:t>
                      </a:r>
                      <a:r>
                        <a:rPr lang="en-GB" sz="1200" b="0" kern="0" spc="-75" dirty="0">
                          <a:solidFill>
                            <a:srgbClr val="365F91"/>
                          </a:solidFill>
                          <a:effectLst/>
                          <a:latin typeface="+mn-lt"/>
                          <a:ea typeface="Times New Roman" panose="02020603050405020304" pitchFamily="18" charset="0"/>
                          <a:cs typeface="Times New Roman" panose="02020603050405020304" pitchFamily="18" charset="0"/>
                        </a:rPr>
                        <a:t>.  </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Available Online: </a:t>
                      </a:r>
                      <a:r>
                        <a:rPr lang="en-GB" sz="1200" b="0" u="sng" kern="0" spc="-75" dirty="0">
                          <a:solidFill>
                            <a:srgbClr val="365F91"/>
                          </a:solidFill>
                          <a:effectLst/>
                          <a:latin typeface="+mn-lt"/>
                          <a:ea typeface="Times New Roman" panose="02020603050405020304" pitchFamily="18" charset="0"/>
                          <a:cs typeface="Times New Roman" panose="02020603050405020304" pitchFamily="18" charset="0"/>
                          <a:hlinkClick r:id="rId5"/>
                        </a:rPr>
                        <a:t>https://teachtechplay.com/evaluating-apps-learning/</a:t>
                      </a:r>
                      <a:r>
                        <a:rPr lang="en-GB" sz="1200" b="0" kern="0" spc="-75" dirty="0">
                          <a:solidFill>
                            <a:srgbClr val="365F91"/>
                          </a:solidFill>
                          <a:effectLst/>
                          <a:latin typeface="+mn-lt"/>
                          <a:ea typeface="Times New Roman" panose="02020603050405020304" pitchFamily="18" charset="0"/>
                          <a:cs typeface="Times New Roman" panose="02020603050405020304" pitchFamily="18" charset="0"/>
                        </a:rPr>
                        <a:t> </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[Accessed 8</a:t>
                      </a:r>
                      <a:r>
                        <a:rPr lang="en-GB" sz="1200" b="0" kern="1800" spc="-50" baseline="30000" dirty="0">
                          <a:solidFill>
                            <a:srgbClr val="111111"/>
                          </a:solidFill>
                          <a:effectLst/>
                          <a:latin typeface="+mn-lt"/>
                          <a:ea typeface="Times New Roman" panose="02020603050405020304" pitchFamily="18" charset="0"/>
                          <a:cs typeface="Times New Roman" panose="02020603050405020304" pitchFamily="18" charset="0"/>
                        </a:rPr>
                        <a:t>th</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 January 2019].</a:t>
                      </a:r>
                      <a:endParaRPr lang="en-GB" sz="1200" b="1" kern="0" dirty="0">
                        <a:solidFill>
                          <a:srgbClr val="365F9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GB" sz="1200" b="1" i="1" dirty="0">
                          <a:effectLst/>
                          <a:latin typeface="+mn-lt"/>
                          <a:ea typeface="Calibri" panose="020F0502020204030204" pitchFamily="34" charset="0"/>
                          <a:cs typeface="Times New Roman" panose="02020603050405020304" pitchFamily="18" charset="0"/>
                        </a:rPr>
                        <a:t>Teaching and Learning Toolbox: Technology Tool Resource List.</a:t>
                      </a:r>
                      <a:endParaRPr lang="en-GB" sz="12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GB" sz="1200" b="0" spc="-40" dirty="0">
                          <a:solidFill>
                            <a:srgbClr val="333333"/>
                          </a:solidFill>
                          <a:effectLst/>
                          <a:latin typeface="+mn-lt"/>
                          <a:ea typeface="Calibri" panose="020F0502020204030204" pitchFamily="34" charset="0"/>
                          <a:cs typeface="Arial" panose="020B0604020202020204" pitchFamily="34" charset="0"/>
                        </a:rPr>
                        <a:t>Available Online: </a:t>
                      </a:r>
                      <a:r>
                        <a:rPr lang="en-GB" sz="1200" b="0" u="sng" dirty="0">
                          <a:solidFill>
                            <a:srgbClr val="0000FF"/>
                          </a:solidFill>
                          <a:effectLst/>
                          <a:latin typeface="+mn-lt"/>
                          <a:ea typeface="Calibri" panose="020F0502020204030204" pitchFamily="34" charset="0"/>
                          <a:cs typeface="Times New Roman" panose="02020603050405020304" pitchFamily="18" charset="0"/>
                          <a:hlinkClick r:id="rId6"/>
                        </a:rPr>
                        <a:t>http://teachingandlearningtoolbox.com/storage/app/media/resources/CTLA%20-%20Accounting%20Toolbox%20w_Logo_%20Resource%20List_REV_080316.pdf</a:t>
                      </a:r>
                      <a:r>
                        <a:rPr lang="en-GB" sz="1200" b="0" dirty="0">
                          <a:effectLst/>
                          <a:latin typeface="+mn-lt"/>
                          <a:ea typeface="Calibri" panose="020F0502020204030204" pitchFamily="34" charset="0"/>
                          <a:cs typeface="Times New Roman" panose="02020603050405020304" pitchFamily="18" charset="0"/>
                        </a:rPr>
                        <a:t> [</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Accessed 11</a:t>
                      </a:r>
                      <a:r>
                        <a:rPr lang="en-GB" sz="1200" b="0" kern="1800" spc="-50" baseline="30000" dirty="0">
                          <a:solidFill>
                            <a:srgbClr val="111111"/>
                          </a:solidFill>
                          <a:effectLst/>
                          <a:latin typeface="+mn-lt"/>
                          <a:ea typeface="Times New Roman" panose="02020603050405020304" pitchFamily="18" charset="0"/>
                          <a:cs typeface="Times New Roman" panose="02020603050405020304" pitchFamily="18" charset="0"/>
                        </a:rPr>
                        <a:t>th</a:t>
                      </a:r>
                      <a:r>
                        <a:rPr lang="en-GB" sz="1200" b="0" kern="1800" spc="-50" dirty="0">
                          <a:solidFill>
                            <a:srgbClr val="111111"/>
                          </a:solidFill>
                          <a:effectLst/>
                          <a:latin typeface="+mn-lt"/>
                          <a:ea typeface="Times New Roman" panose="02020603050405020304" pitchFamily="18" charset="0"/>
                          <a:cs typeface="Times New Roman" panose="02020603050405020304" pitchFamily="18" charset="0"/>
                        </a:rPr>
                        <a:t> June 2019].</a:t>
                      </a:r>
                      <a:endParaRPr lang="en-GB" sz="1200" b="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400"/>
                        </a:spcBef>
                        <a:spcAft>
                          <a:spcPts val="1050"/>
                        </a:spcAft>
                      </a:pPr>
                      <a:r>
                        <a:rPr lang="en-GB" sz="1200" b="0"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Wilson, L.O. (2016). </a:t>
                      </a:r>
                      <a:r>
                        <a:rPr lang="en-GB" sz="1200" b="0" i="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The Second Principle</a:t>
                      </a:r>
                      <a:r>
                        <a:rPr lang="en-GB" sz="1200" b="0"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0" kern="0" dirty="0">
                          <a:solidFill>
                            <a:srgbClr val="365F91"/>
                          </a:solidFill>
                          <a:effectLst/>
                          <a:latin typeface="Calibri" panose="020F0502020204030204" pitchFamily="34" charset="0"/>
                          <a:ea typeface="Times New Roman" panose="02020603050405020304" pitchFamily="18" charset="0"/>
                          <a:cs typeface="Arial" panose="020B0604020202020204" pitchFamily="34" charset="0"/>
                        </a:rPr>
                        <a:t>Anderson and </a:t>
                      </a:r>
                      <a:r>
                        <a:rPr lang="en-GB" sz="1200" b="0" kern="0" dirty="0" err="1">
                          <a:solidFill>
                            <a:srgbClr val="365F91"/>
                          </a:solidFill>
                          <a:effectLst/>
                          <a:latin typeface="Calibri" panose="020F0502020204030204" pitchFamily="34" charset="0"/>
                          <a:ea typeface="Times New Roman" panose="02020603050405020304" pitchFamily="18" charset="0"/>
                          <a:cs typeface="Arial" panose="020B0604020202020204" pitchFamily="34" charset="0"/>
                        </a:rPr>
                        <a:t>Krathwohl</a:t>
                      </a:r>
                      <a:r>
                        <a:rPr lang="en-GB" sz="1200" b="0" kern="0" dirty="0">
                          <a:solidFill>
                            <a:srgbClr val="365F91"/>
                          </a:solidFill>
                          <a:effectLst/>
                          <a:latin typeface="Calibri" panose="020F0502020204030204" pitchFamily="34" charset="0"/>
                          <a:ea typeface="Times New Roman" panose="02020603050405020304" pitchFamily="18" charset="0"/>
                          <a:cs typeface="Arial" panose="020B0604020202020204" pitchFamily="34" charset="0"/>
                        </a:rPr>
                        <a:t> – Bloom’s Taxonomy Revised: Understanding the New Version of Bloom’s Taxonomy. </a:t>
                      </a:r>
                      <a:r>
                        <a:rPr lang="en-GB" sz="1200" b="0" kern="1800" spc="-50" dirty="0">
                          <a:solidFill>
                            <a:srgbClr val="111111"/>
                          </a:solidFill>
                          <a:effectLst/>
                          <a:latin typeface="Calibri" panose="020F0502020204030204" pitchFamily="34" charset="0"/>
                          <a:ea typeface="Times New Roman" panose="02020603050405020304" pitchFamily="18" charset="0"/>
                          <a:cs typeface="Times New Roman" panose="02020603050405020304" pitchFamily="18" charset="0"/>
                        </a:rPr>
                        <a:t>Available Online:</a:t>
                      </a:r>
                      <a:r>
                        <a:rPr lang="en-GB" sz="1200" b="0" kern="0" dirty="0">
                          <a:solidFill>
                            <a:srgbClr val="365F91"/>
                          </a:solidFill>
                          <a:effectLst/>
                          <a:latin typeface="Calibri" panose="020F0502020204030204" pitchFamily="34" charset="0"/>
                          <a:ea typeface="Times New Roman" panose="02020603050405020304" pitchFamily="18" charset="0"/>
                          <a:cs typeface="Arial" panose="020B0604020202020204" pitchFamily="34" charset="0"/>
                        </a:rPr>
                        <a:t> </a:t>
                      </a:r>
                      <a:r>
                        <a:rPr lang="en-GB" sz="1200" b="0" u="sng"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hlinkClick r:id="rId7"/>
                        </a:rPr>
                        <a:t>https://thesecondprinciple.com/teaching-essentials/beyond-bloom-cognitive-taxonomy-revised/</a:t>
                      </a:r>
                      <a:r>
                        <a:rPr lang="en-GB" sz="1200" b="0"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0" kern="1800" spc="-50" dirty="0">
                          <a:solidFill>
                            <a:srgbClr val="111111"/>
                          </a:solidFill>
                          <a:effectLst/>
                          <a:latin typeface="Calibri" panose="020F0502020204030204" pitchFamily="34" charset="0"/>
                          <a:ea typeface="Times New Roman" panose="02020603050405020304" pitchFamily="18" charset="0"/>
                          <a:cs typeface="Times New Roman" panose="02020603050405020304" pitchFamily="18" charset="0"/>
                        </a:rPr>
                        <a:t>[Accessed 8</a:t>
                      </a:r>
                      <a:r>
                        <a:rPr lang="en-GB" sz="1200" b="0" kern="1800" spc="-50" baseline="30000" dirty="0">
                          <a:solidFill>
                            <a:srgbClr val="111111"/>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GB" sz="1200" b="0" kern="1800" spc="-50" dirty="0">
                          <a:solidFill>
                            <a:srgbClr val="111111"/>
                          </a:solidFill>
                          <a:effectLst/>
                          <a:latin typeface="Calibri" panose="020F0502020204030204" pitchFamily="34" charset="0"/>
                          <a:ea typeface="Times New Roman" panose="02020603050405020304" pitchFamily="18" charset="0"/>
                          <a:cs typeface="Times New Roman" panose="02020603050405020304" pitchFamily="18" charset="0"/>
                        </a:rPr>
                        <a:t> January 2019].</a:t>
                      </a:r>
                      <a:endParaRPr lang="en-GB"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5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052" marR="30052" marT="30052" marB="30052">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xmlns="" val="2006199953"/>
                  </a:ext>
                </a:extLst>
              </a:tr>
            </a:tbl>
          </a:graphicData>
        </a:graphic>
      </p:graphicFrame>
    </p:spTree>
    <p:extLst>
      <p:ext uri="{BB962C8B-B14F-4D97-AF65-F5344CB8AC3E}">
        <p14:creationId xmlns:p14="http://schemas.microsoft.com/office/powerpoint/2010/main" val="37516024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flipV="1">
            <a:off x="4332887" y="3152315"/>
            <a:ext cx="53228" cy="34289"/>
          </a:xfrm>
          <a:prstGeom prst="rect">
            <a:avLst/>
          </a:prstGeom>
        </p:spPr>
      </p:pic>
      <p:pic>
        <p:nvPicPr>
          <p:cNvPr id="6" name="Picture 5"/>
          <p:cNvPicPr>
            <a:picLocks noChangeAspect="1"/>
          </p:cNvPicPr>
          <p:nvPr/>
        </p:nvPicPr>
        <p:blipFill>
          <a:blip r:embed="rId3"/>
          <a:stretch>
            <a:fillRect/>
          </a:stretch>
        </p:blipFill>
        <p:spPr>
          <a:xfrm>
            <a:off x="1751907" y="635563"/>
            <a:ext cx="6253250" cy="4570283"/>
          </a:xfrm>
          <a:prstGeom prst="rect">
            <a:avLst/>
          </a:prstGeom>
        </p:spPr>
      </p:pic>
      <p:sp>
        <p:nvSpPr>
          <p:cNvPr id="7" name="TextBox 6"/>
          <p:cNvSpPr txBox="1"/>
          <p:nvPr/>
        </p:nvSpPr>
        <p:spPr>
          <a:xfrm>
            <a:off x="2337955" y="243147"/>
            <a:ext cx="4407824" cy="415498"/>
          </a:xfrm>
          <a:prstGeom prst="rect">
            <a:avLst/>
          </a:prstGeom>
          <a:noFill/>
        </p:spPr>
        <p:txBody>
          <a:bodyPr wrap="square" rtlCol="0">
            <a:spAutoFit/>
          </a:bodyPr>
          <a:lstStyle/>
          <a:p>
            <a:pPr defTabSz="685800"/>
            <a:r>
              <a:rPr lang="en-GB" sz="1350" dirty="0">
                <a:solidFill>
                  <a:prstClr val="black"/>
                </a:solidFill>
                <a:latin typeface="Calibri"/>
              </a:rPr>
              <a:t>		</a:t>
            </a:r>
            <a:r>
              <a:rPr lang="en-GB" sz="2100" dirty="0">
                <a:solidFill>
                  <a:prstClr val="black"/>
                </a:solidFill>
                <a:latin typeface="Calibri"/>
              </a:rPr>
              <a:t>References</a:t>
            </a:r>
          </a:p>
        </p:txBody>
      </p:sp>
    </p:spTree>
    <p:extLst>
      <p:ext uri="{BB962C8B-B14F-4D97-AF65-F5344CB8AC3E}">
        <p14:creationId xmlns:p14="http://schemas.microsoft.com/office/powerpoint/2010/main" val="3647549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445" y="162791"/>
            <a:ext cx="8943110" cy="1364781"/>
          </a:xfrm>
        </p:spPr>
        <p:txBody>
          <a:bodyPr>
            <a:noAutofit/>
          </a:bodyPr>
          <a:lstStyle/>
          <a:p>
            <a:r>
              <a:rPr lang="en-GB" sz="3000" dirty="0"/>
              <a:t>Do you want to communicate with others on campus about teaching and learning?</a:t>
            </a:r>
            <a:br>
              <a:rPr lang="en-GB" sz="3000" dirty="0"/>
            </a:br>
            <a:r>
              <a:rPr lang="en-GB" sz="3000" dirty="0"/>
              <a:t>Subscribe to ‘HEFi-OPEN’, a JiscMail mailing list service:</a:t>
            </a:r>
          </a:p>
        </p:txBody>
      </p:sp>
      <p:sp>
        <p:nvSpPr>
          <p:cNvPr id="3" name="Subtitle 2"/>
          <p:cNvSpPr>
            <a:spLocks noGrp="1"/>
          </p:cNvSpPr>
          <p:nvPr>
            <p:ph type="subTitle" idx="1"/>
          </p:nvPr>
        </p:nvSpPr>
        <p:spPr>
          <a:xfrm>
            <a:off x="1267691" y="1797721"/>
            <a:ext cx="6858000" cy="581999"/>
          </a:xfrm>
        </p:spPr>
        <p:txBody>
          <a:bodyPr>
            <a:noAutofit/>
          </a:bodyPr>
          <a:lstStyle/>
          <a:p>
            <a:r>
              <a:rPr lang="en-GB" sz="4050" b="1" dirty="0"/>
              <a:t>https://tinyurl.com/y3wczmyh</a:t>
            </a:r>
          </a:p>
        </p:txBody>
      </p:sp>
      <p:sp>
        <p:nvSpPr>
          <p:cNvPr id="4" name="TextBox 3"/>
          <p:cNvSpPr txBox="1"/>
          <p:nvPr/>
        </p:nvSpPr>
        <p:spPr>
          <a:xfrm>
            <a:off x="1" y="2719759"/>
            <a:ext cx="9143999" cy="212365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a:r>
              <a:rPr lang="en-GB" sz="2100" b="1" u="sng" dirty="0">
                <a:solidFill>
                  <a:prstClr val="black"/>
                </a:solidFill>
                <a:latin typeface="Calibri" panose="020F0502020204030204"/>
              </a:rPr>
              <a:t>Use it to:</a:t>
            </a:r>
          </a:p>
          <a:p>
            <a:pPr marL="257175" indent="-257175" defTabSz="685800">
              <a:buFont typeface="Arial" panose="020B0604020202020204" pitchFamily="34" charset="0"/>
              <a:buChar char="•"/>
            </a:pPr>
            <a:r>
              <a:rPr lang="en-GB" sz="2100" dirty="0">
                <a:solidFill>
                  <a:prstClr val="black"/>
                </a:solidFill>
                <a:latin typeface="Calibri" panose="020F0502020204030204"/>
              </a:rPr>
              <a:t>share teaching ideas and resources, look for collaborators</a:t>
            </a:r>
          </a:p>
          <a:p>
            <a:pPr marL="257175" indent="-257175" defTabSz="685800">
              <a:buFont typeface="Arial" panose="020B0604020202020204" pitchFamily="34" charset="0"/>
              <a:buChar char="•"/>
            </a:pPr>
            <a:r>
              <a:rPr lang="en-GB" sz="2100" dirty="0">
                <a:solidFill>
                  <a:prstClr val="black"/>
                </a:solidFill>
                <a:latin typeface="Calibri" panose="020F0502020204030204"/>
              </a:rPr>
              <a:t>find out about development opportunities related to teaching and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ask questions about how others teach and support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build and strengthen links within the teaching community </a:t>
            </a:r>
          </a:p>
          <a:p>
            <a:pPr defTabSz="685800"/>
            <a:endParaRPr lang="en-GB" sz="1350" dirty="0">
              <a:solidFill>
                <a:prstClr val="black"/>
              </a:solidFill>
              <a:latin typeface="Calibri" panose="020F0502020204030204"/>
            </a:endParaRPr>
          </a:p>
          <a:p>
            <a:pPr defTabSz="685800"/>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1028882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7">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72000"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19">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347516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Title 12">
            <a:extLst>
              <a:ext uri="{FF2B5EF4-FFF2-40B4-BE49-F238E27FC236}">
                <a16:creationId xmlns:a16="http://schemas.microsoft.com/office/drawing/2014/main" xmlns="" id="{85775A42-BF51-4AE3-9774-A636C567F3C4}"/>
              </a:ext>
            </a:extLst>
          </p:cNvPr>
          <p:cNvSpPr>
            <a:spLocks noGrp="1"/>
          </p:cNvSpPr>
          <p:nvPr>
            <p:ph type="title"/>
          </p:nvPr>
        </p:nvSpPr>
        <p:spPr>
          <a:xfrm>
            <a:off x="395653" y="3567479"/>
            <a:ext cx="8354891" cy="697835"/>
          </a:xfrm>
        </p:spPr>
        <p:txBody>
          <a:bodyPr vert="horz" lIns="68580" tIns="34290" rIns="68580" bIns="34290" rtlCol="0" anchor="b">
            <a:normAutofit/>
          </a:bodyPr>
          <a:lstStyle/>
          <a:p>
            <a:pPr algn="ctr"/>
            <a:r>
              <a:rPr lang="en-US" sz="4050">
                <a:solidFill>
                  <a:srgbClr val="FFFFFF"/>
                </a:solidFill>
              </a:rPr>
              <a:t>Developing employability skills</a:t>
            </a:r>
          </a:p>
        </p:txBody>
      </p:sp>
      <p:pic>
        <p:nvPicPr>
          <p:cNvPr id="7" name="Picture 6" descr="A picture containing indoor&#10;&#10;Description generated with high confidence">
            <a:extLst>
              <a:ext uri="{FF2B5EF4-FFF2-40B4-BE49-F238E27FC236}">
                <a16:creationId xmlns:a16="http://schemas.microsoft.com/office/drawing/2014/main" xmlns="" id="{F2242515-7719-41DE-B367-6CB5D8378B04}"/>
              </a:ext>
            </a:extLst>
          </p:cNvPr>
          <p:cNvPicPr>
            <a:picLocks noChangeAspect="1"/>
          </p:cNvPicPr>
          <p:nvPr/>
        </p:nvPicPr>
        <p:blipFill rotWithShape="1">
          <a:blip r:embed="rId3">
            <a:extLst>
              <a:ext uri="{28A0092B-C50C-407E-A947-70E740481C1C}">
                <a14:useLocalDpi xmlns:a14="http://schemas.microsoft.com/office/drawing/2010/main" val="0"/>
              </a:ext>
            </a:extLst>
          </a:blip>
          <a:srcRect b="5396"/>
          <a:stretch/>
        </p:blipFill>
        <p:spPr>
          <a:xfrm>
            <a:off x="240030" y="302432"/>
            <a:ext cx="4091938" cy="2854961"/>
          </a:xfrm>
          <a:prstGeom prst="rect">
            <a:avLst/>
          </a:prstGeom>
        </p:spPr>
      </p:pic>
      <p:pic>
        <p:nvPicPr>
          <p:cNvPr id="2" name="Picture 1">
            <a:extLst>
              <a:ext uri="{FF2B5EF4-FFF2-40B4-BE49-F238E27FC236}">
                <a16:creationId xmlns:a16="http://schemas.microsoft.com/office/drawing/2014/main" xmlns="" id="{D96AEAF2-B6C0-4920-93E2-97645BB5D38B}"/>
              </a:ext>
            </a:extLst>
          </p:cNvPr>
          <p:cNvPicPr>
            <a:picLocks noChangeAspect="1"/>
          </p:cNvPicPr>
          <p:nvPr/>
        </p:nvPicPr>
        <p:blipFill>
          <a:blip r:embed="rId4"/>
          <a:stretch>
            <a:fillRect/>
          </a:stretch>
        </p:blipFill>
        <p:spPr>
          <a:xfrm>
            <a:off x="4812033" y="328423"/>
            <a:ext cx="4091938" cy="2802978"/>
          </a:xfrm>
          <a:prstGeom prst="rect">
            <a:avLst/>
          </a:prstGeom>
        </p:spPr>
      </p:pic>
      <p:cxnSp>
        <p:nvCxnSpPr>
          <p:cNvPr id="23" name="Straight Connector 21">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xmlns="" id="{5AFC0578-FAC4-473B-88AA-5FD0BEC6C422}"/>
              </a:ext>
            </a:extLst>
          </p:cNvPr>
          <p:cNvSpPr>
            <a:spLocks noGrp="1"/>
          </p:cNvSpPr>
          <p:nvPr>
            <p:ph type="dt" sz="half" idx="10"/>
          </p:nvPr>
        </p:nvSpPr>
        <p:spPr/>
        <p:txBody>
          <a:bodyPr/>
          <a:lstStyle/>
          <a:p>
            <a:pPr defTabSz="685800"/>
            <a:fld id="{BFC02DF1-9DA2-46B6-91D4-24B9233296B3}"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528E2DB8-C3E8-4A3E-9DA0-B501E4039866}"/>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Award winning trainer| author| career coach| simulation specialist| employability skills guru| marketing tutor| speaker</a:t>
            </a:r>
          </a:p>
        </p:txBody>
      </p:sp>
      <p:sp>
        <p:nvSpPr>
          <p:cNvPr id="5" name="Slide Number Placeholder 4">
            <a:extLst>
              <a:ext uri="{FF2B5EF4-FFF2-40B4-BE49-F238E27FC236}">
                <a16:creationId xmlns:a16="http://schemas.microsoft.com/office/drawing/2014/main" xmlns="" id="{96D9516F-3B0C-4B34-BB67-93DB7B4BD74F}"/>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7</a:t>
            </a:fld>
            <a:endParaRPr lang="en-GB">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xmlns="" id="{05C65244-FECE-4059-B028-ADCFA0309902}"/>
              </a:ext>
            </a:extLst>
          </p:cNvPr>
          <p:cNvPicPr>
            <a:picLocks noChangeAspect="1"/>
          </p:cNvPicPr>
          <p:nvPr/>
        </p:nvPicPr>
        <p:blipFill>
          <a:blip r:embed="rId5"/>
          <a:stretch>
            <a:fillRect/>
          </a:stretch>
        </p:blipFill>
        <p:spPr>
          <a:xfrm>
            <a:off x="8463481" y="0"/>
            <a:ext cx="440489" cy="437943"/>
          </a:xfrm>
          <a:prstGeom prst="rect">
            <a:avLst/>
          </a:prstGeom>
        </p:spPr>
      </p:pic>
    </p:spTree>
    <p:extLst>
      <p:ext uri="{BB962C8B-B14F-4D97-AF65-F5344CB8AC3E}">
        <p14:creationId xmlns:p14="http://schemas.microsoft.com/office/powerpoint/2010/main" val="405821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6544" y="337666"/>
            <a:ext cx="3301783" cy="293859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1" name="Title 10">
            <a:extLst>
              <a:ext uri="{FF2B5EF4-FFF2-40B4-BE49-F238E27FC236}">
                <a16:creationId xmlns:a16="http://schemas.microsoft.com/office/drawing/2014/main" xmlns="" id="{3D157488-0EA7-4837-96DE-70EF11D71EE0}"/>
              </a:ext>
            </a:extLst>
          </p:cNvPr>
          <p:cNvSpPr>
            <a:spLocks noGrp="1"/>
          </p:cNvSpPr>
          <p:nvPr>
            <p:ph type="title"/>
          </p:nvPr>
        </p:nvSpPr>
        <p:spPr>
          <a:xfrm>
            <a:off x="581025" y="571500"/>
            <a:ext cx="2819400" cy="2505075"/>
          </a:xfrm>
        </p:spPr>
        <p:txBody>
          <a:bodyPr vert="horz" lIns="68580" tIns="34290" rIns="68580" bIns="34290" rtlCol="0" anchor="ctr">
            <a:normAutofit/>
          </a:bodyPr>
          <a:lstStyle/>
          <a:p>
            <a:r>
              <a:rPr lang="en-US" sz="3300" dirty="0">
                <a:solidFill>
                  <a:srgbClr val="FFFFFF"/>
                </a:solidFill>
              </a:rPr>
              <a:t>CBI definition </a:t>
            </a:r>
          </a:p>
        </p:txBody>
      </p:sp>
      <p:sp>
        <p:nvSpPr>
          <p:cNvPr id="42" name="Rectangle 4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86712" y="337666"/>
            <a:ext cx="1586591" cy="1424177"/>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44" name="Rectangle 43">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4191" y="3390952"/>
            <a:ext cx="5023144" cy="1408358"/>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46" name="Rectangle 45">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3564" y="337666"/>
            <a:ext cx="3316246" cy="4461644"/>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lumMod val="85000"/>
                </a:prstClr>
              </a:solidFill>
              <a:latin typeface="Calibri" panose="020F0502020204030204"/>
            </a:endParaRPr>
          </a:p>
        </p:txBody>
      </p:sp>
      <p:sp>
        <p:nvSpPr>
          <p:cNvPr id="2" name="Text Placeholder 1">
            <a:extLst>
              <a:ext uri="{FF2B5EF4-FFF2-40B4-BE49-F238E27FC236}">
                <a16:creationId xmlns:a16="http://schemas.microsoft.com/office/drawing/2014/main" xmlns="" id="{E9660322-C77D-41C4-A404-D067CD93073B}"/>
              </a:ext>
            </a:extLst>
          </p:cNvPr>
          <p:cNvSpPr>
            <a:spLocks noGrp="1"/>
          </p:cNvSpPr>
          <p:nvPr>
            <p:ph type="body" sz="half" idx="2"/>
          </p:nvPr>
        </p:nvSpPr>
        <p:spPr>
          <a:xfrm>
            <a:off x="581025" y="3434486"/>
            <a:ext cx="2949178" cy="1408358"/>
          </a:xfrm>
        </p:spPr>
        <p:txBody>
          <a:bodyPr>
            <a:normAutofit/>
          </a:bodyPr>
          <a:lstStyle/>
          <a:p>
            <a:pPr marL="214313" indent="-214313">
              <a:buFont typeface="Arial" panose="020B0604020202020204" pitchFamily="34" charset="0"/>
              <a:buChar char="•"/>
            </a:pPr>
            <a:r>
              <a:rPr lang="en-GB" sz="1800" dirty="0"/>
              <a:t>Two questionnaires</a:t>
            </a:r>
          </a:p>
          <a:p>
            <a:pPr marL="214313" indent="-214313">
              <a:buFont typeface="Arial" panose="020B0604020202020204" pitchFamily="34" charset="0"/>
              <a:buChar char="•"/>
            </a:pPr>
            <a:r>
              <a:rPr lang="en-GB" sz="1800" dirty="0"/>
              <a:t>Before module started</a:t>
            </a:r>
          </a:p>
          <a:p>
            <a:pPr marL="214313" indent="-214313">
              <a:buFont typeface="Arial" panose="020B0604020202020204" pitchFamily="34" charset="0"/>
              <a:buChar char="•"/>
            </a:pPr>
            <a:r>
              <a:rPr lang="en-GB" sz="1800" dirty="0"/>
              <a:t>After module finished</a:t>
            </a:r>
          </a:p>
          <a:p>
            <a:pPr marL="214313" indent="-214313">
              <a:buFont typeface="Arial" panose="020B0604020202020204" pitchFamily="34" charset="0"/>
              <a:buChar char="•"/>
            </a:pPr>
            <a:r>
              <a:rPr lang="en-GB" sz="1800" dirty="0"/>
              <a:t>Gibbs (1998) model</a:t>
            </a:r>
          </a:p>
        </p:txBody>
      </p:sp>
      <p:graphicFrame>
        <p:nvGraphicFramePr>
          <p:cNvPr id="10" name="Content Placeholder 5">
            <a:extLst>
              <a:ext uri="{FF2B5EF4-FFF2-40B4-BE49-F238E27FC236}">
                <a16:creationId xmlns:a16="http://schemas.microsoft.com/office/drawing/2014/main" xmlns="" id="{50152235-F49E-4FA4-BB78-09CDA90784FC}"/>
              </a:ext>
            </a:extLst>
          </p:cNvPr>
          <p:cNvGraphicFramePr>
            <a:graphicFrameLocks/>
          </p:cNvGraphicFramePr>
          <p:nvPr>
            <p:extLst/>
          </p:nvPr>
        </p:nvGraphicFramePr>
        <p:xfrm>
          <a:off x="5477595" y="465365"/>
          <a:ext cx="3319861" cy="4333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xmlns="" id="{7055EF7A-7E62-4D9C-9460-E8D008E7C242}"/>
              </a:ext>
            </a:extLst>
          </p:cNvPr>
          <p:cNvPicPr>
            <a:picLocks noChangeAspect="1"/>
          </p:cNvPicPr>
          <p:nvPr/>
        </p:nvPicPr>
        <p:blipFill>
          <a:blip r:embed="rId8"/>
          <a:stretch>
            <a:fillRect/>
          </a:stretch>
        </p:blipFill>
        <p:spPr>
          <a:xfrm>
            <a:off x="3725637" y="1876537"/>
            <a:ext cx="1647463" cy="1399721"/>
          </a:xfrm>
          <a:prstGeom prst="rect">
            <a:avLst/>
          </a:prstGeom>
        </p:spPr>
      </p:pic>
      <p:sp>
        <p:nvSpPr>
          <p:cNvPr id="4" name="Date Placeholder 3">
            <a:extLst>
              <a:ext uri="{FF2B5EF4-FFF2-40B4-BE49-F238E27FC236}">
                <a16:creationId xmlns:a16="http://schemas.microsoft.com/office/drawing/2014/main" xmlns="" id="{8B5564E9-F910-427B-817E-FF4BBB0C0989}"/>
              </a:ext>
            </a:extLst>
          </p:cNvPr>
          <p:cNvSpPr>
            <a:spLocks noGrp="1"/>
          </p:cNvSpPr>
          <p:nvPr>
            <p:ph type="dt" sz="half" idx="10"/>
          </p:nvPr>
        </p:nvSpPr>
        <p:spPr/>
        <p:txBody>
          <a:bodyPr/>
          <a:lstStyle/>
          <a:p>
            <a:pPr defTabSz="685800"/>
            <a:fld id="{CF7D5513-4F77-4799-B32F-D5E0D13CBE04}" type="datetime1">
              <a:rPr lang="en-GB">
                <a:solidFill>
                  <a:prstClr val="black">
                    <a:tint val="75000"/>
                  </a:prstClr>
                </a:solidFill>
                <a:latin typeface="Calibri" panose="020F0502020204030204"/>
              </a:rPr>
              <a:pPr defTabSz="685800"/>
              <a:t>13/08/2019</a:t>
            </a:fld>
            <a:endParaRPr lang="en-GB">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F00A721-DAD4-421D-87D4-2278305569FE}"/>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Award winning trainer| author| career coach| simulation specialist| employability skills guru| marketing tutor| speaker</a:t>
            </a:r>
          </a:p>
        </p:txBody>
      </p:sp>
      <p:sp>
        <p:nvSpPr>
          <p:cNvPr id="6" name="Slide Number Placeholder 5">
            <a:extLst>
              <a:ext uri="{FF2B5EF4-FFF2-40B4-BE49-F238E27FC236}">
                <a16:creationId xmlns:a16="http://schemas.microsoft.com/office/drawing/2014/main" xmlns="" id="{323635FA-DC29-49A7-84F7-77E605B6E157}"/>
              </a:ext>
            </a:extLst>
          </p:cNvPr>
          <p:cNvSpPr>
            <a:spLocks noGrp="1"/>
          </p:cNvSpPr>
          <p:nvPr>
            <p:ph type="sldNum" sz="quarter" idx="12"/>
          </p:nvPr>
        </p:nvSpPr>
        <p:spPr/>
        <p:txBody>
          <a:bodyPr/>
          <a:lstStyle/>
          <a:p>
            <a:pPr defTabSz="685800"/>
            <a:fld id="{90653D70-6F7F-4048-8F5F-2573DE34E4CE}" type="slidenum">
              <a:rPr lang="en-GB">
                <a:solidFill>
                  <a:prstClr val="black">
                    <a:tint val="75000"/>
                  </a:prstClr>
                </a:solidFill>
                <a:latin typeface="Calibri" panose="020F0502020204030204"/>
              </a:rPr>
              <a:pPr defTabSz="685800"/>
              <a:t>8</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294197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C33D24C-E2FA-44E0-B9DE-067E3D536665}"/>
              </a:ext>
            </a:extLst>
          </p:cNvPr>
          <p:cNvPicPr>
            <a:picLocks noChangeAspect="1"/>
          </p:cNvPicPr>
          <p:nvPr/>
        </p:nvPicPr>
        <p:blipFill rotWithShape="1">
          <a:blip r:embed="rId3"/>
          <a:srcRect b="16357"/>
          <a:stretch/>
        </p:blipFill>
        <p:spPr>
          <a:xfrm>
            <a:off x="-1" y="7"/>
            <a:ext cx="9144000" cy="5143493"/>
          </a:xfrm>
          <a:prstGeom prst="rect">
            <a:avLst/>
          </a:prstGeom>
        </p:spPr>
      </p:pic>
      <p:sp>
        <p:nvSpPr>
          <p:cNvPr id="20"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7486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defTabSz="685800">
              <a:spcAft>
                <a:spcPts val="750"/>
              </a:spcAft>
              <a:buClr>
                <a:prstClr val="black"/>
              </a:buClr>
              <a:buSzPct val="100000"/>
            </a:pPr>
            <a:endParaRPr lang="en-US" sz="1200" cap="all">
              <a:solidFill>
                <a:prstClr val="black"/>
              </a:solidFill>
              <a:latin typeface="Calibri" panose="020F0502020204030204"/>
            </a:endParaRPr>
          </a:p>
        </p:txBody>
      </p:sp>
      <p:sp>
        <p:nvSpPr>
          <p:cNvPr id="2" name="Title 1">
            <a:extLst>
              <a:ext uri="{FF2B5EF4-FFF2-40B4-BE49-F238E27FC236}">
                <a16:creationId xmlns:a16="http://schemas.microsoft.com/office/drawing/2014/main" xmlns="" id="{002992E2-D323-45C5-8D7C-00B8AB10ACA7}"/>
              </a:ext>
            </a:extLst>
          </p:cNvPr>
          <p:cNvSpPr>
            <a:spLocks noGrp="1"/>
          </p:cNvSpPr>
          <p:nvPr>
            <p:ph type="title"/>
          </p:nvPr>
        </p:nvSpPr>
        <p:spPr>
          <a:xfrm>
            <a:off x="532086" y="1435462"/>
            <a:ext cx="3153103" cy="1007066"/>
          </a:xfrm>
        </p:spPr>
        <p:txBody>
          <a:bodyPr>
            <a:normAutofit/>
          </a:bodyPr>
          <a:lstStyle/>
          <a:p>
            <a:pPr algn="ctr"/>
            <a:r>
              <a:rPr lang="en-GB" sz="2700" dirty="0"/>
              <a:t>What happened?</a:t>
            </a:r>
          </a:p>
        </p:txBody>
      </p:sp>
      <p:sp>
        <p:nvSpPr>
          <p:cNvPr id="6" name="Slide Number Placeholder 5">
            <a:extLst>
              <a:ext uri="{FF2B5EF4-FFF2-40B4-BE49-F238E27FC236}">
                <a16:creationId xmlns:a16="http://schemas.microsoft.com/office/drawing/2014/main" xmlns="" id="{32EFBD9A-764B-49A4-8A79-BB124C1EF8C1}"/>
              </a:ext>
            </a:extLst>
          </p:cNvPr>
          <p:cNvSpPr>
            <a:spLocks noGrp="1"/>
          </p:cNvSpPr>
          <p:nvPr>
            <p:ph type="sldNum" sz="quarter" idx="12"/>
          </p:nvPr>
        </p:nvSpPr>
        <p:spPr>
          <a:xfrm>
            <a:off x="1926152" y="924225"/>
            <a:ext cx="274320" cy="273844"/>
          </a:xfrm>
          <a:prstGeom prst="ellipse">
            <a:avLst/>
          </a:prstGeom>
          <a:solidFill>
            <a:schemeClr val="bg1">
              <a:alpha val="70000"/>
            </a:schemeClr>
          </a:solidFill>
          <a:ln>
            <a:solidFill>
              <a:schemeClr val="tx1">
                <a:lumMod val="75000"/>
                <a:lumOff val="25000"/>
              </a:schemeClr>
            </a:solidFill>
          </a:ln>
        </p:spPr>
        <p:txBody>
          <a:bodyPr>
            <a:normAutofit fontScale="92500" lnSpcReduction="10000"/>
          </a:bodyPr>
          <a:lstStyle/>
          <a:p>
            <a:pPr algn="ctr" defTabSz="685800">
              <a:lnSpc>
                <a:spcPct val="90000"/>
              </a:lnSpc>
              <a:spcAft>
                <a:spcPts val="450"/>
              </a:spcAft>
            </a:pPr>
            <a:fld id="{90653D70-6F7F-4048-8F5F-2573DE34E4CE}" type="slidenum">
              <a:rPr lang="en-GB">
                <a:solidFill>
                  <a:prstClr val="black"/>
                </a:solidFill>
                <a:latin typeface="Calibri" panose="020F0502020204030204"/>
              </a:rPr>
              <a:pPr algn="ctr" defTabSz="685800">
                <a:lnSpc>
                  <a:spcPct val="90000"/>
                </a:lnSpc>
                <a:spcAft>
                  <a:spcPts val="450"/>
                </a:spcAft>
              </a:pPr>
              <a:t>9</a:t>
            </a:fld>
            <a:endParaRPr lang="en-GB">
              <a:solidFill>
                <a:prstClr val="black"/>
              </a:solidFill>
              <a:latin typeface="Calibri" panose="020F0502020204030204"/>
            </a:endParaRPr>
          </a:p>
        </p:txBody>
      </p:sp>
      <p:cxnSp>
        <p:nvCxnSpPr>
          <p:cNvPr id="22" name="Straight Connector 21">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8D3D9F3-EB50-45A5-A74A-5356812AF3A9}"/>
              </a:ext>
            </a:extLst>
          </p:cNvPr>
          <p:cNvSpPr>
            <a:spLocks noGrp="1"/>
          </p:cNvSpPr>
          <p:nvPr>
            <p:ph idx="1"/>
          </p:nvPr>
        </p:nvSpPr>
        <p:spPr>
          <a:xfrm>
            <a:off x="394137" y="2563180"/>
            <a:ext cx="3444766" cy="1964879"/>
          </a:xfrm>
        </p:spPr>
        <p:txBody>
          <a:bodyPr anchor="ctr">
            <a:normAutofit/>
          </a:bodyPr>
          <a:lstStyle/>
          <a:p>
            <a:r>
              <a:rPr lang="en-GB" sz="1350" dirty="0"/>
              <a:t>Students ran businesses </a:t>
            </a:r>
          </a:p>
          <a:p>
            <a:r>
              <a:rPr lang="en-GB" sz="1350" dirty="0"/>
              <a:t>Unprompted discussions</a:t>
            </a:r>
          </a:p>
          <a:p>
            <a:r>
              <a:rPr lang="en-GB" sz="1350" dirty="0"/>
              <a:t>Formative feedback</a:t>
            </a:r>
          </a:p>
          <a:p>
            <a:r>
              <a:rPr lang="en-GB" sz="1350" dirty="0"/>
              <a:t>CEO led the team - rules of engagement</a:t>
            </a:r>
          </a:p>
          <a:p>
            <a:endParaRPr lang="en-GB" sz="1350" dirty="0"/>
          </a:p>
        </p:txBody>
      </p:sp>
      <p:sp>
        <p:nvSpPr>
          <p:cNvPr id="4" name="Date Placeholder 3">
            <a:extLst>
              <a:ext uri="{FF2B5EF4-FFF2-40B4-BE49-F238E27FC236}">
                <a16:creationId xmlns:a16="http://schemas.microsoft.com/office/drawing/2014/main" xmlns="" id="{5A3A4AB0-F85F-4280-9DDB-C6D7D5CC3D05}"/>
              </a:ext>
            </a:extLst>
          </p:cNvPr>
          <p:cNvSpPr>
            <a:spLocks noGrp="1"/>
          </p:cNvSpPr>
          <p:nvPr>
            <p:ph type="dt" sz="half" idx="10"/>
          </p:nvPr>
        </p:nvSpPr>
        <p:spPr>
          <a:xfrm>
            <a:off x="1101616" y="4879942"/>
            <a:ext cx="1923393" cy="206019"/>
          </a:xfrm>
        </p:spPr>
        <p:txBody>
          <a:bodyPr>
            <a:normAutofit fontScale="92500" lnSpcReduction="10000"/>
          </a:bodyPr>
          <a:lstStyle/>
          <a:p>
            <a:pPr algn="ctr" defTabSz="685800">
              <a:spcAft>
                <a:spcPts val="450"/>
              </a:spcAft>
            </a:pPr>
            <a:fld id="{2EEEE495-A42F-43A0-8D8F-10639BC2E79C}" type="datetime1">
              <a:rPr lang="en-GB">
                <a:solidFill>
                  <a:prstClr val="black"/>
                </a:solidFill>
                <a:latin typeface="Calibri" panose="020F0502020204030204"/>
              </a:rPr>
              <a:pPr algn="ctr" defTabSz="685800">
                <a:spcAft>
                  <a:spcPts val="450"/>
                </a:spcAft>
              </a:pPr>
              <a:t>13/08/2019</a:t>
            </a:fld>
            <a:endParaRPr lang="en-GB">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xmlns="" id="{512C1641-E3E1-4669-82C5-C1786F12A289}"/>
              </a:ext>
            </a:extLst>
          </p:cNvPr>
          <p:cNvSpPr>
            <a:spLocks noGrp="1"/>
          </p:cNvSpPr>
          <p:nvPr>
            <p:ph type="ftr" sz="quarter" idx="11"/>
          </p:nvPr>
        </p:nvSpPr>
        <p:spPr>
          <a:xfrm>
            <a:off x="912430" y="4608459"/>
            <a:ext cx="2301765" cy="271483"/>
          </a:xfrm>
        </p:spPr>
        <p:txBody>
          <a:bodyPr>
            <a:normAutofit fontScale="92500"/>
          </a:bodyPr>
          <a:lstStyle/>
          <a:p>
            <a:pPr defTabSz="685800">
              <a:lnSpc>
                <a:spcPct val="90000"/>
              </a:lnSpc>
              <a:spcAft>
                <a:spcPts val="450"/>
              </a:spcAft>
            </a:pPr>
            <a:r>
              <a:rPr lang="en-GB" sz="675">
                <a:solidFill>
                  <a:prstClr val="black"/>
                </a:solidFill>
                <a:latin typeface="Calibri" panose="020F0502020204030204"/>
              </a:rPr>
              <a:t>Award winning trainer| author| career coach| simulation specialist| employability skills guru| marketing tutor| speaker</a:t>
            </a:r>
          </a:p>
        </p:txBody>
      </p:sp>
    </p:spTree>
    <p:extLst>
      <p:ext uri="{BB962C8B-B14F-4D97-AF65-F5344CB8AC3E}">
        <p14:creationId xmlns:p14="http://schemas.microsoft.com/office/powerpoint/2010/main" val="1387815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Default Design">
  <a:themeElements>
    <a:clrScheme name="Custom 2">
      <a:dk1>
        <a:srgbClr val="91C8E1"/>
      </a:dk1>
      <a:lt1>
        <a:srgbClr val="ECECEC"/>
      </a:lt1>
      <a:dk2>
        <a:srgbClr val="000000"/>
      </a:dk2>
      <a:lt2>
        <a:srgbClr val="91C8E1"/>
      </a:lt2>
      <a:accent1>
        <a:srgbClr val="000000"/>
      </a:accent1>
      <a:accent2>
        <a:srgbClr val="ECECEC"/>
      </a:accent2>
      <a:accent3>
        <a:srgbClr val="AAAAAA"/>
      </a:accent3>
      <a:accent4>
        <a:srgbClr val="C9C9C9"/>
      </a:accent4>
      <a:accent5>
        <a:srgbClr val="AAAAAA"/>
      </a:accent5>
      <a:accent6>
        <a:srgbClr val="D6D6D6"/>
      </a:accent6>
      <a:hlink>
        <a:srgbClr val="91C8E1"/>
      </a:hlink>
      <a:folHlink>
        <a:srgbClr val="91C8E1"/>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Presentation1.potx  -  Read-Only" id="{0CF6DFDE-4D5D-422C-A6DA-A4D475445D31}" vid="{F92E7CDE-2486-46E2-9553-F6E541C9DFBA}"/>
    </a:ext>
  </a:extLst>
</a:theme>
</file>

<file path=ppt/theme/theme7.xml><?xml version="1.0" encoding="utf-8"?>
<a:theme xmlns:a="http://schemas.openxmlformats.org/drawingml/2006/main" name="1_Default Design">
  <a:themeElements>
    <a:clrScheme name="Custom 2">
      <a:dk1>
        <a:srgbClr val="91C8E1"/>
      </a:dk1>
      <a:lt1>
        <a:srgbClr val="ECECEC"/>
      </a:lt1>
      <a:dk2>
        <a:srgbClr val="000000"/>
      </a:dk2>
      <a:lt2>
        <a:srgbClr val="91C8E1"/>
      </a:lt2>
      <a:accent1>
        <a:srgbClr val="000000"/>
      </a:accent1>
      <a:accent2>
        <a:srgbClr val="ECECEC"/>
      </a:accent2>
      <a:accent3>
        <a:srgbClr val="AAAAAA"/>
      </a:accent3>
      <a:accent4>
        <a:srgbClr val="C9C9C9"/>
      </a:accent4>
      <a:accent5>
        <a:srgbClr val="AAAAAA"/>
      </a:accent5>
      <a:accent6>
        <a:srgbClr val="D6D6D6"/>
      </a:accent6>
      <a:hlink>
        <a:srgbClr val="91C8E1"/>
      </a:hlink>
      <a:folHlink>
        <a:srgbClr val="91C8E1"/>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244</TotalTime>
  <Words>2670</Words>
  <Application>Microsoft Office PowerPoint</Application>
  <PresentationFormat>On-screen Show (16:9)</PresentationFormat>
  <Paragraphs>539</Paragraphs>
  <Slides>62</Slides>
  <Notes>31</Notes>
  <HiddenSlides>0</HiddenSlides>
  <MMClips>0</MMClips>
  <ScaleCrop>false</ScaleCrop>
  <HeadingPairs>
    <vt:vector size="4" baseType="variant">
      <vt:variant>
        <vt:lpstr>Theme</vt:lpstr>
      </vt:variant>
      <vt:variant>
        <vt:i4>7</vt:i4>
      </vt:variant>
      <vt:variant>
        <vt:lpstr>Slide Titles</vt:lpstr>
      </vt:variant>
      <vt:variant>
        <vt:i4>62</vt:i4>
      </vt:variant>
    </vt:vector>
  </HeadingPairs>
  <TitlesOfParts>
    <vt:vector size="69" baseType="lpstr">
      <vt:lpstr>Office Theme</vt:lpstr>
      <vt:lpstr>1_Office Theme</vt:lpstr>
      <vt:lpstr>2_Office Theme</vt:lpstr>
      <vt:lpstr>Default Design</vt:lpstr>
      <vt:lpstr>3_Office Theme</vt:lpstr>
      <vt:lpstr>Presentation1</vt:lpstr>
      <vt:lpstr>1_Default Design</vt:lpstr>
      <vt:lpstr>PowerPoint Presentation</vt:lpstr>
      <vt:lpstr>PowerPoint Presentation</vt:lpstr>
      <vt:lpstr>Do you want to communicate with others on campus about teaching and learning? Subscribe to ‘HEFi-OPEN’, a JiscMail mailing list service:</vt:lpstr>
      <vt:lpstr>PowerPoint Presentation</vt:lpstr>
      <vt:lpstr>Evidence of how to develop student employability skills via a simulation</vt:lpstr>
      <vt:lpstr>Education Storm</vt:lpstr>
      <vt:lpstr>Developing employability skills</vt:lpstr>
      <vt:lpstr>CBI definition </vt:lpstr>
      <vt:lpstr>What happened?</vt:lpstr>
      <vt:lpstr>Rules of Engagement </vt:lpstr>
      <vt:lpstr>Emerging themes</vt:lpstr>
      <vt:lpstr>PowerPoint Presentation</vt:lpstr>
      <vt:lpstr>Additional unintended outcomes</vt:lpstr>
      <vt:lpstr>PowerPoint Presentation</vt:lpstr>
      <vt:lpstr>Let’s chat afterwards</vt:lpstr>
      <vt:lpstr>The Smart Car Park</vt:lpstr>
      <vt:lpstr>Common goals on Feedback</vt:lpstr>
      <vt:lpstr>Format</vt:lpstr>
      <vt:lpstr>PowerPoint Presentation</vt:lpstr>
      <vt:lpstr>Public weekly monitoring</vt:lpstr>
      <vt:lpstr>“Have you found the feedback useful?”</vt:lpstr>
      <vt:lpstr>“Have you discussed with others?”</vt:lpstr>
      <vt:lpstr>“Interesting and motivational?”</vt:lpstr>
      <vt:lpstr>“Your view of quizzes, articles, activities”</vt:lpstr>
      <vt:lpstr>“How easy to use? Where do you use it”</vt:lpstr>
      <vt:lpstr>Module outcome</vt:lpstr>
      <vt:lpstr>Resource required</vt:lpstr>
      <vt:lpstr>Further thoughts</vt:lpstr>
      <vt:lpstr>Digitising Learning –the ‘learning bots’ are coming</vt:lpstr>
      <vt:lpstr>The march of digitisation</vt:lpstr>
      <vt:lpstr>Applying Lewin’s three step model </vt:lpstr>
      <vt:lpstr>Do you want to communicate with others on campus about teaching and learning? Subscribe to ‘HEFi-OPEN’, a JiscMail mailing list service:</vt:lpstr>
      <vt:lpstr>PowerPoint Presentation</vt:lpstr>
      <vt:lpstr>PowerPoint Presentation</vt:lpstr>
      <vt:lpstr>        Translation software: a useful tool for international students?   Rina F. de Vries &amp; Jake Groves,  Birmingham International Academy, UoB   </vt:lpstr>
      <vt:lpstr>Outline</vt:lpstr>
      <vt:lpstr> Context</vt:lpstr>
      <vt:lpstr> Why did we become interested in Translation tools?</vt:lpstr>
      <vt:lpstr>Research aim: explore our own context</vt:lpstr>
      <vt:lpstr>Research design </vt:lpstr>
      <vt:lpstr>Survey: ‘Do you ever use translation software, such as Google Translate, for your studies?’</vt:lpstr>
      <vt:lpstr>‘How do you use translation software for reading?’ (Multiple answers possible.)</vt:lpstr>
      <vt:lpstr>‘When reading English texts, do you….?’</vt:lpstr>
      <vt:lpstr>‘How do you use translation software for writing?’ (Multiple answers possible.)</vt:lpstr>
      <vt:lpstr>‘When writing English texts, do you use translation software to translate…?’</vt:lpstr>
      <vt:lpstr>    ‘How reliable  do you think  translation software is?’</vt:lpstr>
      <vt:lpstr>‘Do you think it is appropriate to use translation software for…?’ (Multiple answers possible.)</vt:lpstr>
      <vt:lpstr>    ‘Do you think  translation software  can help people  develop their English?’</vt:lpstr>
      <vt:lpstr>Conclusions from survey</vt:lpstr>
      <vt:lpstr>Quotes from interviews</vt:lpstr>
      <vt:lpstr>How are we responding to this?</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want to communicate with others on campus about teaching and learning? Subscribe to ‘HEFi-OPEN’, a JiscMail mailing list service: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 Warder</dc:creator>
  <cp:lastModifiedBy>Helen Rosser</cp:lastModifiedBy>
  <cp:revision>36</cp:revision>
  <dcterms:created xsi:type="dcterms:W3CDTF">2019-05-30T18:53:32Z</dcterms:created>
  <dcterms:modified xsi:type="dcterms:W3CDTF">2019-08-13T14:51:48Z</dcterms:modified>
</cp:coreProperties>
</file>