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handoutMasterIdLst>
    <p:handoutMasterId r:id="rId27"/>
  </p:handoutMasterIdLst>
  <p:sldIdLst>
    <p:sldId id="256" r:id="rId2"/>
    <p:sldId id="257" r:id="rId3"/>
    <p:sldId id="267" r:id="rId4"/>
    <p:sldId id="266" r:id="rId5"/>
    <p:sldId id="276" r:id="rId6"/>
    <p:sldId id="258" r:id="rId7"/>
    <p:sldId id="273" r:id="rId8"/>
    <p:sldId id="265" r:id="rId9"/>
    <p:sldId id="274" r:id="rId10"/>
    <p:sldId id="259" r:id="rId11"/>
    <p:sldId id="277" r:id="rId12"/>
    <p:sldId id="278" r:id="rId13"/>
    <p:sldId id="279" r:id="rId14"/>
    <p:sldId id="260" r:id="rId15"/>
    <p:sldId id="269" r:id="rId16"/>
    <p:sldId id="261" r:id="rId17"/>
    <p:sldId id="270" r:id="rId18"/>
    <p:sldId id="280" r:id="rId19"/>
    <p:sldId id="262" r:id="rId20"/>
    <p:sldId id="263" r:id="rId21"/>
    <p:sldId id="271" r:id="rId22"/>
    <p:sldId id="272" r:id="rId23"/>
    <p:sldId id="281" r:id="rId24"/>
    <p:sldId id="264" r:id="rId2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9319" autoAdjust="0"/>
  </p:normalViewPr>
  <p:slideViewPr>
    <p:cSldViewPr snapToGrid="0">
      <p:cViewPr varScale="1">
        <p:scale>
          <a:sx n="69" d="100"/>
          <a:sy n="69" d="100"/>
        </p:scale>
        <p:origin x="564" y="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0" d="100"/>
          <a:sy n="50" d="100"/>
        </p:scale>
        <p:origin x="2636" y="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F353E72-0CF8-4257-BCAE-CF8E73913CED}" type="datetimeFigureOut">
              <a:rPr lang="en-GB" smtClean="0"/>
              <a:t>29/08/2019</a:t>
            </a:fld>
            <a:endParaRPr lang="en-GB"/>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78AA06B-88AD-4CAB-B881-7895BD3DCF05}" type="slidenum">
              <a:rPr lang="en-GB" smtClean="0"/>
              <a:t>‹#›</a:t>
            </a:fld>
            <a:endParaRPr lang="en-GB"/>
          </a:p>
        </p:txBody>
      </p:sp>
    </p:spTree>
    <p:extLst>
      <p:ext uri="{BB962C8B-B14F-4D97-AF65-F5344CB8AC3E}">
        <p14:creationId xmlns:p14="http://schemas.microsoft.com/office/powerpoint/2010/main" val="621841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CC18A0C-B2A7-4D28-8927-6ABF99DFDBB0}" type="datetimeFigureOut">
              <a:rPr lang="en-GB" smtClean="0"/>
              <a:t>29/08/2019</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9798F02-05B0-4F96-8118-24D0FCE9039F}" type="slidenum">
              <a:rPr lang="en-GB" smtClean="0"/>
              <a:t>‹#›</a:t>
            </a:fld>
            <a:endParaRPr lang="en-GB"/>
          </a:p>
        </p:txBody>
      </p:sp>
    </p:spTree>
    <p:extLst>
      <p:ext uri="{BB962C8B-B14F-4D97-AF65-F5344CB8AC3E}">
        <p14:creationId xmlns:p14="http://schemas.microsoft.com/office/powerpoint/2010/main" val="1268347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798F02-05B0-4F96-8118-24D0FCE9039F}" type="slidenum">
              <a:rPr lang="en-GB" smtClean="0"/>
              <a:t>1</a:t>
            </a:fld>
            <a:endParaRPr lang="en-GB"/>
          </a:p>
        </p:txBody>
      </p:sp>
    </p:spTree>
    <p:extLst>
      <p:ext uri="{BB962C8B-B14F-4D97-AF65-F5344CB8AC3E}">
        <p14:creationId xmlns:p14="http://schemas.microsoft.com/office/powerpoint/2010/main" val="3675455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Teacher’s notes: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Denarius of Caesar</a:t>
            </a:r>
            <a:r>
              <a:rPr lang="en-GB" sz="1200" kern="1200" baseline="0" dirty="0" smtClean="0">
                <a:solidFill>
                  <a:schemeClr val="tx1"/>
                </a:solidFill>
                <a:effectLst/>
                <a:latin typeface="+mn-lt"/>
                <a:ea typeface="+mn-ea"/>
                <a:cs typeface="+mn-cs"/>
              </a:rPr>
              <a:t> minted 48-47 BC</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Obverse: Female head, wearing an oak wreath; Legend: Roman numeral for 52.</a:t>
            </a:r>
          </a:p>
          <a:p>
            <a:r>
              <a:rPr lang="en-GB" sz="1200" kern="1200" baseline="0" dirty="0" smtClean="0">
                <a:solidFill>
                  <a:schemeClr val="tx1"/>
                </a:solidFill>
                <a:effectLst/>
                <a:latin typeface="+mn-lt"/>
                <a:ea typeface="+mn-ea"/>
                <a:cs typeface="+mn-cs"/>
              </a:rPr>
              <a:t>Reverse: a </a:t>
            </a:r>
            <a:r>
              <a:rPr lang="en-GB" sz="1200" kern="1200" baseline="0" dirty="0" err="1" smtClean="0">
                <a:solidFill>
                  <a:schemeClr val="tx1"/>
                </a:solidFill>
                <a:effectLst/>
                <a:latin typeface="+mn-lt"/>
                <a:ea typeface="+mn-ea"/>
                <a:cs typeface="+mn-cs"/>
              </a:rPr>
              <a:t>gallic</a:t>
            </a:r>
            <a:r>
              <a:rPr lang="en-GB" sz="1200" kern="1200" baseline="0" dirty="0" smtClean="0">
                <a:solidFill>
                  <a:schemeClr val="tx1"/>
                </a:solidFill>
                <a:effectLst/>
                <a:latin typeface="+mn-lt"/>
                <a:ea typeface="+mn-ea"/>
                <a:cs typeface="+mn-cs"/>
              </a:rPr>
              <a:t> trophy (monument) and a Gallic captive; Legend: CAE – SAR</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[NEXT SLIDE: decoding obverse of the coin]</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798F02-05B0-4F96-8118-24D0FCE9039F}" type="slidenum">
              <a:rPr lang="en-GB" smtClean="0"/>
              <a:t>10</a:t>
            </a:fld>
            <a:endParaRPr lang="en-GB"/>
          </a:p>
        </p:txBody>
      </p:sp>
    </p:spTree>
    <p:extLst>
      <p:ext uri="{BB962C8B-B14F-4D97-AF65-F5344CB8AC3E}">
        <p14:creationId xmlns:p14="http://schemas.microsoft.com/office/powerpoint/2010/main" val="415336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Teacher’s notes:</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Obverse:</a:t>
            </a:r>
          </a:p>
          <a:p>
            <a:pPr marL="0" indent="0">
              <a:buNone/>
            </a:pPr>
            <a:r>
              <a:rPr lang="en-GB" sz="1200" kern="1200" baseline="0" dirty="0" smtClean="0">
                <a:solidFill>
                  <a:schemeClr val="tx1"/>
                </a:solidFill>
                <a:effectLst/>
                <a:latin typeface="+mn-lt"/>
                <a:ea typeface="+mn-ea"/>
                <a:cs typeface="+mn-cs"/>
              </a:rPr>
              <a:t>Female head- note the jewellery (can you spot what she is wearing) – possibly Venus</a:t>
            </a:r>
          </a:p>
          <a:p>
            <a:pPr marL="228600" indent="-228600">
              <a:buAutoNum type="arabicParenR"/>
            </a:pPr>
            <a:r>
              <a:rPr lang="en-GB" sz="1200" kern="1200" baseline="0" dirty="0" smtClean="0">
                <a:solidFill>
                  <a:schemeClr val="tx1"/>
                </a:solidFill>
                <a:effectLst/>
                <a:latin typeface="+mn-lt"/>
                <a:ea typeface="+mn-ea"/>
                <a:cs typeface="+mn-cs"/>
              </a:rPr>
              <a:t>Oak Wreath</a:t>
            </a:r>
          </a:p>
          <a:p>
            <a:pPr marL="228600" indent="-228600">
              <a:buAutoNum type="arabicParenR"/>
            </a:pPr>
            <a:r>
              <a:rPr lang="en-GB" sz="1200" kern="1200" baseline="0" dirty="0" smtClean="0">
                <a:solidFill>
                  <a:schemeClr val="tx1"/>
                </a:solidFill>
                <a:effectLst/>
                <a:latin typeface="+mn-lt"/>
                <a:ea typeface="+mn-ea"/>
                <a:cs typeface="+mn-cs"/>
              </a:rPr>
              <a:t>Denarius of Augustus (19/18 BC) to illustrate purpose of oak wreath. See also </a:t>
            </a:r>
            <a:r>
              <a:rPr lang="en-GB" sz="1200" kern="1200" baseline="0" dirty="0" err="1" smtClean="0">
                <a:solidFill>
                  <a:schemeClr val="tx1"/>
                </a:solidFill>
                <a:effectLst/>
                <a:latin typeface="+mn-lt"/>
                <a:ea typeface="+mn-ea"/>
                <a:cs typeface="+mn-cs"/>
              </a:rPr>
              <a:t>Aulus</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Gellius</a:t>
            </a:r>
            <a:r>
              <a:rPr lang="en-GB" sz="1200" kern="1200" baseline="0" dirty="0" smtClean="0">
                <a:solidFill>
                  <a:schemeClr val="tx1"/>
                </a:solidFill>
                <a:effectLst/>
                <a:latin typeface="+mn-lt"/>
                <a:ea typeface="+mn-ea"/>
                <a:cs typeface="+mn-cs"/>
              </a:rPr>
              <a:t> </a:t>
            </a:r>
            <a:r>
              <a:rPr lang="en-GB" sz="1200" i="1" kern="1200" baseline="0" dirty="0" smtClean="0">
                <a:solidFill>
                  <a:schemeClr val="tx1"/>
                </a:solidFill>
                <a:effectLst/>
                <a:latin typeface="+mn-lt"/>
                <a:ea typeface="+mn-ea"/>
                <a:cs typeface="+mn-cs"/>
              </a:rPr>
              <a:t>Attic Nights</a:t>
            </a:r>
            <a:r>
              <a:rPr lang="en-GB" sz="1200" kern="1200" baseline="0" dirty="0" smtClean="0">
                <a:solidFill>
                  <a:schemeClr val="tx1"/>
                </a:solidFill>
                <a:effectLst/>
                <a:latin typeface="+mn-lt"/>
                <a:ea typeface="+mn-ea"/>
                <a:cs typeface="+mn-cs"/>
              </a:rPr>
              <a:t> 5.6: “</a:t>
            </a:r>
            <a:r>
              <a:rPr lang="en-GB" sz="1200" b="0" i="0" kern="1200" dirty="0" smtClean="0">
                <a:solidFill>
                  <a:schemeClr val="tx1"/>
                </a:solidFill>
                <a:effectLst/>
                <a:latin typeface="+mn-lt"/>
                <a:ea typeface="+mn-ea"/>
                <a:cs typeface="+mn-cs"/>
              </a:rPr>
              <a:t>The crown is called "civic" which one citizen gives to another who has saved his life in battle, in recognition of the preservation of his life and safety.”</a:t>
            </a:r>
            <a:endParaRPr lang="en-GB" sz="1200" kern="1200" baseline="0" dirty="0" smtClean="0">
              <a:solidFill>
                <a:schemeClr val="tx1"/>
              </a:solidFill>
              <a:effectLst/>
              <a:latin typeface="+mn-lt"/>
              <a:ea typeface="+mn-ea"/>
              <a:cs typeface="+mn-cs"/>
            </a:endParaRPr>
          </a:p>
          <a:p>
            <a:pPr marL="228600" indent="-228600">
              <a:buAutoNum type="arabicParenR"/>
            </a:pPr>
            <a:r>
              <a:rPr lang="en-GB" sz="1200" kern="1200" baseline="0" dirty="0" smtClean="0">
                <a:solidFill>
                  <a:schemeClr val="tx1"/>
                </a:solidFill>
                <a:effectLst/>
                <a:latin typeface="+mn-lt"/>
                <a:ea typeface="+mn-ea"/>
                <a:cs typeface="+mn-cs"/>
              </a:rPr>
              <a:t>Legend: 52 – this is thought to refer to Caesar’s age.</a:t>
            </a:r>
          </a:p>
          <a:p>
            <a:pPr marL="228600" indent="-228600">
              <a:buAutoNum type="arabicParenR"/>
            </a:pPr>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[NEXT SLIDE: decoding reverse of coin]</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798F02-05B0-4F96-8118-24D0FCE9039F}" type="slidenum">
              <a:rPr lang="en-GB" smtClean="0"/>
              <a:t>11</a:t>
            </a:fld>
            <a:endParaRPr lang="en-GB"/>
          </a:p>
        </p:txBody>
      </p:sp>
    </p:spTree>
    <p:extLst>
      <p:ext uri="{BB962C8B-B14F-4D97-AF65-F5344CB8AC3E}">
        <p14:creationId xmlns:p14="http://schemas.microsoft.com/office/powerpoint/2010/main" val="334174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Teacher’s notes: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Reverse: </a:t>
            </a:r>
          </a:p>
          <a:p>
            <a:pPr marL="228600" indent="-228600">
              <a:buAutoNum type="arabicParenR"/>
            </a:pPr>
            <a:r>
              <a:rPr lang="en-GB" sz="1200" kern="1200" baseline="0" dirty="0" smtClean="0">
                <a:solidFill>
                  <a:schemeClr val="tx1"/>
                </a:solidFill>
                <a:effectLst/>
                <a:latin typeface="+mn-lt"/>
                <a:ea typeface="+mn-ea"/>
                <a:cs typeface="+mn-cs"/>
              </a:rPr>
              <a:t>Trophy monument (anthropomorphic displays of enemy weapons – REMEMBER SULLAN COIN)</a:t>
            </a:r>
          </a:p>
          <a:p>
            <a:pPr marL="228600" indent="-228600">
              <a:buAutoNum type="arabicParenR"/>
            </a:pPr>
            <a:r>
              <a:rPr lang="en-GB" sz="1200" kern="1200" baseline="0" dirty="0" err="1" smtClean="0">
                <a:solidFill>
                  <a:schemeClr val="tx1"/>
                </a:solidFill>
                <a:effectLst/>
                <a:latin typeface="+mn-lt"/>
                <a:ea typeface="+mn-ea"/>
                <a:cs typeface="+mn-cs"/>
              </a:rPr>
              <a:t>Victoriatus</a:t>
            </a:r>
            <a:r>
              <a:rPr lang="en-GB" sz="1200" kern="1200" baseline="0" dirty="0" smtClean="0">
                <a:solidFill>
                  <a:schemeClr val="tx1"/>
                </a:solidFill>
                <a:effectLst/>
                <a:latin typeface="+mn-lt"/>
                <a:ea typeface="+mn-ea"/>
                <a:cs typeface="+mn-cs"/>
              </a:rPr>
              <a:t> coin – Compare the style of weapons between the two coins. What are the differences?</a:t>
            </a:r>
          </a:p>
          <a:p>
            <a:pPr marL="685800" lvl="1" indent="-228600">
              <a:buAutoNum type="arabicParenR"/>
            </a:pPr>
            <a:r>
              <a:rPr lang="en-GB" sz="1200" kern="1200" baseline="0" dirty="0" err="1" smtClean="0">
                <a:solidFill>
                  <a:schemeClr val="tx1"/>
                </a:solidFill>
                <a:effectLst/>
                <a:latin typeface="+mn-lt"/>
                <a:ea typeface="+mn-ea"/>
                <a:cs typeface="+mn-cs"/>
              </a:rPr>
              <a:t>Victoriatus</a:t>
            </a:r>
            <a:r>
              <a:rPr lang="en-GB" sz="1200" kern="1200" baseline="0" dirty="0" smtClean="0">
                <a:solidFill>
                  <a:schemeClr val="tx1"/>
                </a:solidFill>
                <a:effectLst/>
                <a:latin typeface="+mn-lt"/>
                <a:ea typeface="+mn-ea"/>
                <a:cs typeface="+mn-cs"/>
              </a:rPr>
              <a:t> coin = round shield; Caesar’s coin = oblong shield</a:t>
            </a:r>
          </a:p>
          <a:p>
            <a:pPr marL="685800" lvl="1" indent="-228600">
              <a:buAutoNum type="arabicParenR"/>
            </a:pPr>
            <a:r>
              <a:rPr lang="en-GB" sz="1200" kern="1200" baseline="0" dirty="0" err="1" smtClean="0">
                <a:solidFill>
                  <a:schemeClr val="tx1"/>
                </a:solidFill>
                <a:effectLst/>
                <a:latin typeface="+mn-lt"/>
                <a:ea typeface="+mn-ea"/>
                <a:cs typeface="+mn-cs"/>
              </a:rPr>
              <a:t>Victoriatus</a:t>
            </a:r>
            <a:r>
              <a:rPr lang="en-GB" sz="1200" kern="1200" baseline="0" dirty="0" smtClean="0">
                <a:solidFill>
                  <a:schemeClr val="tx1"/>
                </a:solidFill>
                <a:effectLst/>
                <a:latin typeface="+mn-lt"/>
                <a:ea typeface="+mn-ea"/>
                <a:cs typeface="+mn-cs"/>
              </a:rPr>
              <a:t> coin = crested helmet; Caesar’s coin = horned (?) helmet</a:t>
            </a:r>
          </a:p>
          <a:p>
            <a:pPr marL="685800" lvl="1" indent="-228600">
              <a:buAutoNum type="arabicParenR"/>
            </a:pPr>
            <a:r>
              <a:rPr lang="en-GB" sz="1200" kern="1200" baseline="0" dirty="0" err="1" smtClean="0">
                <a:solidFill>
                  <a:schemeClr val="tx1"/>
                </a:solidFill>
                <a:effectLst/>
                <a:latin typeface="+mn-lt"/>
                <a:ea typeface="+mn-ea"/>
                <a:cs typeface="+mn-cs"/>
              </a:rPr>
              <a:t>Victoriatus</a:t>
            </a:r>
            <a:r>
              <a:rPr lang="en-GB" sz="1200" kern="1200" baseline="0" dirty="0" smtClean="0">
                <a:solidFill>
                  <a:schemeClr val="tx1"/>
                </a:solidFill>
                <a:effectLst/>
                <a:latin typeface="+mn-lt"/>
                <a:ea typeface="+mn-ea"/>
                <a:cs typeface="+mn-cs"/>
              </a:rPr>
              <a:t> coin = long spear and sword; Caesar’s coin = </a:t>
            </a:r>
            <a:r>
              <a:rPr lang="en-GB" sz="1200" kern="1200" baseline="0" dirty="0" err="1" smtClean="0">
                <a:solidFill>
                  <a:schemeClr val="tx1"/>
                </a:solidFill>
                <a:effectLst/>
                <a:latin typeface="+mn-lt"/>
                <a:ea typeface="+mn-ea"/>
                <a:cs typeface="+mn-cs"/>
              </a:rPr>
              <a:t>carnyx</a:t>
            </a:r>
            <a:r>
              <a:rPr lang="en-GB" sz="1200" kern="1200" baseline="0" dirty="0" smtClean="0">
                <a:solidFill>
                  <a:schemeClr val="tx1"/>
                </a:solidFill>
                <a:effectLst/>
                <a:latin typeface="+mn-lt"/>
                <a:ea typeface="+mn-ea"/>
                <a:cs typeface="+mn-cs"/>
              </a:rPr>
              <a:t> (what’s that?)</a:t>
            </a:r>
          </a:p>
          <a:p>
            <a:pPr marL="228600" lvl="0" indent="-228600">
              <a:buAutoNum type="arabicParenR"/>
            </a:pPr>
            <a:r>
              <a:rPr lang="en-GB" sz="1200" kern="1200" baseline="0" dirty="0" err="1" smtClean="0">
                <a:solidFill>
                  <a:schemeClr val="tx1"/>
                </a:solidFill>
                <a:effectLst/>
                <a:latin typeface="+mn-lt"/>
                <a:ea typeface="+mn-ea"/>
                <a:cs typeface="+mn-cs"/>
              </a:rPr>
              <a:t>Carnyx</a:t>
            </a:r>
            <a:r>
              <a:rPr lang="en-GB" sz="1200" kern="1200" baseline="0" dirty="0" smtClean="0">
                <a:solidFill>
                  <a:schemeClr val="tx1"/>
                </a:solidFill>
                <a:effectLst/>
                <a:latin typeface="+mn-lt"/>
                <a:ea typeface="+mn-ea"/>
                <a:cs typeface="+mn-cs"/>
              </a:rPr>
              <a:t> = Celtic/Gallic battle horn/</a:t>
            </a:r>
            <a:r>
              <a:rPr lang="en-GB" sz="1200" kern="1200" baseline="0" dirty="0" err="1" smtClean="0">
                <a:solidFill>
                  <a:schemeClr val="tx1"/>
                </a:solidFill>
                <a:effectLst/>
                <a:latin typeface="+mn-lt"/>
                <a:ea typeface="+mn-ea"/>
                <a:cs typeface="+mn-cs"/>
              </a:rPr>
              <a:t>trumphet</a:t>
            </a:r>
            <a:endParaRPr lang="en-GB" sz="1200" kern="1200" baseline="0" dirty="0" smtClean="0">
              <a:solidFill>
                <a:schemeClr val="tx1"/>
              </a:solidFill>
              <a:effectLst/>
              <a:latin typeface="+mn-lt"/>
              <a:ea typeface="+mn-ea"/>
              <a:cs typeface="+mn-cs"/>
            </a:endParaRPr>
          </a:p>
          <a:p>
            <a:pPr marL="228600" lvl="0" indent="-228600">
              <a:buAutoNum type="arabicParenR"/>
            </a:pPr>
            <a:r>
              <a:rPr lang="en-GB" sz="1200" kern="1200" baseline="0" dirty="0" err="1" smtClean="0">
                <a:solidFill>
                  <a:schemeClr val="tx1"/>
                </a:solidFill>
                <a:effectLst/>
                <a:latin typeface="+mn-lt"/>
                <a:ea typeface="+mn-ea"/>
                <a:cs typeface="+mn-cs"/>
              </a:rPr>
              <a:t>Tintigac</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carnyx</a:t>
            </a:r>
            <a:r>
              <a:rPr lang="en-GB" sz="1200" kern="1200" baseline="0" dirty="0" smtClean="0">
                <a:solidFill>
                  <a:schemeClr val="tx1"/>
                </a:solidFill>
                <a:effectLst/>
                <a:latin typeface="+mn-lt"/>
                <a:ea typeface="+mn-ea"/>
                <a:cs typeface="+mn-cs"/>
              </a:rPr>
              <a:t> (excavated in France) + link to video on </a:t>
            </a:r>
            <a:r>
              <a:rPr lang="en-GB" sz="1200" kern="1200" baseline="0" dirty="0" err="1" smtClean="0">
                <a:solidFill>
                  <a:schemeClr val="tx1"/>
                </a:solidFill>
                <a:effectLst/>
                <a:latin typeface="+mn-lt"/>
                <a:ea typeface="+mn-ea"/>
                <a:cs typeface="+mn-cs"/>
              </a:rPr>
              <a:t>carnyces</a:t>
            </a:r>
            <a:r>
              <a:rPr lang="en-GB" sz="1200" kern="1200" baseline="0" dirty="0" smtClean="0">
                <a:solidFill>
                  <a:schemeClr val="tx1"/>
                </a:solidFill>
                <a:effectLst/>
                <a:latin typeface="+mn-lt"/>
                <a:ea typeface="+mn-ea"/>
                <a:cs typeface="+mn-cs"/>
              </a:rPr>
              <a:t> and what they sound like!</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5) Gallic prisoner of war [note his arms are tied behind his back; long hair and beard = un-Roman</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[NEXT SLIDE: Revisiting Caesar’s coin]</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798F02-05B0-4F96-8118-24D0FCE9039F}" type="slidenum">
              <a:rPr lang="en-GB" smtClean="0"/>
              <a:t>12</a:t>
            </a:fld>
            <a:endParaRPr lang="en-GB"/>
          </a:p>
        </p:txBody>
      </p:sp>
    </p:spTree>
    <p:extLst>
      <p:ext uri="{BB962C8B-B14F-4D97-AF65-F5344CB8AC3E}">
        <p14:creationId xmlns:p14="http://schemas.microsoft.com/office/powerpoint/2010/main" val="1650459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Teacher’s notes: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a:t>
            </a:r>
            <a:r>
              <a:rPr lang="en-GB" sz="1200" kern="1200" baseline="0" dirty="0" smtClean="0">
                <a:solidFill>
                  <a:schemeClr val="tx1"/>
                </a:solidFill>
                <a:effectLst/>
                <a:latin typeface="+mn-lt"/>
                <a:ea typeface="+mn-ea"/>
                <a:cs typeface="+mn-cs"/>
              </a:rPr>
              <a:t> what does this coin mean?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We have the head of Venus wearing an oak wreath. The wreath symbolises that citizen lives have been saved.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Venus was both the patron deity and divine ancestor (allegedly!) of Caesar.</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52 = Caesar’s age at the time; this is possible a coinage that commemorates his birthday, his divine support and his achievements.</a:t>
            </a:r>
          </a:p>
          <a:p>
            <a:r>
              <a:rPr lang="en-GB" sz="1200" kern="1200" baseline="0" dirty="0" smtClean="0">
                <a:solidFill>
                  <a:schemeClr val="tx1"/>
                </a:solidFill>
                <a:effectLst/>
                <a:latin typeface="+mn-lt"/>
                <a:ea typeface="+mn-ea"/>
                <a:cs typeface="+mn-cs"/>
              </a:rPr>
              <a:t>Which were what?</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Well the reverse seems to be telling us about he Gallic victory!</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[NEXT SLIDE: another coin of Caesar]</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798F02-05B0-4F96-8118-24D0FCE9039F}" type="slidenum">
              <a:rPr lang="en-GB" smtClean="0"/>
              <a:t>13</a:t>
            </a:fld>
            <a:endParaRPr lang="en-GB"/>
          </a:p>
        </p:txBody>
      </p:sp>
    </p:spTree>
    <p:extLst>
      <p:ext uri="{BB962C8B-B14F-4D97-AF65-F5344CB8AC3E}">
        <p14:creationId xmlns:p14="http://schemas.microsoft.com/office/powerpoint/2010/main" val="2121208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 notes:</a:t>
            </a:r>
          </a:p>
          <a:p>
            <a:endParaRPr lang="en-GB" dirty="0" smtClean="0"/>
          </a:p>
          <a:p>
            <a:r>
              <a:rPr lang="en-GB" dirty="0" smtClean="0"/>
              <a:t>Obverse:</a:t>
            </a:r>
            <a:r>
              <a:rPr lang="en-GB" baseline="0" dirty="0" smtClean="0"/>
              <a:t> Head of Venus wearing a diadem</a:t>
            </a:r>
          </a:p>
          <a:p>
            <a:r>
              <a:rPr lang="en-GB" baseline="0" dirty="0" smtClean="0"/>
              <a:t>Reverse: Aeneas, Anchises and the Palladium (click to emphasise); legend = Caesar</a:t>
            </a:r>
          </a:p>
          <a:p>
            <a:endParaRPr lang="en-GB" baseline="0" dirty="0" smtClean="0"/>
          </a:p>
          <a:p>
            <a:r>
              <a:rPr lang="en-GB" baseline="0" dirty="0" smtClean="0"/>
              <a:t>[NEXT SLIDE – other images of Aeneas and family’s flight from Troy]</a:t>
            </a:r>
            <a:endParaRPr lang="en-GB" dirty="0"/>
          </a:p>
        </p:txBody>
      </p:sp>
      <p:sp>
        <p:nvSpPr>
          <p:cNvPr id="4" name="Slide Number Placeholder 3"/>
          <p:cNvSpPr>
            <a:spLocks noGrp="1"/>
          </p:cNvSpPr>
          <p:nvPr>
            <p:ph type="sldNum" sz="quarter" idx="10"/>
          </p:nvPr>
        </p:nvSpPr>
        <p:spPr/>
        <p:txBody>
          <a:bodyPr/>
          <a:lstStyle/>
          <a:p>
            <a:fld id="{79798F02-05B0-4F96-8118-24D0FCE9039F}" type="slidenum">
              <a:rPr lang="en-GB" smtClean="0"/>
              <a:t>14</a:t>
            </a:fld>
            <a:endParaRPr lang="en-GB"/>
          </a:p>
        </p:txBody>
      </p:sp>
    </p:spTree>
    <p:extLst>
      <p:ext uri="{BB962C8B-B14F-4D97-AF65-F5344CB8AC3E}">
        <p14:creationId xmlns:p14="http://schemas.microsoft.com/office/powerpoint/2010/main" val="3529418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 notes:</a:t>
            </a:r>
          </a:p>
          <a:p>
            <a:endParaRPr lang="en-GB" dirty="0" smtClean="0"/>
          </a:p>
          <a:p>
            <a:r>
              <a:rPr lang="en-GB" dirty="0" smtClean="0"/>
              <a:t>Two early</a:t>
            </a:r>
            <a:r>
              <a:rPr lang="en-GB" baseline="0" dirty="0" smtClean="0"/>
              <a:t> Imperial images of the flight of Aeneas, Anchises (his father) and Ascanius (who we do not see on the coin – click to compare).</a:t>
            </a:r>
          </a:p>
          <a:p>
            <a:endParaRPr lang="en-GB" baseline="0" dirty="0" smtClean="0"/>
          </a:p>
          <a:p>
            <a:r>
              <a:rPr lang="en-GB" baseline="0" dirty="0" smtClean="0"/>
              <a:t>Aeneas was the son of Anchises and of Venus, his own son Ascanius was also called </a:t>
            </a:r>
            <a:r>
              <a:rPr lang="en-GB" baseline="0" dirty="0" err="1" smtClean="0"/>
              <a:t>Iulus</a:t>
            </a:r>
            <a:r>
              <a:rPr lang="en-GB" baseline="0" dirty="0" smtClean="0"/>
              <a:t>, from whom were descended the </a:t>
            </a:r>
            <a:r>
              <a:rPr lang="en-GB" baseline="0" dirty="0" err="1" smtClean="0"/>
              <a:t>Iulii</a:t>
            </a:r>
            <a:r>
              <a:rPr lang="en-GB" baseline="0" dirty="0" smtClean="0"/>
              <a:t> family. Gaius </a:t>
            </a:r>
            <a:r>
              <a:rPr lang="en-GB" baseline="0" dirty="0" err="1" smtClean="0"/>
              <a:t>Iulius</a:t>
            </a:r>
            <a:r>
              <a:rPr lang="en-GB" baseline="0" dirty="0" smtClean="0"/>
              <a:t> Caesar is thus claiming descent from Venus through Aeneas with this coin.</a:t>
            </a:r>
          </a:p>
          <a:p>
            <a:endParaRPr lang="en-GB" baseline="0" dirty="0" smtClean="0"/>
          </a:p>
          <a:p>
            <a:r>
              <a:rPr lang="en-GB" baseline="0" dirty="0" smtClean="0"/>
              <a:t>[NEXT SLIDE: The Ides of March coin]</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9798F02-05B0-4F96-8118-24D0FCE9039F}" type="slidenum">
              <a:rPr lang="en-GB" smtClean="0"/>
              <a:t>15</a:t>
            </a:fld>
            <a:endParaRPr lang="en-GB"/>
          </a:p>
        </p:txBody>
      </p:sp>
    </p:spTree>
    <p:extLst>
      <p:ext uri="{BB962C8B-B14F-4D97-AF65-F5344CB8AC3E}">
        <p14:creationId xmlns:p14="http://schemas.microsoft.com/office/powerpoint/2010/main" val="4068896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 notes:</a:t>
            </a:r>
          </a:p>
          <a:p>
            <a:endParaRPr lang="en-GB" dirty="0" smtClean="0"/>
          </a:p>
          <a:p>
            <a:r>
              <a:rPr lang="en-GB" dirty="0" smtClean="0"/>
              <a:t>Obverse: Head of Marcus </a:t>
            </a:r>
            <a:r>
              <a:rPr lang="en-GB" dirty="0" err="1" smtClean="0"/>
              <a:t>Iunius</a:t>
            </a:r>
            <a:r>
              <a:rPr lang="en-GB" dirty="0" smtClean="0"/>
              <a:t> Brutus;</a:t>
            </a:r>
            <a:r>
              <a:rPr lang="en-GB" baseline="0" dirty="0" smtClean="0"/>
              <a:t> legend: BRVT(us) IMP(</a:t>
            </a:r>
            <a:r>
              <a:rPr lang="en-GB" baseline="0" dirty="0" err="1" smtClean="0"/>
              <a:t>erator</a:t>
            </a:r>
            <a:r>
              <a:rPr lang="en-GB" baseline="0" dirty="0" smtClean="0"/>
              <a:t>), L(</a:t>
            </a:r>
            <a:r>
              <a:rPr lang="en-GB" baseline="0" dirty="0" err="1" smtClean="0"/>
              <a:t>ucius</a:t>
            </a:r>
            <a:r>
              <a:rPr lang="en-GB" baseline="0" dirty="0" smtClean="0"/>
              <a:t>) PLAET(</a:t>
            </a:r>
            <a:r>
              <a:rPr lang="en-GB" baseline="0" dirty="0" err="1" smtClean="0"/>
              <a:t>orius</a:t>
            </a:r>
            <a:r>
              <a:rPr lang="en-GB" baseline="0" dirty="0" smtClean="0"/>
              <a:t>) CEST(</a:t>
            </a:r>
            <a:r>
              <a:rPr lang="en-GB" baseline="0" dirty="0" err="1" smtClean="0"/>
              <a:t>ius</a:t>
            </a:r>
            <a:r>
              <a:rPr lang="en-GB" baseline="0" dirty="0" smtClean="0"/>
              <a:t>)  - who was responsible for minting the coin on Brutus’ behalf.</a:t>
            </a:r>
          </a:p>
          <a:p>
            <a:endParaRPr lang="en-GB" baseline="0" dirty="0" smtClean="0"/>
          </a:p>
          <a:p>
            <a:r>
              <a:rPr lang="en-GB" baseline="0" dirty="0" err="1" smtClean="0"/>
              <a:t>Revese</a:t>
            </a:r>
            <a:r>
              <a:rPr lang="en-GB" baseline="0" dirty="0" smtClean="0"/>
              <a:t>: Two daggers, between which is a </a:t>
            </a:r>
            <a:r>
              <a:rPr lang="en-GB" i="1" baseline="0" dirty="0" err="1" smtClean="0"/>
              <a:t>pilleus</a:t>
            </a:r>
            <a:r>
              <a:rPr lang="en-GB" i="1" baseline="0" dirty="0" smtClean="0"/>
              <a:t> </a:t>
            </a:r>
            <a:r>
              <a:rPr lang="en-GB" i="0" baseline="0" dirty="0" smtClean="0"/>
              <a:t>= cap of a freedman; Legend: EID(</a:t>
            </a:r>
            <a:r>
              <a:rPr lang="en-GB" i="0" baseline="0" dirty="0" err="1" smtClean="0"/>
              <a:t>ibus</a:t>
            </a:r>
            <a:r>
              <a:rPr lang="en-GB" i="0" baseline="0" dirty="0" smtClean="0"/>
              <a:t>) MAR(</a:t>
            </a:r>
            <a:r>
              <a:rPr lang="en-GB" i="0" baseline="0" dirty="0" err="1" smtClean="0"/>
              <a:t>tiis</a:t>
            </a:r>
            <a:r>
              <a:rPr lang="en-GB" i="0" baseline="0" dirty="0" smtClean="0"/>
              <a:t>) = On the Ides of March i.e. 15</a:t>
            </a:r>
            <a:r>
              <a:rPr lang="en-GB" i="0" baseline="30000" dirty="0" smtClean="0"/>
              <a:t>th</a:t>
            </a:r>
            <a:r>
              <a:rPr lang="en-GB" i="0" baseline="0" dirty="0" smtClean="0"/>
              <a:t> March.</a:t>
            </a:r>
          </a:p>
          <a:p>
            <a:endParaRPr lang="en-GB" i="0" baseline="0" dirty="0" smtClean="0"/>
          </a:p>
        </p:txBody>
      </p:sp>
      <p:sp>
        <p:nvSpPr>
          <p:cNvPr id="4" name="Slide Number Placeholder 3"/>
          <p:cNvSpPr>
            <a:spLocks noGrp="1"/>
          </p:cNvSpPr>
          <p:nvPr>
            <p:ph type="sldNum" sz="quarter" idx="10"/>
          </p:nvPr>
        </p:nvSpPr>
        <p:spPr/>
        <p:txBody>
          <a:bodyPr/>
          <a:lstStyle/>
          <a:p>
            <a:fld id="{79798F02-05B0-4F96-8118-24D0FCE9039F}" type="slidenum">
              <a:rPr lang="en-GB" smtClean="0"/>
              <a:t>16</a:t>
            </a:fld>
            <a:endParaRPr lang="en-GB"/>
          </a:p>
        </p:txBody>
      </p:sp>
    </p:spTree>
    <p:extLst>
      <p:ext uri="{BB962C8B-B14F-4D97-AF65-F5344CB8AC3E}">
        <p14:creationId xmlns:p14="http://schemas.microsoft.com/office/powerpoint/2010/main" val="2998010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Teacher’s notes: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For the Romans the </a:t>
            </a:r>
            <a:r>
              <a:rPr lang="en-GB" sz="1200" b="0" i="1" kern="1200" dirty="0" smtClean="0">
                <a:solidFill>
                  <a:schemeClr val="tx1"/>
                </a:solidFill>
                <a:effectLst/>
                <a:latin typeface="+mn-lt"/>
                <a:ea typeface="+mn-ea"/>
                <a:cs typeface="+mn-cs"/>
              </a:rPr>
              <a:t>pileus </a:t>
            </a:r>
            <a:r>
              <a:rPr lang="en-GB" sz="1200" b="0" i="0" kern="1200" dirty="0" smtClean="0">
                <a:solidFill>
                  <a:schemeClr val="tx1"/>
                </a:solidFill>
                <a:effectLst/>
                <a:latin typeface="+mn-lt"/>
                <a:ea typeface="+mn-ea"/>
                <a:cs typeface="+mn-cs"/>
              </a:rPr>
              <a:t>was the symbol</a:t>
            </a:r>
            <a:r>
              <a:rPr lang="en-GB" sz="1200" b="0" i="0" kern="1200" baseline="0" dirty="0" smtClean="0">
                <a:solidFill>
                  <a:schemeClr val="tx1"/>
                </a:solidFill>
                <a:effectLst/>
                <a:latin typeface="+mn-lt"/>
                <a:ea typeface="+mn-ea"/>
                <a:cs typeface="+mn-cs"/>
              </a:rPr>
              <a:t> of </a:t>
            </a:r>
            <a:r>
              <a:rPr lang="en-GB" sz="1200" b="0" i="1" kern="1200" baseline="0" dirty="0" err="1" smtClean="0">
                <a:solidFill>
                  <a:schemeClr val="tx1"/>
                </a:solidFill>
                <a:effectLst/>
                <a:latin typeface="+mn-lt"/>
                <a:ea typeface="+mn-ea"/>
                <a:cs typeface="+mn-cs"/>
              </a:rPr>
              <a:t>libertas</a:t>
            </a:r>
            <a:r>
              <a:rPr lang="en-GB" sz="1200" b="0" i="1" kern="1200" baseline="0" dirty="0" smtClean="0">
                <a:solidFill>
                  <a:schemeClr val="tx1"/>
                </a:solidFill>
                <a:effectLst/>
                <a:latin typeface="+mn-lt"/>
                <a:ea typeface="+mn-ea"/>
                <a:cs typeface="+mn-cs"/>
              </a:rPr>
              <a:t> </a:t>
            </a:r>
            <a:r>
              <a:rPr lang="en-GB" sz="1200" b="0" i="0" kern="1200" baseline="0" dirty="0" smtClean="0">
                <a:solidFill>
                  <a:schemeClr val="tx1"/>
                </a:solidFill>
                <a:effectLst/>
                <a:latin typeface="+mn-lt"/>
                <a:ea typeface="+mn-ea"/>
                <a:cs typeface="+mn-cs"/>
              </a:rPr>
              <a:t>(freedom). It was given to a slave when he was freed) – here is relief sculpture depicting a scene of manumission – note the hats!</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The hat was also the attribute (object associated with) of the goddess </a:t>
            </a:r>
            <a:r>
              <a:rPr lang="en-GB" sz="1200" b="0" i="1" kern="1200" baseline="0" dirty="0" smtClean="0">
                <a:solidFill>
                  <a:schemeClr val="tx1"/>
                </a:solidFill>
                <a:effectLst/>
                <a:latin typeface="+mn-lt"/>
                <a:ea typeface="+mn-ea"/>
                <a:cs typeface="+mn-cs"/>
              </a:rPr>
              <a:t>Libertas – </a:t>
            </a:r>
            <a:r>
              <a:rPr lang="en-GB" sz="1200" b="0" i="0" kern="1200" baseline="0" dirty="0" smtClean="0">
                <a:solidFill>
                  <a:schemeClr val="tx1"/>
                </a:solidFill>
                <a:effectLst/>
                <a:latin typeface="+mn-lt"/>
                <a:ea typeface="+mn-ea"/>
                <a:cs typeface="+mn-cs"/>
              </a:rPr>
              <a:t>this 2</a:t>
            </a:r>
            <a:r>
              <a:rPr lang="en-GB" sz="1200" b="0" i="0" kern="1200" baseline="30000" dirty="0" smtClean="0">
                <a:solidFill>
                  <a:schemeClr val="tx1"/>
                </a:solidFill>
                <a:effectLst/>
                <a:latin typeface="+mn-lt"/>
                <a:ea typeface="+mn-ea"/>
                <a:cs typeface="+mn-cs"/>
              </a:rPr>
              <a:t>nd</a:t>
            </a:r>
            <a:r>
              <a:rPr lang="en-GB" sz="1200" b="0" i="0" kern="1200" baseline="0" dirty="0" smtClean="0">
                <a:solidFill>
                  <a:schemeClr val="tx1"/>
                </a:solidFill>
                <a:effectLst/>
                <a:latin typeface="+mn-lt"/>
                <a:ea typeface="+mn-ea"/>
                <a:cs typeface="+mn-cs"/>
              </a:rPr>
              <a:t> century BC coin is understood to depict </a:t>
            </a:r>
            <a:r>
              <a:rPr lang="en-GB" sz="1200" b="0" i="1" kern="1200" baseline="0" dirty="0" smtClean="0">
                <a:solidFill>
                  <a:schemeClr val="tx1"/>
                </a:solidFill>
                <a:effectLst/>
                <a:latin typeface="+mn-lt"/>
                <a:ea typeface="+mn-ea"/>
                <a:cs typeface="+mn-cs"/>
              </a:rPr>
              <a:t>Libertas </a:t>
            </a:r>
            <a:r>
              <a:rPr lang="en-GB" sz="1200" b="0" i="0" kern="1200" baseline="0" dirty="0" smtClean="0">
                <a:solidFill>
                  <a:schemeClr val="tx1"/>
                </a:solidFill>
                <a:effectLst/>
                <a:latin typeface="+mn-lt"/>
                <a:ea typeface="+mn-ea"/>
                <a:cs typeface="+mn-cs"/>
              </a:rPr>
              <a:t>riding in a </a:t>
            </a:r>
            <a:r>
              <a:rPr lang="en-GB" sz="1200" b="0" i="0" kern="1200" baseline="0" dirty="0" err="1" smtClean="0">
                <a:solidFill>
                  <a:schemeClr val="tx1"/>
                </a:solidFill>
                <a:effectLst/>
                <a:latin typeface="+mn-lt"/>
                <a:ea typeface="+mn-ea"/>
                <a:cs typeface="+mn-cs"/>
              </a:rPr>
              <a:t>quadriga</a:t>
            </a:r>
            <a:r>
              <a:rPr lang="en-GB" sz="1200" b="0" i="0" kern="1200" baseline="0" dirty="0" smtClean="0">
                <a:solidFill>
                  <a:schemeClr val="tx1"/>
                </a:solidFill>
                <a:effectLst/>
                <a:latin typeface="+mn-lt"/>
                <a:ea typeface="+mn-ea"/>
                <a:cs typeface="+mn-cs"/>
              </a:rPr>
              <a:t> (triumphal chariot), identified by the </a:t>
            </a:r>
            <a:r>
              <a:rPr lang="en-GB" sz="1200" b="0" i="1" kern="1200" baseline="0" dirty="0" smtClean="0">
                <a:solidFill>
                  <a:schemeClr val="tx1"/>
                </a:solidFill>
                <a:effectLst/>
                <a:latin typeface="+mn-lt"/>
                <a:ea typeface="+mn-ea"/>
                <a:cs typeface="+mn-cs"/>
              </a:rPr>
              <a:t>pileus </a:t>
            </a:r>
            <a:r>
              <a:rPr lang="en-GB" sz="1200" b="0" i="0" kern="1200" baseline="0" dirty="0" smtClean="0">
                <a:solidFill>
                  <a:schemeClr val="tx1"/>
                </a:solidFill>
                <a:effectLst/>
                <a:latin typeface="+mn-lt"/>
                <a:ea typeface="+mn-ea"/>
                <a:cs typeface="+mn-cs"/>
              </a:rPr>
              <a:t>she is holding out!</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[NEXT SLIDE: back to Brutus]</a:t>
            </a:r>
          </a:p>
          <a:p>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798F02-05B0-4F96-8118-24D0FCE9039F}" type="slidenum">
              <a:rPr lang="en-GB" smtClean="0"/>
              <a:t>17</a:t>
            </a:fld>
            <a:endParaRPr lang="en-GB"/>
          </a:p>
        </p:txBody>
      </p:sp>
    </p:spTree>
    <p:extLst>
      <p:ext uri="{BB962C8B-B14F-4D97-AF65-F5344CB8AC3E}">
        <p14:creationId xmlns:p14="http://schemas.microsoft.com/office/powerpoint/2010/main" val="4211081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 notes:</a:t>
            </a:r>
          </a:p>
          <a:p>
            <a:endParaRPr lang="en-GB" dirty="0" smtClean="0"/>
          </a:p>
          <a:p>
            <a:r>
              <a:rPr lang="en-GB" dirty="0" smtClean="0"/>
              <a:t>So what does this coin tell us?</a:t>
            </a:r>
          </a:p>
          <a:p>
            <a:endParaRPr lang="en-GB" dirty="0" smtClean="0"/>
          </a:p>
          <a:p>
            <a:r>
              <a:rPr lang="en-GB" dirty="0" smtClean="0"/>
              <a:t>Brutus</a:t>
            </a:r>
            <a:r>
              <a:rPr lang="en-GB" baseline="0" dirty="0" smtClean="0"/>
              <a:t> is commemorating the Ides of March as the date/day on which he liberated the state (the </a:t>
            </a:r>
            <a:r>
              <a:rPr lang="en-GB" i="1" baseline="0" dirty="0" smtClean="0"/>
              <a:t>pileus</a:t>
            </a:r>
            <a:r>
              <a:rPr lang="en-GB" i="0" baseline="0" dirty="0" smtClean="0"/>
              <a:t>) with the assassination of Caesar (draggers).</a:t>
            </a:r>
          </a:p>
          <a:p>
            <a:endParaRPr lang="en-GB" i="0" baseline="0" dirty="0" smtClean="0"/>
          </a:p>
          <a:p>
            <a:r>
              <a:rPr lang="en-GB" i="0" baseline="0" dirty="0" smtClean="0"/>
              <a:t>In fact, over two centuries later the History, Cassius </a:t>
            </a:r>
            <a:r>
              <a:rPr lang="en-GB" i="0" baseline="0" dirty="0" err="1" smtClean="0"/>
              <a:t>Dio</a:t>
            </a:r>
            <a:r>
              <a:rPr lang="en-GB" i="0" baseline="0" dirty="0" smtClean="0"/>
              <a:t>, would remark upon the message of this coin: </a:t>
            </a:r>
            <a:r>
              <a:rPr lang="en-GB" dirty="0" err="1" smtClean="0"/>
              <a:t>Dio</a:t>
            </a:r>
            <a:r>
              <a:rPr lang="en-GB" dirty="0" smtClean="0"/>
              <a:t> Cassius 47.25.3: </a:t>
            </a:r>
          </a:p>
          <a:p>
            <a:pPr algn="just"/>
            <a:r>
              <a:rPr lang="en-GB" dirty="0" smtClean="0"/>
              <a:t>In addition to these activities Brutus stamped upon the coins which were being minted his own likeness and a cap and two daggers, indicating by this and by the inscription that he and Cassius had liberated the fatherland.</a:t>
            </a:r>
          </a:p>
          <a:p>
            <a:pPr algn="just"/>
            <a:endParaRPr lang="en-GB" dirty="0" smtClean="0"/>
          </a:p>
          <a:p>
            <a:pPr algn="just"/>
            <a:r>
              <a:rPr lang="en-GB" dirty="0" smtClean="0"/>
              <a:t>[NEXT SLIDE: Mark Antony and Caesar]</a:t>
            </a:r>
          </a:p>
          <a:p>
            <a:endParaRPr lang="en-GB" dirty="0" smtClean="0"/>
          </a:p>
          <a:p>
            <a:endParaRPr lang="en-GB" i="0" baseline="0" dirty="0" smtClean="0"/>
          </a:p>
        </p:txBody>
      </p:sp>
      <p:sp>
        <p:nvSpPr>
          <p:cNvPr id="4" name="Slide Number Placeholder 3"/>
          <p:cNvSpPr>
            <a:spLocks noGrp="1"/>
          </p:cNvSpPr>
          <p:nvPr>
            <p:ph type="sldNum" sz="quarter" idx="10"/>
          </p:nvPr>
        </p:nvSpPr>
        <p:spPr/>
        <p:txBody>
          <a:bodyPr/>
          <a:lstStyle/>
          <a:p>
            <a:fld id="{79798F02-05B0-4F96-8118-24D0FCE9039F}" type="slidenum">
              <a:rPr lang="en-GB" smtClean="0"/>
              <a:t>18</a:t>
            </a:fld>
            <a:endParaRPr lang="en-GB"/>
          </a:p>
        </p:txBody>
      </p:sp>
    </p:spTree>
    <p:extLst>
      <p:ext uri="{BB962C8B-B14F-4D97-AF65-F5344CB8AC3E}">
        <p14:creationId xmlns:p14="http://schemas.microsoft.com/office/powerpoint/2010/main" val="3095128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625023"/>
          </a:xfrm>
        </p:spPr>
        <p:txBody>
          <a:bodyPr/>
          <a:lstStyle/>
          <a:p>
            <a:r>
              <a:rPr lang="en-GB" dirty="0" smtClean="0"/>
              <a:t>Teacher’s notes:</a:t>
            </a:r>
          </a:p>
          <a:p>
            <a:endParaRPr lang="en-GB" dirty="0" smtClean="0"/>
          </a:p>
          <a:p>
            <a:r>
              <a:rPr lang="en-GB" dirty="0" smtClean="0"/>
              <a:t>Obverse:</a:t>
            </a:r>
            <a:r>
              <a:rPr lang="en-GB" baseline="0" dirty="0" smtClean="0"/>
              <a:t> bare head of Mark Antony, behind a </a:t>
            </a:r>
            <a:r>
              <a:rPr lang="en-GB" i="1" baseline="0" dirty="0" err="1" smtClean="0"/>
              <a:t>lituus</a:t>
            </a:r>
            <a:r>
              <a:rPr lang="en-GB" i="0" baseline="0" dirty="0" smtClean="0"/>
              <a:t>; legend: M(arcus) ANTON(</a:t>
            </a:r>
            <a:r>
              <a:rPr lang="en-GB" i="0" baseline="0" dirty="0" err="1" smtClean="0"/>
              <a:t>ius</a:t>
            </a:r>
            <a:r>
              <a:rPr lang="en-GB" i="0" baseline="0" dirty="0" smtClean="0"/>
              <a:t>) IMP(</a:t>
            </a:r>
            <a:r>
              <a:rPr lang="en-GB" i="0" baseline="0" dirty="0" err="1" smtClean="0"/>
              <a:t>erator</a:t>
            </a:r>
            <a:r>
              <a:rPr lang="en-GB" i="0" baseline="0" dirty="0" smtClean="0"/>
              <a:t>)</a:t>
            </a:r>
          </a:p>
          <a:p>
            <a:r>
              <a:rPr lang="en-GB" i="0" baseline="0" dirty="0" smtClean="0"/>
              <a:t>Reverse: laureate head of Caesar, behind a jug; legend CAESAR DIC(</a:t>
            </a:r>
            <a:r>
              <a:rPr lang="en-GB" i="0" baseline="0" dirty="0" err="1" smtClean="0"/>
              <a:t>tator</a:t>
            </a:r>
            <a:r>
              <a:rPr lang="en-GB" i="0" baseline="0" dirty="0" smtClean="0"/>
              <a:t>)</a:t>
            </a:r>
          </a:p>
          <a:p>
            <a:endParaRPr lang="en-GB" i="0" baseline="0" dirty="0" smtClean="0"/>
          </a:p>
          <a:p>
            <a:r>
              <a:rPr lang="en-GB" dirty="0" smtClean="0"/>
              <a:t>Can</a:t>
            </a:r>
            <a:r>
              <a:rPr lang="en-GB" baseline="0" dirty="0" smtClean="0"/>
              <a:t> you remember what the </a:t>
            </a:r>
            <a:r>
              <a:rPr lang="en-GB" i="1" baseline="0" dirty="0" err="1" smtClean="0"/>
              <a:t>lituus</a:t>
            </a:r>
            <a:r>
              <a:rPr lang="en-GB" i="1" baseline="0" dirty="0" smtClean="0"/>
              <a:t> </a:t>
            </a:r>
            <a:r>
              <a:rPr lang="en-GB" i="0" baseline="0" dirty="0" smtClean="0"/>
              <a:t>and the jug symbolised?  [Think back to </a:t>
            </a:r>
            <a:r>
              <a:rPr lang="en-GB" i="0" baseline="0" dirty="0" err="1" smtClean="0"/>
              <a:t>Sullan</a:t>
            </a:r>
            <a:r>
              <a:rPr lang="en-GB" i="0" baseline="0" dirty="0" smtClean="0"/>
              <a:t> coinage]</a:t>
            </a:r>
          </a:p>
          <a:p>
            <a:endParaRPr lang="en-GB" i="0" baseline="0" dirty="0" smtClean="0"/>
          </a:p>
          <a:p>
            <a:r>
              <a:rPr lang="en-GB" i="0" baseline="0" dirty="0" smtClean="0"/>
              <a:t>Antony was an augur</a:t>
            </a:r>
          </a:p>
          <a:p>
            <a:r>
              <a:rPr lang="en-GB" i="0" baseline="0" dirty="0" smtClean="0"/>
              <a:t>Caesar was Pontifex Maximus (chief pontiff)</a:t>
            </a:r>
          </a:p>
          <a:p>
            <a:endParaRPr lang="en-GB" i="0" baseline="0" dirty="0" smtClean="0"/>
          </a:p>
          <a:p>
            <a:r>
              <a:rPr lang="en-GB" i="0" baseline="0" dirty="0" smtClean="0"/>
              <a:t>What do the laurels on Caesar’s head symbolise?</a:t>
            </a:r>
          </a:p>
          <a:p>
            <a:endParaRPr lang="en-GB" i="0" baseline="0" dirty="0" smtClean="0"/>
          </a:p>
          <a:p>
            <a:r>
              <a:rPr lang="en-GB" i="0" baseline="0" dirty="0" smtClean="0"/>
              <a:t>Antony is promoting his association with Caesar and possibly trying to claim a position as the successor (and heir) of Caesar, at a time when Caesar’s great nephew, Gaius Octavius, was also claiming that position.</a:t>
            </a:r>
          </a:p>
          <a:p>
            <a:endParaRPr lang="en-GB" i="0" baseline="0" dirty="0" smtClean="0"/>
          </a:p>
          <a:p>
            <a:r>
              <a:rPr lang="en-GB" i="0" baseline="0" dirty="0" smtClean="0"/>
              <a:t>It is also possible that by recalling Caesar’s dictatorship, Antony is confirming the validity of Caesar’s acts and laws when he was dictator.</a:t>
            </a:r>
          </a:p>
          <a:p>
            <a:endParaRPr lang="en-GB" i="0" baseline="0" dirty="0" smtClean="0"/>
          </a:p>
          <a:p>
            <a:r>
              <a:rPr lang="en-GB" i="0" baseline="0" dirty="0" smtClean="0"/>
              <a:t>[NEXT SLIDE: Mark Antony and Octavian]</a:t>
            </a:r>
            <a:endParaRPr lang="en-GB" dirty="0" smtClean="0"/>
          </a:p>
        </p:txBody>
      </p:sp>
      <p:sp>
        <p:nvSpPr>
          <p:cNvPr id="4" name="Slide Number Placeholder 3"/>
          <p:cNvSpPr>
            <a:spLocks noGrp="1"/>
          </p:cNvSpPr>
          <p:nvPr>
            <p:ph type="sldNum" sz="quarter" idx="10"/>
          </p:nvPr>
        </p:nvSpPr>
        <p:spPr/>
        <p:txBody>
          <a:bodyPr/>
          <a:lstStyle/>
          <a:p>
            <a:fld id="{79798F02-05B0-4F96-8118-24D0FCE9039F}" type="slidenum">
              <a:rPr lang="en-GB" smtClean="0"/>
              <a:t>19</a:t>
            </a:fld>
            <a:endParaRPr lang="en-GB"/>
          </a:p>
        </p:txBody>
      </p:sp>
    </p:spTree>
    <p:extLst>
      <p:ext uri="{BB962C8B-B14F-4D97-AF65-F5344CB8AC3E}">
        <p14:creationId xmlns:p14="http://schemas.microsoft.com/office/powerpoint/2010/main" val="2768289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498897"/>
          </a:xfrm>
        </p:spPr>
        <p:txBody>
          <a:bodyPr/>
          <a:lstStyle/>
          <a:p>
            <a:r>
              <a:rPr lang="en-GB" baseline="0" dirty="0" smtClean="0"/>
              <a:t>Teacher Notes:</a:t>
            </a:r>
          </a:p>
          <a:p>
            <a:r>
              <a:rPr lang="en-GB" baseline="0" dirty="0" smtClean="0"/>
              <a:t>ALL titles hyperlinked to </a:t>
            </a:r>
            <a:r>
              <a:rPr lang="en-GB" i="1" baseline="0" dirty="0" smtClean="0"/>
              <a:t>Coins of the Roman Republic Online </a:t>
            </a:r>
            <a:endParaRPr lang="en-GB" baseline="0" dirty="0" smtClean="0"/>
          </a:p>
          <a:p>
            <a:endParaRPr lang="en-GB" baseline="0" dirty="0" smtClean="0"/>
          </a:p>
          <a:p>
            <a:r>
              <a:rPr lang="en-GB" baseline="0" dirty="0" smtClean="0"/>
              <a:t>The heads side of the coin  = the obverse</a:t>
            </a:r>
          </a:p>
          <a:p>
            <a:r>
              <a:rPr lang="en-GB" baseline="0" dirty="0" smtClean="0"/>
              <a:t>The tails side of the coin = the reverse</a:t>
            </a:r>
          </a:p>
          <a:p>
            <a:endParaRPr lang="en-GB" baseline="0" dirty="0" smtClean="0"/>
          </a:p>
          <a:p>
            <a:r>
              <a:rPr lang="en-GB" baseline="0" dirty="0" smtClean="0"/>
              <a:t>The writing = the legend</a:t>
            </a:r>
          </a:p>
          <a:p>
            <a:endParaRPr lang="en-GB" baseline="0" dirty="0" smtClean="0"/>
          </a:p>
          <a:p>
            <a:r>
              <a:rPr lang="en-GB" baseline="0" dirty="0" smtClean="0"/>
              <a:t>The area of the coin on which the images are depicted is referred to as the field.</a:t>
            </a:r>
          </a:p>
          <a:p>
            <a:endParaRPr lang="en-GB" baseline="0" dirty="0" smtClean="0"/>
          </a:p>
          <a:p>
            <a:r>
              <a:rPr lang="en-GB" baseline="0" dirty="0" smtClean="0"/>
              <a:t>On this coin, minted by Sulla in 84-83 BC:</a:t>
            </a:r>
          </a:p>
          <a:p>
            <a:r>
              <a:rPr lang="en-GB" baseline="0" dirty="0" smtClean="0"/>
              <a:t>Obverse: The diademed head of the goddess Venus facing right; the figure of Cupid holding a palm branch (symbol of victory)</a:t>
            </a:r>
          </a:p>
          <a:p>
            <a:r>
              <a:rPr lang="en-GB" baseline="0" dirty="0" smtClean="0"/>
              <a:t>legend = L(</a:t>
            </a:r>
            <a:r>
              <a:rPr lang="en-GB" baseline="0" dirty="0" err="1" smtClean="0"/>
              <a:t>ucius</a:t>
            </a:r>
            <a:r>
              <a:rPr lang="en-GB" baseline="0" dirty="0" smtClean="0"/>
              <a:t>) Sulla</a:t>
            </a:r>
          </a:p>
          <a:p>
            <a:endParaRPr lang="en-GB" baseline="0" dirty="0" smtClean="0"/>
          </a:p>
          <a:p>
            <a:r>
              <a:rPr lang="en-GB" baseline="0" dirty="0" smtClean="0"/>
              <a:t>Reverse: Two trophy monuments, in between which is a jug and a </a:t>
            </a:r>
            <a:r>
              <a:rPr lang="en-GB" i="1" baseline="0" dirty="0" err="1" smtClean="0"/>
              <a:t>lituus</a:t>
            </a:r>
            <a:r>
              <a:rPr lang="en-GB" i="0" baseline="0" dirty="0" smtClean="0"/>
              <a:t> (augur’s staff)</a:t>
            </a:r>
          </a:p>
          <a:p>
            <a:r>
              <a:rPr lang="en-GB" i="0" baseline="0" dirty="0" smtClean="0"/>
              <a:t>Legend = </a:t>
            </a:r>
            <a:r>
              <a:rPr lang="en-GB" i="0" baseline="0" dirty="0" err="1" smtClean="0"/>
              <a:t>Impera</a:t>
            </a:r>
            <a:r>
              <a:rPr lang="en-GB" i="0" baseline="0" dirty="0" smtClean="0"/>
              <a:t>(</a:t>
            </a:r>
            <a:r>
              <a:rPr lang="en-GB" i="0" baseline="0" dirty="0" err="1" smtClean="0"/>
              <a:t>ator</a:t>
            </a:r>
            <a:r>
              <a:rPr lang="en-GB" i="0" baseline="0" dirty="0" smtClean="0"/>
              <a:t>) </a:t>
            </a:r>
            <a:r>
              <a:rPr lang="en-GB" i="0" baseline="0" dirty="0" err="1" smtClean="0"/>
              <a:t>Iterum</a:t>
            </a:r>
            <a:r>
              <a:rPr lang="en-GB" i="0" baseline="0" dirty="0" smtClean="0"/>
              <a:t> = Imperator [victorious general] for the 2</a:t>
            </a:r>
            <a:r>
              <a:rPr lang="en-GB" i="0" baseline="30000" dirty="0" smtClean="0"/>
              <a:t>nd</a:t>
            </a:r>
            <a:r>
              <a:rPr lang="en-GB" i="0" baseline="0" dirty="0" smtClean="0"/>
              <a:t> time</a:t>
            </a:r>
          </a:p>
          <a:p>
            <a:endParaRPr lang="en-GB" i="0" baseline="0" dirty="0" smtClean="0"/>
          </a:p>
          <a:p>
            <a:r>
              <a:rPr lang="en-GB" i="0" baseline="0" dirty="0" smtClean="0"/>
              <a:t>[See video for information on the meanings of this coin]</a:t>
            </a:r>
          </a:p>
          <a:p>
            <a:endParaRPr lang="en-GB" i="0" baseline="0" dirty="0" smtClean="0"/>
          </a:p>
          <a:p>
            <a:r>
              <a:rPr lang="en-GB" i="0" baseline="0" dirty="0" smtClean="0"/>
              <a:t>NEXT </a:t>
            </a:r>
            <a:r>
              <a:rPr lang="en-GB" i="0" baseline="0" dirty="0" err="1" smtClean="0"/>
              <a:t>SLIDE:Breaking</a:t>
            </a:r>
            <a:r>
              <a:rPr lang="en-GB" i="0" baseline="0" dirty="0" smtClean="0"/>
              <a:t> down all the elements on the coin</a:t>
            </a:r>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79798F02-05B0-4F96-8118-24D0FCE9039F}" type="slidenum">
              <a:rPr lang="en-GB" smtClean="0"/>
              <a:t>2</a:t>
            </a:fld>
            <a:endParaRPr lang="en-GB"/>
          </a:p>
        </p:txBody>
      </p:sp>
    </p:spTree>
    <p:extLst>
      <p:ext uri="{BB962C8B-B14F-4D97-AF65-F5344CB8AC3E}">
        <p14:creationId xmlns:p14="http://schemas.microsoft.com/office/powerpoint/2010/main" val="3310721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 notes:</a:t>
            </a:r>
          </a:p>
          <a:p>
            <a:endParaRPr lang="en-GB" dirty="0" smtClean="0"/>
          </a:p>
          <a:p>
            <a:r>
              <a:rPr lang="en-GB" dirty="0" smtClean="0"/>
              <a:t>Obverse: bearded head</a:t>
            </a:r>
            <a:r>
              <a:rPr lang="en-GB" baseline="0" dirty="0" smtClean="0"/>
              <a:t> of Octavian; Legend: CAESAR IMP(</a:t>
            </a:r>
            <a:r>
              <a:rPr lang="en-GB" baseline="0" dirty="0" err="1" smtClean="0"/>
              <a:t>erator</a:t>
            </a:r>
            <a:r>
              <a:rPr lang="en-GB" baseline="0" dirty="0" smtClean="0"/>
              <a:t>)</a:t>
            </a:r>
          </a:p>
          <a:p>
            <a:r>
              <a:rPr lang="en-GB" baseline="0" dirty="0" smtClean="0"/>
              <a:t>Reverse: winged Caduceus; legend: ANTON(</a:t>
            </a:r>
            <a:r>
              <a:rPr lang="en-GB" baseline="0" dirty="0" err="1" smtClean="0"/>
              <a:t>ius</a:t>
            </a:r>
            <a:r>
              <a:rPr lang="en-GB" baseline="0" dirty="0" smtClean="0"/>
              <a:t>) IMP(</a:t>
            </a:r>
            <a:r>
              <a:rPr lang="en-GB" baseline="0" dirty="0" err="1" smtClean="0"/>
              <a:t>erator</a:t>
            </a:r>
            <a:r>
              <a:rPr lang="en-GB" baseline="0" dirty="0" smtClean="0"/>
              <a:t>)</a:t>
            </a:r>
          </a:p>
          <a:p>
            <a:endParaRPr lang="en-GB" baseline="0" dirty="0" smtClean="0"/>
          </a:p>
          <a:p>
            <a:r>
              <a:rPr lang="en-GB" baseline="0" dirty="0" smtClean="0"/>
              <a:t>What’s in a name? CAESAR IMP. Does not refer to Julius Caesar, but to his great nephew, whom we offer call Octavian. He was born Gaius Octavius, but when he learnt that he was named as one of Caesar’s heirs in his will, he took Caesar’s name: Gaius </a:t>
            </a:r>
            <a:r>
              <a:rPr lang="en-GB" baseline="0" dirty="0" err="1" smtClean="0"/>
              <a:t>Iulius</a:t>
            </a:r>
            <a:r>
              <a:rPr lang="en-GB" baseline="0" dirty="0" smtClean="0"/>
              <a:t> Caesar was a way of confirming his position as such.</a:t>
            </a:r>
          </a:p>
          <a:p>
            <a:endParaRPr lang="en-GB" baseline="0" dirty="0" smtClean="0"/>
          </a:p>
          <a:p>
            <a:r>
              <a:rPr lang="en-GB" baseline="0" dirty="0" smtClean="0"/>
              <a:t>NOTE that both Octavian and Antony are named as ‘Imperator’ (or </a:t>
            </a:r>
            <a:r>
              <a:rPr lang="en-GB" baseline="0" dirty="0" err="1" smtClean="0"/>
              <a:t>Imperatores</a:t>
            </a:r>
            <a:r>
              <a:rPr lang="en-GB" baseline="0" dirty="0" smtClean="0"/>
              <a:t> in the plural). This means that they have been successful on campaign; in fact both were awarded a ovation (minor triumph) in 40 BC because they had made peace with each other!</a:t>
            </a:r>
          </a:p>
          <a:p>
            <a:endParaRPr lang="en-GB" baseline="0" dirty="0" smtClean="0"/>
          </a:p>
          <a:p>
            <a:r>
              <a:rPr lang="en-GB" baseline="0" dirty="0" smtClean="0"/>
              <a:t>This peace is symbolised by the caduceus. </a:t>
            </a:r>
          </a:p>
          <a:p>
            <a:endParaRPr lang="en-GB" baseline="0" dirty="0" smtClean="0"/>
          </a:p>
          <a:p>
            <a:r>
              <a:rPr lang="en-GB" baseline="0" dirty="0" smtClean="0"/>
              <a:t>[NEXT SLIDE: What is a caduceus?]</a:t>
            </a:r>
            <a:endParaRPr lang="en-GB" dirty="0"/>
          </a:p>
        </p:txBody>
      </p:sp>
      <p:sp>
        <p:nvSpPr>
          <p:cNvPr id="4" name="Slide Number Placeholder 3"/>
          <p:cNvSpPr>
            <a:spLocks noGrp="1"/>
          </p:cNvSpPr>
          <p:nvPr>
            <p:ph type="sldNum" sz="quarter" idx="10"/>
          </p:nvPr>
        </p:nvSpPr>
        <p:spPr/>
        <p:txBody>
          <a:bodyPr/>
          <a:lstStyle/>
          <a:p>
            <a:fld id="{79798F02-05B0-4F96-8118-24D0FCE9039F}" type="slidenum">
              <a:rPr lang="en-GB" smtClean="0"/>
              <a:t>20</a:t>
            </a:fld>
            <a:endParaRPr lang="en-GB"/>
          </a:p>
        </p:txBody>
      </p:sp>
    </p:spTree>
    <p:extLst>
      <p:ext uri="{BB962C8B-B14F-4D97-AF65-F5344CB8AC3E}">
        <p14:creationId xmlns:p14="http://schemas.microsoft.com/office/powerpoint/2010/main" val="2977146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 notes:</a:t>
            </a:r>
          </a:p>
          <a:p>
            <a:endParaRPr lang="en-GB" dirty="0" smtClean="0"/>
          </a:p>
          <a:p>
            <a:r>
              <a:rPr lang="en-GB" dirty="0" smtClean="0"/>
              <a:t>This passage comes from </a:t>
            </a:r>
            <a:r>
              <a:rPr lang="en-GB" dirty="0" err="1" smtClean="0"/>
              <a:t>Aulus</a:t>
            </a:r>
            <a:r>
              <a:rPr lang="en-GB" dirty="0" smtClean="0"/>
              <a:t> </a:t>
            </a:r>
            <a:r>
              <a:rPr lang="en-GB" dirty="0" err="1" smtClean="0"/>
              <a:t>Gellius</a:t>
            </a:r>
            <a:r>
              <a:rPr lang="en-GB" dirty="0" smtClean="0"/>
              <a:t> account of a Roman embassy to Carthage before the beginning of the </a:t>
            </a:r>
            <a:r>
              <a:rPr lang="en-GB" dirty="0" err="1" smtClean="0"/>
              <a:t>Hannibalic</a:t>
            </a:r>
            <a:r>
              <a:rPr lang="en-GB" baseline="0" dirty="0" smtClean="0"/>
              <a:t> war. This passage indicates that the Romans symbolised war with the spear (</a:t>
            </a:r>
            <a:r>
              <a:rPr lang="en-GB" i="1" baseline="0" dirty="0" smtClean="0"/>
              <a:t>hasta</a:t>
            </a:r>
            <a:r>
              <a:rPr lang="en-GB" i="0" baseline="0" dirty="0" smtClean="0"/>
              <a:t>) and peace with the </a:t>
            </a:r>
            <a:r>
              <a:rPr lang="en-GB" i="1" baseline="0" dirty="0" smtClean="0"/>
              <a:t>caduceus, </a:t>
            </a:r>
            <a:r>
              <a:rPr lang="en-GB" i="0" baseline="0" dirty="0" smtClean="0"/>
              <a:t>the messenger’s staff / staff of Mercury (or Hermes in Greek).  Mercury was the messenger god, as well as the god of trade and commence. His staff symbolise the possibility of negotiation and therefore peace.</a:t>
            </a:r>
          </a:p>
          <a:p>
            <a:endParaRPr lang="en-GB" i="0" baseline="0" dirty="0" smtClean="0"/>
          </a:p>
          <a:p>
            <a:r>
              <a:rPr lang="en-GB" i="0" baseline="0" dirty="0" smtClean="0"/>
              <a:t>[NEXT SLIDE: More peace between Mark Antony and Octavian]</a:t>
            </a:r>
            <a:endParaRPr lang="en-GB" baseline="0" dirty="0" smtClean="0"/>
          </a:p>
        </p:txBody>
      </p:sp>
      <p:sp>
        <p:nvSpPr>
          <p:cNvPr id="4" name="Slide Number Placeholder 3"/>
          <p:cNvSpPr>
            <a:spLocks noGrp="1"/>
          </p:cNvSpPr>
          <p:nvPr>
            <p:ph type="sldNum" sz="quarter" idx="10"/>
          </p:nvPr>
        </p:nvSpPr>
        <p:spPr/>
        <p:txBody>
          <a:bodyPr/>
          <a:lstStyle/>
          <a:p>
            <a:fld id="{79798F02-05B0-4F96-8118-24D0FCE9039F}" type="slidenum">
              <a:rPr lang="en-GB" smtClean="0"/>
              <a:t>21</a:t>
            </a:fld>
            <a:endParaRPr lang="en-GB"/>
          </a:p>
        </p:txBody>
      </p:sp>
    </p:spTree>
    <p:extLst>
      <p:ext uri="{BB962C8B-B14F-4D97-AF65-F5344CB8AC3E}">
        <p14:creationId xmlns:p14="http://schemas.microsoft.com/office/powerpoint/2010/main" val="3934003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 notes:</a:t>
            </a:r>
          </a:p>
          <a:p>
            <a:endParaRPr lang="en-GB" dirty="0" smtClean="0"/>
          </a:p>
          <a:p>
            <a:r>
              <a:rPr lang="en-GB" dirty="0" smtClean="0"/>
              <a:t>In 40 BC,</a:t>
            </a:r>
            <a:r>
              <a:rPr lang="en-GB" baseline="0" dirty="0" smtClean="0"/>
              <a:t> after the battle of </a:t>
            </a:r>
            <a:r>
              <a:rPr lang="en-GB" baseline="0" dirty="0" err="1" smtClean="0"/>
              <a:t>Perusia</a:t>
            </a:r>
            <a:r>
              <a:rPr lang="en-GB" baseline="0" dirty="0" smtClean="0"/>
              <a:t> (where Antony’s brother, Lucius, and Antony’s wife, </a:t>
            </a:r>
            <a:r>
              <a:rPr lang="en-GB" baseline="0" dirty="0" err="1" smtClean="0"/>
              <a:t>Fulvia</a:t>
            </a:r>
            <a:r>
              <a:rPr lang="en-GB" baseline="0" dirty="0" smtClean="0"/>
              <a:t>, had fought against Octavian), Antony and Octavian made peace at </a:t>
            </a:r>
            <a:r>
              <a:rPr lang="en-GB" baseline="0" dirty="0" err="1" smtClean="0"/>
              <a:t>Brundisium</a:t>
            </a:r>
            <a:r>
              <a:rPr lang="en-GB" baseline="0" dirty="0" smtClean="0"/>
              <a:t>, and celebrated ovations at Rome. They also solidified their alliance through the marriage of Antony to Octavia, Octavian’s sister (</a:t>
            </a:r>
            <a:r>
              <a:rPr lang="en-GB" baseline="0" dirty="0" err="1" smtClean="0"/>
              <a:t>Fulvia</a:t>
            </a:r>
            <a:r>
              <a:rPr lang="en-GB" baseline="0" dirty="0" smtClean="0"/>
              <a:t> was now dead).</a:t>
            </a:r>
          </a:p>
          <a:p>
            <a:endParaRPr lang="en-GB" baseline="0" dirty="0" smtClean="0"/>
          </a:p>
          <a:p>
            <a:r>
              <a:rPr lang="en-GB" baseline="0" dirty="0" smtClean="0"/>
              <a:t>This coin once again depicts the </a:t>
            </a:r>
            <a:r>
              <a:rPr lang="en-GB" i="1" baseline="0" dirty="0" smtClean="0"/>
              <a:t>caduceus</a:t>
            </a:r>
            <a:r>
              <a:rPr lang="en-GB" i="0" baseline="0" dirty="0" smtClean="0"/>
              <a:t>, this time with two joined hands (symbolising trust and agreement) and the legend M(arcus) ANTON(</a:t>
            </a:r>
            <a:r>
              <a:rPr lang="en-GB" i="0" baseline="0" dirty="0" err="1" smtClean="0"/>
              <a:t>ius</a:t>
            </a:r>
            <a:r>
              <a:rPr lang="en-GB" i="0" baseline="0" dirty="0" smtClean="0"/>
              <a:t>), C(</a:t>
            </a:r>
            <a:r>
              <a:rPr lang="en-GB" i="0" baseline="0" dirty="0" err="1" smtClean="0"/>
              <a:t>aius</a:t>
            </a:r>
            <a:r>
              <a:rPr lang="en-GB" i="0" baseline="0" dirty="0" smtClean="0"/>
              <a:t>) CAES(</a:t>
            </a:r>
            <a:r>
              <a:rPr lang="en-GB" i="0" baseline="0" dirty="0" err="1" smtClean="0"/>
              <a:t>ar</a:t>
            </a:r>
            <a:r>
              <a:rPr lang="en-GB" i="0" baseline="0" dirty="0" smtClean="0"/>
              <a:t>)</a:t>
            </a:r>
          </a:p>
          <a:p>
            <a:endParaRPr lang="en-GB" i="0" baseline="0" dirty="0" smtClean="0"/>
          </a:p>
          <a:p>
            <a:r>
              <a:rPr lang="en-GB" i="0" baseline="0" dirty="0" smtClean="0"/>
              <a:t>On the reverse is a veiled diadem-wearing female head and the legend: III VIR(</a:t>
            </a:r>
            <a:r>
              <a:rPr lang="en-GB" i="0" baseline="0" dirty="0" err="1" smtClean="0"/>
              <a:t>i</a:t>
            </a:r>
            <a:r>
              <a:rPr lang="en-GB" i="0" baseline="0" dirty="0" smtClean="0"/>
              <a:t>) R(</a:t>
            </a:r>
            <a:r>
              <a:rPr lang="en-GB" i="0" baseline="0" dirty="0" err="1" smtClean="0"/>
              <a:t>ei</a:t>
            </a:r>
            <a:r>
              <a:rPr lang="en-GB" i="0" baseline="0" dirty="0" smtClean="0"/>
              <a:t>) P(</a:t>
            </a:r>
            <a:r>
              <a:rPr lang="en-GB" i="0" baseline="0" dirty="0" err="1" smtClean="0"/>
              <a:t>ublicae</a:t>
            </a:r>
            <a:r>
              <a:rPr lang="en-GB" i="0" baseline="0" dirty="0" smtClean="0"/>
              <a:t>) C(</a:t>
            </a:r>
            <a:r>
              <a:rPr lang="en-GB" i="0" baseline="0" dirty="0" err="1" smtClean="0"/>
              <a:t>onstituendae</a:t>
            </a:r>
            <a:r>
              <a:rPr lang="en-GB" i="0" baseline="0" dirty="0" smtClean="0"/>
              <a:t>) = the triumviri (lit. three men) for the restoration of the Republic. </a:t>
            </a:r>
          </a:p>
          <a:p>
            <a:endParaRPr lang="en-GB" i="0" baseline="0" dirty="0" smtClean="0"/>
          </a:p>
          <a:p>
            <a:r>
              <a:rPr lang="en-GB" i="0" baseline="0" dirty="0" smtClean="0"/>
              <a:t>[NEXT SLIDE: back to the denarius]</a:t>
            </a:r>
          </a:p>
        </p:txBody>
      </p:sp>
      <p:sp>
        <p:nvSpPr>
          <p:cNvPr id="4" name="Slide Number Placeholder 3"/>
          <p:cNvSpPr>
            <a:spLocks noGrp="1"/>
          </p:cNvSpPr>
          <p:nvPr>
            <p:ph type="sldNum" sz="quarter" idx="10"/>
          </p:nvPr>
        </p:nvSpPr>
        <p:spPr/>
        <p:txBody>
          <a:bodyPr/>
          <a:lstStyle/>
          <a:p>
            <a:fld id="{79798F02-05B0-4F96-8118-24D0FCE9039F}" type="slidenum">
              <a:rPr lang="en-GB" smtClean="0"/>
              <a:t>22</a:t>
            </a:fld>
            <a:endParaRPr lang="en-GB"/>
          </a:p>
        </p:txBody>
      </p:sp>
    </p:spTree>
    <p:extLst>
      <p:ext uri="{BB962C8B-B14F-4D97-AF65-F5344CB8AC3E}">
        <p14:creationId xmlns:p14="http://schemas.microsoft.com/office/powerpoint/2010/main" val="2027647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 notes:</a:t>
            </a:r>
          </a:p>
          <a:p>
            <a:endParaRPr lang="en-GB" dirty="0" smtClean="0"/>
          </a:p>
          <a:p>
            <a:r>
              <a:rPr lang="en-GB" dirty="0" smtClean="0"/>
              <a:t>The</a:t>
            </a:r>
            <a:r>
              <a:rPr lang="en-GB" baseline="0" dirty="0" smtClean="0"/>
              <a:t> </a:t>
            </a:r>
            <a:r>
              <a:rPr lang="en-GB" baseline="0" dirty="0" err="1" smtClean="0"/>
              <a:t>quinarius</a:t>
            </a:r>
            <a:r>
              <a:rPr lang="en-GB" baseline="0" dirty="0" smtClean="0"/>
              <a:t> coin celebrates the peace and agreement between Antony and Octavian in 40 BC. So does our denarius (here), but whilst both Octavian and Antony are named on the coin, only Octavian has a portrait.  On earlier coins from 41 BC, both men minted coins with their own portrait and the other’s portrait.  This coin, however, was minted by Octavian in the west (the area he controlled), while Antony was away in the east, minting coins of his own.</a:t>
            </a:r>
          </a:p>
          <a:p>
            <a:endParaRPr lang="en-GB" baseline="0" dirty="0" smtClean="0"/>
          </a:p>
          <a:p>
            <a:r>
              <a:rPr lang="en-GB" baseline="0" dirty="0" smtClean="0"/>
              <a:t>[NEXT SLIDE: Octavian and his right-hand man]</a:t>
            </a:r>
            <a:endParaRPr lang="en-GB" dirty="0" smtClean="0"/>
          </a:p>
        </p:txBody>
      </p:sp>
      <p:sp>
        <p:nvSpPr>
          <p:cNvPr id="4" name="Slide Number Placeholder 3"/>
          <p:cNvSpPr>
            <a:spLocks noGrp="1"/>
          </p:cNvSpPr>
          <p:nvPr>
            <p:ph type="sldNum" sz="quarter" idx="10"/>
          </p:nvPr>
        </p:nvSpPr>
        <p:spPr/>
        <p:txBody>
          <a:bodyPr/>
          <a:lstStyle/>
          <a:p>
            <a:fld id="{79798F02-05B0-4F96-8118-24D0FCE9039F}" type="slidenum">
              <a:rPr lang="en-GB" smtClean="0"/>
              <a:t>23</a:t>
            </a:fld>
            <a:endParaRPr lang="en-GB"/>
          </a:p>
        </p:txBody>
      </p:sp>
    </p:spTree>
    <p:extLst>
      <p:ext uri="{BB962C8B-B14F-4D97-AF65-F5344CB8AC3E}">
        <p14:creationId xmlns:p14="http://schemas.microsoft.com/office/powerpoint/2010/main" val="4102817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 notes:</a:t>
            </a:r>
          </a:p>
          <a:p>
            <a:endParaRPr lang="en-GB" dirty="0" smtClean="0"/>
          </a:p>
          <a:p>
            <a:r>
              <a:rPr lang="en-GB" dirty="0" smtClean="0"/>
              <a:t>Obverse: bearded head of Octavian; Legend:</a:t>
            </a:r>
            <a:r>
              <a:rPr lang="en-GB" baseline="0" dirty="0" smtClean="0"/>
              <a:t> IMP(</a:t>
            </a:r>
            <a:r>
              <a:rPr lang="en-GB" baseline="0" dirty="0" err="1" smtClean="0"/>
              <a:t>erator</a:t>
            </a:r>
            <a:r>
              <a:rPr lang="en-GB" baseline="0" dirty="0" smtClean="0"/>
              <a:t>) CAESAR DIVI IVLI F(</a:t>
            </a:r>
            <a:r>
              <a:rPr lang="en-GB" baseline="0" dirty="0" err="1" smtClean="0"/>
              <a:t>ilius</a:t>
            </a:r>
            <a:r>
              <a:rPr lang="en-GB" baseline="0" dirty="0" smtClean="0"/>
              <a:t>) = Imperator Caesar, son of the Deified </a:t>
            </a:r>
            <a:r>
              <a:rPr lang="en-GB" baseline="0" dirty="0" err="1" smtClean="0"/>
              <a:t>Iulius</a:t>
            </a:r>
            <a:endParaRPr lang="en-GB" baseline="0" dirty="0" smtClean="0"/>
          </a:p>
          <a:p>
            <a:endParaRPr lang="en-GB" baseline="0" dirty="0" smtClean="0"/>
          </a:p>
          <a:p>
            <a:r>
              <a:rPr lang="en-GB" baseline="0" dirty="0" smtClean="0"/>
              <a:t>Reverse: just the legend: M(arcus) AGRIPPA CO(n)S(</a:t>
            </a:r>
            <a:r>
              <a:rPr lang="en-GB" baseline="0" dirty="0" err="1" smtClean="0"/>
              <a:t>ul</a:t>
            </a:r>
            <a:r>
              <a:rPr lang="en-GB" baseline="0" dirty="0" smtClean="0"/>
              <a:t>) DESIG(</a:t>
            </a:r>
            <a:r>
              <a:rPr lang="en-GB" baseline="0" dirty="0" err="1" smtClean="0"/>
              <a:t>natus</a:t>
            </a:r>
            <a:r>
              <a:rPr lang="en-GB" baseline="0" dirty="0" smtClean="0"/>
              <a:t>) = Marcus Agrippa consul-elect</a:t>
            </a:r>
          </a:p>
          <a:p>
            <a:endParaRPr lang="en-GB" baseline="0" dirty="0" smtClean="0"/>
          </a:p>
          <a:p>
            <a:r>
              <a:rPr lang="en-GB" baseline="0" dirty="0" smtClean="0"/>
              <a:t>Note that now Julius Caesar has been deified, so Octavian can claim to be the son of a god! </a:t>
            </a:r>
          </a:p>
          <a:p>
            <a:endParaRPr lang="en-GB" baseline="0" dirty="0" smtClean="0"/>
          </a:p>
          <a:p>
            <a:r>
              <a:rPr lang="en-GB" baseline="0" dirty="0" smtClean="0"/>
              <a:t>Agrippa is clearly important enough to share a coin with Octavian, but not enough to get a portrait!!</a:t>
            </a:r>
            <a:endParaRPr lang="en-GB" dirty="0"/>
          </a:p>
        </p:txBody>
      </p:sp>
      <p:sp>
        <p:nvSpPr>
          <p:cNvPr id="4" name="Slide Number Placeholder 3"/>
          <p:cNvSpPr>
            <a:spLocks noGrp="1"/>
          </p:cNvSpPr>
          <p:nvPr>
            <p:ph type="sldNum" sz="quarter" idx="10"/>
          </p:nvPr>
        </p:nvSpPr>
        <p:spPr/>
        <p:txBody>
          <a:bodyPr/>
          <a:lstStyle/>
          <a:p>
            <a:fld id="{79798F02-05B0-4F96-8118-24D0FCE9039F}" type="slidenum">
              <a:rPr lang="en-GB" smtClean="0"/>
              <a:t>24</a:t>
            </a:fld>
            <a:endParaRPr lang="en-GB"/>
          </a:p>
        </p:txBody>
      </p:sp>
    </p:spTree>
    <p:extLst>
      <p:ext uri="{BB962C8B-B14F-4D97-AF65-F5344CB8AC3E}">
        <p14:creationId xmlns:p14="http://schemas.microsoft.com/office/powerpoint/2010/main" val="681642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Teacher’s Notes:</a:t>
            </a:r>
          </a:p>
          <a:p>
            <a:endParaRPr lang="en-GB" baseline="0" dirty="0" smtClean="0"/>
          </a:p>
          <a:p>
            <a:r>
              <a:rPr lang="en-GB" baseline="0" dirty="0" smtClean="0"/>
              <a:t>NB animation function to click through the different parts of the coin:</a:t>
            </a:r>
          </a:p>
          <a:p>
            <a:endParaRPr lang="en-GB" baseline="0" dirty="0" smtClean="0"/>
          </a:p>
          <a:p>
            <a:r>
              <a:rPr lang="en-GB" baseline="0" dirty="0" smtClean="0"/>
              <a:t>Obverse:</a:t>
            </a:r>
          </a:p>
          <a:p>
            <a:r>
              <a:rPr lang="en-GB" baseline="0" dirty="0" smtClean="0"/>
              <a:t>1: Venus</a:t>
            </a:r>
          </a:p>
          <a:p>
            <a:r>
              <a:rPr lang="en-GB" baseline="0" dirty="0" smtClean="0"/>
              <a:t>2: Cupid with palm branch (i.e. victory)</a:t>
            </a:r>
          </a:p>
          <a:p>
            <a:r>
              <a:rPr lang="en-GB" baseline="0" dirty="0" smtClean="0"/>
              <a:t>3: Legend = Lucius Sulla</a:t>
            </a:r>
          </a:p>
          <a:p>
            <a:endParaRPr lang="en-GB" baseline="0" dirty="0" smtClean="0"/>
          </a:p>
          <a:p>
            <a:r>
              <a:rPr lang="en-GB" baseline="0" dirty="0" smtClean="0"/>
              <a:t>Reverse:</a:t>
            </a:r>
          </a:p>
          <a:p>
            <a:r>
              <a:rPr lang="en-GB" baseline="0" dirty="0" smtClean="0"/>
              <a:t>1: Trophies (monuments made out of the weapons of opponents; anthropomorphic)</a:t>
            </a:r>
          </a:p>
          <a:p>
            <a:r>
              <a:rPr lang="en-GB" baseline="0" dirty="0" smtClean="0"/>
              <a:t>2: </a:t>
            </a:r>
            <a:r>
              <a:rPr lang="en-GB" baseline="0" dirty="0" err="1" smtClean="0"/>
              <a:t>Lituus</a:t>
            </a:r>
            <a:r>
              <a:rPr lang="en-GB" baseline="0" dirty="0" smtClean="0"/>
              <a:t> (augur’s staff)</a:t>
            </a:r>
          </a:p>
          <a:p>
            <a:r>
              <a:rPr lang="en-GB" baseline="0" dirty="0" smtClean="0"/>
              <a:t>3: Jug</a:t>
            </a:r>
          </a:p>
          <a:p>
            <a:r>
              <a:rPr lang="en-GB" baseline="0" dirty="0" smtClean="0"/>
              <a:t>4: Legend = </a:t>
            </a:r>
            <a:r>
              <a:rPr lang="en-GB" baseline="0" dirty="0" err="1" smtClean="0"/>
              <a:t>Imper</a:t>
            </a:r>
            <a:r>
              <a:rPr lang="en-GB" baseline="0" dirty="0" smtClean="0"/>
              <a:t>(</a:t>
            </a:r>
            <a:r>
              <a:rPr lang="en-GB" baseline="0" dirty="0" err="1" smtClean="0"/>
              <a:t>ator</a:t>
            </a:r>
            <a:r>
              <a:rPr lang="en-GB" baseline="0" dirty="0" smtClean="0"/>
              <a:t>) </a:t>
            </a:r>
            <a:r>
              <a:rPr lang="en-GB" baseline="0" dirty="0" err="1" smtClean="0"/>
              <a:t>Iterum</a:t>
            </a:r>
            <a:r>
              <a:rPr lang="en-GB" baseline="0" dirty="0" smtClean="0"/>
              <a:t> (Imperator [i.e. victorious general] for the 2</a:t>
            </a:r>
            <a:r>
              <a:rPr lang="en-GB" baseline="30000" dirty="0" smtClean="0"/>
              <a:t>nd</a:t>
            </a:r>
            <a:r>
              <a:rPr lang="en-GB" baseline="0" dirty="0" smtClean="0"/>
              <a:t> time)</a:t>
            </a:r>
          </a:p>
          <a:p>
            <a:endParaRPr lang="en-GB" baseline="0" dirty="0" smtClean="0"/>
          </a:p>
          <a:p>
            <a:r>
              <a:rPr lang="en-GB" baseline="0" dirty="0" smtClean="0"/>
              <a:t>[NEXT SLIDE: understanding the numismatic use of the trophy monument and the </a:t>
            </a:r>
            <a:r>
              <a:rPr lang="en-GB" i="1" baseline="0" dirty="0" err="1" smtClean="0"/>
              <a:t>lituus</a:t>
            </a:r>
            <a:r>
              <a:rPr lang="en-GB" i="1" baseline="0" dirty="0" smtClean="0"/>
              <a:t>]</a:t>
            </a:r>
            <a:endParaRPr lang="en-GB" baseline="0" dirty="0" smtClean="0"/>
          </a:p>
        </p:txBody>
      </p:sp>
      <p:sp>
        <p:nvSpPr>
          <p:cNvPr id="4" name="Slide Number Placeholder 3"/>
          <p:cNvSpPr>
            <a:spLocks noGrp="1"/>
          </p:cNvSpPr>
          <p:nvPr>
            <p:ph type="sldNum" sz="quarter" idx="10"/>
          </p:nvPr>
        </p:nvSpPr>
        <p:spPr/>
        <p:txBody>
          <a:bodyPr/>
          <a:lstStyle/>
          <a:p>
            <a:fld id="{79798F02-05B0-4F96-8118-24D0FCE9039F}" type="slidenum">
              <a:rPr lang="en-GB" smtClean="0"/>
              <a:t>3</a:t>
            </a:fld>
            <a:endParaRPr lang="en-GB"/>
          </a:p>
        </p:txBody>
      </p:sp>
    </p:spTree>
    <p:extLst>
      <p:ext uri="{BB962C8B-B14F-4D97-AF65-F5344CB8AC3E}">
        <p14:creationId xmlns:p14="http://schemas.microsoft.com/office/powerpoint/2010/main" val="617325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256723"/>
          </a:xfrm>
        </p:spPr>
        <p:txBody>
          <a:bodyPr/>
          <a:lstStyle/>
          <a:p>
            <a:r>
              <a:rPr lang="en-GB" dirty="0" smtClean="0"/>
              <a:t>Teacher</a:t>
            </a:r>
            <a:r>
              <a:rPr lang="en-GB" baseline="0" dirty="0" smtClean="0"/>
              <a:t>’s notes:</a:t>
            </a:r>
          </a:p>
          <a:p>
            <a:endParaRPr lang="en-GB" baseline="0" dirty="0" smtClean="0"/>
          </a:p>
          <a:p>
            <a:r>
              <a:rPr lang="en-GB" baseline="0" dirty="0" smtClean="0"/>
              <a:t>Comparison of the coin of Sulla with two earlier coins, in order to understand the iconography of trophies and </a:t>
            </a:r>
            <a:r>
              <a:rPr lang="en-GB" i="0" baseline="0" dirty="0" smtClean="0"/>
              <a:t>the </a:t>
            </a:r>
            <a:r>
              <a:rPr lang="en-GB" i="1" baseline="0" dirty="0" err="1" smtClean="0"/>
              <a:t>lituus</a:t>
            </a:r>
            <a:r>
              <a:rPr lang="en-GB" i="0" baseline="0" dirty="0" smtClean="0"/>
              <a:t>.</a:t>
            </a:r>
          </a:p>
          <a:p>
            <a:endParaRPr lang="en-GB" i="0" baseline="0" dirty="0" smtClean="0"/>
          </a:p>
          <a:p>
            <a:r>
              <a:rPr lang="en-GB" i="0" baseline="0" dirty="0" smtClean="0"/>
              <a:t>211 BC, </a:t>
            </a:r>
            <a:r>
              <a:rPr lang="en-GB" i="0" baseline="0" dirty="0" err="1" smtClean="0"/>
              <a:t>Victoriatus</a:t>
            </a:r>
            <a:r>
              <a:rPr lang="en-GB" i="0" baseline="0" dirty="0" smtClean="0"/>
              <a:t>, depicts on the obverse the laureate Jupiter; reverse: winged Victory crowning a trophy monument with a wreath. The trophy comprises: a helmet; circular shield; long spear; sword (hilt visible); tunic and possibly leg greaves.</a:t>
            </a:r>
          </a:p>
          <a:p>
            <a:endParaRPr lang="en-GB" i="0" baseline="0" dirty="0" smtClean="0"/>
          </a:p>
          <a:p>
            <a:r>
              <a:rPr lang="en-GB" i="0" baseline="0" dirty="0" smtClean="0"/>
              <a:t>135 BC, Denarius minted by C. </a:t>
            </a:r>
            <a:r>
              <a:rPr lang="en-GB" i="0" baseline="0" dirty="0" err="1" smtClean="0"/>
              <a:t>Minucius</a:t>
            </a:r>
            <a:r>
              <a:rPr lang="en-GB" i="0" baseline="0" dirty="0" smtClean="0"/>
              <a:t> </a:t>
            </a:r>
            <a:r>
              <a:rPr lang="en-GB" i="0" baseline="0" dirty="0" err="1" smtClean="0"/>
              <a:t>Augurinus</a:t>
            </a:r>
            <a:endParaRPr lang="en-GB" i="0" baseline="0" dirty="0" smtClean="0"/>
          </a:p>
          <a:p>
            <a:r>
              <a:rPr lang="en-GB" i="0" baseline="0" dirty="0" smtClean="0"/>
              <a:t>Obverse: helmeted head of Roma</a:t>
            </a:r>
          </a:p>
          <a:p>
            <a:r>
              <a:rPr lang="en-GB" i="0" baseline="0" dirty="0" smtClean="0"/>
              <a:t>Reverse: </a:t>
            </a:r>
            <a:r>
              <a:rPr lang="en-GB" sz="1200" b="0" i="0" kern="1200" dirty="0" smtClean="0">
                <a:solidFill>
                  <a:schemeClr val="tx1"/>
                </a:solidFill>
                <a:effectLst/>
                <a:latin typeface="+mn-lt"/>
                <a:ea typeface="+mn-ea"/>
                <a:cs typeface="+mn-cs"/>
              </a:rPr>
              <a:t>The column on the reverse represents the bronze </a:t>
            </a:r>
            <a:r>
              <a:rPr lang="en-GB" sz="1200" b="0" i="0" kern="1200" dirty="0" err="1" smtClean="0">
                <a:solidFill>
                  <a:schemeClr val="tx1"/>
                </a:solidFill>
                <a:effectLst/>
                <a:latin typeface="+mn-lt"/>
                <a:ea typeface="+mn-ea"/>
                <a:cs typeface="+mn-cs"/>
              </a:rPr>
              <a:t>Columna</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Minucia</a:t>
            </a:r>
            <a:r>
              <a:rPr lang="en-GB" sz="1200" b="0" i="0" kern="1200" dirty="0" smtClean="0">
                <a:solidFill>
                  <a:schemeClr val="tx1"/>
                </a:solidFill>
                <a:effectLst/>
                <a:latin typeface="+mn-lt"/>
                <a:ea typeface="+mn-ea"/>
                <a:cs typeface="+mn-cs"/>
              </a:rPr>
              <a:t> outside the Porta </a:t>
            </a:r>
            <a:r>
              <a:rPr lang="en-GB" sz="1200" b="0" i="0" kern="1200" dirty="0" err="1" smtClean="0">
                <a:solidFill>
                  <a:schemeClr val="tx1"/>
                </a:solidFill>
                <a:effectLst/>
                <a:latin typeface="+mn-lt"/>
                <a:ea typeface="+mn-ea"/>
                <a:cs typeface="+mn-cs"/>
              </a:rPr>
              <a:t>Trigemina</a:t>
            </a:r>
            <a:r>
              <a:rPr lang="en-GB" sz="1200" b="0" i="0" kern="1200" dirty="0" smtClean="0">
                <a:solidFill>
                  <a:schemeClr val="tx1"/>
                </a:solidFill>
                <a:effectLst/>
                <a:latin typeface="+mn-lt"/>
                <a:ea typeface="+mn-ea"/>
                <a:cs typeface="+mn-cs"/>
              </a:rPr>
              <a:t> in the </a:t>
            </a:r>
            <a:r>
              <a:rPr lang="en-GB" sz="1200" b="0" i="0" kern="1200" dirty="0" err="1" smtClean="0">
                <a:solidFill>
                  <a:schemeClr val="tx1"/>
                </a:solidFill>
                <a:effectLst/>
                <a:latin typeface="+mn-lt"/>
                <a:ea typeface="+mn-ea"/>
                <a:cs typeface="+mn-cs"/>
              </a:rPr>
              <a:t>Servian</a:t>
            </a:r>
            <a:r>
              <a:rPr lang="en-GB" sz="1200" b="0" i="0" kern="1200" dirty="0" smtClean="0">
                <a:solidFill>
                  <a:schemeClr val="tx1"/>
                </a:solidFill>
                <a:effectLst/>
                <a:latin typeface="+mn-lt"/>
                <a:ea typeface="+mn-ea"/>
                <a:cs typeface="+mn-cs"/>
              </a:rPr>
              <a:t> Wall.</a:t>
            </a:r>
            <a:r>
              <a:rPr lang="en-GB" sz="1200" b="0" i="0" kern="1200" baseline="0" dirty="0" smtClean="0">
                <a:solidFill>
                  <a:schemeClr val="tx1"/>
                </a:solidFill>
                <a:effectLst/>
                <a:latin typeface="+mn-lt"/>
                <a:ea typeface="+mn-ea"/>
                <a:cs typeface="+mn-cs"/>
              </a:rPr>
              <a:t> The spiral column is decorated with two bells at the top, and two lions at the base; standing on the column is a </a:t>
            </a:r>
            <a:r>
              <a:rPr lang="en-GB" sz="1200" b="0" i="0" kern="1200" baseline="0" dirty="0" err="1" smtClean="0">
                <a:solidFill>
                  <a:schemeClr val="tx1"/>
                </a:solidFill>
                <a:effectLst/>
                <a:latin typeface="+mn-lt"/>
                <a:ea typeface="+mn-ea"/>
                <a:cs typeface="+mn-cs"/>
              </a:rPr>
              <a:t>togate</a:t>
            </a:r>
            <a:r>
              <a:rPr lang="en-GB" sz="1200" b="0" i="0" kern="1200" baseline="0" dirty="0" smtClean="0">
                <a:solidFill>
                  <a:schemeClr val="tx1"/>
                </a:solidFill>
                <a:effectLst/>
                <a:latin typeface="+mn-lt"/>
                <a:ea typeface="+mn-ea"/>
                <a:cs typeface="+mn-cs"/>
              </a:rPr>
              <a:t> statue holding a staff; behind each lion is a corn-ear; on the left is a </a:t>
            </a:r>
            <a:r>
              <a:rPr lang="en-GB" sz="1200" b="0" i="0" kern="1200" baseline="0" dirty="0" err="1" smtClean="0">
                <a:solidFill>
                  <a:schemeClr val="tx1"/>
                </a:solidFill>
                <a:effectLst/>
                <a:latin typeface="+mn-lt"/>
                <a:ea typeface="+mn-ea"/>
                <a:cs typeface="+mn-cs"/>
              </a:rPr>
              <a:t>togate</a:t>
            </a:r>
            <a:r>
              <a:rPr lang="en-GB" sz="1200" b="0" i="0" kern="1200" baseline="0" dirty="0" smtClean="0">
                <a:solidFill>
                  <a:schemeClr val="tx1"/>
                </a:solidFill>
                <a:effectLst/>
                <a:latin typeface="+mn-lt"/>
                <a:ea typeface="+mn-ea"/>
                <a:cs typeface="+mn-cs"/>
              </a:rPr>
              <a:t> figure holding loaves (?) and placing foot on a </a:t>
            </a:r>
            <a:r>
              <a:rPr lang="en-GB" sz="1200" b="0" i="1" kern="1200" baseline="0" dirty="0" err="1" smtClean="0">
                <a:solidFill>
                  <a:schemeClr val="tx1"/>
                </a:solidFill>
                <a:effectLst/>
                <a:latin typeface="+mn-lt"/>
                <a:ea typeface="+mn-ea"/>
                <a:cs typeface="+mn-cs"/>
              </a:rPr>
              <a:t>modicus</a:t>
            </a:r>
            <a:r>
              <a:rPr lang="en-GB" sz="1200" b="0" i="1" kern="1200" baseline="0" dirty="0" smtClean="0">
                <a:solidFill>
                  <a:schemeClr val="tx1"/>
                </a:solidFill>
                <a:effectLst/>
                <a:latin typeface="+mn-lt"/>
                <a:ea typeface="+mn-ea"/>
                <a:cs typeface="+mn-cs"/>
              </a:rPr>
              <a:t> </a:t>
            </a:r>
            <a:r>
              <a:rPr lang="en-GB" sz="1200" b="0" i="0" kern="1200" baseline="0" dirty="0" smtClean="0">
                <a:solidFill>
                  <a:schemeClr val="tx1"/>
                </a:solidFill>
                <a:effectLst/>
                <a:latin typeface="+mn-lt"/>
                <a:ea typeface="+mn-ea"/>
                <a:cs typeface="+mn-cs"/>
              </a:rPr>
              <a:t>(grain measure); on the right is a </a:t>
            </a:r>
            <a:r>
              <a:rPr lang="en-GB" sz="1200" b="0" i="0" kern="1200" baseline="0" dirty="0" err="1" smtClean="0">
                <a:solidFill>
                  <a:schemeClr val="tx1"/>
                </a:solidFill>
                <a:effectLst/>
                <a:latin typeface="+mn-lt"/>
                <a:ea typeface="+mn-ea"/>
                <a:cs typeface="+mn-cs"/>
              </a:rPr>
              <a:t>togate</a:t>
            </a:r>
            <a:r>
              <a:rPr lang="en-GB" sz="1200" b="0" i="0" kern="1200" baseline="0" dirty="0" smtClean="0">
                <a:solidFill>
                  <a:schemeClr val="tx1"/>
                </a:solidFill>
                <a:effectLst/>
                <a:latin typeface="+mn-lt"/>
                <a:ea typeface="+mn-ea"/>
                <a:cs typeface="+mn-cs"/>
              </a:rPr>
              <a:t> figure with his hood up (</a:t>
            </a:r>
            <a:r>
              <a:rPr lang="en-GB" sz="1200" b="0" i="1" kern="1200" baseline="0" dirty="0" err="1" smtClean="0">
                <a:solidFill>
                  <a:schemeClr val="tx1"/>
                </a:solidFill>
                <a:effectLst/>
                <a:latin typeface="+mn-lt"/>
                <a:ea typeface="+mn-ea"/>
                <a:cs typeface="+mn-cs"/>
              </a:rPr>
              <a:t>capite</a:t>
            </a:r>
            <a:r>
              <a:rPr lang="en-GB" sz="1200" b="0" i="1" kern="1200" baseline="0" dirty="0" smtClean="0">
                <a:solidFill>
                  <a:schemeClr val="tx1"/>
                </a:solidFill>
                <a:effectLst/>
                <a:latin typeface="+mn-lt"/>
                <a:ea typeface="+mn-ea"/>
                <a:cs typeface="+mn-cs"/>
              </a:rPr>
              <a:t> </a:t>
            </a:r>
            <a:r>
              <a:rPr lang="en-GB" sz="1200" b="0" i="1" kern="1200" baseline="0" dirty="0" err="1" smtClean="0">
                <a:solidFill>
                  <a:schemeClr val="tx1"/>
                </a:solidFill>
                <a:effectLst/>
                <a:latin typeface="+mn-lt"/>
                <a:ea typeface="+mn-ea"/>
                <a:cs typeface="+mn-cs"/>
              </a:rPr>
              <a:t>velato</a:t>
            </a:r>
            <a:r>
              <a:rPr lang="en-GB" sz="1200" b="0" i="0" kern="1200" baseline="0" dirty="0" smtClean="0">
                <a:solidFill>
                  <a:schemeClr val="tx1"/>
                </a:solidFill>
                <a:effectLst/>
                <a:latin typeface="+mn-lt"/>
                <a:ea typeface="+mn-ea"/>
                <a:cs typeface="+mn-cs"/>
              </a:rPr>
              <a:t>) i.e. a priest, holding a </a:t>
            </a:r>
            <a:r>
              <a:rPr lang="en-GB" sz="1200" b="0" i="1" kern="1200" baseline="0" dirty="0" err="1" smtClean="0">
                <a:solidFill>
                  <a:schemeClr val="tx1"/>
                </a:solidFill>
                <a:effectLst/>
                <a:latin typeface="+mn-lt"/>
                <a:ea typeface="+mn-ea"/>
                <a:cs typeface="+mn-cs"/>
              </a:rPr>
              <a:t>lituus</a:t>
            </a:r>
            <a:r>
              <a:rPr lang="en-GB" sz="1200" b="0" i="1" kern="1200" baseline="0" dirty="0" smtClean="0">
                <a:solidFill>
                  <a:schemeClr val="tx1"/>
                </a:solidFill>
                <a:effectLst/>
                <a:latin typeface="+mn-lt"/>
                <a:ea typeface="+mn-ea"/>
                <a:cs typeface="+mn-cs"/>
              </a:rPr>
              <a:t> </a:t>
            </a:r>
            <a:r>
              <a:rPr lang="en-GB" sz="1200" b="0" i="0" kern="1200" baseline="0" dirty="0" smtClean="0">
                <a:solidFill>
                  <a:schemeClr val="tx1"/>
                </a:solidFill>
                <a:effectLst/>
                <a:latin typeface="+mn-lt"/>
                <a:ea typeface="+mn-ea"/>
                <a:cs typeface="+mn-cs"/>
              </a:rPr>
              <a:t>(augur’s staff).</a:t>
            </a:r>
          </a:p>
          <a:p>
            <a:r>
              <a:rPr lang="en-GB" sz="1200" b="0" i="0" kern="1200" baseline="0" dirty="0" smtClean="0">
                <a:solidFill>
                  <a:schemeClr val="tx1"/>
                </a:solidFill>
                <a:effectLst/>
                <a:latin typeface="+mn-lt"/>
                <a:ea typeface="+mn-ea"/>
                <a:cs typeface="+mn-cs"/>
              </a:rPr>
              <a:t>This scene is, in part, a play on the </a:t>
            </a:r>
            <a:r>
              <a:rPr lang="en-GB" sz="1200" b="0" i="0" kern="1200" baseline="0" dirty="0" err="1" smtClean="0">
                <a:solidFill>
                  <a:schemeClr val="tx1"/>
                </a:solidFill>
                <a:effectLst/>
                <a:latin typeface="+mn-lt"/>
                <a:ea typeface="+mn-ea"/>
                <a:cs typeface="+mn-cs"/>
              </a:rPr>
              <a:t>moneyer’s</a:t>
            </a:r>
            <a:r>
              <a:rPr lang="en-GB" sz="1200" b="0" i="0" kern="1200" baseline="0" dirty="0" smtClean="0">
                <a:solidFill>
                  <a:schemeClr val="tx1"/>
                </a:solidFill>
                <a:effectLst/>
                <a:latin typeface="+mn-lt"/>
                <a:ea typeface="+mn-ea"/>
                <a:cs typeface="+mn-cs"/>
              </a:rPr>
              <a:t> name: ‘</a:t>
            </a:r>
            <a:r>
              <a:rPr lang="en-GB" sz="1200" b="0" i="0" kern="1200" baseline="0" dirty="0" err="1" smtClean="0">
                <a:solidFill>
                  <a:schemeClr val="tx1"/>
                </a:solidFill>
                <a:effectLst/>
                <a:latin typeface="+mn-lt"/>
                <a:ea typeface="+mn-ea"/>
                <a:cs typeface="+mn-cs"/>
              </a:rPr>
              <a:t>Augurinus</a:t>
            </a:r>
            <a:r>
              <a:rPr lang="en-GB" sz="1200" b="0" i="0" kern="1200" baseline="0" dirty="0" smtClean="0">
                <a:solidFill>
                  <a:schemeClr val="tx1"/>
                </a:solidFill>
                <a:effectLst/>
                <a:latin typeface="+mn-lt"/>
                <a:ea typeface="+mn-ea"/>
                <a:cs typeface="+mn-cs"/>
              </a:rPr>
              <a:t>’.</a:t>
            </a:r>
            <a:endParaRPr lang="en-GB" dirty="0" smtClean="0"/>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[Next</a:t>
            </a:r>
            <a:r>
              <a:rPr lang="en-GB" sz="1200" b="0" i="0" kern="1200" baseline="0" dirty="0" smtClean="0">
                <a:solidFill>
                  <a:schemeClr val="tx1"/>
                </a:solidFill>
                <a:effectLst/>
                <a:latin typeface="+mn-lt"/>
                <a:ea typeface="+mn-ea"/>
                <a:cs typeface="+mn-cs"/>
              </a:rPr>
              <a:t> slide: revisiting the coin of Sulla]</a:t>
            </a:r>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9798F02-05B0-4F96-8118-24D0FCE9039F}" type="slidenum">
              <a:rPr lang="en-GB" smtClean="0"/>
              <a:t>4</a:t>
            </a:fld>
            <a:endParaRPr lang="en-GB"/>
          </a:p>
        </p:txBody>
      </p:sp>
    </p:spTree>
    <p:extLst>
      <p:ext uri="{BB962C8B-B14F-4D97-AF65-F5344CB8AC3E}">
        <p14:creationId xmlns:p14="http://schemas.microsoft.com/office/powerpoint/2010/main" val="802580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79798F02-05B0-4F96-8118-24D0FCE9039F}" type="slidenum">
              <a:rPr lang="en-GB" smtClean="0"/>
              <a:t>5</a:t>
            </a:fld>
            <a:endParaRPr lang="en-GB"/>
          </a:p>
        </p:txBody>
      </p:sp>
    </p:spTree>
    <p:extLst>
      <p:ext uri="{BB962C8B-B14F-4D97-AF65-F5344CB8AC3E}">
        <p14:creationId xmlns:p14="http://schemas.microsoft.com/office/powerpoint/2010/main" val="2038293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 Notes:</a:t>
            </a:r>
          </a:p>
          <a:p>
            <a:endParaRPr lang="en-GB" dirty="0" smtClean="0"/>
          </a:p>
          <a:p>
            <a:r>
              <a:rPr lang="en-GB" dirty="0" smtClean="0"/>
              <a:t>Coin of Sulla minted in 81 BC by PRO Q(</a:t>
            </a:r>
            <a:r>
              <a:rPr lang="en-GB" dirty="0" err="1" smtClean="0"/>
              <a:t>uaestor</a:t>
            </a:r>
            <a:r>
              <a:rPr lang="en-GB" dirty="0" smtClean="0"/>
              <a:t>)</a:t>
            </a:r>
            <a:r>
              <a:rPr lang="en-GB" baseline="0" dirty="0" smtClean="0"/>
              <a:t> L. MANILI(us), depicting the helmeted head of Roma on the obverse.</a:t>
            </a:r>
          </a:p>
          <a:p>
            <a:endParaRPr lang="en-GB" baseline="0" dirty="0" smtClean="0"/>
          </a:p>
          <a:p>
            <a:r>
              <a:rPr lang="en-GB" baseline="0" dirty="0" smtClean="0"/>
              <a:t>Reverse: scene of triumph; Legend: L(</a:t>
            </a:r>
            <a:r>
              <a:rPr lang="en-GB" baseline="0" dirty="0" err="1" smtClean="0"/>
              <a:t>ucius</a:t>
            </a:r>
            <a:r>
              <a:rPr lang="en-GB" baseline="0" dirty="0" smtClean="0"/>
              <a:t>) Sulla Imp(</a:t>
            </a:r>
            <a:r>
              <a:rPr lang="en-GB" baseline="0" dirty="0" err="1" smtClean="0"/>
              <a:t>erator</a:t>
            </a:r>
            <a:r>
              <a:rPr lang="en-GB" baseline="0" dirty="0" smtClean="0"/>
              <a:t>).</a:t>
            </a:r>
          </a:p>
          <a:p>
            <a:endParaRPr lang="en-GB" baseline="0" dirty="0" smtClean="0"/>
          </a:p>
          <a:p>
            <a:r>
              <a:rPr lang="en-GB" baseline="0" dirty="0" smtClean="0"/>
              <a:t>[NEXT SLIDE: detailed examination of reverse image]</a:t>
            </a:r>
            <a:endParaRPr lang="en-GB" dirty="0" smtClean="0"/>
          </a:p>
          <a:p>
            <a:endParaRPr lang="en-GB"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9798F02-05B0-4F96-8118-24D0FCE9039F}" type="slidenum">
              <a:rPr lang="en-GB" smtClean="0"/>
              <a:t>6</a:t>
            </a:fld>
            <a:endParaRPr lang="en-GB"/>
          </a:p>
        </p:txBody>
      </p:sp>
    </p:spTree>
    <p:extLst>
      <p:ext uri="{BB962C8B-B14F-4D97-AF65-F5344CB8AC3E}">
        <p14:creationId xmlns:p14="http://schemas.microsoft.com/office/powerpoint/2010/main" val="1908453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 notes:</a:t>
            </a:r>
          </a:p>
          <a:p>
            <a:endParaRPr lang="en-GB" dirty="0" smtClean="0"/>
          </a:p>
          <a:p>
            <a:r>
              <a:rPr lang="en-GB" dirty="0" smtClean="0"/>
              <a:t>Focusing</a:t>
            </a:r>
            <a:r>
              <a:rPr lang="en-GB" baseline="0" dirty="0" smtClean="0"/>
              <a:t> on </a:t>
            </a:r>
            <a:r>
              <a:rPr lang="en-GB" baseline="0" dirty="0" err="1" smtClean="0"/>
              <a:t>understandin</a:t>
            </a:r>
            <a:r>
              <a:rPr lang="en-GB" baseline="0" dirty="0" smtClean="0"/>
              <a:t> the reverse image</a:t>
            </a:r>
          </a:p>
          <a:p>
            <a:endParaRPr lang="en-GB" dirty="0" smtClean="0"/>
          </a:p>
          <a:p>
            <a:r>
              <a:rPr lang="en-GB" dirty="0" smtClean="0"/>
              <a:t>Reverse</a:t>
            </a:r>
            <a:r>
              <a:rPr lang="en-GB" baseline="0" dirty="0" smtClean="0"/>
              <a:t> side:</a:t>
            </a:r>
          </a:p>
          <a:p>
            <a:r>
              <a:rPr lang="en-GB" baseline="0" dirty="0" smtClean="0"/>
              <a:t>1: </a:t>
            </a:r>
            <a:r>
              <a:rPr lang="en-GB" baseline="0" dirty="0" err="1" smtClean="0"/>
              <a:t>Quadriga</a:t>
            </a:r>
            <a:r>
              <a:rPr lang="en-GB" baseline="0" dirty="0" smtClean="0"/>
              <a:t> (four-horse chariot)</a:t>
            </a:r>
          </a:p>
          <a:p>
            <a:r>
              <a:rPr lang="en-GB" baseline="0" dirty="0" smtClean="0"/>
              <a:t>2: </a:t>
            </a:r>
            <a:r>
              <a:rPr lang="en-GB" baseline="0" dirty="0" err="1" smtClean="0"/>
              <a:t>Triumphator</a:t>
            </a:r>
            <a:r>
              <a:rPr lang="en-GB" baseline="0" dirty="0" smtClean="0"/>
              <a:t> (general celebrating the triumph) holding a caduceus (herald’s staff: symbol of negotiation and peace)</a:t>
            </a:r>
          </a:p>
          <a:p>
            <a:r>
              <a:rPr lang="en-GB" baseline="0" dirty="0" smtClean="0"/>
              <a:t>3: Winged Victory crowning </a:t>
            </a:r>
            <a:r>
              <a:rPr lang="en-GB" baseline="0" dirty="0" err="1" smtClean="0"/>
              <a:t>triumphator</a:t>
            </a:r>
            <a:r>
              <a:rPr lang="en-GB" baseline="0" dirty="0" smtClean="0"/>
              <a:t> with wreath</a:t>
            </a:r>
          </a:p>
          <a:p>
            <a:r>
              <a:rPr lang="en-GB" baseline="0" dirty="0" smtClean="0"/>
              <a:t>4: Legend = L(</a:t>
            </a:r>
            <a:r>
              <a:rPr lang="en-GB" baseline="0" dirty="0" err="1" smtClean="0"/>
              <a:t>ucius</a:t>
            </a:r>
            <a:r>
              <a:rPr lang="en-GB" baseline="0" dirty="0" smtClean="0"/>
              <a:t>) Sulla Imp(</a:t>
            </a:r>
            <a:r>
              <a:rPr lang="en-GB" baseline="0" dirty="0" err="1" smtClean="0"/>
              <a:t>erator</a:t>
            </a:r>
            <a:r>
              <a:rPr lang="en-GB" baseline="0" dirty="0" smtClean="0"/>
              <a:t>) = Lucius Sulla Victorious General [Imperator is a title]</a:t>
            </a:r>
          </a:p>
          <a:p>
            <a:endParaRPr lang="en-GB" baseline="0" dirty="0" smtClean="0"/>
          </a:p>
          <a:p>
            <a:endParaRPr lang="en-GB" baseline="0" dirty="0" smtClean="0"/>
          </a:p>
          <a:p>
            <a:r>
              <a:rPr lang="en-GB" baseline="0" dirty="0" smtClean="0"/>
              <a:t>[NEXT SLIDE: history of the </a:t>
            </a:r>
            <a:r>
              <a:rPr lang="en-GB" baseline="0" dirty="0" err="1" smtClean="0"/>
              <a:t>Quadriga</a:t>
            </a:r>
            <a:r>
              <a:rPr lang="en-GB" baseline="0" dirty="0" smtClean="0"/>
              <a:t> and the triumph on Roman coinage]</a:t>
            </a:r>
            <a:endParaRPr lang="en-GB" dirty="0" smtClean="0"/>
          </a:p>
          <a:p>
            <a:endParaRPr lang="en-GB"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9798F02-05B0-4F96-8118-24D0FCE9039F}" type="slidenum">
              <a:rPr lang="en-GB" smtClean="0"/>
              <a:t>7</a:t>
            </a:fld>
            <a:endParaRPr lang="en-GB"/>
          </a:p>
        </p:txBody>
      </p:sp>
    </p:spTree>
    <p:extLst>
      <p:ext uri="{BB962C8B-B14F-4D97-AF65-F5344CB8AC3E}">
        <p14:creationId xmlns:p14="http://schemas.microsoft.com/office/powerpoint/2010/main" val="1140413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4230" y="196850"/>
            <a:ext cx="5759450" cy="3240088"/>
          </a:xfrm>
        </p:spPr>
      </p:sp>
      <p:sp>
        <p:nvSpPr>
          <p:cNvPr id="3" name="Notes Placeholder 2"/>
          <p:cNvSpPr>
            <a:spLocks noGrp="1"/>
          </p:cNvSpPr>
          <p:nvPr>
            <p:ph type="body" idx="1"/>
          </p:nvPr>
        </p:nvSpPr>
        <p:spPr>
          <a:xfrm>
            <a:off x="731520" y="3668077"/>
            <a:ext cx="5852160" cy="5451397"/>
          </a:xfrm>
        </p:spPr>
        <p:txBody>
          <a:bodyPr/>
          <a:lstStyle/>
          <a:p>
            <a:r>
              <a:rPr lang="en-GB" dirty="0" smtClean="0"/>
              <a:t>Teacher’s notes:</a:t>
            </a:r>
          </a:p>
          <a:p>
            <a:endParaRPr lang="en-GB" dirty="0" smtClean="0"/>
          </a:p>
          <a:p>
            <a:r>
              <a:rPr lang="en-GB" dirty="0" smtClean="0"/>
              <a:t>Series of coin reverses depicting the </a:t>
            </a:r>
            <a:r>
              <a:rPr lang="en-GB" dirty="0" err="1" smtClean="0"/>
              <a:t>quadriga</a:t>
            </a:r>
            <a:endParaRPr lang="en-GB" dirty="0" smtClean="0"/>
          </a:p>
          <a:p>
            <a:endParaRPr lang="en-GB" dirty="0" smtClean="0"/>
          </a:p>
          <a:p>
            <a:pPr marL="228600" indent="-228600">
              <a:buAutoNum type="arabicParenR"/>
            </a:pPr>
            <a:r>
              <a:rPr lang="en-GB" dirty="0" err="1" smtClean="0"/>
              <a:t>Quadrigatus</a:t>
            </a:r>
            <a:r>
              <a:rPr lang="en-GB" baseline="0" dirty="0" smtClean="0"/>
              <a:t> of 225 -212 BC: Jupiter in </a:t>
            </a:r>
            <a:r>
              <a:rPr lang="en-GB" baseline="0" dirty="0" err="1" smtClean="0"/>
              <a:t>quadriga</a:t>
            </a:r>
            <a:r>
              <a:rPr lang="en-GB" baseline="0" dirty="0" smtClean="0"/>
              <a:t> driven by Victory. Jupiter holds sceptre and hurls thunderbolt; legend [incuse on tablet] = ROMA</a:t>
            </a:r>
          </a:p>
          <a:p>
            <a:pPr marL="457200" lvl="1" indent="0">
              <a:buNone/>
            </a:pPr>
            <a:r>
              <a:rPr lang="en-GB" baseline="0" dirty="0" smtClean="0"/>
              <a:t>In the 3</a:t>
            </a:r>
            <a:r>
              <a:rPr lang="en-GB" baseline="30000" dirty="0" smtClean="0"/>
              <a:t>rd</a:t>
            </a:r>
            <a:r>
              <a:rPr lang="en-GB" baseline="0" dirty="0" smtClean="0"/>
              <a:t> and 2</a:t>
            </a:r>
            <a:r>
              <a:rPr lang="en-GB" baseline="30000" dirty="0" smtClean="0"/>
              <a:t>nd</a:t>
            </a:r>
            <a:r>
              <a:rPr lang="en-GB" baseline="0" dirty="0" smtClean="0"/>
              <a:t> centuries BC, it was common to see gods in </a:t>
            </a:r>
            <a:r>
              <a:rPr lang="en-GB" baseline="0" dirty="0" err="1" smtClean="0"/>
              <a:t>quadriga</a:t>
            </a:r>
            <a:r>
              <a:rPr lang="en-GB" baseline="0" dirty="0" smtClean="0"/>
              <a:t>.</a:t>
            </a:r>
          </a:p>
          <a:p>
            <a:pPr marL="457200" lvl="1" indent="0">
              <a:buNone/>
            </a:pPr>
            <a:endParaRPr lang="en-GB" baseline="0" dirty="0" smtClean="0"/>
          </a:p>
          <a:p>
            <a:pPr marL="228600" indent="-228600">
              <a:buAutoNum type="arabicParenR"/>
            </a:pPr>
            <a:r>
              <a:rPr lang="en-GB" baseline="0" dirty="0" smtClean="0"/>
              <a:t>Denarius of 101 BC (RRC 326) minted by the </a:t>
            </a:r>
            <a:r>
              <a:rPr lang="en-GB" baseline="0" dirty="0" err="1" smtClean="0"/>
              <a:t>quaetor</a:t>
            </a:r>
            <a:r>
              <a:rPr lang="en-GB" baseline="0" dirty="0" smtClean="0"/>
              <a:t> Gaius </a:t>
            </a:r>
            <a:r>
              <a:rPr lang="en-GB" baseline="0" dirty="0" err="1" smtClean="0"/>
              <a:t>Fundanius</a:t>
            </a:r>
            <a:r>
              <a:rPr lang="en-GB" baseline="0" dirty="0" smtClean="0"/>
              <a:t> on behalf of Gaius Marius consul. Marius a </a:t>
            </a:r>
            <a:r>
              <a:rPr lang="en-GB" baseline="0" dirty="0" err="1" smtClean="0"/>
              <a:t>triumphator</a:t>
            </a:r>
            <a:r>
              <a:rPr lang="en-GB" baseline="0" dirty="0" smtClean="0"/>
              <a:t> in a chariot; young man on horseback probably his </a:t>
            </a:r>
            <a:r>
              <a:rPr lang="en-GB" baseline="0" dirty="0" err="1" smtClean="0"/>
              <a:t>osn</a:t>
            </a:r>
            <a:r>
              <a:rPr lang="en-GB" baseline="0" dirty="0" smtClean="0"/>
              <a:t>. Marius was awarded this triumph for his victory over the </a:t>
            </a:r>
            <a:r>
              <a:rPr lang="en-GB" baseline="0" dirty="0" err="1" smtClean="0"/>
              <a:t>Teutones</a:t>
            </a:r>
            <a:r>
              <a:rPr lang="en-GB" baseline="0" dirty="0" smtClean="0"/>
              <a:t>.</a:t>
            </a:r>
          </a:p>
          <a:p>
            <a:pPr marL="457200" lvl="1" indent="0">
              <a:buNone/>
            </a:pPr>
            <a:r>
              <a:rPr lang="en-GB" baseline="0" dirty="0" smtClean="0"/>
              <a:t>First instance of a mortal and contemporary figure depicted in a </a:t>
            </a:r>
            <a:r>
              <a:rPr lang="en-GB" baseline="0" dirty="0" err="1" smtClean="0"/>
              <a:t>quadriga</a:t>
            </a:r>
            <a:r>
              <a:rPr lang="en-GB" baseline="0" dirty="0" smtClean="0"/>
              <a:t> on coins.</a:t>
            </a:r>
          </a:p>
          <a:p>
            <a:pPr marL="457200" lvl="1" indent="0">
              <a:buNone/>
            </a:pPr>
            <a:endParaRPr lang="en-GB" baseline="0" dirty="0" smtClean="0"/>
          </a:p>
          <a:p>
            <a:pPr marL="228600" indent="-228600">
              <a:buAutoNum type="arabicParenR"/>
            </a:pPr>
            <a:r>
              <a:rPr lang="en-GB" baseline="0" dirty="0" smtClean="0"/>
              <a:t>Denarius of 83 BC (RRC 358): only a single surviving specimen: depicts </a:t>
            </a:r>
            <a:r>
              <a:rPr lang="en-GB" baseline="0" dirty="0" err="1" smtClean="0"/>
              <a:t>triumphator</a:t>
            </a:r>
            <a:r>
              <a:rPr lang="en-GB" baseline="0" dirty="0" smtClean="0"/>
              <a:t> holding laurel branch (victory) and a trophy. According to D. Sears (</a:t>
            </a:r>
            <a:r>
              <a:rPr lang="en-GB" i="1" baseline="0" dirty="0" smtClean="0"/>
              <a:t>Roman Coins and their Values, </a:t>
            </a:r>
            <a:r>
              <a:rPr lang="en-GB" i="0" baseline="0" dirty="0" smtClean="0"/>
              <a:t>vol. 1) it ‘would appear to be another anticipatory type connected with the military confrontation between the Marians and Sulla’ (p. 125).</a:t>
            </a:r>
          </a:p>
          <a:p>
            <a:pPr marL="228600" indent="-228600">
              <a:buAutoNum type="arabicParenR"/>
            </a:pPr>
            <a:endParaRPr lang="en-GB" i="0" baseline="0" dirty="0" smtClean="0"/>
          </a:p>
          <a:p>
            <a:pPr marL="228600" indent="-228600">
              <a:buAutoNum type="arabicParenR"/>
            </a:pPr>
            <a:r>
              <a:rPr lang="en-GB" i="0" baseline="0" dirty="0" smtClean="0"/>
              <a:t>Denarius of 82 BC (Sulla’s triumph)</a:t>
            </a:r>
          </a:p>
          <a:p>
            <a:pPr marL="228600" indent="-228600">
              <a:buAutoNum type="arabicParenR"/>
            </a:pPr>
            <a:endParaRPr lang="en-GB" i="0" baseline="0" dirty="0" smtClean="0"/>
          </a:p>
          <a:p>
            <a:pPr marL="228600" indent="-228600">
              <a:buAutoNum type="arabicParenR"/>
            </a:pPr>
            <a:r>
              <a:rPr lang="en-GB" i="0" baseline="0" dirty="0" smtClean="0"/>
              <a:t>Aureus of 71 BC (RRC 402): Pompey the Great as </a:t>
            </a:r>
            <a:r>
              <a:rPr lang="en-GB" i="0" baseline="0" dirty="0" err="1" smtClean="0"/>
              <a:t>triumphator</a:t>
            </a:r>
            <a:r>
              <a:rPr lang="en-GB" i="0" baseline="0" dirty="0" smtClean="0"/>
              <a:t> (with son on trace horse), with winged victory flying over head. The legend PRO COS (proconsul) indicates that this is in relation to Pompey’s proconsular command in Spain against Sertorius.</a:t>
            </a:r>
          </a:p>
          <a:p>
            <a:pPr marL="228600" indent="-228600">
              <a:buAutoNum type="arabicParenR"/>
            </a:pPr>
            <a:endParaRPr lang="en-GB" i="0" baseline="0" dirty="0" smtClean="0"/>
          </a:p>
          <a:p>
            <a:pPr marL="228600" indent="-228600">
              <a:buAutoNum type="arabicParenR"/>
            </a:pPr>
            <a:r>
              <a:rPr lang="en-GB" i="0" baseline="0" dirty="0" smtClean="0"/>
              <a:t>Denarius of 46 BC (RRC 464/5): Victory in </a:t>
            </a:r>
            <a:r>
              <a:rPr lang="en-GB" i="0" baseline="0" dirty="0" err="1" smtClean="0"/>
              <a:t>quadriga</a:t>
            </a:r>
            <a:r>
              <a:rPr lang="en-GB" i="0" baseline="0" dirty="0" smtClean="0"/>
              <a:t>, holding wreath. Likely alludes to the triumphs of Caesar in 46 BC (issues of victory in Civil War).</a:t>
            </a:r>
          </a:p>
          <a:p>
            <a:endParaRPr lang="en-GB" dirty="0" smtClean="0"/>
          </a:p>
          <a:p>
            <a:r>
              <a:rPr lang="en-GB" dirty="0" smtClean="0"/>
              <a:t>[NEXT SLIDE: Revisiting</a:t>
            </a:r>
            <a:r>
              <a:rPr lang="en-GB" baseline="0" dirty="0" smtClean="0"/>
              <a:t> Sulla’s coin]</a:t>
            </a:r>
            <a:endParaRPr lang="en-GB" dirty="0" smtClean="0"/>
          </a:p>
        </p:txBody>
      </p:sp>
      <p:sp>
        <p:nvSpPr>
          <p:cNvPr id="4" name="Slide Number Placeholder 3"/>
          <p:cNvSpPr>
            <a:spLocks noGrp="1"/>
          </p:cNvSpPr>
          <p:nvPr>
            <p:ph type="sldNum" sz="quarter" idx="10"/>
          </p:nvPr>
        </p:nvSpPr>
        <p:spPr/>
        <p:txBody>
          <a:bodyPr/>
          <a:lstStyle/>
          <a:p>
            <a:fld id="{79798F02-05B0-4F96-8118-24D0FCE9039F}" type="slidenum">
              <a:rPr lang="en-GB" smtClean="0"/>
              <a:t>8</a:t>
            </a:fld>
            <a:endParaRPr lang="en-GB"/>
          </a:p>
        </p:txBody>
      </p:sp>
    </p:spTree>
    <p:extLst>
      <p:ext uri="{BB962C8B-B14F-4D97-AF65-F5344CB8AC3E}">
        <p14:creationId xmlns:p14="http://schemas.microsoft.com/office/powerpoint/2010/main" val="925706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 Notes:</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Sulla celebrated two triumphs in 81 BC: one over</a:t>
            </a:r>
            <a:r>
              <a:rPr lang="en-GB" baseline="0" dirty="0" smtClean="0"/>
              <a:t> </a:t>
            </a:r>
            <a:r>
              <a:rPr lang="en-GB" baseline="0" dirty="0" err="1" smtClean="0"/>
              <a:t>Mithridates</a:t>
            </a:r>
            <a:r>
              <a:rPr lang="en-GB" baseline="0" dirty="0" smtClean="0"/>
              <a:t> (whom he had defeated at Chaeronea in 86 BC), in the first </a:t>
            </a:r>
            <a:r>
              <a:rPr lang="en-GB" baseline="0" dirty="0" err="1" smtClean="0"/>
              <a:t>Mithridatic</a:t>
            </a:r>
            <a:r>
              <a:rPr lang="en-GB" baseline="0" dirty="0" smtClean="0"/>
              <a:t> war 88-84 BC (the 2</a:t>
            </a:r>
            <a:r>
              <a:rPr lang="en-GB" baseline="30000" dirty="0" smtClean="0"/>
              <a:t>nd</a:t>
            </a:r>
            <a:r>
              <a:rPr lang="en-GB" baseline="0" dirty="0" smtClean="0"/>
              <a:t> </a:t>
            </a:r>
            <a:r>
              <a:rPr lang="en-GB" baseline="0" dirty="0" err="1" smtClean="0"/>
              <a:t>mithridatic</a:t>
            </a:r>
            <a:r>
              <a:rPr lang="en-GB" baseline="0" dirty="0" smtClean="0"/>
              <a:t> war 83-81 BC was ‘indecisive), and one over young Marius and the </a:t>
            </a:r>
            <a:r>
              <a:rPr lang="en-GB" baseline="0" dirty="0" err="1" smtClean="0"/>
              <a:t>Samnites</a:t>
            </a:r>
            <a:r>
              <a:rPr lang="en-GB" baseline="0" dirty="0" smtClean="0"/>
              <a:t> in Italy (in 82 BC) cf. Pliny NH 33.16.</a:t>
            </a:r>
          </a:p>
          <a:p>
            <a:endParaRPr lang="en-GB"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9798F02-05B0-4F96-8118-24D0FCE9039F}" type="slidenum">
              <a:rPr lang="en-GB" smtClean="0"/>
              <a:t>9</a:t>
            </a:fld>
            <a:endParaRPr lang="en-GB"/>
          </a:p>
        </p:txBody>
      </p:sp>
    </p:spTree>
    <p:extLst>
      <p:ext uri="{BB962C8B-B14F-4D97-AF65-F5344CB8AC3E}">
        <p14:creationId xmlns:p14="http://schemas.microsoft.com/office/powerpoint/2010/main" val="225779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8/29/2019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8/29/2019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8/29/2019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8/29/2019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numismatics.org/crro/id/rrc-452.4"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13.wdp"/><Relationship Id="rId5" Type="http://schemas.openxmlformats.org/officeDocument/2006/relationships/image" Target="../media/image18.png"/><Relationship Id="rId4" Type="http://schemas.microsoft.com/office/2007/relationships/hdphoto" Target="../media/hdphoto12.wdp"/></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14.wdp"/><Relationship Id="rId5" Type="http://schemas.openxmlformats.org/officeDocument/2006/relationships/image" Target="../media/image19.png"/><Relationship Id="rId4" Type="http://schemas.microsoft.com/office/2007/relationships/hdphoto" Target="../media/hdphoto12.wdp"/></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lVFGT2NX-YQ" TargetMode="External"/><Relationship Id="rId3" Type="http://schemas.openxmlformats.org/officeDocument/2006/relationships/image" Target="../media/image18.png"/><Relationship Id="rId7"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3.wdp"/></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numismatics.org/crro/id/rrc-452.4"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13.wdp"/><Relationship Id="rId5" Type="http://schemas.openxmlformats.org/officeDocument/2006/relationships/image" Target="../media/image18.png"/><Relationship Id="rId4" Type="http://schemas.microsoft.com/office/2007/relationships/hdphoto" Target="../media/hdphoto12.wdp"/></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numismatics.org/crro/id/rrc-458.1" TargetMode="External"/><Relationship Id="rId4" Type="http://schemas.microsoft.com/office/2007/relationships/hdphoto" Target="../media/hdphoto15.wdp"/></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15.wdp"/><Relationship Id="rId5" Type="http://schemas.openxmlformats.org/officeDocument/2006/relationships/image" Target="../media/image21.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numismatics.org/crro/id/rrc-508.3"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17.wdp"/><Relationship Id="rId5" Type="http://schemas.openxmlformats.org/officeDocument/2006/relationships/image" Target="../media/image25.png"/><Relationship Id="rId4" Type="http://schemas.microsoft.com/office/2007/relationships/hdphoto" Target="../media/hdphoto16.wdp"/></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19.wdp"/><Relationship Id="rId5" Type="http://schemas.openxmlformats.org/officeDocument/2006/relationships/image" Target="../media/image27.png"/><Relationship Id="rId4" Type="http://schemas.microsoft.com/office/2007/relationships/hdphoto" Target="../media/hdphoto18.wdp"/></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numismatics.org/crro/id/rrc-508.3"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17.wdp"/><Relationship Id="rId5" Type="http://schemas.openxmlformats.org/officeDocument/2006/relationships/image" Target="../media/image25.png"/><Relationship Id="rId4" Type="http://schemas.microsoft.com/office/2007/relationships/hdphoto" Target="../media/hdphoto16.wdp"/></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numismatics.org/crro/id/rrc-488.1"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microsoft.com/office/2007/relationships/hdphoto" Target="../media/hdphoto21.wdp"/><Relationship Id="rId5" Type="http://schemas.openxmlformats.org/officeDocument/2006/relationships/image" Target="../media/image29.png"/><Relationship Id="rId4" Type="http://schemas.microsoft.com/office/2007/relationships/hdphoto" Target="../media/hdphoto20.wdp"/></Relationships>
</file>

<file path=ppt/slides/_rels/slide2.xml.rels><?xml version="1.0" encoding="UTF-8" standalone="yes"?>
<Relationships xmlns="http://schemas.openxmlformats.org/package/2006/relationships"><Relationship Id="rId3" Type="http://schemas.openxmlformats.org/officeDocument/2006/relationships/hyperlink" Target="http://numismatics.org/crro/id/rrc-359.2"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numismatics.org/crro/id/rrc-529.2b" TargetMode="External"/><Relationship Id="rId4" Type="http://schemas.microsoft.com/office/2007/relationships/hdphoto" Target="../media/hdphoto22.wdp"/></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microsoft.com/office/2007/relationships/hdphoto" Target="../media/hdphoto24.wdp"/><Relationship Id="rId5" Type="http://schemas.openxmlformats.org/officeDocument/2006/relationships/image" Target="../media/image32.png"/><Relationship Id="rId4" Type="http://schemas.microsoft.com/office/2007/relationships/hdphoto" Target="../media/hdphoto23.wdp"/></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microsoft.com/office/2007/relationships/hdphoto" Target="../media/hdphoto26.wdp"/><Relationship Id="rId5" Type="http://schemas.openxmlformats.org/officeDocument/2006/relationships/image" Target="../media/image34.png"/><Relationship Id="rId4" Type="http://schemas.microsoft.com/office/2007/relationships/hdphoto" Target="../media/hdphoto25.wdp"/></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png"/><Relationship Id="rId7" Type="http://schemas.microsoft.com/office/2007/relationships/hdphoto" Target="../media/hdphoto27.wdp"/><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hyperlink" Target="http://numismatics.org/crro/id/rrc-529.2b" TargetMode="External"/><Relationship Id="rId4" Type="http://schemas.microsoft.com/office/2007/relationships/hdphoto" Target="../media/hdphoto22.wdp"/><Relationship Id="rId9" Type="http://schemas.microsoft.com/office/2007/relationships/hdphoto" Target="../media/hdphoto28.wdp"/></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numismatics.org/crro/id/rrc-534.3" TargetMode="External"/><Relationship Id="rId4" Type="http://schemas.microsoft.com/office/2007/relationships/hdphoto" Target="../media/hdphoto29.wdp"/></Relationships>
</file>

<file path=ppt/slides/_rels/slide3.xml.rels><?xml version="1.0" encoding="UTF-8" standalone="yes"?>
<Relationships xmlns="http://schemas.openxmlformats.org/package/2006/relationships"><Relationship Id="rId3" Type="http://schemas.openxmlformats.org/officeDocument/2006/relationships/hyperlink" Target="http://numismatics.org/crro/id/rrc-359.2"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numismatics.org/crro/id/rrc-359.2"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numismatics.org/crro/id/rrc-367.3" TargetMode="External"/><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numismatics.org/crro/id/rrc-367.3" TargetMode="External"/><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4.png"/><Relationship Id="rId12" Type="http://schemas.microsoft.com/office/2007/relationships/hdphoto" Target="../media/hdphoto10.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8.wdp"/><Relationship Id="rId11" Type="http://schemas.openxmlformats.org/officeDocument/2006/relationships/image" Target="../media/image15.png"/><Relationship Id="rId5" Type="http://schemas.openxmlformats.org/officeDocument/2006/relationships/image" Target="../media/image13.png"/><Relationship Id="rId10" Type="http://schemas.microsoft.com/office/2007/relationships/hdphoto" Target="../media/hdphoto6.wdp"/><Relationship Id="rId4" Type="http://schemas.microsoft.com/office/2007/relationships/hdphoto" Target="../media/hdphoto7.wdp"/><Relationship Id="rId9" Type="http://schemas.openxmlformats.org/officeDocument/2006/relationships/image" Target="../media/image11.png"/><Relationship Id="rId14" Type="http://schemas.microsoft.com/office/2007/relationships/hdphoto" Target="../media/hdphoto11.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numismatics.org/crro/id/rrc-367.3" TargetMode="External"/><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Coins as History</a:t>
            </a:r>
            <a:endParaRPr lang="en-GB" dirty="0"/>
          </a:p>
        </p:txBody>
      </p:sp>
      <p:sp>
        <p:nvSpPr>
          <p:cNvPr id="3" name="Subtitle 2"/>
          <p:cNvSpPr>
            <a:spLocks noGrp="1"/>
          </p:cNvSpPr>
          <p:nvPr>
            <p:ph type="subTitle" idx="1"/>
          </p:nvPr>
        </p:nvSpPr>
        <p:spPr/>
        <p:txBody>
          <a:bodyPr/>
          <a:lstStyle/>
          <a:p>
            <a:r>
              <a:rPr lang="en-GB" dirty="0" smtClean="0">
                <a:solidFill>
                  <a:schemeClr val="accent1"/>
                </a:solidFill>
              </a:rPr>
              <a:t>Numismatics and Historical Evidence</a:t>
            </a:r>
            <a:endParaRPr lang="en-GB" dirty="0">
              <a:solidFill>
                <a:schemeClr val="accent1"/>
              </a:solidFill>
            </a:endParaRPr>
          </a:p>
        </p:txBody>
      </p:sp>
    </p:spTree>
    <p:extLst>
      <p:ext uri="{BB962C8B-B14F-4D97-AF65-F5344CB8AC3E}">
        <p14:creationId xmlns:p14="http://schemas.microsoft.com/office/powerpoint/2010/main" val="3546540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ikmk.smb.museum/image/18217119/vs_opt.jpg"/>
          <p:cNvPicPr/>
          <p:nvPr/>
        </p:nvPicPr>
        <p:blipFill>
          <a:blip r:embed="rId3">
            <a:extLst>
              <a:ext uri="{BEBA8EAE-BF5A-486C-A8C5-ECC9F3942E4B}">
                <a14:imgProps xmlns:a14="http://schemas.microsoft.com/office/drawing/2010/main">
                  <a14:imgLayer r:embed="rId4">
                    <a14:imgEffect>
                      <a14:backgroundRemoval t="0" b="100000" l="0" r="100000">
                        <a14:foregroundMark x1="86780" y1="22000" x2="86780" y2="22000"/>
                        <a14:foregroundMark x1="90508" y1="26000" x2="90508" y2="26000"/>
                        <a14:foregroundMark x1="88814" y1="23667" x2="88814" y2="23667"/>
                        <a14:foregroundMark x1="74576" y1="11667" x2="74576" y2="11667"/>
                        <a14:foregroundMark x1="56949" y1="4667" x2="56949" y2="4667"/>
                        <a14:foregroundMark x1="77288" y1="12667" x2="77288" y2="12667"/>
                        <a14:foregroundMark x1="71525" y1="10333" x2="71525" y2="10333"/>
                        <a14:foregroundMark x1="46102" y1="1667" x2="46102" y2="1667"/>
                      </a14:backgroundRemoval>
                    </a14:imgEffect>
                  </a14:imgLayer>
                </a14:imgProps>
              </a:ext>
              <a:ext uri="{28A0092B-C50C-407E-A947-70E740481C1C}">
                <a14:useLocalDpi xmlns:a14="http://schemas.microsoft.com/office/drawing/2010/main" val="0"/>
              </a:ext>
            </a:extLst>
          </a:blip>
          <a:srcRect/>
          <a:stretch>
            <a:fillRect/>
          </a:stretch>
        </p:blipFill>
        <p:spPr bwMode="auto">
          <a:xfrm>
            <a:off x="1524001" y="1228437"/>
            <a:ext cx="4036290" cy="3906982"/>
          </a:xfrm>
          <a:prstGeom prst="rect">
            <a:avLst/>
          </a:prstGeom>
          <a:noFill/>
          <a:ln>
            <a:noFill/>
          </a:ln>
        </p:spPr>
      </p:pic>
      <p:pic>
        <p:nvPicPr>
          <p:cNvPr id="3" name="Picture 2" descr="https://ikmk.smb.museum/image/18217119/rs_opt.jpg"/>
          <p:cNvPicPr/>
          <p:nvPr/>
        </p:nvPicPr>
        <p:blipFill>
          <a:blip r:embed="rId5">
            <a:extLst>
              <a:ext uri="{BEBA8EAE-BF5A-486C-A8C5-ECC9F3942E4B}">
                <a14:imgProps xmlns:a14="http://schemas.microsoft.com/office/drawing/2010/main">
                  <a14:imgLayer r:embed="rId6">
                    <a14:imgEffect>
                      <a14:backgroundRemoval t="0" b="100000" l="0" r="100000">
                        <a14:foregroundMark x1="25667" y1="13265" x2="25667" y2="13265"/>
                        <a14:foregroundMark x1="18667" y1="18027" x2="18667" y2="18027"/>
                        <a14:foregroundMark x1="22667" y1="14966" x2="22667" y2="14966"/>
                        <a14:foregroundMark x1="44000" y1="2721" x2="44000" y2="2721"/>
                        <a14:foregroundMark x1="46333" y1="4082" x2="46333" y2="4082"/>
                        <a14:foregroundMark x1="40000" y1="4422" x2="40000" y2="4422"/>
                        <a14:foregroundMark x1="35333" y1="7143" x2="35333" y2="7143"/>
                        <a14:foregroundMark x1="55667" y1="2721" x2="55667" y2="2721"/>
                        <a14:foregroundMark x1="55667" y1="6803" x2="55667" y2="6803"/>
                      </a14:backgroundRemoval>
                    </a14:imgEffect>
                  </a14:imgLayer>
                </a14:imgProps>
              </a:ext>
              <a:ext uri="{28A0092B-C50C-407E-A947-70E740481C1C}">
                <a14:useLocalDpi xmlns:a14="http://schemas.microsoft.com/office/drawing/2010/main" val="0"/>
              </a:ext>
            </a:extLst>
          </a:blip>
          <a:srcRect/>
          <a:stretch>
            <a:fillRect/>
          </a:stretch>
        </p:blipFill>
        <p:spPr bwMode="auto">
          <a:xfrm>
            <a:off x="6068291" y="1228437"/>
            <a:ext cx="3796145" cy="3906982"/>
          </a:xfrm>
          <a:prstGeom prst="rect">
            <a:avLst/>
          </a:prstGeom>
          <a:noFill/>
          <a:ln>
            <a:noFill/>
          </a:ln>
        </p:spPr>
      </p:pic>
      <p:sp>
        <p:nvSpPr>
          <p:cNvPr id="4" name="Rectangle 3"/>
          <p:cNvSpPr/>
          <p:nvPr/>
        </p:nvSpPr>
        <p:spPr>
          <a:xfrm>
            <a:off x="4243112" y="5359461"/>
            <a:ext cx="3650358" cy="369332"/>
          </a:xfrm>
          <a:prstGeom prst="rect">
            <a:avLst/>
          </a:prstGeom>
        </p:spPr>
        <p:txBody>
          <a:bodyPr wrap="none">
            <a:spAutoFit/>
          </a:bodyPr>
          <a:lstStyle/>
          <a:p>
            <a:r>
              <a:rPr lang="en-GB" u="sng" dirty="0" smtClean="0">
                <a:hlinkClick r:id="rId7"/>
              </a:rPr>
              <a:t>Denarius of Caesar (48-47 BC) </a:t>
            </a:r>
            <a:r>
              <a:rPr lang="en-GB" dirty="0" smtClean="0"/>
              <a:t> </a:t>
            </a:r>
            <a:endParaRPr lang="en-GB" dirty="0">
              <a:solidFill>
                <a:schemeClr val="bg2">
                  <a:lumMod val="25000"/>
                </a:schemeClr>
              </a:solidFill>
            </a:endParaRPr>
          </a:p>
        </p:txBody>
      </p:sp>
    </p:spTree>
    <p:extLst>
      <p:ext uri="{BB962C8B-B14F-4D97-AF65-F5344CB8AC3E}">
        <p14:creationId xmlns:p14="http://schemas.microsoft.com/office/powerpoint/2010/main" val="2507719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ikmk.smb.museum/image/18217119/vs_opt.jpg"/>
          <p:cNvPicPr/>
          <p:nvPr/>
        </p:nvPicPr>
        <p:blipFill>
          <a:blip r:embed="rId3">
            <a:extLst>
              <a:ext uri="{BEBA8EAE-BF5A-486C-A8C5-ECC9F3942E4B}">
                <a14:imgProps xmlns:a14="http://schemas.microsoft.com/office/drawing/2010/main">
                  <a14:imgLayer r:embed="rId4">
                    <a14:imgEffect>
                      <a14:backgroundRemoval t="0" b="100000" l="0" r="100000">
                        <a14:foregroundMark x1="86780" y1="22000" x2="86780" y2="22000"/>
                        <a14:foregroundMark x1="90508" y1="26000" x2="90508" y2="26000"/>
                        <a14:foregroundMark x1="88814" y1="23667" x2="88814" y2="23667"/>
                        <a14:foregroundMark x1="74576" y1="11667" x2="74576" y2="11667"/>
                        <a14:foregroundMark x1="56949" y1="4667" x2="56949" y2="4667"/>
                        <a14:foregroundMark x1="77288" y1="12667" x2="77288" y2="12667"/>
                        <a14:foregroundMark x1="71525" y1="10333" x2="71525" y2="10333"/>
                        <a14:foregroundMark x1="46102" y1="1667" x2="46102" y2="1667"/>
                      </a14:backgroundRemoval>
                    </a14:imgEffect>
                  </a14:imgLayer>
                </a14:imgProps>
              </a:ext>
              <a:ext uri="{28A0092B-C50C-407E-A947-70E740481C1C}">
                <a14:useLocalDpi xmlns:a14="http://schemas.microsoft.com/office/drawing/2010/main" val="0"/>
              </a:ext>
            </a:extLst>
          </a:blip>
          <a:srcRect/>
          <a:stretch>
            <a:fillRect/>
          </a:stretch>
        </p:blipFill>
        <p:spPr bwMode="auto">
          <a:xfrm>
            <a:off x="1524001" y="1228437"/>
            <a:ext cx="4036290" cy="3906982"/>
          </a:xfrm>
          <a:prstGeom prst="rect">
            <a:avLst/>
          </a:prstGeom>
          <a:noFill/>
          <a:ln>
            <a:noFill/>
          </a:ln>
        </p:spPr>
      </p:pic>
      <p:sp>
        <p:nvSpPr>
          <p:cNvPr id="6" name="Oval 5"/>
          <p:cNvSpPr/>
          <p:nvPr/>
        </p:nvSpPr>
        <p:spPr>
          <a:xfrm rot="19805756">
            <a:off x="1916533" y="1558901"/>
            <a:ext cx="2557220" cy="12459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a:off x="1524001" y="1228437"/>
            <a:ext cx="893735" cy="7553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1527" y="747085"/>
            <a:ext cx="2838682" cy="369332"/>
          </a:xfrm>
          <a:prstGeom prst="rect">
            <a:avLst/>
          </a:prstGeom>
          <a:noFill/>
        </p:spPr>
        <p:txBody>
          <a:bodyPr wrap="square" rtlCol="0">
            <a:spAutoFit/>
          </a:bodyPr>
          <a:lstStyle/>
          <a:p>
            <a:r>
              <a:rPr lang="en-GB" dirty="0" smtClean="0"/>
              <a:t>Oak Wreath </a:t>
            </a:r>
            <a:endParaRPr lang="en-GB" dirty="0"/>
          </a:p>
        </p:txBody>
      </p:sp>
      <p:sp>
        <p:nvSpPr>
          <p:cNvPr id="10" name="TextBox 9"/>
          <p:cNvSpPr txBox="1"/>
          <p:nvPr/>
        </p:nvSpPr>
        <p:spPr>
          <a:xfrm>
            <a:off x="1524001" y="5573615"/>
            <a:ext cx="6431796" cy="369332"/>
          </a:xfrm>
          <a:prstGeom prst="rect">
            <a:avLst/>
          </a:prstGeom>
          <a:noFill/>
        </p:spPr>
        <p:txBody>
          <a:bodyPr wrap="square" rtlCol="0">
            <a:spAutoFit/>
          </a:bodyPr>
          <a:lstStyle/>
          <a:p>
            <a:r>
              <a:rPr lang="en-GB" dirty="0" smtClean="0"/>
              <a:t>Obverse of </a:t>
            </a:r>
            <a:r>
              <a:rPr lang="en-GB" dirty="0" err="1" smtClean="0"/>
              <a:t>Caesarian</a:t>
            </a:r>
            <a:r>
              <a:rPr lang="en-GB" dirty="0" smtClean="0"/>
              <a:t> Denarius</a:t>
            </a:r>
            <a:endParaRPr lang="en-GB" dirty="0"/>
          </a:p>
        </p:txBody>
      </p:sp>
      <p:pic>
        <p:nvPicPr>
          <p:cNvPr id="1026" name="Picture 2" descr="http://www.britishmuseum.org/collectionimages/AN00632/AN00632784_001_l.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00000" l="49867" r="100000"/>
                    </a14:imgEffect>
                  </a14:imgLayer>
                </a14:imgProps>
              </a:ext>
              <a:ext uri="{28A0092B-C50C-407E-A947-70E740481C1C}">
                <a14:useLocalDpi xmlns:a14="http://schemas.microsoft.com/office/drawing/2010/main" val="0"/>
              </a:ext>
            </a:extLst>
          </a:blip>
          <a:srcRect l="50975"/>
          <a:stretch/>
        </p:blipFill>
        <p:spPr bwMode="auto">
          <a:xfrm>
            <a:off x="7547673" y="1299120"/>
            <a:ext cx="3580109" cy="358313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400439" y="5019617"/>
            <a:ext cx="3874576" cy="1477328"/>
          </a:xfrm>
          <a:prstGeom prst="rect">
            <a:avLst/>
          </a:prstGeom>
          <a:noFill/>
        </p:spPr>
        <p:txBody>
          <a:bodyPr wrap="square" rtlCol="0">
            <a:spAutoFit/>
          </a:bodyPr>
          <a:lstStyle/>
          <a:p>
            <a:pPr algn="ctr"/>
            <a:r>
              <a:rPr lang="en-GB" dirty="0" smtClean="0"/>
              <a:t>Reverse of denarius of Augustus, 19-18 BC</a:t>
            </a:r>
          </a:p>
          <a:p>
            <a:endParaRPr lang="en-GB" dirty="0"/>
          </a:p>
          <a:p>
            <a:pPr algn="ctr"/>
            <a:r>
              <a:rPr lang="en-GB" dirty="0" smtClean="0"/>
              <a:t>‘On account of citizens having been saved’</a:t>
            </a:r>
            <a:endParaRPr lang="en-GB" dirty="0"/>
          </a:p>
        </p:txBody>
      </p:sp>
      <p:sp>
        <p:nvSpPr>
          <p:cNvPr id="12" name="Oval 11"/>
          <p:cNvSpPr/>
          <p:nvPr/>
        </p:nvSpPr>
        <p:spPr>
          <a:xfrm>
            <a:off x="1524001" y="3359402"/>
            <a:ext cx="1436175" cy="10421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p:nvPr/>
        </p:nvCxnSpPr>
        <p:spPr>
          <a:xfrm flipV="1">
            <a:off x="1162373" y="4414161"/>
            <a:ext cx="808495" cy="6054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24293" y="5032259"/>
            <a:ext cx="1237788" cy="369332"/>
          </a:xfrm>
          <a:prstGeom prst="rect">
            <a:avLst/>
          </a:prstGeom>
          <a:noFill/>
        </p:spPr>
        <p:txBody>
          <a:bodyPr wrap="square" rtlCol="0">
            <a:spAutoFit/>
          </a:bodyPr>
          <a:lstStyle/>
          <a:p>
            <a:r>
              <a:rPr lang="en-GB" dirty="0" smtClean="0"/>
              <a:t>LII = 52</a:t>
            </a:r>
            <a:endParaRPr lang="en-GB" dirty="0"/>
          </a:p>
        </p:txBody>
      </p:sp>
    </p:spTree>
    <p:extLst>
      <p:ext uri="{BB962C8B-B14F-4D97-AF65-F5344CB8AC3E}">
        <p14:creationId xmlns:p14="http://schemas.microsoft.com/office/powerpoint/2010/main" val="129874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1" grpId="0"/>
      <p:bldP spid="12"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ikmk.smb.museum/image/18217119/rs_opt.jpg"/>
          <p:cNvPicPr/>
          <p:nvPr/>
        </p:nvPicPr>
        <p:blipFill>
          <a:blip r:embed="rId3">
            <a:extLst>
              <a:ext uri="{BEBA8EAE-BF5A-486C-A8C5-ECC9F3942E4B}">
                <a14:imgProps xmlns:a14="http://schemas.microsoft.com/office/drawing/2010/main">
                  <a14:imgLayer r:embed="rId4">
                    <a14:imgEffect>
                      <a14:backgroundRemoval t="0" b="100000" l="0" r="100000">
                        <a14:foregroundMark x1="25667" y1="13265" x2="25667" y2="13265"/>
                        <a14:foregroundMark x1="18667" y1="18027" x2="18667" y2="18027"/>
                        <a14:foregroundMark x1="22667" y1="14966" x2="22667" y2="14966"/>
                        <a14:foregroundMark x1="44000" y1="2721" x2="44000" y2="2721"/>
                        <a14:foregroundMark x1="46333" y1="4082" x2="46333" y2="4082"/>
                        <a14:foregroundMark x1="40000" y1="4422" x2="40000" y2="4422"/>
                        <a14:foregroundMark x1="35333" y1="7143" x2="35333" y2="7143"/>
                        <a14:foregroundMark x1="55667" y1="2721" x2="55667" y2="2721"/>
                        <a14:foregroundMark x1="55667" y1="6803" x2="55667" y2="6803"/>
                      </a14:backgroundRemoval>
                    </a14:imgEffect>
                  </a14:imgLayer>
                </a14:imgProps>
              </a:ext>
              <a:ext uri="{28A0092B-C50C-407E-A947-70E740481C1C}">
                <a14:useLocalDpi xmlns:a14="http://schemas.microsoft.com/office/drawing/2010/main" val="0"/>
              </a:ext>
            </a:extLst>
          </a:blip>
          <a:srcRect/>
          <a:stretch>
            <a:fillRect/>
          </a:stretch>
        </p:blipFill>
        <p:spPr bwMode="auto">
          <a:xfrm>
            <a:off x="4139221" y="1559966"/>
            <a:ext cx="3796145" cy="3906982"/>
          </a:xfrm>
          <a:prstGeom prst="rect">
            <a:avLst/>
          </a:prstGeom>
          <a:noFill/>
          <a:ln>
            <a:noFill/>
          </a:ln>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01375" y="449450"/>
            <a:ext cx="2508364" cy="250000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6557" y="581348"/>
            <a:ext cx="2699201" cy="5527963"/>
          </a:xfrm>
          <a:prstGeom prst="rect">
            <a:avLst/>
          </a:prstGeom>
        </p:spPr>
      </p:pic>
      <p:sp>
        <p:nvSpPr>
          <p:cNvPr id="10" name="Oval 9"/>
          <p:cNvSpPr/>
          <p:nvPr/>
        </p:nvSpPr>
        <p:spPr>
          <a:xfrm>
            <a:off x="5253925" y="1441341"/>
            <a:ext cx="1859797" cy="20721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a:off x="5145437" y="976393"/>
            <a:ext cx="480447" cy="5835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90530" y="547749"/>
            <a:ext cx="2184087" cy="369332"/>
          </a:xfrm>
          <a:prstGeom prst="rect">
            <a:avLst/>
          </a:prstGeom>
          <a:noFill/>
        </p:spPr>
        <p:txBody>
          <a:bodyPr wrap="square" rtlCol="0">
            <a:spAutoFit/>
          </a:bodyPr>
          <a:lstStyle/>
          <a:p>
            <a:r>
              <a:rPr lang="en-GB" dirty="0" smtClean="0"/>
              <a:t>trophy</a:t>
            </a:r>
            <a:endParaRPr lang="en-GB" dirty="0"/>
          </a:p>
        </p:txBody>
      </p:sp>
      <p:sp>
        <p:nvSpPr>
          <p:cNvPr id="16" name="TextBox 15"/>
          <p:cNvSpPr txBox="1"/>
          <p:nvPr/>
        </p:nvSpPr>
        <p:spPr>
          <a:xfrm>
            <a:off x="796738" y="2949453"/>
            <a:ext cx="2927742" cy="369332"/>
          </a:xfrm>
          <a:prstGeom prst="rect">
            <a:avLst/>
          </a:prstGeom>
          <a:noFill/>
        </p:spPr>
        <p:txBody>
          <a:bodyPr wrap="square" rtlCol="0">
            <a:spAutoFit/>
          </a:bodyPr>
          <a:lstStyle/>
          <a:p>
            <a:r>
              <a:rPr lang="en-GB" dirty="0" err="1" smtClean="0"/>
              <a:t>Victoriatus</a:t>
            </a:r>
            <a:r>
              <a:rPr lang="en-GB" dirty="0" smtClean="0"/>
              <a:t>, 211 BC</a:t>
            </a:r>
            <a:endParaRPr lang="en-GB" dirty="0"/>
          </a:p>
        </p:txBody>
      </p:sp>
      <p:sp>
        <p:nvSpPr>
          <p:cNvPr id="17" name="TextBox 16"/>
          <p:cNvSpPr txBox="1"/>
          <p:nvPr/>
        </p:nvSpPr>
        <p:spPr>
          <a:xfrm>
            <a:off x="8617058" y="6251999"/>
            <a:ext cx="3574942" cy="369332"/>
          </a:xfrm>
          <a:prstGeom prst="rect">
            <a:avLst/>
          </a:prstGeom>
          <a:noFill/>
        </p:spPr>
        <p:txBody>
          <a:bodyPr wrap="square" rtlCol="0">
            <a:spAutoFit/>
          </a:bodyPr>
          <a:lstStyle/>
          <a:p>
            <a:r>
              <a:rPr lang="en-GB" dirty="0" smtClean="0">
                <a:hlinkClick r:id="rId8"/>
              </a:rPr>
              <a:t>What did a </a:t>
            </a:r>
            <a:r>
              <a:rPr lang="en-GB" dirty="0" err="1" smtClean="0">
                <a:hlinkClick r:id="rId8"/>
              </a:rPr>
              <a:t>carnyx</a:t>
            </a:r>
            <a:r>
              <a:rPr lang="en-GB" dirty="0" smtClean="0">
                <a:hlinkClick r:id="rId8"/>
              </a:rPr>
              <a:t> sound like?</a:t>
            </a:r>
            <a:endParaRPr lang="en-GB" dirty="0"/>
          </a:p>
        </p:txBody>
      </p:sp>
      <p:sp>
        <p:nvSpPr>
          <p:cNvPr id="18" name="Oval 17"/>
          <p:cNvSpPr/>
          <p:nvPr/>
        </p:nvSpPr>
        <p:spPr>
          <a:xfrm>
            <a:off x="6474617" y="1634129"/>
            <a:ext cx="639105" cy="16846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p:cNvCxnSpPr/>
          <p:nvPr/>
        </p:nvCxnSpPr>
        <p:spPr>
          <a:xfrm flipH="1">
            <a:off x="7113722" y="1268179"/>
            <a:ext cx="526942" cy="59161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249191" y="934624"/>
            <a:ext cx="1542638" cy="369332"/>
          </a:xfrm>
          <a:prstGeom prst="rect">
            <a:avLst/>
          </a:prstGeom>
          <a:noFill/>
        </p:spPr>
        <p:txBody>
          <a:bodyPr wrap="square" rtlCol="0">
            <a:spAutoFit/>
          </a:bodyPr>
          <a:lstStyle/>
          <a:p>
            <a:r>
              <a:rPr lang="en-GB" dirty="0" err="1" smtClean="0"/>
              <a:t>carnyx</a:t>
            </a:r>
            <a:endParaRPr lang="en-GB" dirty="0"/>
          </a:p>
        </p:txBody>
      </p:sp>
      <p:sp>
        <p:nvSpPr>
          <p:cNvPr id="24" name="Oval 23"/>
          <p:cNvSpPr/>
          <p:nvPr/>
        </p:nvSpPr>
        <p:spPr>
          <a:xfrm>
            <a:off x="5439904" y="3318785"/>
            <a:ext cx="1782306" cy="2148163"/>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p:cNvCxnSpPr>
            <a:endCxn id="24" idx="3"/>
          </p:cNvCxnSpPr>
          <p:nvPr/>
        </p:nvCxnSpPr>
        <p:spPr>
          <a:xfrm flipV="1">
            <a:off x="4553962" y="5152357"/>
            <a:ext cx="1146955" cy="606378"/>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740638" y="5289676"/>
            <a:ext cx="2080756" cy="646331"/>
          </a:xfrm>
          <a:prstGeom prst="rect">
            <a:avLst/>
          </a:prstGeom>
          <a:noFill/>
        </p:spPr>
        <p:txBody>
          <a:bodyPr wrap="square" rtlCol="0">
            <a:spAutoFit/>
          </a:bodyPr>
          <a:lstStyle/>
          <a:p>
            <a:r>
              <a:rPr lang="en-GB" dirty="0" smtClean="0"/>
              <a:t>Gallic prisoner of war</a:t>
            </a:r>
            <a:endParaRPr lang="en-GB" dirty="0"/>
          </a:p>
        </p:txBody>
      </p:sp>
    </p:spTree>
    <p:extLst>
      <p:ext uri="{BB962C8B-B14F-4D97-AF65-F5344CB8AC3E}">
        <p14:creationId xmlns:p14="http://schemas.microsoft.com/office/powerpoint/2010/main" val="385445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6" grpId="0"/>
      <p:bldP spid="17" grpId="0"/>
      <p:bldP spid="18" grpId="0" animBg="1"/>
      <p:bldP spid="23" grpId="0"/>
      <p:bldP spid="24"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ikmk.smb.museum/image/18217119/vs_opt.jpg"/>
          <p:cNvPicPr/>
          <p:nvPr/>
        </p:nvPicPr>
        <p:blipFill>
          <a:blip r:embed="rId3">
            <a:extLst>
              <a:ext uri="{BEBA8EAE-BF5A-486C-A8C5-ECC9F3942E4B}">
                <a14:imgProps xmlns:a14="http://schemas.microsoft.com/office/drawing/2010/main">
                  <a14:imgLayer r:embed="rId4">
                    <a14:imgEffect>
                      <a14:backgroundRemoval t="0" b="100000" l="0" r="100000">
                        <a14:foregroundMark x1="86780" y1="22000" x2="86780" y2="22000"/>
                        <a14:foregroundMark x1="90508" y1="26000" x2="90508" y2="26000"/>
                        <a14:foregroundMark x1="88814" y1="23667" x2="88814" y2="23667"/>
                        <a14:foregroundMark x1="74576" y1="11667" x2="74576" y2="11667"/>
                        <a14:foregroundMark x1="56949" y1="4667" x2="56949" y2="4667"/>
                        <a14:foregroundMark x1="77288" y1="12667" x2="77288" y2="12667"/>
                        <a14:foregroundMark x1="71525" y1="10333" x2="71525" y2="10333"/>
                        <a14:foregroundMark x1="46102" y1="1667" x2="46102" y2="1667"/>
                      </a14:backgroundRemoval>
                    </a14:imgEffect>
                  </a14:imgLayer>
                </a14:imgProps>
              </a:ext>
              <a:ext uri="{28A0092B-C50C-407E-A947-70E740481C1C}">
                <a14:useLocalDpi xmlns:a14="http://schemas.microsoft.com/office/drawing/2010/main" val="0"/>
              </a:ext>
            </a:extLst>
          </a:blip>
          <a:srcRect/>
          <a:stretch>
            <a:fillRect/>
          </a:stretch>
        </p:blipFill>
        <p:spPr bwMode="auto">
          <a:xfrm>
            <a:off x="1524001" y="1228437"/>
            <a:ext cx="4036290" cy="3906982"/>
          </a:xfrm>
          <a:prstGeom prst="rect">
            <a:avLst/>
          </a:prstGeom>
          <a:noFill/>
          <a:ln>
            <a:noFill/>
          </a:ln>
        </p:spPr>
      </p:pic>
      <p:pic>
        <p:nvPicPr>
          <p:cNvPr id="3" name="Picture 2" descr="https://ikmk.smb.museum/image/18217119/rs_opt.jpg"/>
          <p:cNvPicPr/>
          <p:nvPr/>
        </p:nvPicPr>
        <p:blipFill>
          <a:blip r:embed="rId5">
            <a:extLst>
              <a:ext uri="{BEBA8EAE-BF5A-486C-A8C5-ECC9F3942E4B}">
                <a14:imgProps xmlns:a14="http://schemas.microsoft.com/office/drawing/2010/main">
                  <a14:imgLayer r:embed="rId6">
                    <a14:imgEffect>
                      <a14:backgroundRemoval t="0" b="100000" l="0" r="100000">
                        <a14:foregroundMark x1="25667" y1="13265" x2="25667" y2="13265"/>
                        <a14:foregroundMark x1="18667" y1="18027" x2="18667" y2="18027"/>
                        <a14:foregroundMark x1="22667" y1="14966" x2="22667" y2="14966"/>
                        <a14:foregroundMark x1="44000" y1="2721" x2="44000" y2="2721"/>
                        <a14:foregroundMark x1="46333" y1="4082" x2="46333" y2="4082"/>
                        <a14:foregroundMark x1="40000" y1="4422" x2="40000" y2="4422"/>
                        <a14:foregroundMark x1="35333" y1="7143" x2="35333" y2="7143"/>
                        <a14:foregroundMark x1="55667" y1="2721" x2="55667" y2="2721"/>
                        <a14:foregroundMark x1="55667" y1="6803" x2="55667" y2="6803"/>
                      </a14:backgroundRemoval>
                    </a14:imgEffect>
                  </a14:imgLayer>
                </a14:imgProps>
              </a:ext>
              <a:ext uri="{28A0092B-C50C-407E-A947-70E740481C1C}">
                <a14:useLocalDpi xmlns:a14="http://schemas.microsoft.com/office/drawing/2010/main" val="0"/>
              </a:ext>
            </a:extLst>
          </a:blip>
          <a:srcRect/>
          <a:stretch>
            <a:fillRect/>
          </a:stretch>
        </p:blipFill>
        <p:spPr bwMode="auto">
          <a:xfrm>
            <a:off x="6068291" y="1228437"/>
            <a:ext cx="3796145" cy="3906982"/>
          </a:xfrm>
          <a:prstGeom prst="rect">
            <a:avLst/>
          </a:prstGeom>
          <a:noFill/>
          <a:ln>
            <a:noFill/>
          </a:ln>
        </p:spPr>
      </p:pic>
      <p:sp>
        <p:nvSpPr>
          <p:cNvPr id="4" name="Rectangle 3"/>
          <p:cNvSpPr/>
          <p:nvPr/>
        </p:nvSpPr>
        <p:spPr>
          <a:xfrm>
            <a:off x="4243112" y="5359461"/>
            <a:ext cx="3650358" cy="369332"/>
          </a:xfrm>
          <a:prstGeom prst="rect">
            <a:avLst/>
          </a:prstGeom>
        </p:spPr>
        <p:txBody>
          <a:bodyPr wrap="none">
            <a:spAutoFit/>
          </a:bodyPr>
          <a:lstStyle/>
          <a:p>
            <a:r>
              <a:rPr lang="en-GB" u="sng" dirty="0" smtClean="0">
                <a:hlinkClick r:id="rId7"/>
              </a:rPr>
              <a:t>Denarius of Caesar (48-47 BC) </a:t>
            </a:r>
            <a:r>
              <a:rPr lang="en-GB" dirty="0" smtClean="0"/>
              <a:t> </a:t>
            </a:r>
            <a:endParaRPr lang="en-GB" dirty="0">
              <a:solidFill>
                <a:schemeClr val="bg2">
                  <a:lumMod val="25000"/>
                </a:schemeClr>
              </a:solidFill>
            </a:endParaRPr>
          </a:p>
        </p:txBody>
      </p:sp>
    </p:spTree>
    <p:extLst>
      <p:ext uri="{BB962C8B-B14F-4D97-AF65-F5344CB8AC3E}">
        <p14:creationId xmlns:p14="http://schemas.microsoft.com/office/powerpoint/2010/main" val="2530924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britishmuseum.org/collectionimages/AN00623/AN00623932_001_l.jpg"/>
          <p:cNvPicPr/>
          <p:nvPr/>
        </p:nvPicPr>
        <p:blipFill>
          <a:blip r:embed="rId3">
            <a:extLst>
              <a:ext uri="{BEBA8EAE-BF5A-486C-A8C5-ECC9F3942E4B}">
                <a14:imgProps xmlns:a14="http://schemas.microsoft.com/office/drawing/2010/main">
                  <a14:imgLayer r:embed="rId4">
                    <a14:imgEffect>
                      <a14:backgroundRemoval t="0" b="100000" l="267" r="100000">
                        <a14:foregroundMark x1="6133" y1="20506" x2="6133" y2="20506"/>
                        <a14:foregroundMark x1="1733" y1="37921" x2="1733" y2="37921"/>
                        <a14:foregroundMark x1="533" y1="56742" x2="533" y2="56742"/>
                        <a14:foregroundMark x1="2267" y1="69944" x2="2267" y2="69944"/>
                        <a14:foregroundMark x1="4933" y1="80056" x2="4933" y2="80056"/>
                        <a14:foregroundMark x1="48000" y1="41011" x2="48000" y2="41011"/>
                        <a14:foregroundMark x1="46667" y1="30899" x2="46667" y2="30899"/>
                        <a14:foregroundMark x1="26267" y1="35674" x2="26267" y2="35674"/>
                        <a14:foregroundMark x1="28133" y1="1966" x2="28133" y2="1966"/>
                      </a14:backgroundRemoval>
                    </a14:imgEffect>
                  </a14:imgLayer>
                </a14:imgProps>
              </a:ext>
              <a:ext uri="{28A0092B-C50C-407E-A947-70E740481C1C}">
                <a14:useLocalDpi xmlns:a14="http://schemas.microsoft.com/office/drawing/2010/main" val="0"/>
              </a:ext>
            </a:extLst>
          </a:blip>
          <a:srcRect/>
          <a:stretch>
            <a:fillRect/>
          </a:stretch>
        </p:blipFill>
        <p:spPr bwMode="auto">
          <a:xfrm>
            <a:off x="1847272" y="1089890"/>
            <a:ext cx="8139718" cy="4041025"/>
          </a:xfrm>
          <a:prstGeom prst="rect">
            <a:avLst/>
          </a:prstGeom>
          <a:noFill/>
          <a:ln>
            <a:noFill/>
          </a:ln>
        </p:spPr>
      </p:pic>
      <p:sp>
        <p:nvSpPr>
          <p:cNvPr id="3" name="Rectangle 2"/>
          <p:cNvSpPr/>
          <p:nvPr/>
        </p:nvSpPr>
        <p:spPr>
          <a:xfrm>
            <a:off x="4364463" y="5313280"/>
            <a:ext cx="3650358" cy="369332"/>
          </a:xfrm>
          <a:prstGeom prst="rect">
            <a:avLst/>
          </a:prstGeom>
        </p:spPr>
        <p:txBody>
          <a:bodyPr wrap="none">
            <a:spAutoFit/>
          </a:bodyPr>
          <a:lstStyle/>
          <a:p>
            <a:r>
              <a:rPr lang="en-GB" u="sng" dirty="0" smtClean="0">
                <a:hlinkClick r:id="rId5"/>
              </a:rPr>
              <a:t>Denarius of Caesar (47-46 BC) </a:t>
            </a:r>
            <a:r>
              <a:rPr lang="en-GB" dirty="0" smtClean="0"/>
              <a:t> </a:t>
            </a:r>
            <a:endParaRPr lang="en-GB" dirty="0">
              <a:solidFill>
                <a:schemeClr val="bg2">
                  <a:lumMod val="25000"/>
                </a:schemeClr>
              </a:solidFill>
            </a:endParaRPr>
          </a:p>
        </p:txBody>
      </p:sp>
      <p:sp>
        <p:nvSpPr>
          <p:cNvPr id="4" name="Oval 3"/>
          <p:cNvSpPr/>
          <p:nvPr/>
        </p:nvSpPr>
        <p:spPr>
          <a:xfrm>
            <a:off x="6292311" y="1627322"/>
            <a:ext cx="1503335" cy="22317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flipV="1">
            <a:off x="7268705" y="650929"/>
            <a:ext cx="604434" cy="9608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17131" y="59048"/>
            <a:ext cx="4531587" cy="646331"/>
          </a:xfrm>
          <a:prstGeom prst="rect">
            <a:avLst/>
          </a:prstGeom>
          <a:noFill/>
        </p:spPr>
        <p:txBody>
          <a:bodyPr wrap="square" rtlCol="0">
            <a:spAutoFit/>
          </a:bodyPr>
          <a:lstStyle/>
          <a:p>
            <a:r>
              <a:rPr lang="en-GB" dirty="0" smtClean="0"/>
              <a:t>Palladium = statue of Pallas Athena rescued by Aeneas from Troy</a:t>
            </a:r>
            <a:endParaRPr lang="en-GB" dirty="0"/>
          </a:p>
        </p:txBody>
      </p:sp>
    </p:spTree>
    <p:extLst>
      <p:ext uri="{BB962C8B-B14F-4D97-AF65-F5344CB8AC3E}">
        <p14:creationId xmlns:p14="http://schemas.microsoft.com/office/powerpoint/2010/main" val="12937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866" y="0"/>
            <a:ext cx="5408134" cy="61652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13418" y="6345382"/>
            <a:ext cx="5555673" cy="369332"/>
          </a:xfrm>
          <a:prstGeom prst="rect">
            <a:avLst/>
          </a:prstGeom>
          <a:noFill/>
        </p:spPr>
        <p:txBody>
          <a:bodyPr wrap="square" rtlCol="0">
            <a:spAutoFit/>
          </a:bodyPr>
          <a:lstStyle/>
          <a:p>
            <a:r>
              <a:rPr lang="en-GB" dirty="0" smtClean="0"/>
              <a:t>Relief panel from </a:t>
            </a:r>
            <a:r>
              <a:rPr lang="en-GB" dirty="0" err="1" smtClean="0"/>
              <a:t>Aphrodisias</a:t>
            </a:r>
            <a:r>
              <a:rPr lang="en-GB" dirty="0" smtClean="0"/>
              <a:t>, 1</a:t>
            </a:r>
            <a:r>
              <a:rPr lang="en-GB" baseline="30000" dirty="0" smtClean="0"/>
              <a:t>st</a:t>
            </a:r>
            <a:r>
              <a:rPr lang="en-GB" dirty="0" smtClean="0"/>
              <a:t> century AD</a:t>
            </a:r>
            <a:endParaRPr lang="en-GB" dirty="0"/>
          </a:p>
        </p:txBody>
      </p:sp>
      <p:sp>
        <p:nvSpPr>
          <p:cNvPr id="3" name="AutoShape 6" descr="Image result for aeneas  ascanius wall pain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0" name="Picture 8"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936"/>
            <a:ext cx="5666509" cy="62098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345382"/>
            <a:ext cx="6287299" cy="369332"/>
          </a:xfrm>
          <a:prstGeom prst="rect">
            <a:avLst/>
          </a:prstGeom>
        </p:spPr>
        <p:txBody>
          <a:bodyPr wrap="none">
            <a:spAutoFit/>
          </a:bodyPr>
          <a:lstStyle/>
          <a:p>
            <a:r>
              <a:rPr lang="en-GB" dirty="0"/>
              <a:t> Copy of a Roman fresco from Pompeii, </a:t>
            </a:r>
            <a:r>
              <a:rPr lang="en-GB" dirty="0" smtClean="0"/>
              <a:t>1</a:t>
            </a:r>
            <a:r>
              <a:rPr lang="en-GB" baseline="30000" dirty="0" smtClean="0"/>
              <a:t>st</a:t>
            </a:r>
            <a:r>
              <a:rPr lang="en-GB" dirty="0" smtClean="0"/>
              <a:t> century AD.</a:t>
            </a:r>
            <a:endParaRPr lang="en-GB" dirty="0"/>
          </a:p>
        </p:txBody>
      </p:sp>
      <p:pic>
        <p:nvPicPr>
          <p:cNvPr id="7" name="Picture 6" descr="http://www.britishmuseum.org/collectionimages/AN00623/AN00623932_001_l.jpg"/>
          <p:cNvPicPr/>
          <p:nvPr/>
        </p:nvPicPr>
        <p:blipFill rotWithShape="1">
          <a:blip r:embed="rId5">
            <a:extLst>
              <a:ext uri="{BEBA8EAE-BF5A-486C-A8C5-ECC9F3942E4B}">
                <a14:imgProps xmlns:a14="http://schemas.microsoft.com/office/drawing/2010/main">
                  <a14:imgLayer r:embed="rId6">
                    <a14:imgEffect>
                      <a14:backgroundRemoval t="0" b="100000" l="267" r="100000">
                        <a14:foregroundMark x1="6133" y1="20506" x2="6133" y2="20506"/>
                        <a14:foregroundMark x1="1733" y1="37921" x2="1733" y2="37921"/>
                        <a14:foregroundMark x1="533" y1="56742" x2="533" y2="56742"/>
                        <a14:foregroundMark x1="2267" y1="69944" x2="2267" y2="69944"/>
                        <a14:foregroundMark x1="4933" y1="80056" x2="4933" y2="80056"/>
                        <a14:foregroundMark x1="48000" y1="41011" x2="48000" y2="41011"/>
                        <a14:foregroundMark x1="46667" y1="30899" x2="46667" y2="30899"/>
                        <a14:foregroundMark x1="26267" y1="35674" x2="26267" y2="35674"/>
                        <a14:foregroundMark x1="28133" y1="1966" x2="28133" y2="1966"/>
                      </a14:backgroundRemoval>
                    </a14:imgEffect>
                  </a14:imgLayer>
                </a14:imgProps>
              </a:ext>
              <a:ext uri="{28A0092B-C50C-407E-A947-70E740481C1C}">
                <a14:useLocalDpi xmlns:a14="http://schemas.microsoft.com/office/drawing/2010/main" val="0"/>
              </a:ext>
            </a:extLst>
          </a:blip>
          <a:srcRect l="49468"/>
          <a:stretch/>
        </p:blipFill>
        <p:spPr bwMode="auto">
          <a:xfrm>
            <a:off x="4489092" y="160338"/>
            <a:ext cx="3472190" cy="3486154"/>
          </a:xfrm>
          <a:prstGeom prst="rect">
            <a:avLst/>
          </a:prstGeom>
          <a:noFill/>
          <a:ln>
            <a:noFill/>
          </a:ln>
        </p:spPr>
      </p:pic>
    </p:spTree>
    <p:extLst>
      <p:ext uri="{BB962C8B-B14F-4D97-AF65-F5344CB8AC3E}">
        <p14:creationId xmlns:p14="http://schemas.microsoft.com/office/powerpoint/2010/main" val="12333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ikmk.smb.museum/image/18202198/vs_opt.jpg"/>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38036" y="1450110"/>
            <a:ext cx="4359564" cy="3943926"/>
          </a:xfrm>
          <a:prstGeom prst="rect">
            <a:avLst/>
          </a:prstGeom>
          <a:noFill/>
          <a:ln>
            <a:noFill/>
          </a:ln>
        </p:spPr>
      </p:pic>
      <p:pic>
        <p:nvPicPr>
          <p:cNvPr id="3" name="Picture 2" descr="https://ikmk.smb.museum/image/18202198/rs_opt.jpg"/>
          <p:cNvPicPr/>
          <p:nvPr/>
        </p:nvPicPr>
        <p:blipFill>
          <a:blip r:embed="rId5">
            <a:extLst>
              <a:ext uri="{BEBA8EAE-BF5A-486C-A8C5-ECC9F3942E4B}">
                <a14:imgProps xmlns:a14="http://schemas.microsoft.com/office/drawing/2010/main">
                  <a14:imgLayer r:embed="rId6">
                    <a14:imgEffect>
                      <a14:backgroundRemoval t="0" b="100000" l="0" r="100000">
                        <a14:foregroundMark x1="82667" y1="18149" x2="82667" y2="18149"/>
                        <a14:foregroundMark x1="76667" y1="12100" x2="76667" y2="12100"/>
                        <a14:foregroundMark x1="65333" y1="6050" x2="65333" y2="6050"/>
                        <a14:foregroundMark x1="72667" y1="11388" x2="72667" y2="11388"/>
                      </a14:backgroundRemoval>
                    </a14:imgEffect>
                  </a14:imgLayer>
                </a14:imgProps>
              </a:ext>
              <a:ext uri="{28A0092B-C50C-407E-A947-70E740481C1C}">
                <a14:useLocalDpi xmlns:a14="http://schemas.microsoft.com/office/drawing/2010/main" val="0"/>
              </a:ext>
            </a:extLst>
          </a:blip>
          <a:srcRect/>
          <a:stretch>
            <a:fillRect/>
          </a:stretch>
        </p:blipFill>
        <p:spPr bwMode="auto">
          <a:xfrm>
            <a:off x="6197599" y="1450110"/>
            <a:ext cx="4236131" cy="3943925"/>
          </a:xfrm>
          <a:prstGeom prst="rect">
            <a:avLst/>
          </a:prstGeom>
          <a:noFill/>
          <a:ln>
            <a:noFill/>
          </a:ln>
        </p:spPr>
      </p:pic>
      <p:sp>
        <p:nvSpPr>
          <p:cNvPr id="4" name="Rectangle 3"/>
          <p:cNvSpPr/>
          <p:nvPr/>
        </p:nvSpPr>
        <p:spPr>
          <a:xfrm>
            <a:off x="4652144" y="5394035"/>
            <a:ext cx="3427541" cy="369332"/>
          </a:xfrm>
          <a:prstGeom prst="rect">
            <a:avLst/>
          </a:prstGeom>
        </p:spPr>
        <p:txBody>
          <a:bodyPr wrap="none">
            <a:spAutoFit/>
          </a:bodyPr>
          <a:lstStyle/>
          <a:p>
            <a:r>
              <a:rPr lang="en-GB" u="sng" dirty="0" smtClean="0">
                <a:hlinkClick r:id="rId7"/>
              </a:rPr>
              <a:t>Denarius of Brutus (43-42 BC) </a:t>
            </a:r>
            <a:endParaRPr lang="en-GB" dirty="0"/>
          </a:p>
        </p:txBody>
      </p:sp>
    </p:spTree>
    <p:extLst>
      <p:ext uri="{BB962C8B-B14F-4D97-AF65-F5344CB8AC3E}">
        <p14:creationId xmlns:p14="http://schemas.microsoft.com/office/powerpoint/2010/main" val="3818203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britishmuseum.org/collectionimages/AN00626/AN00626244_001_l.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809310" y="1244826"/>
            <a:ext cx="7143750" cy="36004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44530" y="5138113"/>
            <a:ext cx="4100945" cy="369332"/>
          </a:xfrm>
          <a:prstGeom prst="rect">
            <a:avLst/>
          </a:prstGeom>
          <a:noFill/>
        </p:spPr>
        <p:txBody>
          <a:bodyPr wrap="square" rtlCol="0">
            <a:spAutoFit/>
          </a:bodyPr>
          <a:lstStyle/>
          <a:p>
            <a:r>
              <a:rPr lang="en-GB" dirty="0" smtClean="0"/>
              <a:t>Denarius of 126 BC </a:t>
            </a:r>
            <a:r>
              <a:rPr lang="en-GB" i="1" dirty="0" smtClean="0"/>
              <a:t>(RRC </a:t>
            </a:r>
            <a:r>
              <a:rPr lang="en-GB" dirty="0" smtClean="0"/>
              <a:t>266.1)</a:t>
            </a:r>
            <a:endParaRPr lang="en-GB" i="1" dirty="0"/>
          </a:p>
        </p:txBody>
      </p:sp>
      <p:sp>
        <p:nvSpPr>
          <p:cNvPr id="4" name="TextBox 3"/>
          <p:cNvSpPr txBox="1"/>
          <p:nvPr/>
        </p:nvSpPr>
        <p:spPr>
          <a:xfrm>
            <a:off x="0" y="6169613"/>
            <a:ext cx="5947345" cy="646331"/>
          </a:xfrm>
          <a:prstGeom prst="rect">
            <a:avLst/>
          </a:prstGeom>
          <a:noFill/>
        </p:spPr>
        <p:txBody>
          <a:bodyPr wrap="square" rtlCol="0">
            <a:spAutoFit/>
          </a:bodyPr>
          <a:lstStyle/>
          <a:p>
            <a:pPr algn="ctr"/>
            <a:r>
              <a:rPr lang="en-GB" dirty="0" smtClean="0"/>
              <a:t>Relief depicting Roman manumission </a:t>
            </a:r>
          </a:p>
          <a:p>
            <a:pPr algn="ctr"/>
            <a:r>
              <a:rPr lang="en-GB" dirty="0" smtClean="0"/>
              <a:t>(</a:t>
            </a:r>
            <a:r>
              <a:rPr lang="fr-FR" dirty="0"/>
              <a:t>1st </a:t>
            </a:r>
            <a:r>
              <a:rPr lang="fr-FR" dirty="0" err="1"/>
              <a:t>century</a:t>
            </a:r>
            <a:r>
              <a:rPr lang="fr-FR" dirty="0"/>
              <a:t> BCE, Musée de </a:t>
            </a:r>
            <a:r>
              <a:rPr lang="fr-FR" dirty="0" err="1" smtClean="0"/>
              <a:t>Mariemont</a:t>
            </a:r>
            <a:r>
              <a:rPr lang="fr-FR" dirty="0" smtClean="0"/>
              <a:t>)</a:t>
            </a:r>
            <a:endParaRPr lang="en-GB" dirty="0"/>
          </a:p>
        </p:txBody>
      </p:sp>
      <p:pic>
        <p:nvPicPr>
          <p:cNvPr id="4102" name="Picture 6" descr="Image result for manumission roman sculptural relief"/>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844"/>
                    </a14:imgEffect>
                  </a14:imgLayer>
                </a14:imgProps>
              </a:ext>
              <a:ext uri="{28A0092B-C50C-407E-A947-70E740481C1C}">
                <a14:useLocalDpi xmlns:a14="http://schemas.microsoft.com/office/drawing/2010/main" val="0"/>
              </a:ext>
            </a:extLst>
          </a:blip>
          <a:srcRect/>
          <a:stretch>
            <a:fillRect/>
          </a:stretch>
        </p:blipFill>
        <p:spPr bwMode="auto">
          <a:xfrm>
            <a:off x="534317" y="140362"/>
            <a:ext cx="4878709" cy="6334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623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ikmk.smb.museum/image/18202198/vs_opt.jpg"/>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550958" y="914400"/>
            <a:ext cx="3384893" cy="3162279"/>
          </a:xfrm>
          <a:prstGeom prst="rect">
            <a:avLst/>
          </a:prstGeom>
          <a:noFill/>
          <a:ln>
            <a:noFill/>
          </a:ln>
        </p:spPr>
      </p:pic>
      <p:pic>
        <p:nvPicPr>
          <p:cNvPr id="3" name="Picture 2" descr="https://ikmk.smb.museum/image/18202198/rs_opt.jpg"/>
          <p:cNvPicPr/>
          <p:nvPr/>
        </p:nvPicPr>
        <p:blipFill>
          <a:blip r:embed="rId5">
            <a:extLst>
              <a:ext uri="{BEBA8EAE-BF5A-486C-A8C5-ECC9F3942E4B}">
                <a14:imgProps xmlns:a14="http://schemas.microsoft.com/office/drawing/2010/main">
                  <a14:imgLayer r:embed="rId6">
                    <a14:imgEffect>
                      <a14:backgroundRemoval t="0" b="100000" l="0" r="100000">
                        <a14:foregroundMark x1="82667" y1="18149" x2="82667" y2="18149"/>
                        <a14:foregroundMark x1="76667" y1="12100" x2="76667" y2="12100"/>
                        <a14:foregroundMark x1="65333" y1="6050" x2="65333" y2="6050"/>
                        <a14:foregroundMark x1="72667" y1="11388" x2="72667" y2="11388"/>
                      </a14:backgroundRemoval>
                    </a14:imgEffect>
                  </a14:imgLayer>
                </a14:imgProps>
              </a:ext>
              <a:ext uri="{28A0092B-C50C-407E-A947-70E740481C1C}">
                <a14:useLocalDpi xmlns:a14="http://schemas.microsoft.com/office/drawing/2010/main" val="0"/>
              </a:ext>
            </a:extLst>
          </a:blip>
          <a:srcRect/>
          <a:stretch>
            <a:fillRect/>
          </a:stretch>
        </p:blipFill>
        <p:spPr bwMode="auto">
          <a:xfrm>
            <a:off x="6135606" y="1069383"/>
            <a:ext cx="3395852" cy="3007296"/>
          </a:xfrm>
          <a:prstGeom prst="rect">
            <a:avLst/>
          </a:prstGeom>
          <a:noFill/>
          <a:ln>
            <a:noFill/>
          </a:ln>
        </p:spPr>
      </p:pic>
      <p:sp>
        <p:nvSpPr>
          <p:cNvPr id="4" name="Rectangle 3"/>
          <p:cNvSpPr/>
          <p:nvPr/>
        </p:nvSpPr>
        <p:spPr>
          <a:xfrm>
            <a:off x="4243404" y="4216164"/>
            <a:ext cx="3427541" cy="369332"/>
          </a:xfrm>
          <a:prstGeom prst="rect">
            <a:avLst/>
          </a:prstGeom>
        </p:spPr>
        <p:txBody>
          <a:bodyPr wrap="none">
            <a:spAutoFit/>
          </a:bodyPr>
          <a:lstStyle/>
          <a:p>
            <a:r>
              <a:rPr lang="en-GB" u="sng" dirty="0" smtClean="0">
                <a:hlinkClick r:id="rId7"/>
              </a:rPr>
              <a:t>Denarius of Brutus (43-42 BC) </a:t>
            </a:r>
            <a:endParaRPr lang="en-GB" dirty="0"/>
          </a:p>
        </p:txBody>
      </p:sp>
      <p:sp>
        <p:nvSpPr>
          <p:cNvPr id="5" name="TextBox 4"/>
          <p:cNvSpPr txBox="1"/>
          <p:nvPr/>
        </p:nvSpPr>
        <p:spPr>
          <a:xfrm>
            <a:off x="1332855" y="5031624"/>
            <a:ext cx="9918915" cy="1200329"/>
          </a:xfrm>
          <a:prstGeom prst="rect">
            <a:avLst/>
          </a:prstGeom>
          <a:noFill/>
        </p:spPr>
        <p:txBody>
          <a:bodyPr wrap="square" rtlCol="0">
            <a:spAutoFit/>
          </a:bodyPr>
          <a:lstStyle/>
          <a:p>
            <a:r>
              <a:rPr lang="en-GB" dirty="0" err="1" smtClean="0"/>
              <a:t>Dio</a:t>
            </a:r>
            <a:r>
              <a:rPr lang="en-GB" dirty="0" smtClean="0"/>
              <a:t> Cassius 47.25.3: </a:t>
            </a:r>
          </a:p>
          <a:p>
            <a:pPr algn="just"/>
            <a:r>
              <a:rPr lang="en-GB" dirty="0"/>
              <a:t>In addition to these activities Brutus stamped upon the coins which were being minted his own likeness and a </a:t>
            </a:r>
            <a:r>
              <a:rPr lang="en-GB" dirty="0" smtClean="0"/>
              <a:t>cap </a:t>
            </a:r>
            <a:r>
              <a:rPr lang="en-GB" dirty="0"/>
              <a:t>and two daggers, indicating by this and by the inscription that he and Cassius had liberated the </a:t>
            </a:r>
            <a:r>
              <a:rPr lang="en-GB" dirty="0" smtClean="0"/>
              <a:t>fatherland.</a:t>
            </a:r>
            <a:endParaRPr lang="en-GB" dirty="0"/>
          </a:p>
        </p:txBody>
      </p:sp>
    </p:spTree>
    <p:extLst>
      <p:ext uri="{BB962C8B-B14F-4D97-AF65-F5344CB8AC3E}">
        <p14:creationId xmlns:p14="http://schemas.microsoft.com/office/powerpoint/2010/main" val="904765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mages.numismatics.org/collectionimages%2F19001949%2F1937%2F1937.158.306.rev.noscale.jpg/0,0,1979,2048/248,/0/default.jpg"/>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690255" y="1237674"/>
            <a:ext cx="4238336" cy="4137890"/>
          </a:xfrm>
          <a:prstGeom prst="rect">
            <a:avLst/>
          </a:prstGeom>
          <a:noFill/>
          <a:ln>
            <a:noFill/>
          </a:ln>
        </p:spPr>
      </p:pic>
      <p:pic>
        <p:nvPicPr>
          <p:cNvPr id="3" name="Picture 2" descr="http://images.numismatics.org/collectionimages%2F19001949%2F1937%2F1937.158.306.obv.noscale.jpg/0,0,2016,1986/252,/0/default.jpg"/>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928591" y="1237674"/>
            <a:ext cx="4194464" cy="4137889"/>
          </a:xfrm>
          <a:prstGeom prst="rect">
            <a:avLst/>
          </a:prstGeom>
          <a:noFill/>
          <a:ln>
            <a:noFill/>
          </a:ln>
        </p:spPr>
      </p:pic>
      <p:sp>
        <p:nvSpPr>
          <p:cNvPr id="4" name="Rectangle 3"/>
          <p:cNvSpPr/>
          <p:nvPr/>
        </p:nvSpPr>
        <p:spPr>
          <a:xfrm>
            <a:off x="4195778" y="5468510"/>
            <a:ext cx="3312125" cy="369332"/>
          </a:xfrm>
          <a:prstGeom prst="rect">
            <a:avLst/>
          </a:prstGeom>
        </p:spPr>
        <p:txBody>
          <a:bodyPr wrap="none">
            <a:spAutoFit/>
          </a:bodyPr>
          <a:lstStyle/>
          <a:p>
            <a:r>
              <a:rPr lang="en-GB" u="sng" dirty="0" smtClean="0">
                <a:hlinkClick r:id="rId7"/>
              </a:rPr>
              <a:t>Denarius of Antony (43 BC) </a:t>
            </a:r>
            <a:r>
              <a:rPr lang="en-GB" dirty="0" smtClean="0"/>
              <a:t> </a:t>
            </a:r>
            <a:endParaRPr lang="en-GB" dirty="0">
              <a:solidFill>
                <a:schemeClr val="bg2">
                  <a:lumMod val="25000"/>
                </a:schemeClr>
              </a:solidFill>
            </a:endParaRPr>
          </a:p>
        </p:txBody>
      </p:sp>
    </p:spTree>
    <p:extLst>
      <p:ext uri="{BB962C8B-B14F-4D97-AF65-F5344CB8AC3E}">
        <p14:creationId xmlns:p14="http://schemas.microsoft.com/office/powerpoint/2010/main" val="1121965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6339" y="6030439"/>
            <a:ext cx="3281668" cy="369332"/>
          </a:xfrm>
          <a:prstGeom prst="rect">
            <a:avLst/>
          </a:prstGeom>
        </p:spPr>
        <p:txBody>
          <a:bodyPr wrap="none">
            <a:spAutoFit/>
          </a:bodyPr>
          <a:lstStyle/>
          <a:p>
            <a:r>
              <a:rPr lang="en-GB" u="sng" dirty="0" smtClean="0">
                <a:solidFill>
                  <a:schemeClr val="bg2">
                    <a:lumMod val="25000"/>
                  </a:schemeClr>
                </a:solidFill>
                <a:hlinkClick r:id="rId3"/>
              </a:rPr>
              <a:t>Denarius of Sulla (84-83 BC)</a:t>
            </a:r>
            <a:r>
              <a:rPr lang="en-GB" dirty="0" smtClean="0">
                <a:solidFill>
                  <a:schemeClr val="bg2">
                    <a:lumMod val="25000"/>
                  </a:schemeClr>
                </a:solidFill>
              </a:rPr>
              <a:t> </a:t>
            </a:r>
            <a:endParaRPr lang="en-GB" dirty="0">
              <a:solidFill>
                <a:schemeClr val="bg2">
                  <a:lumMod val="25000"/>
                </a:schemeClr>
              </a:solidFill>
            </a:endParaRP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100000" l="267" r="100000">
                        <a14:foregroundMark x1="82133" y1="2513" x2="82133" y2="2513"/>
                        <a14:foregroundMark x1="73867" y1="30151" x2="73867" y2="30151"/>
                        <a14:foregroundMark x1="61600" y1="48744" x2="61600" y2="48744"/>
                        <a14:foregroundMark x1="79733" y1="2010" x2="79733" y2="2010"/>
                        <a14:foregroundMark x1="69600" y1="2010" x2="69600" y2="2010"/>
                      </a14:backgroundRemoval>
                    </a14:imgEffect>
                  </a14:imgLayer>
                </a14:imgProps>
              </a:ext>
              <a:ext uri="{28A0092B-C50C-407E-A947-70E740481C1C}">
                <a14:useLocalDpi xmlns:a14="http://schemas.microsoft.com/office/drawing/2010/main" val="0"/>
              </a:ext>
            </a:extLst>
          </a:blip>
          <a:stretch>
            <a:fillRect/>
          </a:stretch>
        </p:blipFill>
        <p:spPr>
          <a:xfrm>
            <a:off x="1691149" y="695222"/>
            <a:ext cx="8892048" cy="4718713"/>
          </a:xfrm>
          <a:prstGeom prst="rect">
            <a:avLst/>
          </a:prstGeom>
        </p:spPr>
      </p:pic>
      <p:sp>
        <p:nvSpPr>
          <p:cNvPr id="2" name="TextBox 1"/>
          <p:cNvSpPr txBox="1"/>
          <p:nvPr/>
        </p:nvSpPr>
        <p:spPr>
          <a:xfrm>
            <a:off x="3398982" y="136631"/>
            <a:ext cx="4211781" cy="369332"/>
          </a:xfrm>
          <a:prstGeom prst="rect">
            <a:avLst/>
          </a:prstGeom>
          <a:noFill/>
        </p:spPr>
        <p:txBody>
          <a:bodyPr wrap="square" rtlCol="0">
            <a:spAutoFit/>
          </a:bodyPr>
          <a:lstStyle/>
          <a:p>
            <a:r>
              <a:rPr lang="en-GB" dirty="0" smtClean="0"/>
              <a:t>Obverse</a:t>
            </a:r>
            <a:endParaRPr lang="en-GB" dirty="0"/>
          </a:p>
        </p:txBody>
      </p:sp>
      <p:sp>
        <p:nvSpPr>
          <p:cNvPr id="5" name="TextBox 4"/>
          <p:cNvSpPr txBox="1"/>
          <p:nvPr/>
        </p:nvSpPr>
        <p:spPr>
          <a:xfrm>
            <a:off x="7887854" y="134594"/>
            <a:ext cx="2225964" cy="369332"/>
          </a:xfrm>
          <a:prstGeom prst="rect">
            <a:avLst/>
          </a:prstGeom>
          <a:noFill/>
        </p:spPr>
        <p:txBody>
          <a:bodyPr wrap="square" rtlCol="0">
            <a:spAutoFit/>
          </a:bodyPr>
          <a:lstStyle/>
          <a:p>
            <a:r>
              <a:rPr lang="en-GB" dirty="0" smtClean="0"/>
              <a:t>Reverse</a:t>
            </a:r>
            <a:endParaRPr lang="en-GB" dirty="0"/>
          </a:p>
        </p:txBody>
      </p:sp>
      <p:sp>
        <p:nvSpPr>
          <p:cNvPr id="6" name="Rounded Rectangle 5"/>
          <p:cNvSpPr/>
          <p:nvPr/>
        </p:nvSpPr>
        <p:spPr>
          <a:xfrm>
            <a:off x="2364509" y="3888509"/>
            <a:ext cx="2770909" cy="794327"/>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flipV="1">
            <a:off x="1154545" y="4535055"/>
            <a:ext cx="1209964" cy="554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4255" y="5077705"/>
            <a:ext cx="1828800" cy="369332"/>
          </a:xfrm>
          <a:prstGeom prst="rect">
            <a:avLst/>
          </a:prstGeom>
          <a:noFill/>
        </p:spPr>
        <p:txBody>
          <a:bodyPr wrap="square" rtlCol="0">
            <a:spAutoFit/>
          </a:bodyPr>
          <a:lstStyle/>
          <a:p>
            <a:r>
              <a:rPr lang="en-GB" dirty="0" smtClean="0"/>
              <a:t>Legend</a:t>
            </a:r>
            <a:endParaRPr lang="en-GB" dirty="0"/>
          </a:p>
        </p:txBody>
      </p:sp>
    </p:spTree>
    <p:extLst>
      <p:ext uri="{BB962C8B-B14F-4D97-AF65-F5344CB8AC3E}">
        <p14:creationId xmlns:p14="http://schemas.microsoft.com/office/powerpoint/2010/main" val="1929809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britishmuseum.org/collectionimages/AN00630/AN00630837_001_l.jpg"/>
          <p:cNvPicPr/>
          <p:nvPr/>
        </p:nvPicPr>
        <p:blipFill>
          <a:blip r:embed="rId3">
            <a:extLst>
              <a:ext uri="{BEBA8EAE-BF5A-486C-A8C5-ECC9F3942E4B}">
                <a14:imgProps xmlns:a14="http://schemas.microsoft.com/office/drawing/2010/main">
                  <a14:imgLayer r:embed="rId4">
                    <a14:imgEffect>
                      <a14:backgroundRemoval t="0" b="99478" l="0" r="100000">
                        <a14:foregroundMark x1="73333" y1="44386" x2="73333" y2="44386"/>
                        <a14:foregroundMark x1="92000" y1="33681" x2="92000" y2="33681"/>
                        <a14:foregroundMark x1="87200" y1="61619" x2="87200" y2="61619"/>
                        <a14:foregroundMark x1="69333" y1="72846" x2="69333" y2="72846"/>
                        <a14:foregroundMark x1="87333" y1="8094" x2="87333" y2="8094"/>
                        <a14:foregroundMark x1="92667" y1="15666" x2="92667" y2="15666"/>
                      </a14:backgroundRemoval>
                    </a14:imgEffect>
                  </a14:imgLayer>
                </a14:imgProps>
              </a:ext>
              <a:ext uri="{28A0092B-C50C-407E-A947-70E740481C1C}">
                <a14:useLocalDpi xmlns:a14="http://schemas.microsoft.com/office/drawing/2010/main" val="0"/>
              </a:ext>
            </a:extLst>
          </a:blip>
          <a:srcRect/>
          <a:stretch>
            <a:fillRect/>
          </a:stretch>
        </p:blipFill>
        <p:spPr bwMode="auto">
          <a:xfrm>
            <a:off x="2179782" y="1550006"/>
            <a:ext cx="7474700" cy="3668540"/>
          </a:xfrm>
          <a:prstGeom prst="rect">
            <a:avLst/>
          </a:prstGeom>
          <a:noFill/>
          <a:ln>
            <a:noFill/>
          </a:ln>
        </p:spPr>
      </p:pic>
      <p:sp>
        <p:nvSpPr>
          <p:cNvPr id="3" name="Rectangle 2"/>
          <p:cNvSpPr/>
          <p:nvPr/>
        </p:nvSpPr>
        <p:spPr>
          <a:xfrm>
            <a:off x="3642371" y="5405643"/>
            <a:ext cx="4891083" cy="369332"/>
          </a:xfrm>
          <a:prstGeom prst="rect">
            <a:avLst/>
          </a:prstGeom>
        </p:spPr>
        <p:txBody>
          <a:bodyPr wrap="none">
            <a:spAutoFit/>
          </a:bodyPr>
          <a:lstStyle/>
          <a:p>
            <a:r>
              <a:rPr lang="en-GB" u="sng" dirty="0" smtClean="0">
                <a:hlinkClick r:id="rId5"/>
              </a:rPr>
              <a:t>Denarius of Antony and Octavian (39 BC) </a:t>
            </a:r>
            <a:endParaRPr lang="en-GB" u="sng" dirty="0"/>
          </a:p>
        </p:txBody>
      </p:sp>
    </p:spTree>
    <p:extLst>
      <p:ext uri="{BB962C8B-B14F-4D97-AF65-F5344CB8AC3E}">
        <p14:creationId xmlns:p14="http://schemas.microsoft.com/office/powerpoint/2010/main" val="1101942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73944" y="2206212"/>
            <a:ext cx="8244113"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err="1" smtClean="0">
                <a:ln>
                  <a:noFill/>
                </a:ln>
                <a:effectLst/>
                <a:latin typeface="Tw Cen MT" panose="020B0602020104020603" pitchFamily="34" charset="0"/>
              </a:rPr>
              <a:t>Aulus</a:t>
            </a:r>
            <a:r>
              <a:rPr kumimoji="0" lang="en-GB" altLang="en-US" sz="2000" b="0" i="0" u="none" strike="noStrike" cap="none" normalizeH="0" baseline="0" dirty="0" smtClean="0">
                <a:ln>
                  <a:noFill/>
                </a:ln>
                <a:effectLst/>
                <a:latin typeface="Tw Cen MT" panose="020B0602020104020603" pitchFamily="34" charset="0"/>
              </a:rPr>
              <a:t> </a:t>
            </a:r>
            <a:r>
              <a:rPr kumimoji="0" lang="en-GB" altLang="en-US" sz="2000" b="0" i="0" u="none" strike="noStrike" cap="none" normalizeH="0" baseline="0" dirty="0" err="1" smtClean="0">
                <a:ln>
                  <a:noFill/>
                </a:ln>
                <a:effectLst/>
                <a:latin typeface="Tw Cen MT" panose="020B0602020104020603" pitchFamily="34" charset="0"/>
              </a:rPr>
              <a:t>Gellius</a:t>
            </a:r>
            <a:r>
              <a:rPr kumimoji="0" lang="en-GB" altLang="en-US" sz="2000" b="0" i="0" u="none" strike="noStrike" cap="none" normalizeH="0" baseline="0" dirty="0" smtClean="0">
                <a:ln>
                  <a:noFill/>
                </a:ln>
                <a:effectLst/>
                <a:latin typeface="Tw Cen MT" panose="020B0602020104020603" pitchFamily="34" charset="0"/>
              </a:rPr>
              <a:t>, </a:t>
            </a:r>
            <a:r>
              <a:rPr kumimoji="0" lang="en-GB" altLang="en-US" sz="2000" b="0" i="1" u="none" strike="noStrike" cap="none" normalizeH="0" baseline="0" dirty="0" smtClean="0">
                <a:ln>
                  <a:noFill/>
                </a:ln>
                <a:effectLst/>
                <a:latin typeface="Tw Cen MT" panose="020B0602020104020603" pitchFamily="34" charset="0"/>
              </a:rPr>
              <a:t>Attic Nights, </a:t>
            </a:r>
            <a:r>
              <a:rPr kumimoji="0" lang="en-GB" altLang="en-US" sz="2000" b="0" i="0" u="none" strike="noStrike" cap="none" normalizeH="0" baseline="0" dirty="0" smtClean="0">
                <a:ln>
                  <a:noFill/>
                </a:ln>
                <a:effectLst/>
                <a:latin typeface="Tw Cen MT" panose="020B0602020104020603" pitchFamily="34" charset="0"/>
              </a:rPr>
              <a:t>10.27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smtClean="0">
              <a:ln>
                <a:noFill/>
              </a:ln>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GB" altLang="en-US" sz="2000" b="0" i="0" u="none" strike="noStrike" cap="none" normalizeH="0" baseline="0" dirty="0" smtClean="0">
                <a:ln>
                  <a:noFill/>
                </a:ln>
                <a:effectLst/>
                <a:latin typeface="Tw Cen MT" panose="020B0602020104020603" pitchFamily="34" charset="0"/>
              </a:rPr>
              <a:t>the Roman people had sent them a spear and a herald's staff, signs respectively of </a:t>
            </a:r>
            <a:r>
              <a:rPr kumimoji="0" lang="en-GB" altLang="en-US" sz="2000" b="0" i="0" u="sng" strike="noStrike" cap="none" normalizeH="0" baseline="0" dirty="0" smtClean="0">
                <a:ln>
                  <a:noFill/>
                </a:ln>
                <a:effectLst/>
                <a:latin typeface="Tw Cen MT" panose="020B0602020104020603" pitchFamily="34" charset="0"/>
              </a:rPr>
              <a:t>war and peace; </a:t>
            </a:r>
            <a:r>
              <a:rPr kumimoji="0" lang="en-GB" altLang="en-US" sz="2000" b="0" i="0" u="none" strike="noStrike" cap="none" normalizeH="0" baseline="0" dirty="0" smtClean="0">
                <a:ln>
                  <a:noFill/>
                </a:ln>
                <a:effectLst/>
                <a:latin typeface="Tw Cen MT" panose="020B0602020104020603" pitchFamily="34" charset="0"/>
              </a:rPr>
              <a:t>they might </a:t>
            </a:r>
            <a:r>
              <a:rPr kumimoji="0" lang="en-GB" altLang="en-US" sz="2000" b="0" i="0" u="sng" strike="noStrike" cap="none" normalizeH="0" baseline="0" dirty="0" smtClean="0">
                <a:ln>
                  <a:noFill/>
                </a:ln>
                <a:effectLst/>
                <a:latin typeface="Tw Cen MT" panose="020B0602020104020603" pitchFamily="34" charset="0"/>
              </a:rPr>
              <a:t>choose whichever they pleased </a:t>
            </a:r>
            <a:r>
              <a:rPr kumimoji="0" lang="en-GB" altLang="en-US" sz="2000" b="0" i="0" u="none" strike="noStrike" cap="none" normalizeH="0" baseline="0" dirty="0" smtClean="0">
                <a:ln>
                  <a:noFill/>
                </a:ln>
                <a:effectLst/>
                <a:latin typeface="Tw Cen MT" panose="020B0602020104020603" pitchFamily="34" charset="0"/>
              </a:rPr>
              <a:t>and regard the one which they should choose as sent them by the Roman people. </a:t>
            </a:r>
          </a:p>
        </p:txBody>
      </p:sp>
      <p:pic>
        <p:nvPicPr>
          <p:cNvPr id="3" name="Picture 2">
            <a:extLst>
              <a:ext uri="{FF2B5EF4-FFF2-40B4-BE49-F238E27FC236}">
                <a16:creationId xmlns:a16="http://schemas.microsoft.com/office/drawing/2014/main" id="{B5182C21-B9A2-B74E-98AE-B901A118FEB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4872" r="90000">
                        <a14:foregroundMark x1="4872" y1="46923" x2="4872" y2="46923"/>
                        <a14:foregroundMark x1="6923" y1="47949" x2="6923" y2="47949"/>
                        <a14:foregroundMark x1="4872" y1="50513" x2="4872" y2="50513"/>
                      </a14:backgroundRemoval>
                    </a14:imgEffect>
                  </a14:imgLayer>
                </a14:imgProps>
              </a:ext>
            </a:extLst>
          </a:blip>
          <a:stretch>
            <a:fillRect/>
          </a:stretch>
        </p:blipFill>
        <p:spPr>
          <a:xfrm rot="16200000">
            <a:off x="-921659" y="1247890"/>
            <a:ext cx="4009526" cy="4009526"/>
          </a:xfrm>
          <a:prstGeom prst="rect">
            <a:avLst/>
          </a:prstGeom>
        </p:spPr>
      </p:pic>
      <p:pic>
        <p:nvPicPr>
          <p:cNvPr id="4" name="Picture 3" descr="C:\Users\Hannah.Cornwell\AppData\Local\Microsoft\Windows\Temporary Internet Files\Content.IE5\3RH4Y02H\Centum_Prata_-_Exponat_Stadtmuseum_Rapperswil_-_Merkurstab_(Caduceus)_2012-11-03_15-17-03_(P7700).jpg">
            <a:extLst>
              <a:ext uri="{FF2B5EF4-FFF2-40B4-BE49-F238E27FC236}">
                <a16:creationId xmlns:a16="http://schemas.microsoft.com/office/drawing/2014/main" id="{2F71C951-D044-C645-A967-C2FA204FC869}"/>
              </a:ext>
            </a:extLst>
          </p:cNvPr>
          <p:cNvPicPr/>
          <p:nvPr/>
        </p:nvPicPr>
        <p:blipFill>
          <a:blip r:embed="rId5" cstate="print">
            <a:extLst>
              <a:ext uri="{BEBA8EAE-BF5A-486C-A8C5-ECC9F3942E4B}">
                <a14:imgProps xmlns:a14="http://schemas.microsoft.com/office/drawing/2010/main">
                  <a14:imgLayer r:embed="rId6">
                    <a14:imgEffect>
                      <a14:backgroundRemoval t="4845" b="96026" l="9942" r="89913">
                        <a14:foregroundMark x1="43904" y1="6532" x2="43904" y2="6532"/>
                        <a14:foregroundMark x1="60668" y1="5716" x2="60668" y2="5716"/>
                        <a14:foregroundMark x1="29100" y1="4845" x2="29100" y2="4845"/>
                        <a14:foregroundMark x1="46952" y1="96026" x2="46952" y2="96026"/>
                        <a14:backgroundMark x1="48476" y1="17093" x2="48476" y2="17093"/>
                      </a14:backgroundRemoval>
                    </a14:imgEffect>
                  </a14:imgLayer>
                </a14:imgProps>
              </a:ext>
              <a:ext uri="{28A0092B-C50C-407E-A947-70E740481C1C}">
                <a14:useLocalDpi xmlns:a14="http://schemas.microsoft.com/office/drawing/2010/main" val="0"/>
              </a:ext>
            </a:extLst>
          </a:blip>
          <a:srcRect/>
          <a:stretch>
            <a:fillRect/>
          </a:stretch>
        </p:blipFill>
        <p:spPr bwMode="auto">
          <a:xfrm>
            <a:off x="9951584" y="1675909"/>
            <a:ext cx="2358724" cy="3835355"/>
          </a:xfrm>
          <a:prstGeom prst="rect">
            <a:avLst/>
          </a:prstGeom>
          <a:noFill/>
          <a:ln>
            <a:noFill/>
          </a:ln>
        </p:spPr>
      </p:pic>
    </p:spTree>
    <p:extLst>
      <p:ext uri="{BB962C8B-B14F-4D97-AF65-F5344CB8AC3E}">
        <p14:creationId xmlns:p14="http://schemas.microsoft.com/office/powerpoint/2010/main" val="2845961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21829" y="1311046"/>
            <a:ext cx="3971244" cy="4049495"/>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481" b="100000" l="1000" r="100000"/>
                    </a14:imgEffect>
                  </a14:imgLayer>
                </a14:imgProps>
              </a:ext>
              <a:ext uri="{28A0092B-C50C-407E-A947-70E740481C1C}">
                <a14:useLocalDpi xmlns:a14="http://schemas.microsoft.com/office/drawing/2010/main" val="0"/>
              </a:ext>
            </a:extLst>
          </a:blip>
          <a:stretch>
            <a:fillRect/>
          </a:stretch>
        </p:blipFill>
        <p:spPr>
          <a:xfrm>
            <a:off x="2080985" y="1311046"/>
            <a:ext cx="3840844" cy="3994478"/>
          </a:xfrm>
          <a:prstGeom prst="rect">
            <a:avLst/>
          </a:prstGeom>
        </p:spPr>
      </p:pic>
      <p:sp>
        <p:nvSpPr>
          <p:cNvPr id="4" name="TextBox 3"/>
          <p:cNvSpPr txBox="1"/>
          <p:nvPr/>
        </p:nvSpPr>
        <p:spPr>
          <a:xfrm>
            <a:off x="4223657" y="5360541"/>
            <a:ext cx="4644572" cy="369332"/>
          </a:xfrm>
          <a:prstGeom prst="rect">
            <a:avLst/>
          </a:prstGeom>
          <a:noFill/>
        </p:spPr>
        <p:txBody>
          <a:bodyPr wrap="square" rtlCol="0">
            <a:spAutoFit/>
          </a:bodyPr>
          <a:lstStyle/>
          <a:p>
            <a:r>
              <a:rPr lang="en-GB" dirty="0" err="1" smtClean="0"/>
              <a:t>Quinarius</a:t>
            </a:r>
            <a:r>
              <a:rPr lang="en-GB" dirty="0" smtClean="0"/>
              <a:t> of 39 BC (</a:t>
            </a:r>
            <a:r>
              <a:rPr lang="en-GB" i="1" dirty="0" smtClean="0"/>
              <a:t>RRC </a:t>
            </a:r>
            <a:r>
              <a:rPr lang="en-GB" dirty="0" smtClean="0"/>
              <a:t>529.4)</a:t>
            </a:r>
            <a:endParaRPr lang="en-GB" dirty="0"/>
          </a:p>
        </p:txBody>
      </p:sp>
    </p:spTree>
    <p:extLst>
      <p:ext uri="{BB962C8B-B14F-4D97-AF65-F5344CB8AC3E}">
        <p14:creationId xmlns:p14="http://schemas.microsoft.com/office/powerpoint/2010/main" val="3439919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britishmuseum.org/collectionimages/AN00630/AN00630837_001_l.jpg"/>
          <p:cNvPicPr/>
          <p:nvPr/>
        </p:nvPicPr>
        <p:blipFill>
          <a:blip r:embed="rId3">
            <a:extLst>
              <a:ext uri="{BEBA8EAE-BF5A-486C-A8C5-ECC9F3942E4B}">
                <a14:imgProps xmlns:a14="http://schemas.microsoft.com/office/drawing/2010/main">
                  <a14:imgLayer r:embed="rId4">
                    <a14:imgEffect>
                      <a14:backgroundRemoval t="0" b="99478" l="0" r="100000">
                        <a14:foregroundMark x1="73333" y1="44386" x2="73333" y2="44386"/>
                        <a14:foregroundMark x1="92000" y1="33681" x2="92000" y2="33681"/>
                        <a14:foregroundMark x1="87200" y1="61619" x2="87200" y2="61619"/>
                        <a14:foregroundMark x1="69333" y1="72846" x2="69333" y2="72846"/>
                        <a14:foregroundMark x1="87333" y1="8094" x2="87333" y2="8094"/>
                        <a14:foregroundMark x1="92667" y1="15666" x2="92667" y2="15666"/>
                      </a14:backgroundRemoval>
                    </a14:imgEffect>
                  </a14:imgLayer>
                </a14:imgProps>
              </a:ext>
              <a:ext uri="{28A0092B-C50C-407E-A947-70E740481C1C}">
                <a14:useLocalDpi xmlns:a14="http://schemas.microsoft.com/office/drawing/2010/main" val="0"/>
              </a:ext>
            </a:extLst>
          </a:blip>
          <a:srcRect/>
          <a:stretch>
            <a:fillRect/>
          </a:stretch>
        </p:blipFill>
        <p:spPr bwMode="auto">
          <a:xfrm>
            <a:off x="567959" y="1463039"/>
            <a:ext cx="5295632" cy="2748117"/>
          </a:xfrm>
          <a:prstGeom prst="rect">
            <a:avLst/>
          </a:prstGeom>
          <a:noFill/>
          <a:ln>
            <a:noFill/>
          </a:ln>
        </p:spPr>
      </p:pic>
      <p:sp>
        <p:nvSpPr>
          <p:cNvPr id="3" name="Rectangle 2"/>
          <p:cNvSpPr/>
          <p:nvPr/>
        </p:nvSpPr>
        <p:spPr>
          <a:xfrm>
            <a:off x="7230409" y="8152785"/>
            <a:ext cx="8872260" cy="369332"/>
          </a:xfrm>
          <a:prstGeom prst="rect">
            <a:avLst/>
          </a:prstGeom>
        </p:spPr>
        <p:txBody>
          <a:bodyPr wrap="square">
            <a:spAutoFit/>
          </a:bodyPr>
          <a:lstStyle/>
          <a:p>
            <a:r>
              <a:rPr lang="en-GB" u="sng" dirty="0" smtClean="0">
                <a:hlinkClick r:id="rId5"/>
              </a:rPr>
              <a:t>Denarius of Antony and Octavian (39 BC) </a:t>
            </a:r>
            <a:endParaRPr lang="en-GB" u="sng" dirty="0"/>
          </a:p>
        </p:txBody>
      </p:sp>
      <p:pic>
        <p:nvPicPr>
          <p:cNvPr id="2050" name="Picture 2" descr="http://images.numismatics.org/collectionimages%2F19001949%2F1947%2F1947.2.239.obv.noscale.jpg/0,0,2212,2302/139,/0/default.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056970" y="1727056"/>
            <a:ext cx="2401646" cy="24880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ages.numismatics.org/collectionimages%2F19001949%2F1947%2F1947.2.239.rev.noscale.jpg/0,0,2197,2266/138,/0/default.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490593" y="1821025"/>
            <a:ext cx="2322803" cy="23901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43789" y="4523874"/>
            <a:ext cx="3741822" cy="369332"/>
          </a:xfrm>
          <a:prstGeom prst="rect">
            <a:avLst/>
          </a:prstGeom>
          <a:noFill/>
        </p:spPr>
        <p:txBody>
          <a:bodyPr wrap="square" rtlCol="0">
            <a:spAutoFit/>
          </a:bodyPr>
          <a:lstStyle/>
          <a:p>
            <a:r>
              <a:rPr lang="en-GB" dirty="0" smtClean="0"/>
              <a:t>Denarius of Octavian, 39 BC</a:t>
            </a:r>
            <a:endParaRPr lang="en-GB" dirty="0"/>
          </a:p>
        </p:txBody>
      </p:sp>
      <p:sp>
        <p:nvSpPr>
          <p:cNvPr id="6" name="TextBox 5"/>
          <p:cNvSpPr txBox="1"/>
          <p:nvPr/>
        </p:nvSpPr>
        <p:spPr>
          <a:xfrm>
            <a:off x="7214983" y="4523874"/>
            <a:ext cx="4451556" cy="369332"/>
          </a:xfrm>
          <a:prstGeom prst="rect">
            <a:avLst/>
          </a:prstGeom>
          <a:noFill/>
        </p:spPr>
        <p:txBody>
          <a:bodyPr wrap="square" rtlCol="0">
            <a:spAutoFit/>
          </a:bodyPr>
          <a:lstStyle/>
          <a:p>
            <a:r>
              <a:rPr lang="en-GB" dirty="0" smtClean="0"/>
              <a:t>Denarius of Octavian &amp; Antony, 41 BC</a:t>
            </a:r>
            <a:endParaRPr lang="en-GB" dirty="0"/>
          </a:p>
        </p:txBody>
      </p:sp>
    </p:spTree>
    <p:extLst>
      <p:ext uri="{BB962C8B-B14F-4D97-AF65-F5344CB8AC3E}">
        <p14:creationId xmlns:p14="http://schemas.microsoft.com/office/powerpoint/2010/main" val="1600750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britishmuseum.org/collectionimages/AN00630/AN00630847_001_l.jpg"/>
          <p:cNvPicPr/>
          <p:nvPr/>
        </p:nvPicPr>
        <p:blipFill>
          <a:blip r:embed="rId3">
            <a:extLst>
              <a:ext uri="{BEBA8EAE-BF5A-486C-A8C5-ECC9F3942E4B}">
                <a14:imgProps xmlns:a14="http://schemas.microsoft.com/office/drawing/2010/main">
                  <a14:imgLayer r:embed="rId4">
                    <a14:imgEffect>
                      <a14:backgroundRemoval t="0" b="100000" l="400" r="100000">
                        <a14:foregroundMark x1="83733" y1="31877" x2="83733" y2="31877"/>
                        <a14:foregroundMark x1="65867" y1="27506" x2="65867" y2="27506"/>
                        <a14:foregroundMark x1="67867" y1="61183" x2="67867" y2="61183"/>
                        <a14:foregroundMark x1="80400" y1="86632" x2="80400" y2="86632"/>
                      </a14:backgroundRemoval>
                    </a14:imgEffect>
                  </a14:imgLayer>
                </a14:imgProps>
              </a:ext>
              <a:ext uri="{28A0092B-C50C-407E-A947-70E740481C1C}">
                <a14:useLocalDpi xmlns:a14="http://schemas.microsoft.com/office/drawing/2010/main" val="0"/>
              </a:ext>
            </a:extLst>
          </a:blip>
          <a:srcRect/>
          <a:stretch>
            <a:fillRect/>
          </a:stretch>
        </p:blipFill>
        <p:spPr bwMode="auto">
          <a:xfrm>
            <a:off x="2105890" y="1311563"/>
            <a:ext cx="7530119" cy="3945399"/>
          </a:xfrm>
          <a:prstGeom prst="rect">
            <a:avLst/>
          </a:prstGeom>
          <a:noFill/>
          <a:ln>
            <a:noFill/>
          </a:ln>
        </p:spPr>
      </p:pic>
      <p:sp>
        <p:nvSpPr>
          <p:cNvPr id="3" name="Rectangle 2"/>
          <p:cNvSpPr/>
          <p:nvPr/>
        </p:nvSpPr>
        <p:spPr>
          <a:xfrm>
            <a:off x="3370905" y="5463445"/>
            <a:ext cx="5000087" cy="369332"/>
          </a:xfrm>
          <a:prstGeom prst="rect">
            <a:avLst/>
          </a:prstGeom>
        </p:spPr>
        <p:txBody>
          <a:bodyPr wrap="none">
            <a:spAutoFit/>
          </a:bodyPr>
          <a:lstStyle/>
          <a:p>
            <a:r>
              <a:rPr lang="en-GB" u="sng" dirty="0" smtClean="0">
                <a:hlinkClick r:id="rId5"/>
              </a:rPr>
              <a:t>Denarius of Octavian with Agrippa (38 BC) </a:t>
            </a:r>
            <a:endParaRPr lang="en-GB" u="sng" dirty="0"/>
          </a:p>
        </p:txBody>
      </p:sp>
    </p:spTree>
    <p:extLst>
      <p:ext uri="{BB962C8B-B14F-4D97-AF65-F5344CB8AC3E}">
        <p14:creationId xmlns:p14="http://schemas.microsoft.com/office/powerpoint/2010/main" val="3863283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32101" y="5587093"/>
            <a:ext cx="3281668" cy="369332"/>
          </a:xfrm>
          <a:prstGeom prst="rect">
            <a:avLst/>
          </a:prstGeom>
        </p:spPr>
        <p:txBody>
          <a:bodyPr wrap="none">
            <a:spAutoFit/>
          </a:bodyPr>
          <a:lstStyle/>
          <a:p>
            <a:r>
              <a:rPr lang="en-GB" u="sng" dirty="0" smtClean="0">
                <a:solidFill>
                  <a:schemeClr val="bg2">
                    <a:lumMod val="25000"/>
                  </a:schemeClr>
                </a:solidFill>
                <a:hlinkClick r:id="rId3"/>
              </a:rPr>
              <a:t>Denarius of Sulla (84-83 BC)</a:t>
            </a:r>
            <a:r>
              <a:rPr lang="en-GB" dirty="0" smtClean="0">
                <a:solidFill>
                  <a:schemeClr val="bg2">
                    <a:lumMod val="25000"/>
                  </a:schemeClr>
                </a:solidFill>
              </a:rPr>
              <a:t> </a:t>
            </a:r>
            <a:endParaRPr lang="en-GB" dirty="0">
              <a:solidFill>
                <a:schemeClr val="bg2">
                  <a:lumMod val="25000"/>
                </a:schemeClr>
              </a:solidFill>
            </a:endParaRP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100000" l="267" r="100000">
                        <a14:foregroundMark x1="82133" y1="2513" x2="82133" y2="2513"/>
                        <a14:foregroundMark x1="73867" y1="30151" x2="73867" y2="30151"/>
                        <a14:foregroundMark x1="61600" y1="48744" x2="61600" y2="48744"/>
                        <a14:foregroundMark x1="79733" y1="2010" x2="79733" y2="2010"/>
                        <a14:foregroundMark x1="69600" y1="2010" x2="69600" y2="2010"/>
                      </a14:backgroundRemoval>
                    </a14:imgEffect>
                  </a14:imgLayer>
                </a14:imgProps>
              </a:ext>
              <a:ext uri="{28A0092B-C50C-407E-A947-70E740481C1C}">
                <a14:useLocalDpi xmlns:a14="http://schemas.microsoft.com/office/drawing/2010/main" val="0"/>
              </a:ext>
            </a:extLst>
          </a:blip>
          <a:stretch>
            <a:fillRect/>
          </a:stretch>
        </p:blipFill>
        <p:spPr>
          <a:xfrm>
            <a:off x="1691149" y="695222"/>
            <a:ext cx="8892048" cy="4718713"/>
          </a:xfrm>
          <a:prstGeom prst="rect">
            <a:avLst/>
          </a:prstGeom>
        </p:spPr>
      </p:pic>
      <p:sp>
        <p:nvSpPr>
          <p:cNvPr id="2" name="Oval 1"/>
          <p:cNvSpPr/>
          <p:nvPr/>
        </p:nvSpPr>
        <p:spPr>
          <a:xfrm>
            <a:off x="2290618" y="1560823"/>
            <a:ext cx="1948873" cy="2521650"/>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a:off x="1320800" y="1644073"/>
            <a:ext cx="969818" cy="895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0472" y="1191491"/>
            <a:ext cx="1838037" cy="369332"/>
          </a:xfrm>
          <a:prstGeom prst="rect">
            <a:avLst/>
          </a:prstGeom>
          <a:noFill/>
        </p:spPr>
        <p:txBody>
          <a:bodyPr wrap="square" rtlCol="0">
            <a:spAutoFit/>
          </a:bodyPr>
          <a:lstStyle/>
          <a:p>
            <a:r>
              <a:rPr lang="en-GB" dirty="0" smtClean="0"/>
              <a:t>Venus</a:t>
            </a:r>
            <a:endParaRPr lang="en-GB" dirty="0"/>
          </a:p>
        </p:txBody>
      </p:sp>
      <p:sp>
        <p:nvSpPr>
          <p:cNvPr id="10" name="Oval 9"/>
          <p:cNvSpPr/>
          <p:nvPr/>
        </p:nvSpPr>
        <p:spPr>
          <a:xfrm>
            <a:off x="4307992" y="1473725"/>
            <a:ext cx="1061935" cy="2660072"/>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p:nvPr/>
        </p:nvCxnSpPr>
        <p:spPr>
          <a:xfrm flipH="1">
            <a:off x="5156462" y="537328"/>
            <a:ext cx="659876" cy="1106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51868" y="214162"/>
            <a:ext cx="3244106" cy="369332"/>
          </a:xfrm>
          <a:prstGeom prst="rect">
            <a:avLst/>
          </a:prstGeom>
          <a:noFill/>
        </p:spPr>
        <p:txBody>
          <a:bodyPr wrap="square" rtlCol="0">
            <a:spAutoFit/>
          </a:bodyPr>
          <a:lstStyle/>
          <a:p>
            <a:r>
              <a:rPr lang="en-GB" dirty="0" smtClean="0"/>
              <a:t>Cupid with a palm branch</a:t>
            </a:r>
            <a:endParaRPr lang="en-GB" dirty="0"/>
          </a:p>
        </p:txBody>
      </p:sp>
      <p:sp>
        <p:nvSpPr>
          <p:cNvPr id="16" name="Rounded Rectangle 15"/>
          <p:cNvSpPr/>
          <p:nvPr/>
        </p:nvSpPr>
        <p:spPr>
          <a:xfrm>
            <a:off x="2290618" y="3785937"/>
            <a:ext cx="2865844" cy="946484"/>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p:cNvCxnSpPr/>
          <p:nvPr/>
        </p:nvCxnSpPr>
        <p:spPr>
          <a:xfrm flipV="1">
            <a:off x="1524000" y="4732421"/>
            <a:ext cx="766618" cy="681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0425" y="5402427"/>
            <a:ext cx="3176337" cy="369332"/>
          </a:xfrm>
          <a:prstGeom prst="rect">
            <a:avLst/>
          </a:prstGeom>
          <a:noFill/>
        </p:spPr>
        <p:txBody>
          <a:bodyPr wrap="square" rtlCol="0">
            <a:spAutoFit/>
          </a:bodyPr>
          <a:lstStyle/>
          <a:p>
            <a:r>
              <a:rPr lang="en-GB" dirty="0" smtClean="0"/>
              <a:t>L(</a:t>
            </a:r>
            <a:r>
              <a:rPr lang="en-GB" dirty="0" err="1" smtClean="0"/>
              <a:t>ucius</a:t>
            </a:r>
            <a:r>
              <a:rPr lang="en-GB" dirty="0" smtClean="0"/>
              <a:t>) Sulla</a:t>
            </a:r>
            <a:endParaRPr lang="en-GB" dirty="0"/>
          </a:p>
        </p:txBody>
      </p:sp>
      <p:sp>
        <p:nvSpPr>
          <p:cNvPr id="20" name="Oval 19"/>
          <p:cNvSpPr/>
          <p:nvPr/>
        </p:nvSpPr>
        <p:spPr>
          <a:xfrm>
            <a:off x="6845946" y="2092036"/>
            <a:ext cx="1023884" cy="1952071"/>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9081622" y="1845612"/>
            <a:ext cx="1023884" cy="1952071"/>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p:cNvCxnSpPr/>
          <p:nvPr/>
        </p:nvCxnSpPr>
        <p:spPr>
          <a:xfrm flipH="1" flipV="1">
            <a:off x="10105507" y="3208421"/>
            <a:ext cx="1643113" cy="69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953546" y="3453930"/>
            <a:ext cx="1744142" cy="369332"/>
          </a:xfrm>
          <a:prstGeom prst="rect">
            <a:avLst/>
          </a:prstGeom>
          <a:noFill/>
        </p:spPr>
        <p:txBody>
          <a:bodyPr wrap="square" rtlCol="0">
            <a:spAutoFit/>
          </a:bodyPr>
          <a:lstStyle/>
          <a:p>
            <a:r>
              <a:rPr lang="en-GB" dirty="0" smtClean="0"/>
              <a:t>trophies</a:t>
            </a:r>
            <a:endParaRPr lang="en-GB" dirty="0"/>
          </a:p>
        </p:txBody>
      </p:sp>
      <p:sp>
        <p:nvSpPr>
          <p:cNvPr id="25" name="Oval 24"/>
          <p:cNvSpPr/>
          <p:nvPr/>
        </p:nvSpPr>
        <p:spPr>
          <a:xfrm>
            <a:off x="8443041" y="1986158"/>
            <a:ext cx="850232" cy="1990437"/>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p:cNvCxnSpPr/>
          <p:nvPr/>
        </p:nvCxnSpPr>
        <p:spPr>
          <a:xfrm flipH="1" flipV="1">
            <a:off x="9248718" y="3638596"/>
            <a:ext cx="1933948" cy="1414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915953" y="5033095"/>
            <a:ext cx="1819327" cy="369332"/>
          </a:xfrm>
          <a:prstGeom prst="rect">
            <a:avLst/>
          </a:prstGeom>
          <a:noFill/>
        </p:spPr>
        <p:txBody>
          <a:bodyPr wrap="square" rtlCol="0">
            <a:spAutoFit/>
          </a:bodyPr>
          <a:lstStyle/>
          <a:p>
            <a:r>
              <a:rPr lang="en-GB" i="1" dirty="0" err="1" smtClean="0"/>
              <a:t>Lituus</a:t>
            </a:r>
            <a:endParaRPr lang="en-GB" i="1" dirty="0"/>
          </a:p>
        </p:txBody>
      </p:sp>
      <p:sp>
        <p:nvSpPr>
          <p:cNvPr id="30" name="Oval 29"/>
          <p:cNvSpPr/>
          <p:nvPr/>
        </p:nvSpPr>
        <p:spPr>
          <a:xfrm>
            <a:off x="7825274" y="2358189"/>
            <a:ext cx="850232" cy="1704985"/>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Arrow Connector 36"/>
          <p:cNvCxnSpPr>
            <a:endCxn id="30" idx="3"/>
          </p:cNvCxnSpPr>
          <p:nvPr/>
        </p:nvCxnSpPr>
        <p:spPr>
          <a:xfrm flipV="1">
            <a:off x="6304547" y="3813485"/>
            <a:ext cx="1645241" cy="742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816338" y="4615614"/>
            <a:ext cx="1200200" cy="369332"/>
          </a:xfrm>
          <a:prstGeom prst="rect">
            <a:avLst/>
          </a:prstGeom>
          <a:noFill/>
        </p:spPr>
        <p:txBody>
          <a:bodyPr wrap="square" rtlCol="0">
            <a:spAutoFit/>
          </a:bodyPr>
          <a:lstStyle/>
          <a:p>
            <a:r>
              <a:rPr lang="en-GB" dirty="0" smtClean="0"/>
              <a:t>Jug</a:t>
            </a:r>
            <a:endParaRPr lang="en-GB" dirty="0"/>
          </a:p>
        </p:txBody>
      </p:sp>
      <p:sp>
        <p:nvSpPr>
          <p:cNvPr id="39" name="Rounded Rectangle 38"/>
          <p:cNvSpPr/>
          <p:nvPr/>
        </p:nvSpPr>
        <p:spPr>
          <a:xfrm>
            <a:off x="7127167" y="1560823"/>
            <a:ext cx="2530533" cy="685397"/>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ounded Rectangle 40"/>
          <p:cNvSpPr/>
          <p:nvPr/>
        </p:nvSpPr>
        <p:spPr>
          <a:xfrm>
            <a:off x="7267233" y="3959247"/>
            <a:ext cx="2530533" cy="685397"/>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Arrow Connector 42"/>
          <p:cNvCxnSpPr/>
          <p:nvPr/>
        </p:nvCxnSpPr>
        <p:spPr>
          <a:xfrm flipV="1">
            <a:off x="8868157" y="537328"/>
            <a:ext cx="0" cy="1023496"/>
          </a:xfrm>
          <a:prstGeom prst="straightConnector1">
            <a:avLst/>
          </a:prstGeom>
          <a:ln>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319475" y="119019"/>
            <a:ext cx="2101044" cy="369332"/>
          </a:xfrm>
          <a:prstGeom prst="rect">
            <a:avLst/>
          </a:prstGeom>
          <a:noFill/>
        </p:spPr>
        <p:txBody>
          <a:bodyPr wrap="square" rtlCol="0">
            <a:spAutoFit/>
          </a:bodyPr>
          <a:lstStyle/>
          <a:p>
            <a:r>
              <a:rPr lang="en-GB" dirty="0" err="1" smtClean="0"/>
              <a:t>Imper</a:t>
            </a:r>
            <a:r>
              <a:rPr lang="en-GB" dirty="0" smtClean="0"/>
              <a:t>(</a:t>
            </a:r>
            <a:r>
              <a:rPr lang="en-GB" dirty="0" err="1" smtClean="0"/>
              <a:t>ator</a:t>
            </a:r>
            <a:r>
              <a:rPr lang="en-GB" dirty="0" smtClean="0"/>
              <a:t>)</a:t>
            </a:r>
            <a:endParaRPr lang="en-GB" dirty="0"/>
          </a:p>
        </p:txBody>
      </p:sp>
      <p:cxnSp>
        <p:nvCxnSpPr>
          <p:cNvPr id="47" name="Straight Arrow Connector 46"/>
          <p:cNvCxnSpPr>
            <a:endCxn id="41" idx="2"/>
          </p:cNvCxnSpPr>
          <p:nvPr/>
        </p:nvCxnSpPr>
        <p:spPr>
          <a:xfrm flipH="1" flipV="1">
            <a:off x="8532500" y="4644644"/>
            <a:ext cx="43955" cy="1311781"/>
          </a:xfrm>
          <a:prstGeom prst="straightConnector1">
            <a:avLst/>
          </a:prstGeom>
          <a:ln>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250390" y="5956425"/>
            <a:ext cx="1965302" cy="369332"/>
          </a:xfrm>
          <a:prstGeom prst="rect">
            <a:avLst/>
          </a:prstGeom>
          <a:noFill/>
        </p:spPr>
        <p:txBody>
          <a:bodyPr wrap="square" rtlCol="0">
            <a:spAutoFit/>
          </a:bodyPr>
          <a:lstStyle/>
          <a:p>
            <a:r>
              <a:rPr lang="en-GB" dirty="0" err="1" smtClean="0"/>
              <a:t>iterum</a:t>
            </a:r>
            <a:endParaRPr lang="en-GB" dirty="0"/>
          </a:p>
        </p:txBody>
      </p:sp>
    </p:spTree>
    <p:extLst>
      <p:ext uri="{BB962C8B-B14F-4D97-AF65-F5344CB8AC3E}">
        <p14:creationId xmlns:p14="http://schemas.microsoft.com/office/powerpoint/2010/main" val="296707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500"/>
                                        <p:tgtEl>
                                          <p:spTgt spid="3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500"/>
                                        <p:tgtEl>
                                          <p:spTgt spid="4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500"/>
                                        <p:tgtEl>
                                          <p:spTgt spid="4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500"/>
                                        <p:tgtEl>
                                          <p:spTgt spid="44"/>
                                        </p:tgtEl>
                                      </p:cBhvr>
                                    </p:animEffect>
                                  </p:childTnLst>
                                </p:cTn>
                              </p:par>
                              <p:par>
                                <p:cTn id="100" presetID="10" presetClass="entr" presetSubtype="0" fill="hold"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500"/>
                                        <p:tgtEl>
                                          <p:spTgt spid="4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0" grpId="0" animBg="1"/>
      <p:bldP spid="15" grpId="0"/>
      <p:bldP spid="16" grpId="0" animBg="1"/>
      <p:bldP spid="19" grpId="0"/>
      <p:bldP spid="20" grpId="0" animBg="1"/>
      <p:bldP spid="21" grpId="0" animBg="1"/>
      <p:bldP spid="24" grpId="0"/>
      <p:bldP spid="25" grpId="0" animBg="1"/>
      <p:bldP spid="29" grpId="0"/>
      <p:bldP spid="30" grpId="0" animBg="1"/>
      <p:bldP spid="38" grpId="0"/>
      <p:bldP spid="39" grpId="0" animBg="1"/>
      <p:bldP spid="41" grpId="0" animBg="1"/>
      <p:bldP spid="44"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100000" l="267" r="100000">
                        <a14:foregroundMark x1="82133" y1="2513" x2="82133" y2="2513"/>
                        <a14:foregroundMark x1="73867" y1="30151" x2="73867" y2="30151"/>
                        <a14:foregroundMark x1="61600" y1="48744" x2="61600" y2="48744"/>
                        <a14:foregroundMark x1="79733" y1="2010" x2="79733" y2="2010"/>
                        <a14:foregroundMark x1="69600" y1="2010" x2="69600" y2="2010"/>
                      </a14:backgroundRemoval>
                    </a14:imgEffect>
                  </a14:imgLayer>
                </a14:imgProps>
              </a:ext>
              <a:ext uri="{28A0092B-C50C-407E-A947-70E740481C1C}">
                <a14:useLocalDpi xmlns:a14="http://schemas.microsoft.com/office/drawing/2010/main" val="0"/>
              </a:ext>
            </a:extLst>
          </a:blip>
          <a:stretch>
            <a:fillRect/>
          </a:stretch>
        </p:blipFill>
        <p:spPr>
          <a:xfrm>
            <a:off x="512619" y="1603948"/>
            <a:ext cx="5117104" cy="2715477"/>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100704" y="256317"/>
            <a:ext cx="2758786" cy="2749590"/>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backgroundRemoval t="0" b="99301" l="0" r="100000"/>
                    </a14:imgEffect>
                  </a14:imgLayer>
                </a14:imgProps>
              </a:ext>
              <a:ext uri="{28A0092B-C50C-407E-A947-70E740481C1C}">
                <a14:useLocalDpi xmlns:a14="http://schemas.microsoft.com/office/drawing/2010/main" val="0"/>
              </a:ext>
            </a:extLst>
          </a:blip>
          <a:stretch>
            <a:fillRect/>
          </a:stretch>
        </p:blipFill>
        <p:spPr>
          <a:xfrm>
            <a:off x="6243204" y="269037"/>
            <a:ext cx="2857500" cy="2724150"/>
          </a:xfrm>
          <a:prstGeom prst="rect">
            <a:avLst/>
          </a:prstGeom>
        </p:spPr>
      </p:pic>
      <p:sp>
        <p:nvSpPr>
          <p:cNvPr id="5" name="TextBox 4"/>
          <p:cNvSpPr txBox="1"/>
          <p:nvPr/>
        </p:nvSpPr>
        <p:spPr>
          <a:xfrm>
            <a:off x="7671954" y="2961686"/>
            <a:ext cx="4461164" cy="369332"/>
          </a:xfrm>
          <a:prstGeom prst="rect">
            <a:avLst/>
          </a:prstGeom>
          <a:noFill/>
        </p:spPr>
        <p:txBody>
          <a:bodyPr wrap="square" rtlCol="0">
            <a:spAutoFit/>
          </a:bodyPr>
          <a:lstStyle/>
          <a:p>
            <a:r>
              <a:rPr lang="en-GB" dirty="0" smtClean="0"/>
              <a:t>211 BC, </a:t>
            </a:r>
            <a:r>
              <a:rPr lang="en-GB" dirty="0" err="1" smtClean="0"/>
              <a:t>Victoriatus</a:t>
            </a:r>
            <a:r>
              <a:rPr lang="en-GB" dirty="0" smtClean="0"/>
              <a:t> (</a:t>
            </a:r>
            <a:r>
              <a:rPr lang="en-GB" i="1" dirty="0" smtClean="0"/>
              <a:t>RRC </a:t>
            </a:r>
            <a:r>
              <a:rPr lang="en-GB" dirty="0" smtClean="0"/>
              <a:t>53)</a:t>
            </a:r>
            <a:endParaRPr lang="en-GB" dirty="0"/>
          </a:p>
        </p:txBody>
      </p:sp>
      <p:pic>
        <p:nvPicPr>
          <p:cNvPr id="8" name="Picture 7"/>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100704" y="3754582"/>
            <a:ext cx="2635828" cy="2572058"/>
          </a:xfrm>
          <a:prstGeom prst="rect">
            <a:avLst/>
          </a:prstGeom>
        </p:spPr>
      </p:pic>
      <p:pic>
        <p:nvPicPr>
          <p:cNvPr id="9" name="Picture 8"/>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349712" y="3754582"/>
            <a:ext cx="2545836" cy="2630345"/>
          </a:xfrm>
          <a:prstGeom prst="rect">
            <a:avLst/>
          </a:prstGeom>
        </p:spPr>
      </p:pic>
      <p:sp>
        <p:nvSpPr>
          <p:cNvPr id="10" name="TextBox 9"/>
          <p:cNvSpPr txBox="1"/>
          <p:nvPr/>
        </p:nvSpPr>
        <p:spPr>
          <a:xfrm>
            <a:off x="7415645" y="6439159"/>
            <a:ext cx="4973782" cy="369332"/>
          </a:xfrm>
          <a:prstGeom prst="rect">
            <a:avLst/>
          </a:prstGeom>
          <a:noFill/>
        </p:spPr>
        <p:txBody>
          <a:bodyPr wrap="square" rtlCol="0">
            <a:spAutoFit/>
          </a:bodyPr>
          <a:lstStyle/>
          <a:p>
            <a:r>
              <a:rPr lang="en-GB" dirty="0" smtClean="0"/>
              <a:t>135 BC, Denarius (</a:t>
            </a:r>
            <a:r>
              <a:rPr lang="en-GB" i="1" dirty="0" smtClean="0"/>
              <a:t>RRC </a:t>
            </a:r>
            <a:r>
              <a:rPr lang="en-GB" dirty="0" smtClean="0"/>
              <a:t>242)</a:t>
            </a:r>
            <a:endParaRPr lang="en-GB" dirty="0"/>
          </a:p>
        </p:txBody>
      </p:sp>
    </p:spTree>
    <p:extLst>
      <p:ext uri="{BB962C8B-B14F-4D97-AF65-F5344CB8AC3E}">
        <p14:creationId xmlns:p14="http://schemas.microsoft.com/office/powerpoint/2010/main" val="3784608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6339" y="6030439"/>
            <a:ext cx="3281668" cy="369332"/>
          </a:xfrm>
          <a:prstGeom prst="rect">
            <a:avLst/>
          </a:prstGeom>
        </p:spPr>
        <p:txBody>
          <a:bodyPr wrap="none">
            <a:spAutoFit/>
          </a:bodyPr>
          <a:lstStyle/>
          <a:p>
            <a:r>
              <a:rPr lang="en-GB" u="sng" dirty="0" smtClean="0">
                <a:solidFill>
                  <a:schemeClr val="bg2">
                    <a:lumMod val="25000"/>
                  </a:schemeClr>
                </a:solidFill>
                <a:hlinkClick r:id="rId3"/>
              </a:rPr>
              <a:t>Denarius of Sulla (84-83 BC)</a:t>
            </a:r>
            <a:r>
              <a:rPr lang="en-GB" dirty="0" smtClean="0">
                <a:solidFill>
                  <a:schemeClr val="bg2">
                    <a:lumMod val="25000"/>
                  </a:schemeClr>
                </a:solidFill>
              </a:rPr>
              <a:t> </a:t>
            </a:r>
            <a:endParaRPr lang="en-GB" dirty="0">
              <a:solidFill>
                <a:schemeClr val="bg2">
                  <a:lumMod val="25000"/>
                </a:schemeClr>
              </a:solidFill>
            </a:endParaRP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100000" l="267" r="100000">
                        <a14:foregroundMark x1="82133" y1="2513" x2="82133" y2="2513"/>
                        <a14:foregroundMark x1="73867" y1="30151" x2="73867" y2="30151"/>
                        <a14:foregroundMark x1="61600" y1="48744" x2="61600" y2="48744"/>
                        <a14:foregroundMark x1="79733" y1="2010" x2="79733" y2="2010"/>
                        <a14:foregroundMark x1="69600" y1="2010" x2="69600" y2="2010"/>
                      </a14:backgroundRemoval>
                    </a14:imgEffect>
                  </a14:imgLayer>
                </a14:imgProps>
              </a:ext>
              <a:ext uri="{28A0092B-C50C-407E-A947-70E740481C1C}">
                <a14:useLocalDpi xmlns:a14="http://schemas.microsoft.com/office/drawing/2010/main" val="0"/>
              </a:ext>
            </a:extLst>
          </a:blip>
          <a:stretch>
            <a:fillRect/>
          </a:stretch>
        </p:blipFill>
        <p:spPr>
          <a:xfrm>
            <a:off x="1691149" y="695222"/>
            <a:ext cx="8892048" cy="4718713"/>
          </a:xfrm>
          <a:prstGeom prst="rect">
            <a:avLst/>
          </a:prstGeom>
        </p:spPr>
      </p:pic>
    </p:spTree>
    <p:extLst>
      <p:ext uri="{BB962C8B-B14F-4D97-AF65-F5344CB8AC3E}">
        <p14:creationId xmlns:p14="http://schemas.microsoft.com/office/powerpoint/2010/main" val="339623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britishmuseum.org/collectionimages/AN00328/AN00328850_001_l.jpg"/>
          <p:cNvPicPr/>
          <p:nvPr/>
        </p:nvPicPr>
        <p:blipFill rotWithShape="1">
          <a:blip r:embed="rId3">
            <a:extLst>
              <a:ext uri="{BEBA8EAE-BF5A-486C-A8C5-ECC9F3942E4B}">
                <a14:imgProps xmlns:a14="http://schemas.microsoft.com/office/drawing/2010/main">
                  <a14:imgLayer r:embed="rId4">
                    <a14:imgEffect>
                      <a14:backgroundRemoval t="16226" b="83585" l="0" r="99200">
                        <a14:foregroundMark x1="92667" y1="44340" x2="92667" y2="44340"/>
                        <a14:foregroundMark x1="88800" y1="33396" x2="88800" y2="33396"/>
                        <a14:foregroundMark x1="83733" y1="26226" x2="83733" y2="26226"/>
                        <a14:foregroundMark x1="79733" y1="23208" x2="79733" y2="23208"/>
                        <a14:foregroundMark x1="73867" y1="20000" x2="73867" y2="20000"/>
                        <a14:foregroundMark x1="68400" y1="20377" x2="68400" y2="20377"/>
                        <a14:foregroundMark x1="63333" y1="22642" x2="63333" y2="22642"/>
                        <a14:foregroundMark x1="42400" y1="31509" x2="42400" y2="31509"/>
                        <a14:foregroundMark x1="11467" y1="30377" x2="11467" y2="30377"/>
                        <a14:foregroundMark x1="46400" y1="41321" x2="46400" y2="41321"/>
                        <a14:foregroundMark x1="46800" y1="50189" x2="46800" y2="50189"/>
                        <a14:foregroundMark x1="46667" y1="52830" x2="46667" y2="52830"/>
                        <a14:foregroundMark x1="46933" y1="48113" x2="46933" y2="48113"/>
                        <a14:foregroundMark x1="46800" y1="54717" x2="46800" y2="54717"/>
                        <a14:foregroundMark x1="40267" y1="28302" x2="40267" y2="28302"/>
                        <a14:foregroundMark x1="18800" y1="23208" x2="18800" y2="23208"/>
                        <a14:foregroundMark x1="36667" y1="23585" x2="36667" y2="23585"/>
                      </a14:backgroundRemoval>
                    </a14:imgEffect>
                  </a14:imgLayer>
                </a14:imgProps>
              </a:ext>
              <a:ext uri="{28A0092B-C50C-407E-A947-70E740481C1C}">
                <a14:useLocalDpi xmlns:a14="http://schemas.microsoft.com/office/drawing/2010/main" val="0"/>
              </a:ext>
            </a:extLst>
          </a:blip>
          <a:srcRect t="16228" b="16977"/>
          <a:stretch/>
        </p:blipFill>
        <p:spPr bwMode="auto">
          <a:xfrm>
            <a:off x="1293092" y="1016001"/>
            <a:ext cx="9109219" cy="4572000"/>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4501896" y="5403335"/>
            <a:ext cx="3012363" cy="369332"/>
          </a:xfrm>
          <a:prstGeom prst="rect">
            <a:avLst/>
          </a:prstGeom>
        </p:spPr>
        <p:txBody>
          <a:bodyPr wrap="none">
            <a:spAutoFit/>
          </a:bodyPr>
          <a:lstStyle/>
          <a:p>
            <a:r>
              <a:rPr lang="en-GB" u="sng" dirty="0" smtClean="0">
                <a:hlinkClick r:id="rId5"/>
              </a:rPr>
              <a:t>Denarius of Sulla (82 BC) </a:t>
            </a:r>
            <a:r>
              <a:rPr lang="en-GB" dirty="0" smtClean="0"/>
              <a:t> </a:t>
            </a:r>
            <a:endParaRPr lang="en-GB" dirty="0">
              <a:solidFill>
                <a:schemeClr val="bg2">
                  <a:lumMod val="25000"/>
                </a:schemeClr>
              </a:solidFill>
            </a:endParaRPr>
          </a:p>
        </p:txBody>
      </p:sp>
    </p:spTree>
    <p:extLst>
      <p:ext uri="{BB962C8B-B14F-4D97-AF65-F5344CB8AC3E}">
        <p14:creationId xmlns:p14="http://schemas.microsoft.com/office/powerpoint/2010/main" val="3875535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britishmuseum.org/collectionimages/AN00328/AN00328850_001_l.jpg"/>
          <p:cNvPicPr/>
          <p:nvPr/>
        </p:nvPicPr>
        <p:blipFill rotWithShape="1">
          <a:blip r:embed="rId3">
            <a:extLst>
              <a:ext uri="{BEBA8EAE-BF5A-486C-A8C5-ECC9F3942E4B}">
                <a14:imgProps xmlns:a14="http://schemas.microsoft.com/office/drawing/2010/main">
                  <a14:imgLayer r:embed="rId4">
                    <a14:imgEffect>
                      <a14:backgroundRemoval t="16226" b="83585" l="0" r="99200">
                        <a14:foregroundMark x1="92667" y1="44340" x2="92667" y2="44340"/>
                        <a14:foregroundMark x1="88800" y1="33396" x2="88800" y2="33396"/>
                        <a14:foregroundMark x1="83733" y1="26226" x2="83733" y2="26226"/>
                        <a14:foregroundMark x1="79733" y1="23208" x2="79733" y2="23208"/>
                        <a14:foregroundMark x1="73867" y1="20000" x2="73867" y2="20000"/>
                        <a14:foregroundMark x1="68400" y1="20377" x2="68400" y2="20377"/>
                        <a14:foregroundMark x1="63333" y1="22642" x2="63333" y2="22642"/>
                        <a14:foregroundMark x1="42400" y1="31509" x2="42400" y2="31509"/>
                        <a14:foregroundMark x1="11467" y1="30377" x2="11467" y2="30377"/>
                        <a14:foregroundMark x1="46400" y1="41321" x2="46400" y2="41321"/>
                        <a14:foregroundMark x1="46800" y1="50189" x2="46800" y2="50189"/>
                        <a14:foregroundMark x1="46667" y1="52830" x2="46667" y2="52830"/>
                        <a14:foregroundMark x1="46933" y1="48113" x2="46933" y2="48113"/>
                        <a14:foregroundMark x1="46800" y1="54717" x2="46800" y2="54717"/>
                        <a14:foregroundMark x1="40267" y1="28302" x2="40267" y2="28302"/>
                        <a14:foregroundMark x1="18800" y1="23208" x2="18800" y2="23208"/>
                        <a14:foregroundMark x1="36667" y1="23585" x2="36667" y2="23585"/>
                      </a14:backgroundRemoval>
                    </a14:imgEffect>
                  </a14:imgLayer>
                </a14:imgProps>
              </a:ext>
              <a:ext uri="{28A0092B-C50C-407E-A947-70E740481C1C}">
                <a14:useLocalDpi xmlns:a14="http://schemas.microsoft.com/office/drawing/2010/main" val="0"/>
              </a:ext>
            </a:extLst>
          </a:blip>
          <a:srcRect t="16228" b="16977"/>
          <a:stretch/>
        </p:blipFill>
        <p:spPr bwMode="auto">
          <a:xfrm>
            <a:off x="1293092" y="1016001"/>
            <a:ext cx="9109219" cy="4572000"/>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4501896" y="5403335"/>
            <a:ext cx="3012363" cy="369332"/>
          </a:xfrm>
          <a:prstGeom prst="rect">
            <a:avLst/>
          </a:prstGeom>
        </p:spPr>
        <p:txBody>
          <a:bodyPr wrap="none">
            <a:spAutoFit/>
          </a:bodyPr>
          <a:lstStyle/>
          <a:p>
            <a:r>
              <a:rPr lang="en-GB" u="sng" dirty="0" smtClean="0">
                <a:hlinkClick r:id="rId5"/>
              </a:rPr>
              <a:t>Denarius of Sulla (82 BC) </a:t>
            </a:r>
            <a:r>
              <a:rPr lang="en-GB" dirty="0" smtClean="0"/>
              <a:t> </a:t>
            </a:r>
            <a:endParaRPr lang="en-GB" dirty="0">
              <a:solidFill>
                <a:schemeClr val="bg2">
                  <a:lumMod val="25000"/>
                </a:schemeClr>
              </a:solidFill>
            </a:endParaRPr>
          </a:p>
        </p:txBody>
      </p:sp>
      <p:sp>
        <p:nvSpPr>
          <p:cNvPr id="4" name="Oval 3"/>
          <p:cNvSpPr/>
          <p:nvPr/>
        </p:nvSpPr>
        <p:spPr>
          <a:xfrm rot="19672335">
            <a:off x="6298815" y="2415514"/>
            <a:ext cx="3642101" cy="1953309"/>
          </a:xfrm>
          <a:prstGeom prst="ellipse">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flipH="1" flipV="1">
            <a:off x="9531458" y="3487119"/>
            <a:ext cx="1534332" cy="325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298624" y="3908857"/>
            <a:ext cx="1674761" cy="923330"/>
          </a:xfrm>
          <a:prstGeom prst="rect">
            <a:avLst/>
          </a:prstGeom>
          <a:noFill/>
        </p:spPr>
        <p:txBody>
          <a:bodyPr wrap="square" rtlCol="0">
            <a:spAutoFit/>
          </a:bodyPr>
          <a:lstStyle/>
          <a:p>
            <a:r>
              <a:rPr lang="en-GB" dirty="0" err="1" smtClean="0"/>
              <a:t>Quadriga</a:t>
            </a:r>
            <a:r>
              <a:rPr lang="en-GB" dirty="0" smtClean="0"/>
              <a:t> (four-horse chariot)</a:t>
            </a:r>
            <a:endParaRPr lang="en-GB" dirty="0"/>
          </a:p>
        </p:txBody>
      </p:sp>
      <p:sp>
        <p:nvSpPr>
          <p:cNvPr id="8" name="Oval 7"/>
          <p:cNvSpPr/>
          <p:nvPr/>
        </p:nvSpPr>
        <p:spPr>
          <a:xfrm>
            <a:off x="6586780" y="1952786"/>
            <a:ext cx="927479" cy="914400"/>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a:off x="6276814" y="1411957"/>
            <a:ext cx="387457" cy="618321"/>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22890" y="673293"/>
            <a:ext cx="2307847" cy="923330"/>
          </a:xfrm>
          <a:prstGeom prst="rect">
            <a:avLst/>
          </a:prstGeom>
          <a:noFill/>
        </p:spPr>
        <p:txBody>
          <a:bodyPr wrap="square" rtlCol="0">
            <a:spAutoFit/>
          </a:bodyPr>
          <a:lstStyle/>
          <a:p>
            <a:r>
              <a:rPr lang="en-GB" dirty="0" err="1" smtClean="0"/>
              <a:t>Triumphator</a:t>
            </a:r>
            <a:r>
              <a:rPr lang="en-GB" dirty="0" smtClean="0"/>
              <a:t> holding a caduceus</a:t>
            </a:r>
            <a:endParaRPr lang="en-GB" dirty="0"/>
          </a:p>
        </p:txBody>
      </p:sp>
      <p:sp>
        <p:nvSpPr>
          <p:cNvPr id="12" name="Oval 11"/>
          <p:cNvSpPr/>
          <p:nvPr/>
        </p:nvSpPr>
        <p:spPr>
          <a:xfrm>
            <a:off x="7050519" y="1596623"/>
            <a:ext cx="2046986" cy="66613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p:nvPr/>
        </p:nvCxnSpPr>
        <p:spPr>
          <a:xfrm flipH="1">
            <a:off x="8710047" y="1241045"/>
            <a:ext cx="600542" cy="311454"/>
          </a:xfrm>
          <a:prstGeom prst="straightConnector1">
            <a:avLst/>
          </a:prstGeom>
          <a:ln>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310589" y="1147906"/>
            <a:ext cx="2024777" cy="923330"/>
          </a:xfrm>
          <a:prstGeom prst="rect">
            <a:avLst/>
          </a:prstGeom>
          <a:noFill/>
        </p:spPr>
        <p:txBody>
          <a:bodyPr wrap="square" rtlCol="0">
            <a:spAutoFit/>
          </a:bodyPr>
          <a:lstStyle/>
          <a:p>
            <a:r>
              <a:rPr lang="en-GB" dirty="0" smtClean="0"/>
              <a:t>Winged Victory holding a wreath</a:t>
            </a:r>
            <a:endParaRPr lang="en-GB" dirty="0"/>
          </a:p>
        </p:txBody>
      </p:sp>
      <p:sp>
        <p:nvSpPr>
          <p:cNvPr id="17" name="Rounded Rectangle 16"/>
          <p:cNvSpPr/>
          <p:nvPr/>
        </p:nvSpPr>
        <p:spPr>
          <a:xfrm>
            <a:off x="6830527" y="4370522"/>
            <a:ext cx="2700931" cy="73735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p:cNvCxnSpPr/>
          <p:nvPr/>
        </p:nvCxnSpPr>
        <p:spPr>
          <a:xfrm flipH="1" flipV="1">
            <a:off x="8941411" y="5107872"/>
            <a:ext cx="962006" cy="871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727550" y="6206170"/>
            <a:ext cx="2979390" cy="369332"/>
          </a:xfrm>
          <a:prstGeom prst="rect">
            <a:avLst/>
          </a:prstGeom>
          <a:noFill/>
        </p:spPr>
        <p:txBody>
          <a:bodyPr wrap="square" rtlCol="0">
            <a:spAutoFit/>
          </a:bodyPr>
          <a:lstStyle/>
          <a:p>
            <a:r>
              <a:rPr lang="en-GB" dirty="0" smtClean="0"/>
              <a:t>L(</a:t>
            </a:r>
            <a:r>
              <a:rPr lang="en-GB" dirty="0" err="1" smtClean="0"/>
              <a:t>ucius</a:t>
            </a:r>
            <a:r>
              <a:rPr lang="en-GB" dirty="0" smtClean="0"/>
              <a:t>) Sulla Imp(</a:t>
            </a:r>
            <a:r>
              <a:rPr lang="en-GB" dirty="0" err="1" smtClean="0"/>
              <a:t>erator</a:t>
            </a:r>
            <a:r>
              <a:rPr lang="en-GB" dirty="0" smtClean="0"/>
              <a:t>)</a:t>
            </a:r>
            <a:endParaRPr lang="en-GB" dirty="0"/>
          </a:p>
        </p:txBody>
      </p:sp>
    </p:spTree>
    <p:extLst>
      <p:ext uri="{BB962C8B-B14F-4D97-AF65-F5344CB8AC3E}">
        <p14:creationId xmlns:p14="http://schemas.microsoft.com/office/powerpoint/2010/main" val="226891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11" grpId="0"/>
      <p:bldP spid="12" grpId="0" animBg="1"/>
      <p:bldP spid="15" grpId="0"/>
      <p:bldP spid="17"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837445" y="0"/>
            <a:ext cx="2251796" cy="2175204"/>
          </a:xfrm>
          <a:prstGeom prst="rect">
            <a:avLst/>
          </a:prstGeom>
        </p:spPr>
      </p:pic>
      <p:sp>
        <p:nvSpPr>
          <p:cNvPr id="3" name="TextBox 2"/>
          <p:cNvSpPr txBox="1"/>
          <p:nvPr/>
        </p:nvSpPr>
        <p:spPr>
          <a:xfrm>
            <a:off x="5230393" y="2185573"/>
            <a:ext cx="2447190" cy="646331"/>
          </a:xfrm>
          <a:prstGeom prst="rect">
            <a:avLst/>
          </a:prstGeom>
          <a:noFill/>
        </p:spPr>
        <p:txBody>
          <a:bodyPr wrap="square" rtlCol="0">
            <a:spAutoFit/>
          </a:bodyPr>
          <a:lstStyle/>
          <a:p>
            <a:r>
              <a:rPr lang="en-GB" dirty="0" smtClean="0"/>
              <a:t>c. 225-212 BC (</a:t>
            </a:r>
            <a:r>
              <a:rPr lang="en-GB" dirty="0" err="1" smtClean="0"/>
              <a:t>Quadrigatus</a:t>
            </a:r>
            <a:r>
              <a:rPr lang="en-GB" dirty="0" smtClean="0"/>
              <a:t>)</a:t>
            </a:r>
            <a:endParaRPr lang="en-GB" dirty="0"/>
          </a:p>
        </p:txBody>
      </p:sp>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32753" y="3434475"/>
            <a:ext cx="2064928" cy="2143525"/>
          </a:xfrm>
          <a:prstGeom prst="rect">
            <a:avLst/>
          </a:prstGeom>
        </p:spPr>
      </p:pic>
      <p:sp>
        <p:nvSpPr>
          <p:cNvPr id="5" name="TextBox 4"/>
          <p:cNvSpPr txBox="1"/>
          <p:nvPr/>
        </p:nvSpPr>
        <p:spPr>
          <a:xfrm>
            <a:off x="835940" y="5811558"/>
            <a:ext cx="2374193" cy="369332"/>
          </a:xfrm>
          <a:prstGeom prst="rect">
            <a:avLst/>
          </a:prstGeom>
          <a:noFill/>
        </p:spPr>
        <p:txBody>
          <a:bodyPr wrap="square" rtlCol="0">
            <a:spAutoFit/>
          </a:bodyPr>
          <a:lstStyle/>
          <a:p>
            <a:r>
              <a:rPr lang="en-GB" dirty="0" smtClean="0"/>
              <a:t>101 BC </a:t>
            </a:r>
            <a:endParaRPr lang="en-GB" dirty="0"/>
          </a:p>
        </p:txBody>
      </p:sp>
      <p:pic>
        <p:nvPicPr>
          <p:cNvPr id="6" name="Picture 5"/>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457912" y="3434475"/>
            <a:ext cx="2244631" cy="2147364"/>
          </a:xfrm>
          <a:prstGeom prst="rect">
            <a:avLst/>
          </a:prstGeom>
        </p:spPr>
      </p:pic>
      <p:sp>
        <p:nvSpPr>
          <p:cNvPr id="7" name="TextBox 6"/>
          <p:cNvSpPr txBox="1"/>
          <p:nvPr/>
        </p:nvSpPr>
        <p:spPr>
          <a:xfrm>
            <a:off x="3161045" y="5811558"/>
            <a:ext cx="1676400" cy="369332"/>
          </a:xfrm>
          <a:prstGeom prst="rect">
            <a:avLst/>
          </a:prstGeom>
          <a:noFill/>
        </p:spPr>
        <p:txBody>
          <a:bodyPr wrap="square" rtlCol="0">
            <a:spAutoFit/>
          </a:bodyPr>
          <a:lstStyle/>
          <a:p>
            <a:r>
              <a:rPr lang="en-GB" dirty="0" smtClean="0"/>
              <a:t>83 BC</a:t>
            </a:r>
            <a:endParaRPr lang="en-GB" dirty="0"/>
          </a:p>
        </p:txBody>
      </p:sp>
      <p:pic>
        <p:nvPicPr>
          <p:cNvPr id="8" name="Picture 7" descr="http://www.britishmuseum.org/collectionimages/AN00328/AN00328850_001_l.jpg"/>
          <p:cNvPicPr/>
          <p:nvPr/>
        </p:nvPicPr>
        <p:blipFill rotWithShape="1">
          <a:blip r:embed="rId9">
            <a:extLst>
              <a:ext uri="{BEBA8EAE-BF5A-486C-A8C5-ECC9F3942E4B}">
                <a14:imgProps xmlns:a14="http://schemas.microsoft.com/office/drawing/2010/main">
                  <a14:imgLayer r:embed="rId10">
                    <a14:imgEffect>
                      <a14:backgroundRemoval t="16226" b="83585" l="0" r="99200">
                        <a14:foregroundMark x1="92667" y1="44340" x2="92667" y2="44340"/>
                        <a14:foregroundMark x1="88800" y1="33396" x2="88800" y2="33396"/>
                        <a14:foregroundMark x1="83733" y1="26226" x2="83733" y2="26226"/>
                        <a14:foregroundMark x1="79733" y1="23208" x2="79733" y2="23208"/>
                        <a14:foregroundMark x1="73867" y1="20000" x2="73867" y2="20000"/>
                        <a14:foregroundMark x1="68400" y1="20377" x2="68400" y2="20377"/>
                        <a14:foregroundMark x1="63333" y1="22642" x2="63333" y2="22642"/>
                        <a14:foregroundMark x1="42400" y1="31509" x2="42400" y2="31509"/>
                        <a14:foregroundMark x1="11467" y1="30377" x2="11467" y2="30377"/>
                        <a14:foregroundMark x1="46400" y1="41321" x2="46400" y2="41321"/>
                        <a14:foregroundMark x1="46800" y1="50189" x2="46800" y2="50189"/>
                        <a14:foregroundMark x1="46667" y1="52830" x2="46667" y2="52830"/>
                        <a14:foregroundMark x1="46933" y1="48113" x2="46933" y2="48113"/>
                        <a14:foregroundMark x1="46800" y1="54717" x2="46800" y2="54717"/>
                        <a14:foregroundMark x1="40267" y1="28302" x2="40267" y2="28302"/>
                        <a14:foregroundMark x1="18800" y1="23208" x2="18800" y2="23208"/>
                        <a14:foregroundMark x1="36667" y1="23585" x2="36667" y2="23585"/>
                      </a14:backgroundRemoval>
                    </a14:imgEffect>
                  </a14:imgLayer>
                </a14:imgProps>
              </a:ext>
              <a:ext uri="{28A0092B-C50C-407E-A947-70E740481C1C}">
                <a14:useLocalDpi xmlns:a14="http://schemas.microsoft.com/office/drawing/2010/main" val="0"/>
              </a:ext>
            </a:extLst>
          </a:blip>
          <a:srcRect l="50495" t="15418" r="4384" b="17787"/>
          <a:stretch/>
        </p:blipFill>
        <p:spPr bwMode="auto">
          <a:xfrm>
            <a:off x="4905199" y="3365190"/>
            <a:ext cx="2262795" cy="2212810"/>
          </a:xfrm>
          <a:prstGeom prst="rect">
            <a:avLst/>
          </a:prstGeom>
          <a:noFill/>
          <a:ln>
            <a:noFill/>
          </a:ln>
          <a:extLst>
            <a:ext uri="{53640926-AAD7-44D8-BBD7-CCE9431645EC}">
              <a14:shadowObscured xmlns:a14="http://schemas.microsoft.com/office/drawing/2010/main"/>
            </a:ext>
          </a:extLst>
        </p:spPr>
      </p:pic>
      <p:sp>
        <p:nvSpPr>
          <p:cNvPr id="9" name="TextBox 8"/>
          <p:cNvSpPr txBox="1"/>
          <p:nvPr/>
        </p:nvSpPr>
        <p:spPr>
          <a:xfrm>
            <a:off x="5648194" y="5811239"/>
            <a:ext cx="1953491" cy="369332"/>
          </a:xfrm>
          <a:prstGeom prst="rect">
            <a:avLst/>
          </a:prstGeom>
          <a:noFill/>
        </p:spPr>
        <p:txBody>
          <a:bodyPr wrap="square" rtlCol="0">
            <a:spAutoFit/>
          </a:bodyPr>
          <a:lstStyle/>
          <a:p>
            <a:r>
              <a:rPr lang="en-GB" dirty="0" smtClean="0"/>
              <a:t>82 BC</a:t>
            </a:r>
            <a:endParaRPr lang="en-GB" dirty="0"/>
          </a:p>
        </p:txBody>
      </p:sp>
      <p:pic>
        <p:nvPicPr>
          <p:cNvPr id="10" name="Picture 9"/>
          <p:cNvPicPr>
            <a:picLocks noChangeAspect="1"/>
          </p:cNvPicPr>
          <p:nvPr/>
        </p:nvPicPr>
        <p:blipFill rotWithShape="1">
          <a:blip r:embed="rId11">
            <a:extLst>
              <a:ext uri="{BEBA8EAE-BF5A-486C-A8C5-ECC9F3942E4B}">
                <a14:imgProps xmlns:a14="http://schemas.microsoft.com/office/drawing/2010/main">
                  <a14:imgLayer r:embed="rId12">
                    <a14:imgEffect>
                      <a14:backgroundRemoval t="20189" b="84528" l="50000" r="96533"/>
                    </a14:imgEffect>
                  </a14:imgLayer>
                </a14:imgProps>
              </a:ext>
              <a:ext uri="{28A0092B-C50C-407E-A947-70E740481C1C}">
                <a14:useLocalDpi xmlns:a14="http://schemas.microsoft.com/office/drawing/2010/main" val="0"/>
              </a:ext>
            </a:extLst>
          </a:blip>
          <a:srcRect l="50582" t="20051" r="5491" b="18611"/>
          <a:stretch/>
        </p:blipFill>
        <p:spPr>
          <a:xfrm>
            <a:off x="7310061" y="3434475"/>
            <a:ext cx="2172297" cy="2143525"/>
          </a:xfrm>
          <a:prstGeom prst="rect">
            <a:avLst/>
          </a:prstGeom>
        </p:spPr>
      </p:pic>
      <p:sp>
        <p:nvSpPr>
          <p:cNvPr id="11" name="TextBox 10"/>
          <p:cNvSpPr txBox="1"/>
          <p:nvPr/>
        </p:nvSpPr>
        <p:spPr>
          <a:xfrm>
            <a:off x="7980219" y="5811239"/>
            <a:ext cx="1696103" cy="369332"/>
          </a:xfrm>
          <a:prstGeom prst="rect">
            <a:avLst/>
          </a:prstGeom>
          <a:noFill/>
        </p:spPr>
        <p:txBody>
          <a:bodyPr wrap="square" rtlCol="0">
            <a:spAutoFit/>
          </a:bodyPr>
          <a:lstStyle/>
          <a:p>
            <a:r>
              <a:rPr lang="en-GB" dirty="0" smtClean="0"/>
              <a:t>71 BC</a:t>
            </a:r>
            <a:endParaRPr lang="en-GB" dirty="0"/>
          </a:p>
        </p:txBody>
      </p:sp>
      <p:pic>
        <p:nvPicPr>
          <p:cNvPr id="12" name="Picture 11"/>
          <p:cNvPicPr>
            <a:picLocks noChangeAspect="1"/>
          </p:cNvPicPr>
          <p:nvPr/>
        </p:nvPicPr>
        <p:blipFill>
          <a:blip r:embed="rId13">
            <a:extLst>
              <a:ext uri="{BEBA8EAE-BF5A-486C-A8C5-ECC9F3942E4B}">
                <a14:imgProps xmlns:a14="http://schemas.microsoft.com/office/drawing/2010/main">
                  <a14:imgLayer r:embed="rId14">
                    <a14:imgEffect>
                      <a14:backgroundRemoval t="0" b="98473" l="0" r="100000"/>
                    </a14:imgEffect>
                  </a14:imgLayer>
                </a14:imgProps>
              </a:ext>
              <a:ext uri="{28A0092B-C50C-407E-A947-70E740481C1C}">
                <a14:useLocalDpi xmlns:a14="http://schemas.microsoft.com/office/drawing/2010/main" val="0"/>
              </a:ext>
            </a:extLst>
          </a:blip>
          <a:stretch>
            <a:fillRect/>
          </a:stretch>
        </p:blipFill>
        <p:spPr>
          <a:xfrm>
            <a:off x="9845324" y="3434475"/>
            <a:ext cx="2159889" cy="2143526"/>
          </a:xfrm>
          <a:prstGeom prst="rect">
            <a:avLst/>
          </a:prstGeom>
        </p:spPr>
      </p:pic>
      <p:sp>
        <p:nvSpPr>
          <p:cNvPr id="13" name="TextBox 12"/>
          <p:cNvSpPr txBox="1"/>
          <p:nvPr/>
        </p:nvSpPr>
        <p:spPr>
          <a:xfrm>
            <a:off x="10487890" y="5811239"/>
            <a:ext cx="1413164" cy="369332"/>
          </a:xfrm>
          <a:prstGeom prst="rect">
            <a:avLst/>
          </a:prstGeom>
          <a:noFill/>
        </p:spPr>
        <p:txBody>
          <a:bodyPr wrap="square" rtlCol="0">
            <a:spAutoFit/>
          </a:bodyPr>
          <a:lstStyle/>
          <a:p>
            <a:r>
              <a:rPr lang="en-GB" dirty="0" smtClean="0"/>
              <a:t>46 BC</a:t>
            </a:r>
            <a:endParaRPr lang="en-GB" dirty="0"/>
          </a:p>
        </p:txBody>
      </p:sp>
    </p:spTree>
    <p:extLst>
      <p:ext uri="{BB962C8B-B14F-4D97-AF65-F5344CB8AC3E}">
        <p14:creationId xmlns:p14="http://schemas.microsoft.com/office/powerpoint/2010/main" val="897054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britishmuseum.org/collectionimages/AN00328/AN00328850_001_l.jpg"/>
          <p:cNvPicPr/>
          <p:nvPr/>
        </p:nvPicPr>
        <p:blipFill rotWithShape="1">
          <a:blip r:embed="rId3">
            <a:extLst>
              <a:ext uri="{BEBA8EAE-BF5A-486C-A8C5-ECC9F3942E4B}">
                <a14:imgProps xmlns:a14="http://schemas.microsoft.com/office/drawing/2010/main">
                  <a14:imgLayer r:embed="rId4">
                    <a14:imgEffect>
                      <a14:backgroundRemoval t="16226" b="83585" l="0" r="99200">
                        <a14:foregroundMark x1="92667" y1="44340" x2="92667" y2="44340"/>
                        <a14:foregroundMark x1="88800" y1="33396" x2="88800" y2="33396"/>
                        <a14:foregroundMark x1="83733" y1="26226" x2="83733" y2="26226"/>
                        <a14:foregroundMark x1="79733" y1="23208" x2="79733" y2="23208"/>
                        <a14:foregroundMark x1="73867" y1="20000" x2="73867" y2="20000"/>
                        <a14:foregroundMark x1="68400" y1="20377" x2="68400" y2="20377"/>
                        <a14:foregroundMark x1="63333" y1="22642" x2="63333" y2="22642"/>
                        <a14:foregroundMark x1="42400" y1="31509" x2="42400" y2="31509"/>
                        <a14:foregroundMark x1="11467" y1="30377" x2="11467" y2="30377"/>
                        <a14:foregroundMark x1="46400" y1="41321" x2="46400" y2="41321"/>
                        <a14:foregroundMark x1="46800" y1="50189" x2="46800" y2="50189"/>
                        <a14:foregroundMark x1="46667" y1="52830" x2="46667" y2="52830"/>
                        <a14:foregroundMark x1="46933" y1="48113" x2="46933" y2="48113"/>
                        <a14:foregroundMark x1="46800" y1="54717" x2="46800" y2="54717"/>
                        <a14:foregroundMark x1="40267" y1="28302" x2="40267" y2="28302"/>
                        <a14:foregroundMark x1="18800" y1="23208" x2="18800" y2="23208"/>
                        <a14:foregroundMark x1="36667" y1="23585" x2="36667" y2="23585"/>
                      </a14:backgroundRemoval>
                    </a14:imgEffect>
                  </a14:imgLayer>
                </a14:imgProps>
              </a:ext>
              <a:ext uri="{28A0092B-C50C-407E-A947-70E740481C1C}">
                <a14:useLocalDpi xmlns:a14="http://schemas.microsoft.com/office/drawing/2010/main" val="0"/>
              </a:ext>
            </a:extLst>
          </a:blip>
          <a:srcRect t="16228" b="16977"/>
          <a:stretch/>
        </p:blipFill>
        <p:spPr bwMode="auto">
          <a:xfrm>
            <a:off x="1293092" y="1016001"/>
            <a:ext cx="9109219" cy="4572000"/>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4501896" y="5403335"/>
            <a:ext cx="3012363" cy="369332"/>
          </a:xfrm>
          <a:prstGeom prst="rect">
            <a:avLst/>
          </a:prstGeom>
        </p:spPr>
        <p:txBody>
          <a:bodyPr wrap="none">
            <a:spAutoFit/>
          </a:bodyPr>
          <a:lstStyle/>
          <a:p>
            <a:r>
              <a:rPr lang="en-GB" u="sng" dirty="0" smtClean="0">
                <a:hlinkClick r:id="rId5"/>
              </a:rPr>
              <a:t>Denarius of Sulla (82 BC) </a:t>
            </a:r>
            <a:r>
              <a:rPr lang="en-GB" dirty="0" smtClean="0"/>
              <a:t> </a:t>
            </a:r>
            <a:endParaRPr lang="en-GB" dirty="0">
              <a:solidFill>
                <a:schemeClr val="bg2">
                  <a:lumMod val="25000"/>
                </a:schemeClr>
              </a:solidFill>
            </a:endParaRPr>
          </a:p>
        </p:txBody>
      </p:sp>
    </p:spTree>
    <p:extLst>
      <p:ext uri="{BB962C8B-B14F-4D97-AF65-F5344CB8AC3E}">
        <p14:creationId xmlns:p14="http://schemas.microsoft.com/office/powerpoint/2010/main" val="28097936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4">
      <a:dk1>
        <a:srgbClr val="FFFFFF"/>
      </a:dk1>
      <a:lt1>
        <a:srgbClr val="632E62"/>
      </a:lt1>
      <a:dk2>
        <a:srgbClr val="E7CDE7"/>
      </a:dk2>
      <a:lt2>
        <a:srgbClr val="3F3241"/>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391</TotalTime>
  <Words>2898</Words>
  <Application>Microsoft Office PowerPoint</Application>
  <PresentationFormat>Widescreen</PresentationFormat>
  <Paragraphs>319</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Tw Cen MT</vt:lpstr>
      <vt:lpstr>Wingdings 3</vt:lpstr>
      <vt:lpstr>Ion</vt:lpstr>
      <vt:lpstr>Coins as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Coins as History</dc:title>
  <dc:creator>Hannah Cornwell</dc:creator>
  <cp:lastModifiedBy>Hannah Cornwell</cp:lastModifiedBy>
  <cp:revision>46</cp:revision>
  <cp:lastPrinted>2019-08-13T20:45:23Z</cp:lastPrinted>
  <dcterms:created xsi:type="dcterms:W3CDTF">2019-08-13T11:26:21Z</dcterms:created>
  <dcterms:modified xsi:type="dcterms:W3CDTF">2019-08-29T17:40:12Z</dcterms:modified>
</cp:coreProperties>
</file>