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9" r:id="rId2"/>
    <p:sldId id="285" r:id="rId3"/>
    <p:sldId id="321" r:id="rId4"/>
    <p:sldId id="289" r:id="rId5"/>
    <p:sldId id="290" r:id="rId6"/>
    <p:sldId id="291" r:id="rId7"/>
    <p:sldId id="292" r:id="rId8"/>
    <p:sldId id="294" r:id="rId9"/>
    <p:sldId id="306" r:id="rId10"/>
    <p:sldId id="322" r:id="rId11"/>
    <p:sldId id="323" r:id="rId12"/>
    <p:sldId id="324" r:id="rId13"/>
    <p:sldId id="309" r:id="rId14"/>
    <p:sldId id="320" r:id="rId15"/>
    <p:sldId id="260" r:id="rId16"/>
    <p:sldId id="319" r:id="rId17"/>
    <p:sldId id="304" r:id="rId18"/>
    <p:sldId id="308" r:id="rId19"/>
    <p:sldId id="310" r:id="rId20"/>
    <p:sldId id="313" r:id="rId21"/>
    <p:sldId id="315" r:id="rId22"/>
    <p:sldId id="311" r:id="rId23"/>
    <p:sldId id="312" r:id="rId24"/>
    <p:sldId id="314" r:id="rId25"/>
    <p:sldId id="278" r:id="rId26"/>
    <p:sldId id="301" r:id="rId27"/>
    <p:sldId id="266" r:id="rId28"/>
    <p:sldId id="267" r:id="rId29"/>
    <p:sldId id="299" r:id="rId30"/>
    <p:sldId id="298" r:id="rId31"/>
    <p:sldId id="318" r:id="rId32"/>
    <p:sldId id="275" r:id="rId33"/>
    <p:sldId id="268" r:id="rId34"/>
    <p:sldId id="281" r:id="rId35"/>
    <p:sldId id="263" r:id="rId36"/>
    <p:sldId id="259" r:id="rId37"/>
    <p:sldId id="257" r:id="rId38"/>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90" autoAdjust="0"/>
  </p:normalViewPr>
  <p:slideViewPr>
    <p:cSldViewPr>
      <p:cViewPr>
        <p:scale>
          <a:sx n="60" d="100"/>
          <a:sy n="60" d="100"/>
        </p:scale>
        <p:origin x="-16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EE907-1B77-4092-81CE-57635D5C1CA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732F9821-8907-4317-8926-106F3A1E6583}">
      <dgm:prSet phldrT="[טקסט]" custT="1"/>
      <dgm:spPr/>
      <dgm:t>
        <a:bodyPr/>
        <a:lstStyle/>
        <a:p>
          <a:r>
            <a:rPr lang="en-US" sz="3600" dirty="0" smtClean="0"/>
            <a:t>I. Why?</a:t>
          </a:r>
          <a:endParaRPr lang="en-US" sz="3600" dirty="0"/>
        </a:p>
      </dgm:t>
    </dgm:pt>
    <dgm:pt modelId="{350690C1-8C83-4E78-993E-415258455359}" type="parTrans" cxnId="{3D4CEADE-3868-47C5-BBA1-798B71B4C3D9}">
      <dgm:prSet/>
      <dgm:spPr/>
      <dgm:t>
        <a:bodyPr/>
        <a:lstStyle/>
        <a:p>
          <a:endParaRPr lang="en-US"/>
        </a:p>
      </dgm:t>
    </dgm:pt>
    <dgm:pt modelId="{0234A530-C4C7-40CB-9B22-6F280BA37E30}" type="sibTrans" cxnId="{3D4CEADE-3868-47C5-BBA1-798B71B4C3D9}">
      <dgm:prSet/>
      <dgm:spPr/>
      <dgm:t>
        <a:bodyPr/>
        <a:lstStyle/>
        <a:p>
          <a:endParaRPr lang="en-US"/>
        </a:p>
      </dgm:t>
    </dgm:pt>
    <dgm:pt modelId="{FF35DA0E-3C1C-4963-8954-7624AA46414E}">
      <dgm:prSet phldrT="[טקסט]" custT="1"/>
      <dgm:spPr/>
      <dgm:t>
        <a:bodyPr/>
        <a:lstStyle/>
        <a:p>
          <a:r>
            <a:rPr lang="en-US" sz="3600" dirty="0" smtClean="0"/>
            <a:t>facilitation</a:t>
          </a:r>
          <a:endParaRPr lang="en-US" sz="3600" dirty="0"/>
        </a:p>
      </dgm:t>
    </dgm:pt>
    <dgm:pt modelId="{8E6694C9-3F8F-4BF5-BE32-7BE33EFDDBCD}" type="parTrans" cxnId="{D307384E-7579-4861-81A7-75535525935C}">
      <dgm:prSet/>
      <dgm:spPr/>
      <dgm:t>
        <a:bodyPr/>
        <a:lstStyle/>
        <a:p>
          <a:endParaRPr lang="en-US"/>
        </a:p>
      </dgm:t>
    </dgm:pt>
    <dgm:pt modelId="{08337B8C-791E-415A-B876-AAA20685707F}" type="sibTrans" cxnId="{D307384E-7579-4861-81A7-75535525935C}">
      <dgm:prSet/>
      <dgm:spPr/>
      <dgm:t>
        <a:bodyPr/>
        <a:lstStyle/>
        <a:p>
          <a:endParaRPr lang="en-US"/>
        </a:p>
      </dgm:t>
    </dgm:pt>
    <dgm:pt modelId="{CE22C1E3-77C4-4613-BCEC-4C3A86F88EE9}">
      <dgm:prSet phldrT="[טקסט]" custT="1"/>
      <dgm:spPr/>
      <dgm:t>
        <a:bodyPr/>
        <a:lstStyle/>
        <a:p>
          <a:r>
            <a:rPr lang="en-US" sz="3600" dirty="0" smtClean="0"/>
            <a:t>protection</a:t>
          </a:r>
          <a:endParaRPr lang="en-US" sz="3600" dirty="0"/>
        </a:p>
      </dgm:t>
    </dgm:pt>
    <dgm:pt modelId="{1587B77B-92C1-47BE-9B38-83B41D966A9C}" type="parTrans" cxnId="{94D5E4CF-806A-4AB8-A5D8-C7BD6006F57A}">
      <dgm:prSet/>
      <dgm:spPr/>
      <dgm:t>
        <a:bodyPr/>
        <a:lstStyle/>
        <a:p>
          <a:endParaRPr lang="en-US"/>
        </a:p>
      </dgm:t>
    </dgm:pt>
    <dgm:pt modelId="{A0F5E5A8-EDB0-42BB-B42A-F17942F41411}" type="sibTrans" cxnId="{94D5E4CF-806A-4AB8-A5D8-C7BD6006F57A}">
      <dgm:prSet/>
      <dgm:spPr/>
      <dgm:t>
        <a:bodyPr/>
        <a:lstStyle/>
        <a:p>
          <a:endParaRPr lang="en-US"/>
        </a:p>
      </dgm:t>
    </dgm:pt>
    <dgm:pt modelId="{9C17BBA3-B844-4207-A963-CB4C449C18B4}">
      <dgm:prSet custT="1"/>
      <dgm:spPr/>
      <dgm:t>
        <a:bodyPr/>
        <a:lstStyle/>
        <a:p>
          <a:r>
            <a:rPr lang="en-US" sz="3600" dirty="0" smtClean="0"/>
            <a:t>promotion</a:t>
          </a:r>
          <a:endParaRPr lang="en-US" sz="3600" dirty="0"/>
        </a:p>
      </dgm:t>
    </dgm:pt>
    <dgm:pt modelId="{49C755D8-6141-4DDE-8116-3BC4304C81F3}" type="parTrans" cxnId="{014A7CD4-42E7-40F8-BB5D-64C52A483BA8}">
      <dgm:prSet/>
      <dgm:spPr/>
      <dgm:t>
        <a:bodyPr/>
        <a:lstStyle/>
        <a:p>
          <a:endParaRPr lang="en-US"/>
        </a:p>
      </dgm:t>
    </dgm:pt>
    <dgm:pt modelId="{7EF745E1-D208-4FD4-95A7-4520A18D3F52}" type="sibTrans" cxnId="{014A7CD4-42E7-40F8-BB5D-64C52A483BA8}">
      <dgm:prSet/>
      <dgm:spPr/>
      <dgm:t>
        <a:bodyPr/>
        <a:lstStyle/>
        <a:p>
          <a:endParaRPr lang="en-US"/>
        </a:p>
      </dgm:t>
    </dgm:pt>
    <dgm:pt modelId="{E615AC8C-10E3-4D72-A567-0E139E07F8A7}" type="pres">
      <dgm:prSet presAssocID="{DABEE907-1B77-4092-81CE-57635D5C1CA1}" presName="Name0" presStyleCnt="0">
        <dgm:presLayoutVars>
          <dgm:orgChart val="1"/>
          <dgm:chPref val="1"/>
          <dgm:dir/>
          <dgm:animOne val="branch"/>
          <dgm:animLvl val="lvl"/>
          <dgm:resizeHandles/>
        </dgm:presLayoutVars>
      </dgm:prSet>
      <dgm:spPr/>
      <dgm:t>
        <a:bodyPr/>
        <a:lstStyle/>
        <a:p>
          <a:endParaRPr lang="en-US"/>
        </a:p>
      </dgm:t>
    </dgm:pt>
    <dgm:pt modelId="{986B268B-3F06-4EFC-9182-831056820D2C}" type="pres">
      <dgm:prSet presAssocID="{732F9821-8907-4317-8926-106F3A1E6583}" presName="hierRoot1" presStyleCnt="0">
        <dgm:presLayoutVars>
          <dgm:hierBranch val="init"/>
        </dgm:presLayoutVars>
      </dgm:prSet>
      <dgm:spPr/>
    </dgm:pt>
    <dgm:pt modelId="{A0071E63-B078-431B-B999-9B997069DCAD}" type="pres">
      <dgm:prSet presAssocID="{732F9821-8907-4317-8926-106F3A1E6583}" presName="rootComposite1" presStyleCnt="0"/>
      <dgm:spPr/>
    </dgm:pt>
    <dgm:pt modelId="{138DD61F-4543-46E9-BFFD-70F6F315FFCC}" type="pres">
      <dgm:prSet presAssocID="{732F9821-8907-4317-8926-106F3A1E6583}" presName="rootText1" presStyleLbl="alignAcc1" presStyleIdx="0" presStyleCnt="0">
        <dgm:presLayoutVars>
          <dgm:chPref val="3"/>
        </dgm:presLayoutVars>
      </dgm:prSet>
      <dgm:spPr/>
      <dgm:t>
        <a:bodyPr/>
        <a:lstStyle/>
        <a:p>
          <a:endParaRPr lang="en-US"/>
        </a:p>
      </dgm:t>
    </dgm:pt>
    <dgm:pt modelId="{E49F2F83-6629-4E22-94E3-3E2A2226121A}" type="pres">
      <dgm:prSet presAssocID="{732F9821-8907-4317-8926-106F3A1E6583}" presName="topArc1" presStyleLbl="parChTrans1D1" presStyleIdx="0" presStyleCnt="8"/>
      <dgm:spPr/>
    </dgm:pt>
    <dgm:pt modelId="{D1A4A8FD-6960-46F0-8D36-8735BB36D092}" type="pres">
      <dgm:prSet presAssocID="{732F9821-8907-4317-8926-106F3A1E6583}" presName="bottomArc1" presStyleLbl="parChTrans1D1" presStyleIdx="1" presStyleCnt="8"/>
      <dgm:spPr/>
    </dgm:pt>
    <dgm:pt modelId="{E6DBA2CD-58B2-4EDB-AE0D-D15444EEF29B}" type="pres">
      <dgm:prSet presAssocID="{732F9821-8907-4317-8926-106F3A1E6583}" presName="topConnNode1" presStyleLbl="node1" presStyleIdx="0" presStyleCnt="0"/>
      <dgm:spPr/>
      <dgm:t>
        <a:bodyPr/>
        <a:lstStyle/>
        <a:p>
          <a:endParaRPr lang="en-US"/>
        </a:p>
      </dgm:t>
    </dgm:pt>
    <dgm:pt modelId="{7D0958A0-A042-448A-91C6-8604FEBE1E54}" type="pres">
      <dgm:prSet presAssocID="{732F9821-8907-4317-8926-106F3A1E6583}" presName="hierChild2" presStyleCnt="0"/>
      <dgm:spPr/>
    </dgm:pt>
    <dgm:pt modelId="{446C0B83-CAD8-438D-B201-618C7B1D2342}" type="pres">
      <dgm:prSet presAssocID="{49C755D8-6141-4DDE-8116-3BC4304C81F3}" presName="Name28" presStyleLbl="parChTrans1D2" presStyleIdx="0" presStyleCnt="3"/>
      <dgm:spPr/>
      <dgm:t>
        <a:bodyPr/>
        <a:lstStyle/>
        <a:p>
          <a:endParaRPr lang="en-US"/>
        </a:p>
      </dgm:t>
    </dgm:pt>
    <dgm:pt modelId="{BDA4E880-518B-4151-9687-CBF6620EE50D}" type="pres">
      <dgm:prSet presAssocID="{9C17BBA3-B844-4207-A963-CB4C449C18B4}" presName="hierRoot2" presStyleCnt="0">
        <dgm:presLayoutVars>
          <dgm:hierBranch val="init"/>
        </dgm:presLayoutVars>
      </dgm:prSet>
      <dgm:spPr/>
    </dgm:pt>
    <dgm:pt modelId="{E8AF123F-8A3C-4CC9-8CD6-903E41FBFDF2}" type="pres">
      <dgm:prSet presAssocID="{9C17BBA3-B844-4207-A963-CB4C449C18B4}" presName="rootComposite2" presStyleCnt="0"/>
      <dgm:spPr/>
    </dgm:pt>
    <dgm:pt modelId="{EC94944A-8E5E-4AA0-A9DB-1DD74F83723C}" type="pres">
      <dgm:prSet presAssocID="{9C17BBA3-B844-4207-A963-CB4C449C18B4}" presName="rootText2" presStyleLbl="alignAcc1" presStyleIdx="0" presStyleCnt="0">
        <dgm:presLayoutVars>
          <dgm:chPref val="3"/>
        </dgm:presLayoutVars>
      </dgm:prSet>
      <dgm:spPr/>
      <dgm:t>
        <a:bodyPr/>
        <a:lstStyle/>
        <a:p>
          <a:endParaRPr lang="en-US"/>
        </a:p>
      </dgm:t>
    </dgm:pt>
    <dgm:pt modelId="{E38A386A-549F-4484-AB56-6BDC53C45A69}" type="pres">
      <dgm:prSet presAssocID="{9C17BBA3-B844-4207-A963-CB4C449C18B4}" presName="topArc2" presStyleLbl="parChTrans1D1" presStyleIdx="2" presStyleCnt="8"/>
      <dgm:spPr/>
    </dgm:pt>
    <dgm:pt modelId="{188B4383-5D11-4897-ADE7-5991A737B2F4}" type="pres">
      <dgm:prSet presAssocID="{9C17BBA3-B844-4207-A963-CB4C449C18B4}" presName="bottomArc2" presStyleLbl="parChTrans1D1" presStyleIdx="3" presStyleCnt="8"/>
      <dgm:spPr/>
    </dgm:pt>
    <dgm:pt modelId="{BF4015B2-A437-449B-945A-C575E95EB446}" type="pres">
      <dgm:prSet presAssocID="{9C17BBA3-B844-4207-A963-CB4C449C18B4}" presName="topConnNode2" presStyleLbl="node2" presStyleIdx="0" presStyleCnt="0"/>
      <dgm:spPr/>
      <dgm:t>
        <a:bodyPr/>
        <a:lstStyle/>
        <a:p>
          <a:endParaRPr lang="en-US"/>
        </a:p>
      </dgm:t>
    </dgm:pt>
    <dgm:pt modelId="{1F0DE8E1-07B9-4C23-951B-199D40ACFAB7}" type="pres">
      <dgm:prSet presAssocID="{9C17BBA3-B844-4207-A963-CB4C449C18B4}" presName="hierChild4" presStyleCnt="0"/>
      <dgm:spPr/>
    </dgm:pt>
    <dgm:pt modelId="{8C201ECF-9A82-4222-8457-FA51918D6E36}" type="pres">
      <dgm:prSet presAssocID="{9C17BBA3-B844-4207-A963-CB4C449C18B4}" presName="hierChild5" presStyleCnt="0"/>
      <dgm:spPr/>
    </dgm:pt>
    <dgm:pt modelId="{B291A065-025B-4683-AB93-603D21400ABE}" type="pres">
      <dgm:prSet presAssocID="{8E6694C9-3F8F-4BF5-BE32-7BE33EFDDBCD}" presName="Name28" presStyleLbl="parChTrans1D2" presStyleIdx="1" presStyleCnt="3"/>
      <dgm:spPr/>
      <dgm:t>
        <a:bodyPr/>
        <a:lstStyle/>
        <a:p>
          <a:endParaRPr lang="en-US"/>
        </a:p>
      </dgm:t>
    </dgm:pt>
    <dgm:pt modelId="{E9867119-60D8-4F62-8DDD-855DF212E35F}" type="pres">
      <dgm:prSet presAssocID="{FF35DA0E-3C1C-4963-8954-7624AA46414E}" presName="hierRoot2" presStyleCnt="0">
        <dgm:presLayoutVars>
          <dgm:hierBranch val="init"/>
        </dgm:presLayoutVars>
      </dgm:prSet>
      <dgm:spPr/>
    </dgm:pt>
    <dgm:pt modelId="{877F8D81-BDC9-46A2-9665-2048534AA9A4}" type="pres">
      <dgm:prSet presAssocID="{FF35DA0E-3C1C-4963-8954-7624AA46414E}" presName="rootComposite2" presStyleCnt="0"/>
      <dgm:spPr/>
    </dgm:pt>
    <dgm:pt modelId="{2C607004-7274-48BD-95BF-805686F17B99}" type="pres">
      <dgm:prSet presAssocID="{FF35DA0E-3C1C-4963-8954-7624AA46414E}" presName="rootText2" presStyleLbl="alignAcc1" presStyleIdx="0" presStyleCnt="0">
        <dgm:presLayoutVars>
          <dgm:chPref val="3"/>
        </dgm:presLayoutVars>
      </dgm:prSet>
      <dgm:spPr/>
      <dgm:t>
        <a:bodyPr/>
        <a:lstStyle/>
        <a:p>
          <a:endParaRPr lang="en-US"/>
        </a:p>
      </dgm:t>
    </dgm:pt>
    <dgm:pt modelId="{6EB63B4F-DA03-475E-81E7-E9776BB7F05C}" type="pres">
      <dgm:prSet presAssocID="{FF35DA0E-3C1C-4963-8954-7624AA46414E}" presName="topArc2" presStyleLbl="parChTrans1D1" presStyleIdx="4" presStyleCnt="8"/>
      <dgm:spPr/>
    </dgm:pt>
    <dgm:pt modelId="{FE2EF299-5E75-40C5-9B6A-681EDEFF6DF7}" type="pres">
      <dgm:prSet presAssocID="{FF35DA0E-3C1C-4963-8954-7624AA46414E}" presName="bottomArc2" presStyleLbl="parChTrans1D1" presStyleIdx="5" presStyleCnt="8"/>
      <dgm:spPr/>
    </dgm:pt>
    <dgm:pt modelId="{3A581983-36EE-4E71-8381-C34B78239C10}" type="pres">
      <dgm:prSet presAssocID="{FF35DA0E-3C1C-4963-8954-7624AA46414E}" presName="topConnNode2" presStyleLbl="node2" presStyleIdx="0" presStyleCnt="0"/>
      <dgm:spPr/>
      <dgm:t>
        <a:bodyPr/>
        <a:lstStyle/>
        <a:p>
          <a:endParaRPr lang="en-US"/>
        </a:p>
      </dgm:t>
    </dgm:pt>
    <dgm:pt modelId="{E3B57035-1778-4408-9C6D-175298CA4AFA}" type="pres">
      <dgm:prSet presAssocID="{FF35DA0E-3C1C-4963-8954-7624AA46414E}" presName="hierChild4" presStyleCnt="0"/>
      <dgm:spPr/>
    </dgm:pt>
    <dgm:pt modelId="{5A995ED6-7CBA-41F4-AE3D-53FE37B6831D}" type="pres">
      <dgm:prSet presAssocID="{FF35DA0E-3C1C-4963-8954-7624AA46414E}" presName="hierChild5" presStyleCnt="0"/>
      <dgm:spPr/>
    </dgm:pt>
    <dgm:pt modelId="{B7FABD0E-88F2-411D-B7D1-028C54D40D87}" type="pres">
      <dgm:prSet presAssocID="{1587B77B-92C1-47BE-9B38-83B41D966A9C}" presName="Name28" presStyleLbl="parChTrans1D2" presStyleIdx="2" presStyleCnt="3"/>
      <dgm:spPr/>
      <dgm:t>
        <a:bodyPr/>
        <a:lstStyle/>
        <a:p>
          <a:endParaRPr lang="en-US"/>
        </a:p>
      </dgm:t>
    </dgm:pt>
    <dgm:pt modelId="{F8BD0637-CA05-4D05-911B-D7A769E0B131}" type="pres">
      <dgm:prSet presAssocID="{CE22C1E3-77C4-4613-BCEC-4C3A86F88EE9}" presName="hierRoot2" presStyleCnt="0">
        <dgm:presLayoutVars>
          <dgm:hierBranch val="init"/>
        </dgm:presLayoutVars>
      </dgm:prSet>
      <dgm:spPr/>
    </dgm:pt>
    <dgm:pt modelId="{ADC085E3-0892-438F-B079-166B9106046F}" type="pres">
      <dgm:prSet presAssocID="{CE22C1E3-77C4-4613-BCEC-4C3A86F88EE9}" presName="rootComposite2" presStyleCnt="0"/>
      <dgm:spPr/>
    </dgm:pt>
    <dgm:pt modelId="{1CA3DEC6-B08B-45C5-8520-8A0605466D2D}" type="pres">
      <dgm:prSet presAssocID="{CE22C1E3-77C4-4613-BCEC-4C3A86F88EE9}" presName="rootText2" presStyleLbl="alignAcc1" presStyleIdx="0" presStyleCnt="0">
        <dgm:presLayoutVars>
          <dgm:chPref val="3"/>
        </dgm:presLayoutVars>
      </dgm:prSet>
      <dgm:spPr/>
      <dgm:t>
        <a:bodyPr/>
        <a:lstStyle/>
        <a:p>
          <a:endParaRPr lang="en-US"/>
        </a:p>
      </dgm:t>
    </dgm:pt>
    <dgm:pt modelId="{ED674148-9BAC-468B-9CCB-3CD9F78C6C5D}" type="pres">
      <dgm:prSet presAssocID="{CE22C1E3-77C4-4613-BCEC-4C3A86F88EE9}" presName="topArc2" presStyleLbl="parChTrans1D1" presStyleIdx="6" presStyleCnt="8"/>
      <dgm:spPr/>
    </dgm:pt>
    <dgm:pt modelId="{CCB7D79E-EAD8-4285-9C19-9E6CFC5F41BA}" type="pres">
      <dgm:prSet presAssocID="{CE22C1E3-77C4-4613-BCEC-4C3A86F88EE9}" presName="bottomArc2" presStyleLbl="parChTrans1D1" presStyleIdx="7" presStyleCnt="8"/>
      <dgm:spPr/>
    </dgm:pt>
    <dgm:pt modelId="{2B4E0CDE-C573-4436-9885-CCB7F34B8B5F}" type="pres">
      <dgm:prSet presAssocID="{CE22C1E3-77C4-4613-BCEC-4C3A86F88EE9}" presName="topConnNode2" presStyleLbl="node2" presStyleIdx="0" presStyleCnt="0"/>
      <dgm:spPr/>
      <dgm:t>
        <a:bodyPr/>
        <a:lstStyle/>
        <a:p>
          <a:endParaRPr lang="en-US"/>
        </a:p>
      </dgm:t>
    </dgm:pt>
    <dgm:pt modelId="{9FA88476-C988-4DCB-8241-986D6F23B042}" type="pres">
      <dgm:prSet presAssocID="{CE22C1E3-77C4-4613-BCEC-4C3A86F88EE9}" presName="hierChild4" presStyleCnt="0"/>
      <dgm:spPr/>
    </dgm:pt>
    <dgm:pt modelId="{B15126E0-E509-43AD-870A-C6F605ED63CF}" type="pres">
      <dgm:prSet presAssocID="{CE22C1E3-77C4-4613-BCEC-4C3A86F88EE9}" presName="hierChild5" presStyleCnt="0"/>
      <dgm:spPr/>
    </dgm:pt>
    <dgm:pt modelId="{61BE4812-8ECC-4FFC-975A-69F6B17ACFF9}" type="pres">
      <dgm:prSet presAssocID="{732F9821-8907-4317-8926-106F3A1E6583}" presName="hierChild3" presStyleCnt="0"/>
      <dgm:spPr/>
    </dgm:pt>
  </dgm:ptLst>
  <dgm:cxnLst>
    <dgm:cxn modelId="{D307384E-7579-4861-81A7-75535525935C}" srcId="{732F9821-8907-4317-8926-106F3A1E6583}" destId="{FF35DA0E-3C1C-4963-8954-7624AA46414E}" srcOrd="1" destOrd="0" parTransId="{8E6694C9-3F8F-4BF5-BE32-7BE33EFDDBCD}" sibTransId="{08337B8C-791E-415A-B876-AAA20685707F}"/>
    <dgm:cxn modelId="{D0D7252C-C5D5-4160-846F-2451BF98BE5F}" type="presOf" srcId="{FF35DA0E-3C1C-4963-8954-7624AA46414E}" destId="{2C607004-7274-48BD-95BF-805686F17B99}" srcOrd="0" destOrd="0" presId="urn:microsoft.com/office/officeart/2008/layout/HalfCircleOrganizationChart"/>
    <dgm:cxn modelId="{62806164-CB62-4A34-B571-DA0F0D4AFF1D}" type="presOf" srcId="{732F9821-8907-4317-8926-106F3A1E6583}" destId="{138DD61F-4543-46E9-BFFD-70F6F315FFCC}" srcOrd="0" destOrd="0" presId="urn:microsoft.com/office/officeart/2008/layout/HalfCircleOrganizationChart"/>
    <dgm:cxn modelId="{8AFAFCD3-053E-461F-806E-BBE7A1D1B17C}" type="presOf" srcId="{DABEE907-1B77-4092-81CE-57635D5C1CA1}" destId="{E615AC8C-10E3-4D72-A567-0E139E07F8A7}" srcOrd="0" destOrd="0" presId="urn:microsoft.com/office/officeart/2008/layout/HalfCircleOrganizationChart"/>
    <dgm:cxn modelId="{34107EA4-0204-4198-BCB9-7062F36573E6}" type="presOf" srcId="{CE22C1E3-77C4-4613-BCEC-4C3A86F88EE9}" destId="{1CA3DEC6-B08B-45C5-8520-8A0605466D2D}" srcOrd="0" destOrd="0" presId="urn:microsoft.com/office/officeart/2008/layout/HalfCircleOrganizationChart"/>
    <dgm:cxn modelId="{7B98FCEB-1B91-4B85-8A4E-BC0B585F0A1E}" type="presOf" srcId="{FF35DA0E-3C1C-4963-8954-7624AA46414E}" destId="{3A581983-36EE-4E71-8381-C34B78239C10}" srcOrd="1" destOrd="0" presId="urn:microsoft.com/office/officeart/2008/layout/HalfCircleOrganizationChart"/>
    <dgm:cxn modelId="{66FB6788-E293-4D22-8B0A-E679ACFDA1A3}" type="presOf" srcId="{732F9821-8907-4317-8926-106F3A1E6583}" destId="{E6DBA2CD-58B2-4EDB-AE0D-D15444EEF29B}" srcOrd="1" destOrd="0" presId="urn:microsoft.com/office/officeart/2008/layout/HalfCircleOrganizationChart"/>
    <dgm:cxn modelId="{B425D3C7-D817-4E92-972B-17CCF0CDEE97}" type="presOf" srcId="{9C17BBA3-B844-4207-A963-CB4C449C18B4}" destId="{EC94944A-8E5E-4AA0-A9DB-1DD74F83723C}" srcOrd="0" destOrd="0" presId="urn:microsoft.com/office/officeart/2008/layout/HalfCircleOrganizationChart"/>
    <dgm:cxn modelId="{014A7CD4-42E7-40F8-BB5D-64C52A483BA8}" srcId="{732F9821-8907-4317-8926-106F3A1E6583}" destId="{9C17BBA3-B844-4207-A963-CB4C449C18B4}" srcOrd="0" destOrd="0" parTransId="{49C755D8-6141-4DDE-8116-3BC4304C81F3}" sibTransId="{7EF745E1-D208-4FD4-95A7-4520A18D3F52}"/>
    <dgm:cxn modelId="{94D5E4CF-806A-4AB8-A5D8-C7BD6006F57A}" srcId="{732F9821-8907-4317-8926-106F3A1E6583}" destId="{CE22C1E3-77C4-4613-BCEC-4C3A86F88EE9}" srcOrd="2" destOrd="0" parTransId="{1587B77B-92C1-47BE-9B38-83B41D966A9C}" sibTransId="{A0F5E5A8-EDB0-42BB-B42A-F17942F41411}"/>
    <dgm:cxn modelId="{3D4CEADE-3868-47C5-BBA1-798B71B4C3D9}" srcId="{DABEE907-1B77-4092-81CE-57635D5C1CA1}" destId="{732F9821-8907-4317-8926-106F3A1E6583}" srcOrd="0" destOrd="0" parTransId="{350690C1-8C83-4E78-993E-415258455359}" sibTransId="{0234A530-C4C7-40CB-9B22-6F280BA37E30}"/>
    <dgm:cxn modelId="{15BDC3E4-38D1-4B98-8B60-FB60B1838307}" type="presOf" srcId="{49C755D8-6141-4DDE-8116-3BC4304C81F3}" destId="{446C0B83-CAD8-438D-B201-618C7B1D2342}" srcOrd="0" destOrd="0" presId="urn:microsoft.com/office/officeart/2008/layout/HalfCircleOrganizationChart"/>
    <dgm:cxn modelId="{6A522BC6-EEB2-4291-9EDA-F09E3CE01B26}" type="presOf" srcId="{8E6694C9-3F8F-4BF5-BE32-7BE33EFDDBCD}" destId="{B291A065-025B-4683-AB93-603D21400ABE}" srcOrd="0" destOrd="0" presId="urn:microsoft.com/office/officeart/2008/layout/HalfCircleOrganizationChart"/>
    <dgm:cxn modelId="{09FAAD6C-F2C1-41C7-A8A1-D594D00FAB15}" type="presOf" srcId="{9C17BBA3-B844-4207-A963-CB4C449C18B4}" destId="{BF4015B2-A437-449B-945A-C575E95EB446}" srcOrd="1" destOrd="0" presId="urn:microsoft.com/office/officeart/2008/layout/HalfCircleOrganizationChart"/>
    <dgm:cxn modelId="{409D7939-6A5B-4D81-ADDC-AA0AAD3B9BFE}" type="presOf" srcId="{CE22C1E3-77C4-4613-BCEC-4C3A86F88EE9}" destId="{2B4E0CDE-C573-4436-9885-CCB7F34B8B5F}" srcOrd="1" destOrd="0" presId="urn:microsoft.com/office/officeart/2008/layout/HalfCircleOrganizationChart"/>
    <dgm:cxn modelId="{E78BB1A7-888F-420D-BF43-7D38848605F6}" type="presOf" srcId="{1587B77B-92C1-47BE-9B38-83B41D966A9C}" destId="{B7FABD0E-88F2-411D-B7D1-028C54D40D87}" srcOrd="0" destOrd="0" presId="urn:microsoft.com/office/officeart/2008/layout/HalfCircleOrganizationChart"/>
    <dgm:cxn modelId="{3313DFFA-D011-447A-BA26-095D8770D946}" type="presParOf" srcId="{E615AC8C-10E3-4D72-A567-0E139E07F8A7}" destId="{986B268B-3F06-4EFC-9182-831056820D2C}" srcOrd="0" destOrd="0" presId="urn:microsoft.com/office/officeart/2008/layout/HalfCircleOrganizationChart"/>
    <dgm:cxn modelId="{B206713A-5C52-4706-96F7-2E062046B873}" type="presParOf" srcId="{986B268B-3F06-4EFC-9182-831056820D2C}" destId="{A0071E63-B078-431B-B999-9B997069DCAD}" srcOrd="0" destOrd="0" presId="urn:microsoft.com/office/officeart/2008/layout/HalfCircleOrganizationChart"/>
    <dgm:cxn modelId="{9AA3ECEE-74D1-4669-BB72-21D8CB898593}" type="presParOf" srcId="{A0071E63-B078-431B-B999-9B997069DCAD}" destId="{138DD61F-4543-46E9-BFFD-70F6F315FFCC}" srcOrd="0" destOrd="0" presId="urn:microsoft.com/office/officeart/2008/layout/HalfCircleOrganizationChart"/>
    <dgm:cxn modelId="{715F809D-0CDC-4ABD-BD76-7BBEAAD52095}" type="presParOf" srcId="{A0071E63-B078-431B-B999-9B997069DCAD}" destId="{E49F2F83-6629-4E22-94E3-3E2A2226121A}" srcOrd="1" destOrd="0" presId="urn:microsoft.com/office/officeart/2008/layout/HalfCircleOrganizationChart"/>
    <dgm:cxn modelId="{87B7AB8E-8D76-47F5-9AFD-6B3A58810AA2}" type="presParOf" srcId="{A0071E63-B078-431B-B999-9B997069DCAD}" destId="{D1A4A8FD-6960-46F0-8D36-8735BB36D092}" srcOrd="2" destOrd="0" presId="urn:microsoft.com/office/officeart/2008/layout/HalfCircleOrganizationChart"/>
    <dgm:cxn modelId="{A6E6C8E4-621A-4CE0-BA31-F3D67B3B018F}" type="presParOf" srcId="{A0071E63-B078-431B-B999-9B997069DCAD}" destId="{E6DBA2CD-58B2-4EDB-AE0D-D15444EEF29B}" srcOrd="3" destOrd="0" presId="urn:microsoft.com/office/officeart/2008/layout/HalfCircleOrganizationChart"/>
    <dgm:cxn modelId="{06D713D2-5C55-474A-A1A3-F12C6A448A2F}" type="presParOf" srcId="{986B268B-3F06-4EFC-9182-831056820D2C}" destId="{7D0958A0-A042-448A-91C6-8604FEBE1E54}" srcOrd="1" destOrd="0" presId="urn:microsoft.com/office/officeart/2008/layout/HalfCircleOrganizationChart"/>
    <dgm:cxn modelId="{EC02E163-4A73-462F-8A63-958F89767185}" type="presParOf" srcId="{7D0958A0-A042-448A-91C6-8604FEBE1E54}" destId="{446C0B83-CAD8-438D-B201-618C7B1D2342}" srcOrd="0" destOrd="0" presId="urn:microsoft.com/office/officeart/2008/layout/HalfCircleOrganizationChart"/>
    <dgm:cxn modelId="{0F17A981-1C71-4192-88D5-197D1EED845F}" type="presParOf" srcId="{7D0958A0-A042-448A-91C6-8604FEBE1E54}" destId="{BDA4E880-518B-4151-9687-CBF6620EE50D}" srcOrd="1" destOrd="0" presId="urn:microsoft.com/office/officeart/2008/layout/HalfCircleOrganizationChart"/>
    <dgm:cxn modelId="{EC0D4C56-539E-4221-A7F8-220F72A068A8}" type="presParOf" srcId="{BDA4E880-518B-4151-9687-CBF6620EE50D}" destId="{E8AF123F-8A3C-4CC9-8CD6-903E41FBFDF2}" srcOrd="0" destOrd="0" presId="urn:microsoft.com/office/officeart/2008/layout/HalfCircleOrganizationChart"/>
    <dgm:cxn modelId="{2D7EF1BF-2800-4664-A46C-E6D1B92B1A71}" type="presParOf" srcId="{E8AF123F-8A3C-4CC9-8CD6-903E41FBFDF2}" destId="{EC94944A-8E5E-4AA0-A9DB-1DD74F83723C}" srcOrd="0" destOrd="0" presId="urn:microsoft.com/office/officeart/2008/layout/HalfCircleOrganizationChart"/>
    <dgm:cxn modelId="{0FE2E400-FA85-4DD7-B4B1-F61B89A709D5}" type="presParOf" srcId="{E8AF123F-8A3C-4CC9-8CD6-903E41FBFDF2}" destId="{E38A386A-549F-4484-AB56-6BDC53C45A69}" srcOrd="1" destOrd="0" presId="urn:microsoft.com/office/officeart/2008/layout/HalfCircleOrganizationChart"/>
    <dgm:cxn modelId="{4058D226-4422-41C8-AE94-2AC6A766BE62}" type="presParOf" srcId="{E8AF123F-8A3C-4CC9-8CD6-903E41FBFDF2}" destId="{188B4383-5D11-4897-ADE7-5991A737B2F4}" srcOrd="2" destOrd="0" presId="urn:microsoft.com/office/officeart/2008/layout/HalfCircleOrganizationChart"/>
    <dgm:cxn modelId="{F1398589-3FF9-4FE5-90F9-07EACDACAFAF}" type="presParOf" srcId="{E8AF123F-8A3C-4CC9-8CD6-903E41FBFDF2}" destId="{BF4015B2-A437-449B-945A-C575E95EB446}" srcOrd="3" destOrd="0" presId="urn:microsoft.com/office/officeart/2008/layout/HalfCircleOrganizationChart"/>
    <dgm:cxn modelId="{1415BEA8-D3AE-4F1E-99B0-D5771408E9D6}" type="presParOf" srcId="{BDA4E880-518B-4151-9687-CBF6620EE50D}" destId="{1F0DE8E1-07B9-4C23-951B-199D40ACFAB7}" srcOrd="1" destOrd="0" presId="urn:microsoft.com/office/officeart/2008/layout/HalfCircleOrganizationChart"/>
    <dgm:cxn modelId="{D7282D9A-23A8-4D35-AA27-8AAF59C607A2}" type="presParOf" srcId="{BDA4E880-518B-4151-9687-CBF6620EE50D}" destId="{8C201ECF-9A82-4222-8457-FA51918D6E36}" srcOrd="2" destOrd="0" presId="urn:microsoft.com/office/officeart/2008/layout/HalfCircleOrganizationChart"/>
    <dgm:cxn modelId="{F2281D9D-1DE4-42E2-AEF3-34F058F3C338}" type="presParOf" srcId="{7D0958A0-A042-448A-91C6-8604FEBE1E54}" destId="{B291A065-025B-4683-AB93-603D21400ABE}" srcOrd="2" destOrd="0" presId="urn:microsoft.com/office/officeart/2008/layout/HalfCircleOrganizationChart"/>
    <dgm:cxn modelId="{0EFEAA57-AB91-42F9-B2FB-F1F75CE28A63}" type="presParOf" srcId="{7D0958A0-A042-448A-91C6-8604FEBE1E54}" destId="{E9867119-60D8-4F62-8DDD-855DF212E35F}" srcOrd="3" destOrd="0" presId="urn:microsoft.com/office/officeart/2008/layout/HalfCircleOrganizationChart"/>
    <dgm:cxn modelId="{0087D54C-A311-4651-B880-5E2F4CA6D0C3}" type="presParOf" srcId="{E9867119-60D8-4F62-8DDD-855DF212E35F}" destId="{877F8D81-BDC9-46A2-9665-2048534AA9A4}" srcOrd="0" destOrd="0" presId="urn:microsoft.com/office/officeart/2008/layout/HalfCircleOrganizationChart"/>
    <dgm:cxn modelId="{036178F1-1D00-4C5B-B65E-3F2857C41AF2}" type="presParOf" srcId="{877F8D81-BDC9-46A2-9665-2048534AA9A4}" destId="{2C607004-7274-48BD-95BF-805686F17B99}" srcOrd="0" destOrd="0" presId="urn:microsoft.com/office/officeart/2008/layout/HalfCircleOrganizationChart"/>
    <dgm:cxn modelId="{BA883E04-BAD9-40F7-87F5-3C2E8579E33D}" type="presParOf" srcId="{877F8D81-BDC9-46A2-9665-2048534AA9A4}" destId="{6EB63B4F-DA03-475E-81E7-E9776BB7F05C}" srcOrd="1" destOrd="0" presId="urn:microsoft.com/office/officeart/2008/layout/HalfCircleOrganizationChart"/>
    <dgm:cxn modelId="{D35A5618-D895-4491-BFEF-D9F4D59F55BD}" type="presParOf" srcId="{877F8D81-BDC9-46A2-9665-2048534AA9A4}" destId="{FE2EF299-5E75-40C5-9B6A-681EDEFF6DF7}" srcOrd="2" destOrd="0" presId="urn:microsoft.com/office/officeart/2008/layout/HalfCircleOrganizationChart"/>
    <dgm:cxn modelId="{87F6BC2B-B37B-46DC-AF73-6CB14676429F}" type="presParOf" srcId="{877F8D81-BDC9-46A2-9665-2048534AA9A4}" destId="{3A581983-36EE-4E71-8381-C34B78239C10}" srcOrd="3" destOrd="0" presId="urn:microsoft.com/office/officeart/2008/layout/HalfCircleOrganizationChart"/>
    <dgm:cxn modelId="{0A668581-5EE0-4D9A-B4AF-B0BFF4EB067D}" type="presParOf" srcId="{E9867119-60D8-4F62-8DDD-855DF212E35F}" destId="{E3B57035-1778-4408-9C6D-175298CA4AFA}" srcOrd="1" destOrd="0" presId="urn:microsoft.com/office/officeart/2008/layout/HalfCircleOrganizationChart"/>
    <dgm:cxn modelId="{FA936C4C-9834-435A-B1B7-695B90680417}" type="presParOf" srcId="{E9867119-60D8-4F62-8DDD-855DF212E35F}" destId="{5A995ED6-7CBA-41F4-AE3D-53FE37B6831D}" srcOrd="2" destOrd="0" presId="urn:microsoft.com/office/officeart/2008/layout/HalfCircleOrganizationChart"/>
    <dgm:cxn modelId="{EE45A72C-7E49-45CD-9A7C-06D68177F646}" type="presParOf" srcId="{7D0958A0-A042-448A-91C6-8604FEBE1E54}" destId="{B7FABD0E-88F2-411D-B7D1-028C54D40D87}" srcOrd="4" destOrd="0" presId="urn:microsoft.com/office/officeart/2008/layout/HalfCircleOrganizationChart"/>
    <dgm:cxn modelId="{3E843165-E83D-4971-99A5-35730284FF1E}" type="presParOf" srcId="{7D0958A0-A042-448A-91C6-8604FEBE1E54}" destId="{F8BD0637-CA05-4D05-911B-D7A769E0B131}" srcOrd="5" destOrd="0" presId="urn:microsoft.com/office/officeart/2008/layout/HalfCircleOrganizationChart"/>
    <dgm:cxn modelId="{59F85F54-8BA4-49B5-8247-D39CA12FFC4C}" type="presParOf" srcId="{F8BD0637-CA05-4D05-911B-D7A769E0B131}" destId="{ADC085E3-0892-438F-B079-166B9106046F}" srcOrd="0" destOrd="0" presId="urn:microsoft.com/office/officeart/2008/layout/HalfCircleOrganizationChart"/>
    <dgm:cxn modelId="{EA2D7518-7106-4AD2-B9DB-A3700FF29603}" type="presParOf" srcId="{ADC085E3-0892-438F-B079-166B9106046F}" destId="{1CA3DEC6-B08B-45C5-8520-8A0605466D2D}" srcOrd="0" destOrd="0" presId="urn:microsoft.com/office/officeart/2008/layout/HalfCircleOrganizationChart"/>
    <dgm:cxn modelId="{89DAF4C5-B409-4330-BB9F-424C7869EA23}" type="presParOf" srcId="{ADC085E3-0892-438F-B079-166B9106046F}" destId="{ED674148-9BAC-468B-9CCB-3CD9F78C6C5D}" srcOrd="1" destOrd="0" presId="urn:microsoft.com/office/officeart/2008/layout/HalfCircleOrganizationChart"/>
    <dgm:cxn modelId="{2F6FF615-1A26-4B8A-BE98-AC05374E9DBE}" type="presParOf" srcId="{ADC085E3-0892-438F-B079-166B9106046F}" destId="{CCB7D79E-EAD8-4285-9C19-9E6CFC5F41BA}" srcOrd="2" destOrd="0" presId="urn:microsoft.com/office/officeart/2008/layout/HalfCircleOrganizationChart"/>
    <dgm:cxn modelId="{B80A4A11-1688-4103-BA5B-A42186245BFD}" type="presParOf" srcId="{ADC085E3-0892-438F-B079-166B9106046F}" destId="{2B4E0CDE-C573-4436-9885-CCB7F34B8B5F}" srcOrd="3" destOrd="0" presId="urn:microsoft.com/office/officeart/2008/layout/HalfCircleOrganizationChart"/>
    <dgm:cxn modelId="{5EF4B6C7-B175-4618-ACB9-37092ADAE2B7}" type="presParOf" srcId="{F8BD0637-CA05-4D05-911B-D7A769E0B131}" destId="{9FA88476-C988-4DCB-8241-986D6F23B042}" srcOrd="1" destOrd="0" presId="urn:microsoft.com/office/officeart/2008/layout/HalfCircleOrganizationChart"/>
    <dgm:cxn modelId="{7AAF8A70-B2DB-4965-9A5C-2545E6076593}" type="presParOf" srcId="{F8BD0637-CA05-4D05-911B-D7A769E0B131}" destId="{B15126E0-E509-43AD-870A-C6F605ED63CF}" srcOrd="2" destOrd="0" presId="urn:microsoft.com/office/officeart/2008/layout/HalfCircleOrganizationChart"/>
    <dgm:cxn modelId="{7AF4ED96-B8D6-43F8-B37F-BCF0240E5F44}" type="presParOf" srcId="{986B268B-3F06-4EFC-9182-831056820D2C}" destId="{61BE4812-8ECC-4FFC-975A-69F6B17ACFF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78B3B-74D8-4BF9-92B2-D55AADFC0CBA}"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469BBC9E-46C6-461D-8FD7-20C4C861CA3C}">
      <dgm:prSet phldrT="[טקסט]"/>
      <dgm:spPr/>
      <dgm:t>
        <a:bodyPr/>
        <a:lstStyle/>
        <a:p>
          <a:r>
            <a:rPr lang="en-US" dirty="0" smtClean="0"/>
            <a:t>R2R</a:t>
          </a:r>
          <a:endParaRPr lang="en-US" dirty="0"/>
        </a:p>
      </dgm:t>
    </dgm:pt>
    <dgm:pt modelId="{6E98D95E-FDB3-4B51-8C98-6252FBCB9C1A}" type="parTrans" cxnId="{B10054C8-E0C2-4551-8FDA-8BA7AC09B5E4}">
      <dgm:prSet/>
      <dgm:spPr/>
      <dgm:t>
        <a:bodyPr/>
        <a:lstStyle/>
        <a:p>
          <a:endParaRPr lang="en-US"/>
        </a:p>
      </dgm:t>
    </dgm:pt>
    <dgm:pt modelId="{845B0D0E-C57A-4CC4-9C6E-A281B07CC3CE}" type="sibTrans" cxnId="{B10054C8-E0C2-4551-8FDA-8BA7AC09B5E4}">
      <dgm:prSet/>
      <dgm:spPr/>
      <dgm:t>
        <a:bodyPr/>
        <a:lstStyle/>
        <a:p>
          <a:endParaRPr lang="en-US"/>
        </a:p>
      </dgm:t>
    </dgm:pt>
    <dgm:pt modelId="{0E274B34-2D92-45AA-93F3-9EAF9ED6C60B}">
      <dgm:prSet phldrT="[טקסט]"/>
      <dgm:spPr/>
      <dgm:t>
        <a:bodyPr/>
        <a:lstStyle/>
        <a:p>
          <a:r>
            <a:rPr lang="en-US" dirty="0" smtClean="0"/>
            <a:t>FDI</a:t>
          </a:r>
          <a:endParaRPr lang="en-US" dirty="0"/>
        </a:p>
      </dgm:t>
    </dgm:pt>
    <dgm:pt modelId="{BE8098BB-4F4B-4AE5-ADFA-3DD88796EFBA}" type="parTrans" cxnId="{72062DD8-F118-4C68-AE04-25E99A1BF18E}">
      <dgm:prSet/>
      <dgm:spPr/>
      <dgm:t>
        <a:bodyPr/>
        <a:lstStyle/>
        <a:p>
          <a:endParaRPr lang="en-US"/>
        </a:p>
      </dgm:t>
    </dgm:pt>
    <dgm:pt modelId="{39A40FF0-648D-49A4-8307-B45E1C52B621}" type="sibTrans" cxnId="{72062DD8-F118-4C68-AE04-25E99A1BF18E}">
      <dgm:prSet/>
      <dgm:spPr/>
      <dgm:t>
        <a:bodyPr/>
        <a:lstStyle/>
        <a:p>
          <a:endParaRPr lang="en-US"/>
        </a:p>
      </dgm:t>
    </dgm:pt>
    <dgm:pt modelId="{0794D6F7-9069-4B7F-8E54-980F228B8DC4}">
      <dgm:prSet phldrT="[טקסט]" phldr="1"/>
      <dgm:spPr/>
      <dgm:t>
        <a:bodyPr/>
        <a:lstStyle/>
        <a:p>
          <a:endParaRPr lang="en-US"/>
        </a:p>
      </dgm:t>
    </dgm:pt>
    <dgm:pt modelId="{38329E49-CFDA-47AD-8475-DCCC95E38966}" type="parTrans" cxnId="{6E2B0F54-0C71-440E-81DF-A0D45844C7D3}">
      <dgm:prSet/>
      <dgm:spPr/>
      <dgm:t>
        <a:bodyPr/>
        <a:lstStyle/>
        <a:p>
          <a:endParaRPr lang="en-US"/>
        </a:p>
      </dgm:t>
    </dgm:pt>
    <dgm:pt modelId="{26344902-128D-4F53-AEDC-D75B1A6F9A86}" type="sibTrans" cxnId="{6E2B0F54-0C71-440E-81DF-A0D45844C7D3}">
      <dgm:prSet/>
      <dgm:spPr/>
      <dgm:t>
        <a:bodyPr/>
        <a:lstStyle/>
        <a:p>
          <a:endParaRPr lang="en-US"/>
        </a:p>
      </dgm:t>
    </dgm:pt>
    <dgm:pt modelId="{6052B08B-23B2-425A-9710-5D5E6312B29B}">
      <dgm:prSet phldrT="[טקסט]" custT="1"/>
      <dgm:spPr/>
      <dgm:t>
        <a:bodyPr/>
        <a:lstStyle/>
        <a:p>
          <a:r>
            <a:rPr lang="en-US" sz="3600" dirty="0" smtClean="0"/>
            <a:t>IIA</a:t>
          </a:r>
          <a:endParaRPr lang="en-US" sz="3600" dirty="0"/>
        </a:p>
      </dgm:t>
    </dgm:pt>
    <dgm:pt modelId="{3D8D9C63-E1E7-41C5-AF8E-6DF00E4D03E5}" type="parTrans" cxnId="{5C2BD431-F604-4230-8C15-ADCDD6C6EEA3}">
      <dgm:prSet/>
      <dgm:spPr/>
      <dgm:t>
        <a:bodyPr/>
        <a:lstStyle/>
        <a:p>
          <a:endParaRPr lang="en-US"/>
        </a:p>
      </dgm:t>
    </dgm:pt>
    <dgm:pt modelId="{89209EB2-02EE-4694-B16A-1F19FF556564}" type="sibTrans" cxnId="{5C2BD431-F604-4230-8C15-ADCDD6C6EEA3}">
      <dgm:prSet/>
      <dgm:spPr/>
      <dgm:t>
        <a:bodyPr/>
        <a:lstStyle/>
        <a:p>
          <a:endParaRPr lang="en-US"/>
        </a:p>
      </dgm:t>
    </dgm:pt>
    <dgm:pt modelId="{F59A8977-746C-431F-9EE7-1C9DCBA2E50F}" type="pres">
      <dgm:prSet presAssocID="{D3478B3B-74D8-4BF9-92B2-D55AADFC0CBA}" presName="Name0" presStyleCnt="0">
        <dgm:presLayoutVars>
          <dgm:chMax val="4"/>
          <dgm:resizeHandles val="exact"/>
        </dgm:presLayoutVars>
      </dgm:prSet>
      <dgm:spPr/>
      <dgm:t>
        <a:bodyPr/>
        <a:lstStyle/>
        <a:p>
          <a:endParaRPr lang="en-US"/>
        </a:p>
      </dgm:t>
    </dgm:pt>
    <dgm:pt modelId="{BACB6BB8-BB0B-4B7A-813C-10D667C05307}" type="pres">
      <dgm:prSet presAssocID="{D3478B3B-74D8-4BF9-92B2-D55AADFC0CBA}" presName="ellipse" presStyleLbl="trBgShp" presStyleIdx="0" presStyleCnt="1"/>
      <dgm:spPr/>
    </dgm:pt>
    <dgm:pt modelId="{9B9EC811-94AE-424B-BCE8-EEFE57976CE8}" type="pres">
      <dgm:prSet presAssocID="{D3478B3B-74D8-4BF9-92B2-D55AADFC0CBA}" presName="arrow1" presStyleLbl="fgShp" presStyleIdx="0" presStyleCnt="1"/>
      <dgm:spPr/>
    </dgm:pt>
    <dgm:pt modelId="{DDC5C8B0-C86C-4F5A-864A-86E16C8948B4}" type="pres">
      <dgm:prSet presAssocID="{D3478B3B-74D8-4BF9-92B2-D55AADFC0CBA}" presName="rectangle" presStyleLbl="revTx" presStyleIdx="0" presStyleCnt="1">
        <dgm:presLayoutVars>
          <dgm:bulletEnabled val="1"/>
        </dgm:presLayoutVars>
      </dgm:prSet>
      <dgm:spPr/>
      <dgm:t>
        <a:bodyPr/>
        <a:lstStyle/>
        <a:p>
          <a:endParaRPr lang="en-US"/>
        </a:p>
      </dgm:t>
    </dgm:pt>
    <dgm:pt modelId="{4AF0694C-08F4-436B-AE91-77B58D133D54}" type="pres">
      <dgm:prSet presAssocID="{0E274B34-2D92-45AA-93F3-9EAF9ED6C60B}" presName="item1" presStyleLbl="node1" presStyleIdx="0" presStyleCnt="3">
        <dgm:presLayoutVars>
          <dgm:bulletEnabled val="1"/>
        </dgm:presLayoutVars>
      </dgm:prSet>
      <dgm:spPr/>
      <dgm:t>
        <a:bodyPr/>
        <a:lstStyle/>
        <a:p>
          <a:endParaRPr lang="en-US"/>
        </a:p>
      </dgm:t>
    </dgm:pt>
    <dgm:pt modelId="{0E7F4FA1-3AC3-4BF7-939D-201F10193D89}" type="pres">
      <dgm:prSet presAssocID="{0794D6F7-9069-4B7F-8E54-980F228B8DC4}" presName="item2" presStyleLbl="node1" presStyleIdx="1" presStyleCnt="3">
        <dgm:presLayoutVars>
          <dgm:bulletEnabled val="1"/>
        </dgm:presLayoutVars>
      </dgm:prSet>
      <dgm:spPr/>
      <dgm:t>
        <a:bodyPr/>
        <a:lstStyle/>
        <a:p>
          <a:endParaRPr lang="en-US"/>
        </a:p>
      </dgm:t>
    </dgm:pt>
    <dgm:pt modelId="{8AE5D74F-BE89-43CC-9FBB-03CE3E02BBB1}" type="pres">
      <dgm:prSet presAssocID="{6052B08B-23B2-425A-9710-5D5E6312B29B}" presName="item3" presStyleLbl="node1" presStyleIdx="2" presStyleCnt="3">
        <dgm:presLayoutVars>
          <dgm:bulletEnabled val="1"/>
        </dgm:presLayoutVars>
      </dgm:prSet>
      <dgm:spPr/>
      <dgm:t>
        <a:bodyPr/>
        <a:lstStyle/>
        <a:p>
          <a:endParaRPr lang="en-US"/>
        </a:p>
      </dgm:t>
    </dgm:pt>
    <dgm:pt modelId="{EB26261E-A1E3-4159-BBEF-EEE86E42033C}" type="pres">
      <dgm:prSet presAssocID="{D3478B3B-74D8-4BF9-92B2-D55AADFC0CBA}" presName="funnel" presStyleLbl="trAlignAcc1" presStyleIdx="0" presStyleCnt="1"/>
      <dgm:spPr/>
    </dgm:pt>
  </dgm:ptLst>
  <dgm:cxnLst>
    <dgm:cxn modelId="{5C2BD431-F604-4230-8C15-ADCDD6C6EEA3}" srcId="{D3478B3B-74D8-4BF9-92B2-D55AADFC0CBA}" destId="{6052B08B-23B2-425A-9710-5D5E6312B29B}" srcOrd="3" destOrd="0" parTransId="{3D8D9C63-E1E7-41C5-AF8E-6DF00E4D03E5}" sibTransId="{89209EB2-02EE-4694-B16A-1F19FF556564}"/>
    <dgm:cxn modelId="{82D2F5B6-1B6F-4731-A476-516BFDBEDE5D}" type="presOf" srcId="{6052B08B-23B2-425A-9710-5D5E6312B29B}" destId="{DDC5C8B0-C86C-4F5A-864A-86E16C8948B4}" srcOrd="0" destOrd="0" presId="urn:microsoft.com/office/officeart/2005/8/layout/funnel1"/>
    <dgm:cxn modelId="{F4E69358-468A-48D0-9AA1-F08AE96EF632}" type="presOf" srcId="{D3478B3B-74D8-4BF9-92B2-D55AADFC0CBA}" destId="{F59A8977-746C-431F-9EE7-1C9DCBA2E50F}" srcOrd="0" destOrd="0" presId="urn:microsoft.com/office/officeart/2005/8/layout/funnel1"/>
    <dgm:cxn modelId="{72062DD8-F118-4C68-AE04-25E99A1BF18E}" srcId="{D3478B3B-74D8-4BF9-92B2-D55AADFC0CBA}" destId="{0E274B34-2D92-45AA-93F3-9EAF9ED6C60B}" srcOrd="1" destOrd="0" parTransId="{BE8098BB-4F4B-4AE5-ADFA-3DD88796EFBA}" sibTransId="{39A40FF0-648D-49A4-8307-B45E1C52B621}"/>
    <dgm:cxn modelId="{A057C2B6-AAF7-4573-8059-2FB257B5137E}" type="presOf" srcId="{0E274B34-2D92-45AA-93F3-9EAF9ED6C60B}" destId="{0E7F4FA1-3AC3-4BF7-939D-201F10193D89}" srcOrd="0" destOrd="0" presId="urn:microsoft.com/office/officeart/2005/8/layout/funnel1"/>
    <dgm:cxn modelId="{6E2B0F54-0C71-440E-81DF-A0D45844C7D3}" srcId="{D3478B3B-74D8-4BF9-92B2-D55AADFC0CBA}" destId="{0794D6F7-9069-4B7F-8E54-980F228B8DC4}" srcOrd="2" destOrd="0" parTransId="{38329E49-CFDA-47AD-8475-DCCC95E38966}" sibTransId="{26344902-128D-4F53-AEDC-D75B1A6F9A86}"/>
    <dgm:cxn modelId="{B10054C8-E0C2-4551-8FDA-8BA7AC09B5E4}" srcId="{D3478B3B-74D8-4BF9-92B2-D55AADFC0CBA}" destId="{469BBC9E-46C6-461D-8FD7-20C4C861CA3C}" srcOrd="0" destOrd="0" parTransId="{6E98D95E-FDB3-4B51-8C98-6252FBCB9C1A}" sibTransId="{845B0D0E-C57A-4CC4-9C6E-A281B07CC3CE}"/>
    <dgm:cxn modelId="{C24260E8-84CB-4E11-BFCD-4F20D7D5830D}" type="presOf" srcId="{0794D6F7-9069-4B7F-8E54-980F228B8DC4}" destId="{4AF0694C-08F4-436B-AE91-77B58D133D54}" srcOrd="0" destOrd="0" presId="urn:microsoft.com/office/officeart/2005/8/layout/funnel1"/>
    <dgm:cxn modelId="{2E6665A1-4C52-42A6-9F30-2AD2FD173287}" type="presOf" srcId="{469BBC9E-46C6-461D-8FD7-20C4C861CA3C}" destId="{8AE5D74F-BE89-43CC-9FBB-03CE3E02BBB1}" srcOrd="0" destOrd="0" presId="urn:microsoft.com/office/officeart/2005/8/layout/funnel1"/>
    <dgm:cxn modelId="{2F05E2A9-A36C-4BAA-8520-DE63C63BA136}" type="presParOf" srcId="{F59A8977-746C-431F-9EE7-1C9DCBA2E50F}" destId="{BACB6BB8-BB0B-4B7A-813C-10D667C05307}" srcOrd="0" destOrd="0" presId="urn:microsoft.com/office/officeart/2005/8/layout/funnel1"/>
    <dgm:cxn modelId="{8F9943F1-5339-4FA3-BFFA-3BB674DD899E}" type="presParOf" srcId="{F59A8977-746C-431F-9EE7-1C9DCBA2E50F}" destId="{9B9EC811-94AE-424B-BCE8-EEFE57976CE8}" srcOrd="1" destOrd="0" presId="urn:microsoft.com/office/officeart/2005/8/layout/funnel1"/>
    <dgm:cxn modelId="{A6C90248-CD82-4521-8FFA-DC42D7F54635}" type="presParOf" srcId="{F59A8977-746C-431F-9EE7-1C9DCBA2E50F}" destId="{DDC5C8B0-C86C-4F5A-864A-86E16C8948B4}" srcOrd="2" destOrd="0" presId="urn:microsoft.com/office/officeart/2005/8/layout/funnel1"/>
    <dgm:cxn modelId="{CE664B71-E7FC-40DB-B261-273BAC29AD7F}" type="presParOf" srcId="{F59A8977-746C-431F-9EE7-1C9DCBA2E50F}" destId="{4AF0694C-08F4-436B-AE91-77B58D133D54}" srcOrd="3" destOrd="0" presId="urn:microsoft.com/office/officeart/2005/8/layout/funnel1"/>
    <dgm:cxn modelId="{28917AF4-67E5-4492-9EED-5ED6EF54A7F5}" type="presParOf" srcId="{F59A8977-746C-431F-9EE7-1C9DCBA2E50F}" destId="{0E7F4FA1-3AC3-4BF7-939D-201F10193D89}" srcOrd="4" destOrd="0" presId="urn:microsoft.com/office/officeart/2005/8/layout/funnel1"/>
    <dgm:cxn modelId="{D19AE109-E994-46AE-9190-3902FBA471CE}" type="presParOf" srcId="{F59A8977-746C-431F-9EE7-1C9DCBA2E50F}" destId="{8AE5D74F-BE89-43CC-9FBB-03CE3E02BBB1}" srcOrd="5" destOrd="0" presId="urn:microsoft.com/office/officeart/2005/8/layout/funnel1"/>
    <dgm:cxn modelId="{DD069533-0F2A-473B-A6CD-63EE8ED649C9}" type="presParOf" srcId="{F59A8977-746C-431F-9EE7-1C9DCBA2E50F}" destId="{EB26261E-A1E3-4159-BBEF-EEE86E42033C}"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3D5E9-2084-428D-841F-53D67C0F38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1B8185B-FFA6-4FB1-866A-206AD6B622B4}">
      <dgm:prSet phldrT="[Text]"/>
      <dgm:spPr/>
      <dgm:t>
        <a:bodyPr/>
        <a:lstStyle/>
        <a:p>
          <a:r>
            <a:rPr lang="en-US" i="1" dirty="0" smtClean="0"/>
            <a:t>The Bilateral Prong</a:t>
          </a:r>
          <a:r>
            <a:rPr lang="en-US" dirty="0" smtClean="0"/>
            <a:t> </a:t>
          </a:r>
          <a:endParaRPr lang="en-GB" dirty="0"/>
        </a:p>
      </dgm:t>
    </dgm:pt>
    <dgm:pt modelId="{332E7239-19E8-4496-A59C-301CC92F5430}" type="parTrans" cxnId="{DE89E551-5A23-49C5-9AFA-B0D222EBC0A6}">
      <dgm:prSet/>
      <dgm:spPr/>
      <dgm:t>
        <a:bodyPr/>
        <a:lstStyle/>
        <a:p>
          <a:endParaRPr lang="en-GB"/>
        </a:p>
      </dgm:t>
    </dgm:pt>
    <dgm:pt modelId="{71C5DBC4-DEB8-4D07-989F-D0606CD7FD7F}" type="sibTrans" cxnId="{DE89E551-5A23-49C5-9AFA-B0D222EBC0A6}">
      <dgm:prSet/>
      <dgm:spPr/>
      <dgm:t>
        <a:bodyPr/>
        <a:lstStyle/>
        <a:p>
          <a:endParaRPr lang="en-GB"/>
        </a:p>
      </dgm:t>
    </dgm:pt>
    <dgm:pt modelId="{BB490B07-1189-4C3D-A0B1-C7323AF17DD8}">
      <dgm:prSet phldrT="[Text]"/>
      <dgm:spPr/>
      <dgm:t>
        <a:bodyPr/>
        <a:lstStyle/>
        <a:p>
          <a:r>
            <a:rPr lang="en-US" i="1" dirty="0" smtClean="0"/>
            <a:t>The Regional Prong</a:t>
          </a:r>
          <a:endParaRPr lang="en-GB" dirty="0"/>
        </a:p>
      </dgm:t>
    </dgm:pt>
    <dgm:pt modelId="{879FA1AF-C421-489E-9C08-9D67029EAF09}" type="parTrans" cxnId="{B944F20F-A0A1-4823-9559-B7C9678D1CF3}">
      <dgm:prSet/>
      <dgm:spPr/>
      <dgm:t>
        <a:bodyPr/>
        <a:lstStyle/>
        <a:p>
          <a:endParaRPr lang="en-GB"/>
        </a:p>
      </dgm:t>
    </dgm:pt>
    <dgm:pt modelId="{84664A00-0E27-48D4-BB6D-BD44F79EF70F}" type="sibTrans" cxnId="{B944F20F-A0A1-4823-9559-B7C9678D1CF3}">
      <dgm:prSet/>
      <dgm:spPr/>
      <dgm:t>
        <a:bodyPr/>
        <a:lstStyle/>
        <a:p>
          <a:endParaRPr lang="en-GB"/>
        </a:p>
      </dgm:t>
    </dgm:pt>
    <dgm:pt modelId="{A18A0C5E-8EEE-4756-B810-35509356EDE3}">
      <dgm:prSet phldrT="[Text]"/>
      <dgm:spPr/>
      <dgm:t>
        <a:bodyPr/>
        <a:lstStyle/>
        <a:p>
          <a:r>
            <a:rPr lang="en-US" i="1" dirty="0" smtClean="0"/>
            <a:t>The Global Prong</a:t>
          </a:r>
          <a:endParaRPr lang="en-GB" dirty="0"/>
        </a:p>
      </dgm:t>
    </dgm:pt>
    <dgm:pt modelId="{84A77F01-47B0-44FA-A7E7-F74B4496E5E3}" type="parTrans" cxnId="{0E9AAC70-0A67-4ED9-A9BA-5AFD9BAC25EE}">
      <dgm:prSet/>
      <dgm:spPr/>
      <dgm:t>
        <a:bodyPr/>
        <a:lstStyle/>
        <a:p>
          <a:endParaRPr lang="en-GB"/>
        </a:p>
      </dgm:t>
    </dgm:pt>
    <dgm:pt modelId="{03344D23-8220-4F10-ADE4-36D6470DEE50}" type="sibTrans" cxnId="{0E9AAC70-0A67-4ED9-A9BA-5AFD9BAC25EE}">
      <dgm:prSet/>
      <dgm:spPr/>
      <dgm:t>
        <a:bodyPr/>
        <a:lstStyle/>
        <a:p>
          <a:endParaRPr lang="en-GB"/>
        </a:p>
      </dgm:t>
    </dgm:pt>
    <dgm:pt modelId="{9E8F245C-7E60-4C77-8943-58A20AA2BF80}" type="pres">
      <dgm:prSet presAssocID="{5213D5E9-2084-428D-841F-53D67C0F3817}" presName="linear" presStyleCnt="0">
        <dgm:presLayoutVars>
          <dgm:dir/>
          <dgm:animLvl val="lvl"/>
          <dgm:resizeHandles val="exact"/>
        </dgm:presLayoutVars>
      </dgm:prSet>
      <dgm:spPr/>
      <dgm:t>
        <a:bodyPr/>
        <a:lstStyle/>
        <a:p>
          <a:endParaRPr lang="en-GB"/>
        </a:p>
      </dgm:t>
    </dgm:pt>
    <dgm:pt modelId="{3E1F3765-8C58-4E40-A2A5-0679E4D5C48E}" type="pres">
      <dgm:prSet presAssocID="{81B8185B-FFA6-4FB1-866A-206AD6B622B4}" presName="parentLin" presStyleCnt="0"/>
      <dgm:spPr/>
    </dgm:pt>
    <dgm:pt modelId="{EF51A98D-2D9C-4D71-865F-6BEDAC9C821F}" type="pres">
      <dgm:prSet presAssocID="{81B8185B-FFA6-4FB1-866A-206AD6B622B4}" presName="parentLeftMargin" presStyleLbl="node1" presStyleIdx="0" presStyleCnt="3"/>
      <dgm:spPr/>
      <dgm:t>
        <a:bodyPr/>
        <a:lstStyle/>
        <a:p>
          <a:endParaRPr lang="en-GB"/>
        </a:p>
      </dgm:t>
    </dgm:pt>
    <dgm:pt modelId="{69E01D62-A9D9-4DB4-9A58-94AD877016BB}" type="pres">
      <dgm:prSet presAssocID="{81B8185B-FFA6-4FB1-866A-206AD6B622B4}" presName="parentText" presStyleLbl="node1" presStyleIdx="0" presStyleCnt="3">
        <dgm:presLayoutVars>
          <dgm:chMax val="0"/>
          <dgm:bulletEnabled val="1"/>
        </dgm:presLayoutVars>
      </dgm:prSet>
      <dgm:spPr/>
      <dgm:t>
        <a:bodyPr/>
        <a:lstStyle/>
        <a:p>
          <a:endParaRPr lang="en-GB"/>
        </a:p>
      </dgm:t>
    </dgm:pt>
    <dgm:pt modelId="{C48FD48E-14EE-4944-8979-930F448E0589}" type="pres">
      <dgm:prSet presAssocID="{81B8185B-FFA6-4FB1-866A-206AD6B622B4}" presName="negativeSpace" presStyleCnt="0"/>
      <dgm:spPr/>
    </dgm:pt>
    <dgm:pt modelId="{009AE1DC-4C34-4C32-810F-F8A9B4465DF3}" type="pres">
      <dgm:prSet presAssocID="{81B8185B-FFA6-4FB1-866A-206AD6B622B4}" presName="childText" presStyleLbl="conFgAcc1" presStyleIdx="0" presStyleCnt="3">
        <dgm:presLayoutVars>
          <dgm:bulletEnabled val="1"/>
        </dgm:presLayoutVars>
      </dgm:prSet>
      <dgm:spPr/>
    </dgm:pt>
    <dgm:pt modelId="{BB180CC6-C5EA-42D2-8197-D77F69357298}" type="pres">
      <dgm:prSet presAssocID="{71C5DBC4-DEB8-4D07-989F-D0606CD7FD7F}" presName="spaceBetweenRectangles" presStyleCnt="0"/>
      <dgm:spPr/>
    </dgm:pt>
    <dgm:pt modelId="{7B0A07DF-7976-4C21-AA48-80B158273AD8}" type="pres">
      <dgm:prSet presAssocID="{BB490B07-1189-4C3D-A0B1-C7323AF17DD8}" presName="parentLin" presStyleCnt="0"/>
      <dgm:spPr/>
    </dgm:pt>
    <dgm:pt modelId="{63478A29-EF5F-4617-B1E8-543BAF13A281}" type="pres">
      <dgm:prSet presAssocID="{BB490B07-1189-4C3D-A0B1-C7323AF17DD8}" presName="parentLeftMargin" presStyleLbl="node1" presStyleIdx="0" presStyleCnt="3"/>
      <dgm:spPr/>
      <dgm:t>
        <a:bodyPr/>
        <a:lstStyle/>
        <a:p>
          <a:endParaRPr lang="en-GB"/>
        </a:p>
      </dgm:t>
    </dgm:pt>
    <dgm:pt modelId="{AFE1A5F9-AF74-4D2C-A7ED-B8820A704043}" type="pres">
      <dgm:prSet presAssocID="{BB490B07-1189-4C3D-A0B1-C7323AF17DD8}" presName="parentText" presStyleLbl="node1" presStyleIdx="1" presStyleCnt="3">
        <dgm:presLayoutVars>
          <dgm:chMax val="0"/>
          <dgm:bulletEnabled val="1"/>
        </dgm:presLayoutVars>
      </dgm:prSet>
      <dgm:spPr/>
      <dgm:t>
        <a:bodyPr/>
        <a:lstStyle/>
        <a:p>
          <a:endParaRPr lang="en-GB"/>
        </a:p>
      </dgm:t>
    </dgm:pt>
    <dgm:pt modelId="{14B15CC2-EA6E-459E-965B-0D58368BC226}" type="pres">
      <dgm:prSet presAssocID="{BB490B07-1189-4C3D-A0B1-C7323AF17DD8}" presName="negativeSpace" presStyleCnt="0"/>
      <dgm:spPr/>
    </dgm:pt>
    <dgm:pt modelId="{BEE2CE80-0451-41F5-8B37-FB567566999B}" type="pres">
      <dgm:prSet presAssocID="{BB490B07-1189-4C3D-A0B1-C7323AF17DD8}" presName="childText" presStyleLbl="conFgAcc1" presStyleIdx="1" presStyleCnt="3">
        <dgm:presLayoutVars>
          <dgm:bulletEnabled val="1"/>
        </dgm:presLayoutVars>
      </dgm:prSet>
      <dgm:spPr/>
    </dgm:pt>
    <dgm:pt modelId="{D186A48B-F747-44C6-AAD4-F4DB108E26C0}" type="pres">
      <dgm:prSet presAssocID="{84664A00-0E27-48D4-BB6D-BD44F79EF70F}" presName="spaceBetweenRectangles" presStyleCnt="0"/>
      <dgm:spPr/>
    </dgm:pt>
    <dgm:pt modelId="{C4368021-5E39-46DF-AA16-59889999F651}" type="pres">
      <dgm:prSet presAssocID="{A18A0C5E-8EEE-4756-B810-35509356EDE3}" presName="parentLin" presStyleCnt="0"/>
      <dgm:spPr/>
    </dgm:pt>
    <dgm:pt modelId="{75A2B441-AA3D-4901-BC96-D8C452836BA1}" type="pres">
      <dgm:prSet presAssocID="{A18A0C5E-8EEE-4756-B810-35509356EDE3}" presName="parentLeftMargin" presStyleLbl="node1" presStyleIdx="1" presStyleCnt="3"/>
      <dgm:spPr/>
      <dgm:t>
        <a:bodyPr/>
        <a:lstStyle/>
        <a:p>
          <a:endParaRPr lang="en-GB"/>
        </a:p>
      </dgm:t>
    </dgm:pt>
    <dgm:pt modelId="{9CD5E6EF-FF2C-40D7-A9D7-83B93E1B2956}" type="pres">
      <dgm:prSet presAssocID="{A18A0C5E-8EEE-4756-B810-35509356EDE3}" presName="parentText" presStyleLbl="node1" presStyleIdx="2" presStyleCnt="3">
        <dgm:presLayoutVars>
          <dgm:chMax val="0"/>
          <dgm:bulletEnabled val="1"/>
        </dgm:presLayoutVars>
      </dgm:prSet>
      <dgm:spPr/>
      <dgm:t>
        <a:bodyPr/>
        <a:lstStyle/>
        <a:p>
          <a:endParaRPr lang="en-GB"/>
        </a:p>
      </dgm:t>
    </dgm:pt>
    <dgm:pt modelId="{DAF1C308-6856-416D-B1BF-7CA01012EC40}" type="pres">
      <dgm:prSet presAssocID="{A18A0C5E-8EEE-4756-B810-35509356EDE3}" presName="negativeSpace" presStyleCnt="0"/>
      <dgm:spPr/>
    </dgm:pt>
    <dgm:pt modelId="{6CA5DF2B-4BB2-47A8-AD7A-090CBF75ECB3}" type="pres">
      <dgm:prSet presAssocID="{A18A0C5E-8EEE-4756-B810-35509356EDE3}" presName="childText" presStyleLbl="conFgAcc1" presStyleIdx="2" presStyleCnt="3">
        <dgm:presLayoutVars>
          <dgm:bulletEnabled val="1"/>
        </dgm:presLayoutVars>
      </dgm:prSet>
      <dgm:spPr/>
    </dgm:pt>
  </dgm:ptLst>
  <dgm:cxnLst>
    <dgm:cxn modelId="{B944F20F-A0A1-4823-9559-B7C9678D1CF3}" srcId="{5213D5E9-2084-428D-841F-53D67C0F3817}" destId="{BB490B07-1189-4C3D-A0B1-C7323AF17DD8}" srcOrd="1" destOrd="0" parTransId="{879FA1AF-C421-489E-9C08-9D67029EAF09}" sibTransId="{84664A00-0E27-48D4-BB6D-BD44F79EF70F}"/>
    <dgm:cxn modelId="{AF788648-52FE-4296-9A43-39DBF607915F}" type="presOf" srcId="{81B8185B-FFA6-4FB1-866A-206AD6B622B4}" destId="{EF51A98D-2D9C-4D71-865F-6BEDAC9C821F}" srcOrd="0" destOrd="0" presId="urn:microsoft.com/office/officeart/2005/8/layout/list1"/>
    <dgm:cxn modelId="{740AA3B9-2E64-4F6E-9615-2503349DDCCB}" type="presOf" srcId="{5213D5E9-2084-428D-841F-53D67C0F3817}" destId="{9E8F245C-7E60-4C77-8943-58A20AA2BF80}" srcOrd="0" destOrd="0" presId="urn:microsoft.com/office/officeart/2005/8/layout/list1"/>
    <dgm:cxn modelId="{FAACA611-308B-4CCA-B65A-A4ADF424EC61}" type="presOf" srcId="{A18A0C5E-8EEE-4756-B810-35509356EDE3}" destId="{75A2B441-AA3D-4901-BC96-D8C452836BA1}" srcOrd="0" destOrd="0" presId="urn:microsoft.com/office/officeart/2005/8/layout/list1"/>
    <dgm:cxn modelId="{0E9AAC70-0A67-4ED9-A9BA-5AFD9BAC25EE}" srcId="{5213D5E9-2084-428D-841F-53D67C0F3817}" destId="{A18A0C5E-8EEE-4756-B810-35509356EDE3}" srcOrd="2" destOrd="0" parTransId="{84A77F01-47B0-44FA-A7E7-F74B4496E5E3}" sibTransId="{03344D23-8220-4F10-ADE4-36D6470DEE50}"/>
    <dgm:cxn modelId="{EC61E27D-0FD1-4803-BCE5-29B1F82D661E}" type="presOf" srcId="{A18A0C5E-8EEE-4756-B810-35509356EDE3}" destId="{9CD5E6EF-FF2C-40D7-A9D7-83B93E1B2956}" srcOrd="1" destOrd="0" presId="urn:microsoft.com/office/officeart/2005/8/layout/list1"/>
    <dgm:cxn modelId="{DE89E551-5A23-49C5-9AFA-B0D222EBC0A6}" srcId="{5213D5E9-2084-428D-841F-53D67C0F3817}" destId="{81B8185B-FFA6-4FB1-866A-206AD6B622B4}" srcOrd="0" destOrd="0" parTransId="{332E7239-19E8-4496-A59C-301CC92F5430}" sibTransId="{71C5DBC4-DEB8-4D07-989F-D0606CD7FD7F}"/>
    <dgm:cxn modelId="{EBA7B6BB-B040-4242-AA6C-BAE0112589F6}" type="presOf" srcId="{BB490B07-1189-4C3D-A0B1-C7323AF17DD8}" destId="{63478A29-EF5F-4617-B1E8-543BAF13A281}" srcOrd="0" destOrd="0" presId="urn:microsoft.com/office/officeart/2005/8/layout/list1"/>
    <dgm:cxn modelId="{B5BD50F1-7478-4A73-BCAC-D11FB9406AFF}" type="presOf" srcId="{81B8185B-FFA6-4FB1-866A-206AD6B622B4}" destId="{69E01D62-A9D9-4DB4-9A58-94AD877016BB}" srcOrd="1" destOrd="0" presId="urn:microsoft.com/office/officeart/2005/8/layout/list1"/>
    <dgm:cxn modelId="{282D2075-281E-406F-8F41-D0AF90E9A120}" type="presOf" srcId="{BB490B07-1189-4C3D-A0B1-C7323AF17DD8}" destId="{AFE1A5F9-AF74-4D2C-A7ED-B8820A704043}" srcOrd="1" destOrd="0" presId="urn:microsoft.com/office/officeart/2005/8/layout/list1"/>
    <dgm:cxn modelId="{943CFDF7-5A33-41A8-8BB2-265DDF345DA2}" type="presParOf" srcId="{9E8F245C-7E60-4C77-8943-58A20AA2BF80}" destId="{3E1F3765-8C58-4E40-A2A5-0679E4D5C48E}" srcOrd="0" destOrd="0" presId="urn:microsoft.com/office/officeart/2005/8/layout/list1"/>
    <dgm:cxn modelId="{528C19E7-2069-42B6-AEDE-3DAABB7E1846}" type="presParOf" srcId="{3E1F3765-8C58-4E40-A2A5-0679E4D5C48E}" destId="{EF51A98D-2D9C-4D71-865F-6BEDAC9C821F}" srcOrd="0" destOrd="0" presId="urn:microsoft.com/office/officeart/2005/8/layout/list1"/>
    <dgm:cxn modelId="{143159B3-1218-4E05-8E42-645F86F75030}" type="presParOf" srcId="{3E1F3765-8C58-4E40-A2A5-0679E4D5C48E}" destId="{69E01D62-A9D9-4DB4-9A58-94AD877016BB}" srcOrd="1" destOrd="0" presId="urn:microsoft.com/office/officeart/2005/8/layout/list1"/>
    <dgm:cxn modelId="{AEB7D4C9-DBC4-4E3D-99CD-E4C5E8C0968B}" type="presParOf" srcId="{9E8F245C-7E60-4C77-8943-58A20AA2BF80}" destId="{C48FD48E-14EE-4944-8979-930F448E0589}" srcOrd="1" destOrd="0" presId="urn:microsoft.com/office/officeart/2005/8/layout/list1"/>
    <dgm:cxn modelId="{3E7AA9DE-BC97-410F-A40B-D61E5B9D6E7E}" type="presParOf" srcId="{9E8F245C-7E60-4C77-8943-58A20AA2BF80}" destId="{009AE1DC-4C34-4C32-810F-F8A9B4465DF3}" srcOrd="2" destOrd="0" presId="urn:microsoft.com/office/officeart/2005/8/layout/list1"/>
    <dgm:cxn modelId="{990714D9-3E63-4F71-84A3-D5E12E48DE87}" type="presParOf" srcId="{9E8F245C-7E60-4C77-8943-58A20AA2BF80}" destId="{BB180CC6-C5EA-42D2-8197-D77F69357298}" srcOrd="3" destOrd="0" presId="urn:microsoft.com/office/officeart/2005/8/layout/list1"/>
    <dgm:cxn modelId="{B17FF9EE-FA43-4B33-915F-F3A89A961764}" type="presParOf" srcId="{9E8F245C-7E60-4C77-8943-58A20AA2BF80}" destId="{7B0A07DF-7976-4C21-AA48-80B158273AD8}" srcOrd="4" destOrd="0" presId="urn:microsoft.com/office/officeart/2005/8/layout/list1"/>
    <dgm:cxn modelId="{CE6D9854-305E-48D7-8E32-D7977783FD84}" type="presParOf" srcId="{7B0A07DF-7976-4C21-AA48-80B158273AD8}" destId="{63478A29-EF5F-4617-B1E8-543BAF13A281}" srcOrd="0" destOrd="0" presId="urn:microsoft.com/office/officeart/2005/8/layout/list1"/>
    <dgm:cxn modelId="{B0D5FAF4-0B0F-42E8-974B-C86FB9BE8246}" type="presParOf" srcId="{7B0A07DF-7976-4C21-AA48-80B158273AD8}" destId="{AFE1A5F9-AF74-4D2C-A7ED-B8820A704043}" srcOrd="1" destOrd="0" presId="urn:microsoft.com/office/officeart/2005/8/layout/list1"/>
    <dgm:cxn modelId="{4B0CD00B-336C-4589-9819-38F28D45E5EA}" type="presParOf" srcId="{9E8F245C-7E60-4C77-8943-58A20AA2BF80}" destId="{14B15CC2-EA6E-459E-965B-0D58368BC226}" srcOrd="5" destOrd="0" presId="urn:microsoft.com/office/officeart/2005/8/layout/list1"/>
    <dgm:cxn modelId="{74249199-8F27-4B56-AA7B-9DD9C79A16F6}" type="presParOf" srcId="{9E8F245C-7E60-4C77-8943-58A20AA2BF80}" destId="{BEE2CE80-0451-41F5-8B37-FB567566999B}" srcOrd="6" destOrd="0" presId="urn:microsoft.com/office/officeart/2005/8/layout/list1"/>
    <dgm:cxn modelId="{B041E7FB-316F-4363-98F4-EE41F21541CA}" type="presParOf" srcId="{9E8F245C-7E60-4C77-8943-58A20AA2BF80}" destId="{D186A48B-F747-44C6-AAD4-F4DB108E26C0}" srcOrd="7" destOrd="0" presId="urn:microsoft.com/office/officeart/2005/8/layout/list1"/>
    <dgm:cxn modelId="{F8DA76CC-0B4E-4379-BF44-B092106E0521}" type="presParOf" srcId="{9E8F245C-7E60-4C77-8943-58A20AA2BF80}" destId="{C4368021-5E39-46DF-AA16-59889999F651}" srcOrd="8" destOrd="0" presId="urn:microsoft.com/office/officeart/2005/8/layout/list1"/>
    <dgm:cxn modelId="{040FB46F-1CA3-4FE4-8BE9-42B1A5F0B163}" type="presParOf" srcId="{C4368021-5E39-46DF-AA16-59889999F651}" destId="{75A2B441-AA3D-4901-BC96-D8C452836BA1}" srcOrd="0" destOrd="0" presId="urn:microsoft.com/office/officeart/2005/8/layout/list1"/>
    <dgm:cxn modelId="{145FCE3E-3209-4289-B146-5712504EF47F}" type="presParOf" srcId="{C4368021-5E39-46DF-AA16-59889999F651}" destId="{9CD5E6EF-FF2C-40D7-A9D7-83B93E1B2956}" srcOrd="1" destOrd="0" presId="urn:microsoft.com/office/officeart/2005/8/layout/list1"/>
    <dgm:cxn modelId="{D3E75198-3D2B-4481-BD4A-D31B31E0B098}" type="presParOf" srcId="{9E8F245C-7E60-4C77-8943-58A20AA2BF80}" destId="{DAF1C308-6856-416D-B1BF-7CA01012EC40}" srcOrd="9" destOrd="0" presId="urn:microsoft.com/office/officeart/2005/8/layout/list1"/>
    <dgm:cxn modelId="{6257D03D-8F28-49AD-80D1-7AF1AE12AB5B}" type="presParOf" srcId="{9E8F245C-7E60-4C77-8943-58A20AA2BF80}" destId="{6CA5DF2B-4BB2-47A8-AD7A-090CBF75EC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ABD0E-88F2-411D-B7D1-028C54D40D87}">
      <dsp:nvSpPr>
        <dsp:cNvPr id="0" name=""/>
        <dsp:cNvSpPr/>
      </dsp:nvSpPr>
      <dsp:spPr>
        <a:xfrm>
          <a:off x="3695700" y="1487601"/>
          <a:ext cx="2614734" cy="453796"/>
        </a:xfrm>
        <a:custGeom>
          <a:avLst/>
          <a:gdLst/>
          <a:ahLst/>
          <a:cxnLst/>
          <a:rect l="0" t="0" r="0" b="0"/>
          <a:pathLst>
            <a:path>
              <a:moveTo>
                <a:pt x="0" y="0"/>
              </a:moveTo>
              <a:lnTo>
                <a:pt x="0" y="226898"/>
              </a:lnTo>
              <a:lnTo>
                <a:pt x="2614734" y="226898"/>
              </a:lnTo>
              <a:lnTo>
                <a:pt x="2614734" y="453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1A065-025B-4683-AB93-603D21400ABE}">
      <dsp:nvSpPr>
        <dsp:cNvPr id="0" name=""/>
        <dsp:cNvSpPr/>
      </dsp:nvSpPr>
      <dsp:spPr>
        <a:xfrm>
          <a:off x="3649980" y="1487601"/>
          <a:ext cx="91440" cy="453796"/>
        </a:xfrm>
        <a:custGeom>
          <a:avLst/>
          <a:gdLst/>
          <a:ahLst/>
          <a:cxnLst/>
          <a:rect l="0" t="0" r="0" b="0"/>
          <a:pathLst>
            <a:path>
              <a:moveTo>
                <a:pt x="45720" y="0"/>
              </a:moveTo>
              <a:lnTo>
                <a:pt x="45720" y="453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C0B83-CAD8-438D-B201-618C7B1D2342}">
      <dsp:nvSpPr>
        <dsp:cNvPr id="0" name=""/>
        <dsp:cNvSpPr/>
      </dsp:nvSpPr>
      <dsp:spPr>
        <a:xfrm>
          <a:off x="1080965" y="1487601"/>
          <a:ext cx="2614734" cy="453796"/>
        </a:xfrm>
        <a:custGeom>
          <a:avLst/>
          <a:gdLst/>
          <a:ahLst/>
          <a:cxnLst/>
          <a:rect l="0" t="0" r="0" b="0"/>
          <a:pathLst>
            <a:path>
              <a:moveTo>
                <a:pt x="2614734" y="0"/>
              </a:moveTo>
              <a:lnTo>
                <a:pt x="2614734" y="226898"/>
              </a:lnTo>
              <a:lnTo>
                <a:pt x="0" y="226898"/>
              </a:lnTo>
              <a:lnTo>
                <a:pt x="0" y="453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9F2F83-6629-4E22-94E3-3E2A2226121A}">
      <dsp:nvSpPr>
        <dsp:cNvPr id="0" name=""/>
        <dsp:cNvSpPr/>
      </dsp:nvSpPr>
      <dsp:spPr>
        <a:xfrm>
          <a:off x="3155465" y="407132"/>
          <a:ext cx="1080468" cy="1080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A4A8FD-6960-46F0-8D36-8735BB36D092}">
      <dsp:nvSpPr>
        <dsp:cNvPr id="0" name=""/>
        <dsp:cNvSpPr/>
      </dsp:nvSpPr>
      <dsp:spPr>
        <a:xfrm>
          <a:off x="3155465" y="407132"/>
          <a:ext cx="1080468" cy="1080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DD61F-4543-46E9-BFFD-70F6F315FFCC}">
      <dsp:nvSpPr>
        <dsp:cNvPr id="0" name=""/>
        <dsp:cNvSpPr/>
      </dsp:nvSpPr>
      <dsp:spPr>
        <a:xfrm>
          <a:off x="2615231" y="601616"/>
          <a:ext cx="2160937" cy="6915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I. Why?</a:t>
          </a:r>
          <a:endParaRPr lang="en-US" sz="3600" kern="1200" dirty="0"/>
        </a:p>
      </dsp:txBody>
      <dsp:txXfrm>
        <a:off x="2615231" y="601616"/>
        <a:ext cx="2160937" cy="691500"/>
      </dsp:txXfrm>
    </dsp:sp>
    <dsp:sp modelId="{E38A386A-549F-4484-AB56-6BDC53C45A69}">
      <dsp:nvSpPr>
        <dsp:cNvPr id="0" name=""/>
        <dsp:cNvSpPr/>
      </dsp:nvSpPr>
      <dsp:spPr>
        <a:xfrm>
          <a:off x="540730" y="1941398"/>
          <a:ext cx="1080468" cy="1080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B4383-5D11-4897-ADE7-5991A737B2F4}">
      <dsp:nvSpPr>
        <dsp:cNvPr id="0" name=""/>
        <dsp:cNvSpPr/>
      </dsp:nvSpPr>
      <dsp:spPr>
        <a:xfrm>
          <a:off x="540730" y="1941398"/>
          <a:ext cx="1080468" cy="1080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4944A-8E5E-4AA0-A9DB-1DD74F83723C}">
      <dsp:nvSpPr>
        <dsp:cNvPr id="0" name=""/>
        <dsp:cNvSpPr/>
      </dsp:nvSpPr>
      <dsp:spPr>
        <a:xfrm>
          <a:off x="496" y="2135882"/>
          <a:ext cx="2160937" cy="6915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promotion</a:t>
          </a:r>
          <a:endParaRPr lang="en-US" sz="3600" kern="1200" dirty="0"/>
        </a:p>
      </dsp:txBody>
      <dsp:txXfrm>
        <a:off x="496" y="2135882"/>
        <a:ext cx="2160937" cy="691500"/>
      </dsp:txXfrm>
    </dsp:sp>
    <dsp:sp modelId="{6EB63B4F-DA03-475E-81E7-E9776BB7F05C}">
      <dsp:nvSpPr>
        <dsp:cNvPr id="0" name=""/>
        <dsp:cNvSpPr/>
      </dsp:nvSpPr>
      <dsp:spPr>
        <a:xfrm>
          <a:off x="3155465" y="1941398"/>
          <a:ext cx="1080468" cy="1080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2EF299-5E75-40C5-9B6A-681EDEFF6DF7}">
      <dsp:nvSpPr>
        <dsp:cNvPr id="0" name=""/>
        <dsp:cNvSpPr/>
      </dsp:nvSpPr>
      <dsp:spPr>
        <a:xfrm>
          <a:off x="3155465" y="1941398"/>
          <a:ext cx="1080468" cy="1080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07004-7274-48BD-95BF-805686F17B99}">
      <dsp:nvSpPr>
        <dsp:cNvPr id="0" name=""/>
        <dsp:cNvSpPr/>
      </dsp:nvSpPr>
      <dsp:spPr>
        <a:xfrm>
          <a:off x="2615231" y="2135882"/>
          <a:ext cx="2160937" cy="6915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facilitation</a:t>
          </a:r>
          <a:endParaRPr lang="en-US" sz="3600" kern="1200" dirty="0"/>
        </a:p>
      </dsp:txBody>
      <dsp:txXfrm>
        <a:off x="2615231" y="2135882"/>
        <a:ext cx="2160937" cy="691500"/>
      </dsp:txXfrm>
    </dsp:sp>
    <dsp:sp modelId="{ED674148-9BAC-468B-9CCB-3CD9F78C6C5D}">
      <dsp:nvSpPr>
        <dsp:cNvPr id="0" name=""/>
        <dsp:cNvSpPr/>
      </dsp:nvSpPr>
      <dsp:spPr>
        <a:xfrm>
          <a:off x="5770200" y="1941398"/>
          <a:ext cx="1080468" cy="10804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7D79E-EAD8-4285-9C19-9E6CFC5F41BA}">
      <dsp:nvSpPr>
        <dsp:cNvPr id="0" name=""/>
        <dsp:cNvSpPr/>
      </dsp:nvSpPr>
      <dsp:spPr>
        <a:xfrm>
          <a:off x="5770200" y="1941398"/>
          <a:ext cx="1080468" cy="10804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3DEC6-B08B-45C5-8520-8A0605466D2D}">
      <dsp:nvSpPr>
        <dsp:cNvPr id="0" name=""/>
        <dsp:cNvSpPr/>
      </dsp:nvSpPr>
      <dsp:spPr>
        <a:xfrm>
          <a:off x="5229965" y="2135882"/>
          <a:ext cx="2160937" cy="6915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protection</a:t>
          </a:r>
          <a:endParaRPr lang="en-US" sz="3600" kern="1200" dirty="0"/>
        </a:p>
      </dsp:txBody>
      <dsp:txXfrm>
        <a:off x="5229965" y="2135882"/>
        <a:ext cx="2160937" cy="691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B6BB8-BB0B-4B7A-813C-10D667C05307}">
      <dsp:nvSpPr>
        <dsp:cNvPr id="0" name=""/>
        <dsp:cNvSpPr/>
      </dsp:nvSpPr>
      <dsp:spPr>
        <a:xfrm>
          <a:off x="1043193" y="124856"/>
          <a:ext cx="2477928" cy="8605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EC811-94AE-424B-BCE8-EEFE57976CE8}">
      <dsp:nvSpPr>
        <dsp:cNvPr id="0" name=""/>
        <dsp:cNvSpPr/>
      </dsp:nvSpPr>
      <dsp:spPr>
        <a:xfrm>
          <a:off x="2045890" y="2232056"/>
          <a:ext cx="480218" cy="30734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5C8B0-C86C-4F5A-864A-86E16C8948B4}">
      <dsp:nvSpPr>
        <dsp:cNvPr id="0" name=""/>
        <dsp:cNvSpPr/>
      </dsp:nvSpPr>
      <dsp:spPr>
        <a:xfrm>
          <a:off x="1133475" y="2477928"/>
          <a:ext cx="2305050" cy="57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IIA</a:t>
          </a:r>
          <a:endParaRPr lang="en-US" sz="3600" kern="1200" dirty="0"/>
        </a:p>
      </dsp:txBody>
      <dsp:txXfrm>
        <a:off x="1133475" y="2477928"/>
        <a:ext cx="2305050" cy="576262"/>
      </dsp:txXfrm>
    </dsp:sp>
    <dsp:sp modelId="{4AF0694C-08F4-436B-AE91-77B58D133D54}">
      <dsp:nvSpPr>
        <dsp:cNvPr id="0" name=""/>
        <dsp:cNvSpPr/>
      </dsp:nvSpPr>
      <dsp:spPr>
        <a:xfrm>
          <a:off x="1944084" y="1051871"/>
          <a:ext cx="864393" cy="864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2070671" y="1178458"/>
        <a:ext cx="611219" cy="611219"/>
      </dsp:txXfrm>
    </dsp:sp>
    <dsp:sp modelId="{0E7F4FA1-3AC3-4BF7-939D-201F10193D89}">
      <dsp:nvSpPr>
        <dsp:cNvPr id="0" name=""/>
        <dsp:cNvSpPr/>
      </dsp:nvSpPr>
      <dsp:spPr>
        <a:xfrm>
          <a:off x="1325562" y="403383"/>
          <a:ext cx="864393" cy="864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FDI</a:t>
          </a:r>
          <a:endParaRPr lang="en-US" sz="2600" kern="1200" dirty="0"/>
        </a:p>
      </dsp:txBody>
      <dsp:txXfrm>
        <a:off x="1452149" y="529970"/>
        <a:ext cx="611219" cy="611219"/>
      </dsp:txXfrm>
    </dsp:sp>
    <dsp:sp modelId="{8AE5D74F-BE89-43CC-9FBB-03CE3E02BBB1}">
      <dsp:nvSpPr>
        <dsp:cNvPr id="0" name=""/>
        <dsp:cNvSpPr/>
      </dsp:nvSpPr>
      <dsp:spPr>
        <a:xfrm>
          <a:off x="2209165" y="194392"/>
          <a:ext cx="864393" cy="864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R2R</a:t>
          </a:r>
          <a:endParaRPr lang="en-US" sz="2600" kern="1200" dirty="0"/>
        </a:p>
      </dsp:txBody>
      <dsp:txXfrm>
        <a:off x="2335752" y="320979"/>
        <a:ext cx="611219" cy="611219"/>
      </dsp:txXfrm>
    </dsp:sp>
    <dsp:sp modelId="{EB26261E-A1E3-4159-BBEF-EEE86E42033C}">
      <dsp:nvSpPr>
        <dsp:cNvPr id="0" name=""/>
        <dsp:cNvSpPr/>
      </dsp:nvSpPr>
      <dsp:spPr>
        <a:xfrm>
          <a:off x="941387" y="19208"/>
          <a:ext cx="2689225" cy="21513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AE1DC-4C34-4C32-810F-F8A9B4465DF3}">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01D62-A9D9-4DB4-9A58-94AD877016BB}">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i="1" kern="1200" dirty="0" smtClean="0"/>
            <a:t>The Bilateral Prong</a:t>
          </a:r>
          <a:r>
            <a:rPr lang="en-US" sz="3100" kern="1200" dirty="0" smtClean="0"/>
            <a:t> </a:t>
          </a:r>
          <a:endParaRPr lang="en-GB" sz="3100" kern="1200" dirty="0"/>
        </a:p>
      </dsp:txBody>
      <dsp:txXfrm>
        <a:off x="349472" y="51131"/>
        <a:ext cx="4177856" cy="825776"/>
      </dsp:txXfrm>
    </dsp:sp>
    <dsp:sp modelId="{BEE2CE80-0451-41F5-8B37-FB567566999B}">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E1A5F9-AF74-4D2C-A7ED-B8820A704043}">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i="1" kern="1200" dirty="0" smtClean="0"/>
            <a:t>The Regional Prong</a:t>
          </a:r>
          <a:endParaRPr lang="en-GB" sz="3100" kern="1200" dirty="0"/>
        </a:p>
      </dsp:txBody>
      <dsp:txXfrm>
        <a:off x="349472" y="1457291"/>
        <a:ext cx="4177856" cy="825776"/>
      </dsp:txXfrm>
    </dsp:sp>
    <dsp:sp modelId="{6CA5DF2B-4BB2-47A8-AD7A-090CBF75ECB3}">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5E6EF-FF2C-40D7-A9D7-83B93E1B2956}">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i="1" kern="1200" dirty="0" smtClean="0"/>
            <a:t>The Global Prong</a:t>
          </a:r>
          <a:endParaRPr lang="en-GB" sz="3100" kern="1200" dirty="0"/>
        </a:p>
      </dsp:txBody>
      <dsp:txXfrm>
        <a:off x="349472" y="2863452"/>
        <a:ext cx="4177856" cy="82577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60451C4-497C-4A90-B658-E0DFCEB0F3A4}" type="datetimeFigureOut">
              <a:rPr lang="en-GB" smtClean="0"/>
              <a:t>23/02/2017</a:t>
            </a:fld>
            <a:endParaRPr lang="en-GB"/>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0BFB52B-F932-4C0B-8E92-265D76549786}" type="slidenum">
              <a:rPr lang="en-GB" smtClean="0"/>
              <a:t>‹#›</a:t>
            </a:fld>
            <a:endParaRPr lang="en-GB"/>
          </a:p>
        </p:txBody>
      </p:sp>
    </p:spTree>
    <p:extLst>
      <p:ext uri="{BB962C8B-B14F-4D97-AF65-F5344CB8AC3E}">
        <p14:creationId xmlns:p14="http://schemas.microsoft.com/office/powerpoint/2010/main" val="197273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nvestmentpolicyhub.unctad.org/Upload/Documents/Investment-Facilitation_Review%20Note%203%20feb.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a:t>
            </a:fld>
            <a:endParaRPr lang="en-GB"/>
          </a:p>
        </p:txBody>
      </p:sp>
    </p:spTree>
    <p:extLst>
      <p:ext uri="{BB962C8B-B14F-4D97-AF65-F5344CB8AC3E}">
        <p14:creationId xmlns:p14="http://schemas.microsoft.com/office/powerpoint/2010/main" val="111727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GB" sz="1200" b="1" kern="1200" dirty="0" smtClean="0">
                <a:solidFill>
                  <a:schemeClr val="tx1"/>
                </a:solidFill>
                <a:effectLst/>
                <a:latin typeface="+mn-lt"/>
                <a:ea typeface="+mn-ea"/>
                <a:cs typeface="+mn-cs"/>
              </a:rPr>
              <a:t>AGAINST: (Geraint Davies:</a:t>
            </a:r>
            <a:r>
              <a:rPr lang="en-GB" sz="1200" kern="1200" dirty="0" smtClean="0">
                <a:solidFill>
                  <a:schemeClr val="tx1"/>
                </a:solidFill>
                <a:effectLst/>
                <a:latin typeface="+mn-lt"/>
                <a:ea typeface="+mn-ea"/>
                <a:cs typeface="+mn-cs"/>
              </a:rPr>
              <a:t>) The thorn in the rose is the investor-state dispute settlement—the ISDS. As has been mentioned, this is an opportunity for deals to be struck behind closed doors to empower multinational companies, within a new system of law outside the law with which we govern ourselves, to sue democratically elected Governments for passing laws that protect people</a:t>
            </a:r>
            <a:endParaRPr lang="en-US"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There are people who say there is no risk from ISDS, but there is a lot of evidence and a track record of multinationals using the powers at their disposal to extract money where laws are passed undermining future profit flows. Philip Morris is the obvious example: it is suing Uruguay and Australia for something like $100 million. Lone Pine is suing the Canadian Government for about $250 million, because Quebec wants a moratorium on fracking. </a:t>
            </a:r>
            <a:r>
              <a:rPr lang="en-GB" sz="1200" kern="1200" dirty="0" err="1" smtClean="0">
                <a:solidFill>
                  <a:schemeClr val="tx1"/>
                </a:solidFill>
                <a:effectLst/>
                <a:latin typeface="+mn-lt"/>
                <a:ea typeface="+mn-ea"/>
                <a:cs typeface="+mn-cs"/>
              </a:rPr>
              <a:t>Achmea</a:t>
            </a:r>
            <a:r>
              <a:rPr lang="en-GB" sz="1200" kern="1200" dirty="0" smtClean="0">
                <a:solidFill>
                  <a:schemeClr val="tx1"/>
                </a:solidFill>
                <a:effectLst/>
                <a:latin typeface="+mn-lt"/>
                <a:ea typeface="+mn-ea"/>
                <a:cs typeface="+mn-cs"/>
              </a:rPr>
              <a:t>, the Dutch insurer, is suing the Slovakian Government who tried to reverse some of their health privatisations. Argentina has paid more than $1 billion to US and EU energy giants, because it froze energy and water prices. If these powers are available, they will be used to fleece the taxpayer. </a:t>
            </a:r>
            <a:endParaRPr lang="en-US"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In my view, they are unnecessary. I accept that some protection may be needed between developed economies and democracies and rogue states, but rogue states are certainly not the United States. Mature democracies and economies, namely the EU and the US, do not need anything more than contract law to protect investors.</a:t>
            </a:r>
            <a:endParaRPr lang="en-US"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155,000 people who contributed to the consultation by the Commission on TTIP and the ISDS, 97% were against the ISDS. As has been pointed out in other interventions, there are dangers to our procurement, food standards, rights at work and environmental protection. My personal view is that we should pull the teeth of corporate wolves scratching at the door of TTIP by scrapping the ISDS rules, so we can get on with the trade agreement without this threat over our should</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Trade Minister, Lord Ian Livingston, was one of fourteen EU Member State signatories to a letter urging the European Commission to ensure ISDS provisions are not removed from TTIP.</a:t>
            </a:r>
            <a:endParaRPr lang="en-US" sz="1200" kern="1200" dirty="0" smtClean="0">
              <a:solidFill>
                <a:schemeClr val="tx1"/>
              </a:solidFill>
              <a:effectLst/>
              <a:latin typeface="+mn-lt"/>
              <a:ea typeface="+mn-ea"/>
              <a:cs typeface="+mn-cs"/>
            </a:endParaRPr>
          </a:p>
          <a:p>
            <a:pPr fontAlgn="base"/>
            <a:r>
              <a:rPr lang="en-GB" sz="1200" b="1" kern="1200" dirty="0" smtClean="0">
                <a:solidFill>
                  <a:schemeClr val="tx1"/>
                </a:solidFill>
                <a:effectLst/>
                <a:latin typeface="+mn-lt"/>
                <a:ea typeface="+mn-ea"/>
                <a:cs typeface="+mn-cs"/>
              </a:rPr>
              <a:t>Mr Robert Walter (North Dorset) (Con):</a:t>
            </a:r>
            <a:r>
              <a:rPr lang="en-GB" sz="1200" kern="1200" dirty="0" smtClean="0">
                <a:solidFill>
                  <a:schemeClr val="tx1"/>
                </a:solidFill>
                <a:effectLst/>
                <a:latin typeface="+mn-lt"/>
                <a:ea typeface="+mn-ea"/>
                <a:cs typeface="+mn-cs"/>
              </a:rPr>
              <a:t> The hon. Gentleman may be aware that the United Kingdom is a party to some 90 international trade deals that involve the investor-state dispute settlement mechanism. Does he know how many cases the United Kingdom has ever lost using the mechanism? [THE POINT IS THAT FEW]</a:t>
            </a:r>
            <a:endParaRPr lang="en-US" sz="1200" kern="1200" dirty="0" smtClean="0">
              <a:solidFill>
                <a:schemeClr val="tx1"/>
              </a:solidFill>
              <a:effectLst/>
              <a:latin typeface="+mn-lt"/>
              <a:ea typeface="+mn-ea"/>
              <a:cs typeface="+mn-cs"/>
            </a:endParaRPr>
          </a:p>
          <a:p>
            <a:pPr fontAlgn="base"/>
            <a:r>
              <a:rPr lang="en-GB" sz="1200" b="1" kern="1200" dirty="0" smtClean="0">
                <a:solidFill>
                  <a:schemeClr val="tx1"/>
                </a:solidFill>
                <a:effectLst/>
                <a:latin typeface="+mn-lt"/>
                <a:ea typeface="+mn-ea"/>
                <a:cs typeface="+mn-cs"/>
              </a:rPr>
              <a:t>Caroline Lucas (Brighton, Pavilion) (Green):</a:t>
            </a:r>
            <a:r>
              <a:rPr lang="en-GB" sz="1200" kern="1200" dirty="0" smtClean="0">
                <a:solidFill>
                  <a:schemeClr val="tx1"/>
                </a:solidFill>
                <a:effectLst/>
                <a:latin typeface="+mn-lt"/>
                <a:ea typeface="+mn-ea"/>
                <a:cs typeface="+mn-cs"/>
              </a:rPr>
              <a:t> I can tell the hon. Member for North Dorset (Mr Walter) that the Czech Republic, Slovakia and Poland, which are in trade agreements that include this kind of investor-state relationship, have been sued 127 times and have lost an amount of money that could have employed 300,000 nurses for a year. The idea that this is not a problem is patently wrong. This is about a corporate takeover and that is why it is right to oppose this particular mechanism.</a:t>
            </a:r>
            <a:endParaRPr lang="en-US"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Mr Walker:</a:t>
            </a:r>
            <a:r>
              <a:rPr lang="en-GB" sz="1200" kern="1200" dirty="0" smtClean="0">
                <a:solidFill>
                  <a:schemeClr val="tx1"/>
                </a:solidFill>
                <a:effectLst/>
                <a:latin typeface="+mn-lt"/>
                <a:ea typeface="+mn-ea"/>
                <a:cs typeface="+mn-cs"/>
              </a:rPr>
              <a:t> I give the hon. Lady the example of the fact that the UK has never lost a case in ISDS resolutions, showing that this system is functioning in almost all trade deals around the world. Some of the purported threats I have heard simply do not stand up.</a:t>
            </a:r>
            <a:endParaRPr lang="en-US" sz="1200" kern="1200" dirty="0" smtClean="0">
              <a:solidFill>
                <a:schemeClr val="tx1"/>
              </a:solidFill>
              <a:effectLst/>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30BFB52B-F932-4C0B-8E92-265D76549786}" type="slidenum">
              <a:rPr lang="en-GB" smtClean="0"/>
              <a:t>10</a:t>
            </a:fld>
            <a:endParaRPr lang="en-GB"/>
          </a:p>
        </p:txBody>
      </p:sp>
    </p:spTree>
    <p:extLst>
      <p:ext uri="{BB962C8B-B14F-4D97-AF65-F5344CB8AC3E}">
        <p14:creationId xmlns:p14="http://schemas.microsoft.com/office/powerpoint/2010/main" val="429221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12</a:t>
            </a:fld>
            <a:endParaRPr lang="en-GB"/>
          </a:p>
        </p:txBody>
      </p:sp>
    </p:spTree>
    <p:extLst>
      <p:ext uri="{BB962C8B-B14F-4D97-AF65-F5344CB8AC3E}">
        <p14:creationId xmlns:p14="http://schemas.microsoft.com/office/powerpoint/2010/main" val="341147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13</a:t>
            </a:fld>
            <a:endParaRPr lang="en-GB"/>
          </a:p>
        </p:txBody>
      </p:sp>
    </p:spTree>
    <p:extLst>
      <p:ext uri="{BB962C8B-B14F-4D97-AF65-F5344CB8AC3E}">
        <p14:creationId xmlns:p14="http://schemas.microsoft.com/office/powerpoint/2010/main" val="385603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14</a:t>
            </a:fld>
            <a:endParaRPr lang="en-GB"/>
          </a:p>
        </p:txBody>
      </p:sp>
    </p:spTree>
    <p:extLst>
      <p:ext uri="{BB962C8B-B14F-4D97-AF65-F5344CB8AC3E}">
        <p14:creationId xmlns:p14="http://schemas.microsoft.com/office/powerpoint/2010/main" val="288867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15</a:t>
            </a:fld>
            <a:endParaRPr lang="en-GB"/>
          </a:p>
        </p:txBody>
      </p:sp>
    </p:spTree>
    <p:extLst>
      <p:ext uri="{BB962C8B-B14F-4D97-AF65-F5344CB8AC3E}">
        <p14:creationId xmlns:p14="http://schemas.microsoft.com/office/powerpoint/2010/main" val="163784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16</a:t>
            </a:fld>
            <a:endParaRPr lang="en-GB"/>
          </a:p>
        </p:txBody>
      </p:sp>
    </p:spTree>
    <p:extLst>
      <p:ext uri="{BB962C8B-B14F-4D97-AF65-F5344CB8AC3E}">
        <p14:creationId xmlns:p14="http://schemas.microsoft.com/office/powerpoint/2010/main" val="154329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gn="just">
              <a:buNone/>
            </a:pPr>
            <a:r>
              <a:rPr lang="en-GB" sz="1200" b="1" dirty="0" smtClean="0"/>
              <a:t>Promotion</a:t>
            </a:r>
            <a:r>
              <a:rPr lang="en-GB" sz="1200" dirty="0" smtClean="0"/>
              <a:t>: ‘</a:t>
            </a:r>
            <a:r>
              <a:rPr lang="en-US" sz="1200" dirty="0" smtClean="0"/>
              <a:t>promoting a location as an investment destination (e.g. through marketing and incentives) and is therefore often country-specific and competitive in nature’ [</a:t>
            </a:r>
            <a:r>
              <a:rPr lang="en-US" sz="1200" dirty="0" smtClean="0">
                <a:hlinkClick r:id="rId3"/>
              </a:rPr>
              <a:t>UNCTAD</a:t>
            </a:r>
            <a:r>
              <a:rPr lang="en-US" sz="1200" dirty="0" smtClean="0"/>
              <a:t>,  review of policy practices in investment facilitation, 3 Feb 2017]</a:t>
            </a:r>
          </a:p>
          <a:p>
            <a:pPr marL="0" indent="0" algn="just">
              <a:buNone/>
            </a:pPr>
            <a:endParaRPr lang="en-GB" sz="1200" dirty="0" smtClean="0"/>
          </a:p>
          <a:p>
            <a:pPr marL="0" indent="0" algn="just">
              <a:buNone/>
            </a:pPr>
            <a:r>
              <a:rPr lang="en-GB" sz="1200" b="1" dirty="0" smtClean="0"/>
              <a:t>Facilitation</a:t>
            </a:r>
            <a:r>
              <a:rPr lang="en-GB" sz="1200" dirty="0" smtClean="0"/>
              <a:t>: ‘</a:t>
            </a:r>
            <a:r>
              <a:rPr lang="en-US" sz="1200" dirty="0" smtClean="0"/>
              <a:t>set of policies and actions aimed at making it easier for investors to establish and expand their investments, as well as to conduct their day-to-day business in host countries. It focuses on alleviating ground-level obstacles to investment.’ [ibid]</a:t>
            </a:r>
          </a:p>
          <a:p>
            <a:pPr marL="0" indent="0" algn="just">
              <a:buNone/>
            </a:pPr>
            <a:endParaRPr lang="en-GB" sz="1200" dirty="0" smtClean="0"/>
          </a:p>
          <a:p>
            <a:pPr marL="0" indent="0" algn="just">
              <a:buNone/>
            </a:pPr>
            <a:r>
              <a:rPr lang="en-GB" sz="1200" b="1" u="sng" dirty="0" smtClean="0">
                <a:effectLst>
                  <a:outerShdw blurRad="38100" dist="38100" dir="2700000" algn="tl">
                    <a:srgbClr val="000000">
                      <a:alpha val="43137"/>
                    </a:srgbClr>
                  </a:outerShdw>
                </a:effectLst>
              </a:rPr>
              <a:t>Protection</a:t>
            </a:r>
            <a:r>
              <a:rPr lang="en-GB" sz="1200" b="1" dirty="0" smtClean="0">
                <a:effectLst>
                  <a:outerShdw blurRad="38100" dist="38100" dir="2700000" algn="tl">
                    <a:srgbClr val="000000">
                      <a:alpha val="43137"/>
                    </a:srgbClr>
                  </a:outerShdw>
                </a:effectLst>
              </a:rPr>
              <a:t>: </a:t>
            </a:r>
            <a:r>
              <a:rPr lang="en-GB" sz="1200" dirty="0" smtClean="0"/>
              <a:t>set of rules and standards ‘concerned with the safeguarding of foreign investments against interference by the host state’ [C Schreuer, </a:t>
            </a:r>
            <a:r>
              <a:rPr lang="en-US" sz="1200" dirty="0" smtClean="0"/>
              <a:t>Investments, International Protection]</a:t>
            </a:r>
            <a:endParaRPr lang="en-GB" sz="1200" dirty="0" smtClean="0"/>
          </a:p>
          <a:p>
            <a:endParaRPr lang="en-US" dirty="0"/>
          </a:p>
        </p:txBody>
      </p:sp>
      <p:sp>
        <p:nvSpPr>
          <p:cNvPr id="4" name="מציין מיקום של מספר שקופית 3"/>
          <p:cNvSpPr>
            <a:spLocks noGrp="1"/>
          </p:cNvSpPr>
          <p:nvPr>
            <p:ph type="sldNum" sz="quarter" idx="10"/>
          </p:nvPr>
        </p:nvSpPr>
        <p:spPr/>
        <p:txBody>
          <a:bodyPr/>
          <a:lstStyle/>
          <a:p>
            <a:fld id="{30BFB52B-F932-4C0B-8E92-265D76549786}" type="slidenum">
              <a:rPr lang="en-GB" smtClean="0"/>
              <a:t>17</a:t>
            </a:fld>
            <a:endParaRPr lang="en-GB"/>
          </a:p>
        </p:txBody>
      </p:sp>
    </p:spTree>
    <p:extLst>
      <p:ext uri="{BB962C8B-B14F-4D97-AF65-F5344CB8AC3E}">
        <p14:creationId xmlns:p14="http://schemas.microsoft.com/office/powerpoint/2010/main" val="249768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Key findings include: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Only about 20% of investment attraction measures focus on facilitation. Among investment laws, less than one fifth refer to relevant elements (i.e. one-stop shops, transparency, or dispute prevention).</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In the majority of some 3'300 existing international investment agreements (IIAs), concrete investment facilitation provisions are either absent or weak.</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More than a third of existing information portals contain only the minimum amount of information to qualify as business registration portals, and only about 10% of portals are complete.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Overall, there is significant room for improvement in the effective implementation of investment facilitation policies. UNCTAD's Global Action Menu for Investment Facilitation is intended to fill a systemic gap in national and international investment policymaking, and to spur the debate on concerted global action for investment facilitation.</a:t>
            </a:r>
          </a:p>
          <a:p>
            <a:pPr marL="171450" indent="-171450" fontAlgn="base">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Wingdings" panose="05000000000000000000" pitchFamily="2" charset="2"/>
              <a:buChar char="q"/>
            </a:pPr>
            <a:r>
              <a:rPr lang="en-US" dirty="0" smtClean="0"/>
              <a:t>Action Line 1 Promote accessibility and transparency of investment policies, regulations and procedures relevant to investors. </a:t>
            </a:r>
          </a:p>
          <a:p>
            <a:pPr marL="171450" indent="-171450">
              <a:buFont typeface="Wingdings" panose="05000000000000000000" pitchFamily="2" charset="2"/>
              <a:buChar char="q"/>
            </a:pPr>
            <a:r>
              <a:rPr lang="en-US" dirty="0" smtClean="0"/>
              <a:t>Action Line 2 Enhance predictability and consistency in the application of investment policies. </a:t>
            </a:r>
          </a:p>
          <a:p>
            <a:pPr marL="171450" indent="-171450">
              <a:buFont typeface="Wingdings" panose="05000000000000000000" pitchFamily="2" charset="2"/>
              <a:buChar char="q"/>
            </a:pPr>
            <a:r>
              <a:rPr lang="en-US" dirty="0" smtClean="0"/>
              <a:t>Action Line 3 Improve the efficiency of investment administrative procedures. </a:t>
            </a:r>
          </a:p>
          <a:p>
            <a:pPr marL="171450" indent="-171450">
              <a:buFont typeface="Wingdings" panose="05000000000000000000" pitchFamily="2" charset="2"/>
              <a:buChar char="q"/>
            </a:pPr>
            <a:r>
              <a:rPr lang="en-US" dirty="0" smtClean="0"/>
              <a:t>Action Line 4 Build constructive stakeholder relationships in investment policy practice.</a:t>
            </a:r>
          </a:p>
          <a:p>
            <a:pPr marL="171450" indent="-171450">
              <a:buFont typeface="Wingdings" panose="05000000000000000000" pitchFamily="2" charset="2"/>
              <a:buChar char="q"/>
            </a:pPr>
            <a:r>
              <a:rPr lang="en-US" dirty="0" smtClean="0"/>
              <a:t>Action Line 5 Designate a lead agency, focal point or investment facilitator. </a:t>
            </a:r>
          </a:p>
          <a:p>
            <a:pPr marL="171450" indent="-171450">
              <a:buFont typeface="Wingdings" panose="05000000000000000000" pitchFamily="2" charset="2"/>
              <a:buChar char="q"/>
            </a:pPr>
            <a:r>
              <a:rPr lang="en-US" dirty="0" smtClean="0"/>
              <a:t>Action Line 6 Establish monitoring and review mechanisms for investment facilitation.</a:t>
            </a:r>
          </a:p>
          <a:p>
            <a:pPr marL="171450" indent="-171450">
              <a:buFont typeface="Wingdings" panose="05000000000000000000" pitchFamily="2" charset="2"/>
              <a:buChar char="q"/>
            </a:pPr>
            <a:r>
              <a:rPr lang="en-US" dirty="0" smtClean="0"/>
              <a:t>Action Line 7 </a:t>
            </a:r>
            <a:r>
              <a:rPr lang="en-US" dirty="0" err="1" smtClean="0"/>
              <a:t>Enhace</a:t>
            </a:r>
            <a:r>
              <a:rPr lang="en-US" dirty="0" smtClean="0"/>
              <a:t> international cooperation on investment facilitation. </a:t>
            </a:r>
          </a:p>
          <a:p>
            <a:pPr marL="171450" indent="-171450">
              <a:buFont typeface="Wingdings" panose="05000000000000000000" pitchFamily="2" charset="2"/>
              <a:buChar char="q"/>
            </a:pPr>
            <a:r>
              <a:rPr lang="en-US" dirty="0" smtClean="0"/>
              <a:t>Action Line 8 Strengthen investment facilitation efforts in developing-country partners, through support and technical assistance.</a:t>
            </a:r>
          </a:p>
          <a:p>
            <a:pPr marL="171450" indent="-171450">
              <a:buFont typeface="Wingdings" panose="05000000000000000000" pitchFamily="2" charset="2"/>
              <a:buChar char="q"/>
            </a:pPr>
            <a:r>
              <a:rPr lang="en-US" dirty="0" smtClean="0"/>
              <a:t> Action Line 9 </a:t>
            </a:r>
            <a:r>
              <a:rPr lang="en-US" dirty="0" err="1" smtClean="0"/>
              <a:t>Enhace</a:t>
            </a:r>
            <a:r>
              <a:rPr lang="en-US" dirty="0" smtClean="0"/>
              <a:t> investment policy and proactive investment attraction in developing-country partners, through capacity-</a:t>
            </a:r>
            <a:r>
              <a:rPr lang="en-US" dirty="0" err="1" smtClean="0"/>
              <a:t>bulding</a:t>
            </a:r>
            <a:r>
              <a:rPr lang="en-US" dirty="0" smtClean="0"/>
              <a:t>. </a:t>
            </a:r>
          </a:p>
          <a:p>
            <a:pPr marL="171450" indent="-171450">
              <a:buFont typeface="Wingdings" panose="05000000000000000000" pitchFamily="2" charset="2"/>
              <a:buChar char="q"/>
            </a:pPr>
            <a:r>
              <a:rPr lang="en-US" dirty="0" smtClean="0"/>
              <a:t>Action Line 10 Complement investment facilitation by enhancing international cooperation for investment promotion for development, including through provisions in IIAs.</a:t>
            </a:r>
            <a:endParaRPr lang="en-US" dirty="0"/>
          </a:p>
        </p:txBody>
      </p:sp>
      <p:sp>
        <p:nvSpPr>
          <p:cNvPr id="4" name="מציין מיקום של מספר שקופית 3"/>
          <p:cNvSpPr>
            <a:spLocks noGrp="1"/>
          </p:cNvSpPr>
          <p:nvPr>
            <p:ph type="sldNum" sz="quarter" idx="10"/>
          </p:nvPr>
        </p:nvSpPr>
        <p:spPr/>
        <p:txBody>
          <a:bodyPr/>
          <a:lstStyle/>
          <a:p>
            <a:fld id="{30BFB52B-F932-4C0B-8E92-265D76549786}" type="slidenum">
              <a:rPr lang="en-GB" smtClean="0"/>
              <a:t>18</a:t>
            </a:fld>
            <a:endParaRPr lang="en-GB"/>
          </a:p>
        </p:txBody>
      </p:sp>
    </p:spTree>
    <p:extLst>
      <p:ext uri="{BB962C8B-B14F-4D97-AF65-F5344CB8AC3E}">
        <p14:creationId xmlns:p14="http://schemas.microsoft.com/office/powerpoint/2010/main" val="2262714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19</a:t>
            </a:fld>
            <a:endParaRPr lang="en-GB"/>
          </a:p>
        </p:txBody>
      </p:sp>
    </p:spTree>
    <p:extLst>
      <p:ext uri="{BB962C8B-B14F-4D97-AF65-F5344CB8AC3E}">
        <p14:creationId xmlns:p14="http://schemas.microsoft.com/office/powerpoint/2010/main" val="349716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20</a:t>
            </a:fld>
            <a:endParaRPr lang="en-GB"/>
          </a:p>
        </p:txBody>
      </p:sp>
    </p:spTree>
    <p:extLst>
      <p:ext uri="{BB962C8B-B14F-4D97-AF65-F5344CB8AC3E}">
        <p14:creationId xmlns:p14="http://schemas.microsoft.com/office/powerpoint/2010/main" val="217079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a:r>
              <a:rPr lang="en-GB" sz="1200" kern="1200" dirty="0" smtClean="0">
                <a:solidFill>
                  <a:schemeClr val="tx1"/>
                </a:solidFill>
                <a:effectLst/>
                <a:latin typeface="+mn-lt"/>
                <a:ea typeface="+mn-ea"/>
                <a:cs typeface="+mn-cs"/>
              </a:rPr>
              <a:t>First 15 treaties negotiated based on the 1959 Abs/</a:t>
            </a:r>
            <a:r>
              <a:rPr lang="en-GB" sz="1200" kern="1200" dirty="0" err="1" smtClean="0">
                <a:solidFill>
                  <a:schemeClr val="tx1"/>
                </a:solidFill>
                <a:effectLst/>
                <a:latin typeface="+mn-lt"/>
                <a:ea typeface="+mn-ea"/>
                <a:cs typeface="+mn-cs"/>
              </a:rPr>
              <a:t>Shawcross</a:t>
            </a:r>
            <a:r>
              <a:rPr lang="en-GB" sz="1200" kern="1200" dirty="0" smtClean="0">
                <a:solidFill>
                  <a:schemeClr val="tx1"/>
                </a:solidFill>
                <a:effectLst/>
                <a:latin typeface="+mn-lt"/>
                <a:ea typeface="+mn-ea"/>
                <a:cs typeface="+mn-cs"/>
              </a:rPr>
              <a:t> and 1967 OECD drafts</a:t>
            </a:r>
          </a:p>
          <a:p>
            <a:pPr lvl="2"/>
            <a:r>
              <a:rPr lang="en-GB" sz="1200" kern="1200" dirty="0" smtClean="0">
                <a:solidFill>
                  <a:schemeClr val="tx1"/>
                </a:solidFill>
                <a:effectLst/>
                <a:latin typeface="+mn-lt"/>
                <a:ea typeface="+mn-ea"/>
                <a:cs typeface="+mn-cs"/>
              </a:rPr>
              <a:t>4 terminated (Sierra Leone; SA*; Romania; Colombia)</a:t>
            </a:r>
          </a:p>
          <a:p>
            <a:pPr lvl="2"/>
            <a:r>
              <a:rPr lang="en-US" dirty="0" smtClean="0"/>
              <a:t>The UK is a significant player in this landscape. </a:t>
            </a:r>
          </a:p>
          <a:p>
            <a:pPr lvl="2"/>
            <a:r>
              <a:rPr lang="en-US" dirty="0" smtClean="0"/>
              <a:t>It is a leading capital exporting country with the second highest number of BITs in Europe (and the second highest number of IIAs globally). </a:t>
            </a:r>
          </a:p>
          <a:p>
            <a:pPr lvl="3"/>
            <a:r>
              <a:rPr lang="en-GB" dirty="0" smtClean="0"/>
              <a:t>106 BITs (96 in force)</a:t>
            </a:r>
          </a:p>
          <a:p>
            <a:pPr lvl="2"/>
            <a:r>
              <a:rPr lang="en-US" dirty="0" smtClean="0"/>
              <a:t>More than 3/4 of the UK’s BITs are with developing (capital importing) countries. </a:t>
            </a:r>
            <a:endParaRPr lang="en-GB" dirty="0" smtClean="0"/>
          </a:p>
          <a:p>
            <a:pPr lvl="2"/>
            <a:r>
              <a:rPr lang="en-US" dirty="0" smtClean="0"/>
              <a:t>The number of cases brought under UK BITs has grown significantly.</a:t>
            </a:r>
            <a:endParaRPr lang="en-GB" dirty="0" smtClean="0"/>
          </a:p>
          <a:p>
            <a:pPr lvl="3"/>
            <a:r>
              <a:rPr lang="en-US" dirty="0" smtClean="0"/>
              <a:t>Respondent in 1 case</a:t>
            </a:r>
            <a:endParaRPr lang="en-GB" dirty="0" smtClean="0"/>
          </a:p>
          <a:p>
            <a:pPr lvl="3"/>
            <a:r>
              <a:rPr lang="en-US" dirty="0" smtClean="0"/>
              <a:t>UK investors brought 64 claims </a:t>
            </a:r>
            <a:endParaRPr lang="en-GB" dirty="0" smtClean="0"/>
          </a:p>
          <a:p>
            <a:pPr lvl="2"/>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10 signed but not ratified </a:t>
            </a:r>
          </a:p>
          <a:p>
            <a:pPr lvl="2"/>
            <a:r>
              <a:rPr lang="en-GB" sz="1200" kern="1200" dirty="0" smtClean="0">
                <a:solidFill>
                  <a:schemeClr val="tx1"/>
                </a:solidFill>
                <a:effectLst/>
                <a:latin typeface="+mn-lt"/>
                <a:ea typeface="+mn-ea"/>
                <a:cs typeface="+mn-cs"/>
              </a:rPr>
              <a:t>10 BITs with EU MS (from before they joined the EU – Hungary, Poland, </a:t>
            </a:r>
            <a:r>
              <a:rPr lang="en-GB" sz="1200" kern="1200" dirty="0" err="1" smtClean="0">
                <a:solidFill>
                  <a:schemeClr val="tx1"/>
                </a:solidFill>
                <a:effectLst/>
                <a:latin typeface="+mn-lt"/>
                <a:ea typeface="+mn-ea"/>
                <a:cs typeface="+mn-cs"/>
              </a:rPr>
              <a:t>Cz</a:t>
            </a:r>
            <a:r>
              <a:rPr lang="en-GB" sz="1200" kern="1200" dirty="0" smtClean="0">
                <a:solidFill>
                  <a:schemeClr val="tx1"/>
                </a:solidFill>
                <a:effectLst/>
                <a:latin typeface="+mn-lt"/>
                <a:ea typeface="+mn-ea"/>
                <a:cs typeface="+mn-cs"/>
              </a:rPr>
              <a:t>, Latvia, Lithuania, Estonia, Romania*, Malta, Bulgaria, Slovenia)</a:t>
            </a:r>
          </a:p>
          <a:p>
            <a:pPr lvl="2"/>
            <a:r>
              <a:rPr lang="en-GB" sz="1200" kern="1200" dirty="0" smtClean="0">
                <a:solidFill>
                  <a:schemeClr val="tx1"/>
                </a:solidFill>
                <a:effectLst/>
                <a:latin typeface="+mn-lt"/>
                <a:ea typeface="+mn-ea"/>
                <a:cs typeface="+mn-cs"/>
              </a:rPr>
              <a:t>The majority of existing UK BITs are with capital-importing countries, which means there is a low likelihood of a case being brought against the UK.</a:t>
            </a:r>
          </a:p>
          <a:p>
            <a:pPr lvl="1"/>
            <a:r>
              <a:rPr lang="en-GB" sz="1200" kern="1200" dirty="0" smtClean="0">
                <a:solidFill>
                  <a:schemeClr val="tx1"/>
                </a:solidFill>
                <a:effectLst/>
                <a:latin typeface="+mn-lt"/>
                <a:ea typeface="+mn-ea"/>
                <a:cs typeface="+mn-cs"/>
              </a:rPr>
              <a:t>75 other IIAs (not all in force)</a:t>
            </a:r>
          </a:p>
          <a:p>
            <a:pPr lvl="1"/>
            <a:r>
              <a:rPr lang="en-GB" sz="1200" kern="1200" dirty="0" smtClean="0">
                <a:solidFill>
                  <a:schemeClr val="tx1"/>
                </a:solidFill>
                <a:effectLst/>
                <a:latin typeface="+mn-lt"/>
                <a:ea typeface="+mn-ea"/>
                <a:cs typeface="+mn-cs"/>
              </a:rPr>
              <a:t>Model BITs: 1991 and 2008.</a:t>
            </a:r>
          </a:p>
          <a:p>
            <a:endParaRPr lang="en-GB" dirty="0" smtClean="0"/>
          </a:p>
          <a:p>
            <a:endParaRPr lang="en-GB" dirty="0" smtClean="0"/>
          </a:p>
          <a:p>
            <a:pPr lvl="2"/>
            <a:r>
              <a:rPr lang="en-GB" dirty="0" smtClean="0"/>
              <a:t>Practically </a:t>
            </a:r>
            <a:r>
              <a:rPr lang="en-GB" i="1" dirty="0" smtClean="0"/>
              <a:t>none</a:t>
            </a:r>
            <a:r>
              <a:rPr lang="en-GB" dirty="0" smtClean="0"/>
              <a:t> of the UK BITs contain reference to:</a:t>
            </a:r>
          </a:p>
          <a:p>
            <a:pPr lvl="3"/>
            <a:r>
              <a:rPr lang="en-GB" sz="2400" dirty="0" smtClean="0"/>
              <a:t>The right to regulate (e.g. regulatory autonomy, policy space, flexibility to introduce new regulations;</a:t>
            </a:r>
          </a:p>
          <a:p>
            <a:pPr lvl="3"/>
            <a:r>
              <a:rPr lang="en-GB" sz="2400" dirty="0" smtClean="0"/>
              <a:t>Sustainable development;</a:t>
            </a:r>
            <a:endParaRPr lang="en-GB" sz="2400" b="1" dirty="0" smtClean="0"/>
          </a:p>
          <a:p>
            <a:pPr lvl="3"/>
            <a:r>
              <a:rPr lang="en-GB" sz="2400" dirty="0" smtClean="0"/>
              <a:t>Social investment aspects (e.g. human rights, labour, health, CSR, poverty reduction);</a:t>
            </a:r>
          </a:p>
          <a:p>
            <a:pPr lvl="3"/>
            <a:r>
              <a:rPr lang="en-GB" sz="2400" dirty="0" smtClean="0"/>
              <a:t>Environmental aspects (e.g. plant or animal life, biodiversity, climate change).</a:t>
            </a:r>
          </a:p>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2</a:t>
            </a:fld>
            <a:endParaRPr lang="en-GB"/>
          </a:p>
        </p:txBody>
      </p:sp>
    </p:spTree>
    <p:extLst>
      <p:ext uri="{BB962C8B-B14F-4D97-AF65-F5344CB8AC3E}">
        <p14:creationId xmlns:p14="http://schemas.microsoft.com/office/powerpoint/2010/main" val="55037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21</a:t>
            </a:fld>
            <a:endParaRPr lang="en-GB"/>
          </a:p>
        </p:txBody>
      </p:sp>
    </p:spTree>
    <p:extLst>
      <p:ext uri="{BB962C8B-B14F-4D97-AF65-F5344CB8AC3E}">
        <p14:creationId xmlns:p14="http://schemas.microsoft.com/office/powerpoint/2010/main" val="42246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22</a:t>
            </a:fld>
            <a:endParaRPr lang="en-GB"/>
          </a:p>
        </p:txBody>
      </p:sp>
    </p:spTree>
    <p:extLst>
      <p:ext uri="{BB962C8B-B14F-4D97-AF65-F5344CB8AC3E}">
        <p14:creationId xmlns:p14="http://schemas.microsoft.com/office/powerpoint/2010/main" val="217141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23</a:t>
            </a:fld>
            <a:endParaRPr lang="en-GB"/>
          </a:p>
        </p:txBody>
      </p:sp>
    </p:spTree>
    <p:extLst>
      <p:ext uri="{BB962C8B-B14F-4D97-AF65-F5344CB8AC3E}">
        <p14:creationId xmlns:p14="http://schemas.microsoft.com/office/powerpoint/2010/main" val="2787545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24</a:t>
            </a:fld>
            <a:endParaRPr lang="en-GB"/>
          </a:p>
        </p:txBody>
      </p:sp>
    </p:spTree>
    <p:extLst>
      <p:ext uri="{BB962C8B-B14F-4D97-AF65-F5344CB8AC3E}">
        <p14:creationId xmlns:p14="http://schemas.microsoft.com/office/powerpoint/2010/main" val="255495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25</a:t>
            </a:fld>
            <a:endParaRPr lang="en-GB"/>
          </a:p>
        </p:txBody>
      </p:sp>
    </p:spTree>
    <p:extLst>
      <p:ext uri="{BB962C8B-B14F-4D97-AF65-F5344CB8AC3E}">
        <p14:creationId xmlns:p14="http://schemas.microsoft.com/office/powerpoint/2010/main" val="98984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a:t>
            </a:r>
            <a:r>
              <a:rPr lang="en-US" dirty="0" smtClean="0"/>
              <a:t>the CETA Joint Committee will adopt a decision setting out the elements it determines to be necessary for the effective functioning of the Appellate Tribunal</a:t>
            </a:r>
            <a:endParaRPr lang="en-GB" dirty="0" smtClean="0"/>
          </a:p>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26</a:t>
            </a:fld>
            <a:endParaRPr lang="en-GB"/>
          </a:p>
        </p:txBody>
      </p:sp>
    </p:spTree>
    <p:extLst>
      <p:ext uri="{BB962C8B-B14F-4D97-AF65-F5344CB8AC3E}">
        <p14:creationId xmlns:p14="http://schemas.microsoft.com/office/powerpoint/2010/main" val="362515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White Industries Australia Ltd v. India</a:t>
            </a:r>
            <a:r>
              <a:rPr lang="en-US" dirty="0" smtClean="0"/>
              <a:t>, the tribunal held India liable for having deprived White Industries of an "</a:t>
            </a:r>
            <a:r>
              <a:rPr lang="en-US" i="1" dirty="0" smtClean="0"/>
              <a:t>effective means of asserting claims and enforcing rights</a:t>
            </a:r>
            <a:r>
              <a:rPr lang="en-US" dirty="0" smtClean="0"/>
              <a:t>" due to the Indian courts’ delay in resolving set-aside and enforcement proceedings in relation to a commercial award in White Industries’ favour</a:t>
            </a:r>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27</a:t>
            </a:fld>
            <a:endParaRPr lang="en-GB"/>
          </a:p>
        </p:txBody>
      </p:sp>
    </p:spTree>
    <p:extLst>
      <p:ext uri="{BB962C8B-B14F-4D97-AF65-F5344CB8AC3E}">
        <p14:creationId xmlns:p14="http://schemas.microsoft.com/office/powerpoint/2010/main" val="101518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3" rtl="0"/>
            <a:r>
              <a:rPr lang="en-GB" sz="1200" kern="1200" dirty="0" smtClean="0">
                <a:solidFill>
                  <a:schemeClr val="tx1"/>
                </a:solidFill>
                <a:effectLst/>
                <a:latin typeface="+mn-lt"/>
                <a:ea typeface="+mn-ea"/>
                <a:cs typeface="+mn-cs"/>
              </a:rPr>
              <a:t>Each party to a CIFA is required to establish a focal point—also referred to as an ombudsman—within the government to provide support to the foreign investors.</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Two different functions are combined in one. On the one hand, the functions of a focal point pertain more to receiving or providing information or assistance, including aftercare. These are among the typical roles of an investment promotion agency, but are not often included in the institutional structures of BITs. Those of an ombudsman, on the other hand, pertain to investigating complaints and attempting to resolve conflicts. While there are examples of countries having set up such investment ombudsman functions, such as South Korea’s national ombudsman for investment set up under the Foreign Investment Promotion Act, this is not a provision typically seen in investment </a:t>
            </a:r>
            <a:r>
              <a:rPr lang="en-GB" sz="1200" kern="1200" smtClean="0">
                <a:solidFill>
                  <a:schemeClr val="tx1"/>
                </a:solidFill>
                <a:effectLst/>
                <a:latin typeface="+mn-lt"/>
                <a:ea typeface="+mn-ea"/>
                <a:cs typeface="+mn-cs"/>
              </a:rPr>
              <a:t>agreements.Along</a:t>
            </a:r>
            <a:r>
              <a:rPr lang="en-GB" sz="1200" kern="1200" dirty="0" smtClean="0">
                <a:solidFill>
                  <a:schemeClr val="tx1"/>
                </a:solidFill>
                <a:effectLst/>
                <a:latin typeface="+mn-lt"/>
                <a:ea typeface="+mn-ea"/>
                <a:cs typeface="+mn-cs"/>
              </a:rPr>
              <a:t> with the joint committee, the focal points could have an important role in preventing investment-related disputes and facilitating their resolution. For the dual role of focal point and ombudsman to work, the officials or agencies designated for the ombudsman function should be independent and insulated against corruption. Depending on its design, the ombudsman could contribute effectively to avoiding that grievances raised by foreign investors escalate into international arbitration, and also deal with grievances raised by communities affected or harmed by an investment.</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Traditional BITs typically recommend that the parties to an investment dispute should seek to resolve it through consultation and negotiation, but allow a foreign investor to skip these steps and submit the dispute to arbitration in a formal proceeding against the host state. The Brazilian CIFA adopts a fundamentally different logic.</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The focal points and joint committees are empowered to act pro-actively to prevent investment-related disputes, as well as to manage and resolve them. The CIFAs use strong language to give an important role to state–state consultations and negotiations, making them mandatory. A preliminary examination of the dispute by the joint committee is also mandatory.</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Only a state party may initiate a proceeding before the joint committee, by submitting “a specific question of interest of an investor.” Not only the investor but also relevant government agencies and civil society organizations are allowed to participate in the proceedings. The rules set out in the CIFAs formalizes Brazil’s promise of a swift and non-confrontational mechanism for preventing and resolving disputes.</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If not resolved through consultations, negotiations, and joint committee proceedings—all mandatory—the dispute may be submitted to international arbitration. However, unlike traditional BIT-type agreements, investors may not initiate arbitration, as the CIFAs only provide for arbitration between the state parties. The CIFA with Mexico is the only one so far to include the actual rules on state–state arbitration, focusing on ensuring compliance with the agreement. A tribunal may only assess and grant damages if the disputing states expressly agree to it. Arbitrators are subjected to professional qualification requirements and ethical standards.</a:t>
            </a:r>
            <a:endParaRPr lang="en-US" sz="1200" kern="1200" dirty="0" smtClean="0">
              <a:solidFill>
                <a:schemeClr val="tx1"/>
              </a:solidFill>
              <a:effectLst/>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30BFB52B-F932-4C0B-8E92-265D76549786}" type="slidenum">
              <a:rPr lang="en-GB" smtClean="0"/>
              <a:t>28</a:t>
            </a:fld>
            <a:endParaRPr lang="en-GB"/>
          </a:p>
        </p:txBody>
      </p:sp>
    </p:spTree>
    <p:extLst>
      <p:ext uri="{BB962C8B-B14F-4D97-AF65-F5344CB8AC3E}">
        <p14:creationId xmlns:p14="http://schemas.microsoft.com/office/powerpoint/2010/main" val="539677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absence or emergence of consistent patterns then tells us something about bargaining success in negotiations. As one would guess, developed countries are generally more successful than developing countries in achieving consistent treaty networks”</a:t>
            </a:r>
            <a:endParaRPr lang="en-US" dirty="0"/>
          </a:p>
        </p:txBody>
      </p:sp>
      <p:sp>
        <p:nvSpPr>
          <p:cNvPr id="4" name="מציין מיקום של מספר שקופית 3"/>
          <p:cNvSpPr>
            <a:spLocks noGrp="1"/>
          </p:cNvSpPr>
          <p:nvPr>
            <p:ph type="sldNum" sz="quarter" idx="10"/>
          </p:nvPr>
        </p:nvSpPr>
        <p:spPr/>
        <p:txBody>
          <a:bodyPr/>
          <a:lstStyle/>
          <a:p>
            <a:fld id="{30BFB52B-F932-4C0B-8E92-265D76549786}" type="slidenum">
              <a:rPr lang="en-GB" smtClean="0"/>
              <a:t>29</a:t>
            </a:fld>
            <a:endParaRPr lang="en-GB"/>
          </a:p>
        </p:txBody>
      </p:sp>
    </p:spTree>
    <p:extLst>
      <p:ext uri="{BB962C8B-B14F-4D97-AF65-F5344CB8AC3E}">
        <p14:creationId xmlns:p14="http://schemas.microsoft.com/office/powerpoint/2010/main" val="4016092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Joint committee, which has become a more frequent element in recent treaty practice as a way for the contracting states to retain certain control of the treaty’s future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customary international law standard, there is also an independent national treatment standard contained in the new treaty. It is unclear at this time if the standard is restricted to intentional nationality-based discrimination, which is what is contained in the Indian Model Treaty.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30</a:t>
            </a:fld>
            <a:endParaRPr lang="en-GB"/>
          </a:p>
        </p:txBody>
      </p:sp>
    </p:spTree>
    <p:extLst>
      <p:ext uri="{BB962C8B-B14F-4D97-AF65-F5344CB8AC3E}">
        <p14:creationId xmlns:p14="http://schemas.microsoft.com/office/powerpoint/2010/main" val="417754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3</a:t>
            </a:fld>
            <a:endParaRPr lang="en-GB"/>
          </a:p>
        </p:txBody>
      </p:sp>
    </p:spTree>
    <p:extLst>
      <p:ext uri="{BB962C8B-B14F-4D97-AF65-F5344CB8AC3E}">
        <p14:creationId xmlns:p14="http://schemas.microsoft.com/office/powerpoint/2010/main" val="3329984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31</a:t>
            </a:fld>
            <a:endParaRPr lang="en-GB"/>
          </a:p>
        </p:txBody>
      </p:sp>
    </p:spTree>
    <p:extLst>
      <p:ext uri="{BB962C8B-B14F-4D97-AF65-F5344CB8AC3E}">
        <p14:creationId xmlns:p14="http://schemas.microsoft.com/office/powerpoint/2010/main" val="1439436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32</a:t>
            </a:fld>
            <a:endParaRPr lang="en-GB"/>
          </a:p>
        </p:txBody>
      </p:sp>
    </p:spTree>
    <p:extLst>
      <p:ext uri="{BB962C8B-B14F-4D97-AF65-F5344CB8AC3E}">
        <p14:creationId xmlns:p14="http://schemas.microsoft.com/office/powerpoint/2010/main" val="3059291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BIT: </a:t>
            </a:r>
            <a:r>
              <a:rPr lang="en-US" dirty="0" smtClean="0"/>
              <a:t>In recent years, China, a country which has historically preferred to deal bilaterally with foreign nations, has launched bilateral talks with its top high-income trading partners to advance its interests and gain more influence. China has concluded bilateral deals with certain strategic partners e.g. ASEAN (2010), Canada (in 2014), and Australia (in 2015). In addition, there are two notable deals under negotiation: US-China BIT (reengaged in 2008) to govern a more complex economic relationship between the world`s largest economies, and EU-China investment treaty (launched in 2014) to further open up China`s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The Regional Prong</a:t>
            </a:r>
            <a:r>
              <a:rPr lang="en-US" dirty="0" smtClean="0"/>
              <a:t>: China has also actively participated in shaping the economic architecture of the Asia-Pacific region. Spurred by regional economic integration in the West (EU, NAFTA, MERCOSUR, Pacific Alliance) and frustrated by the deadlock of WTO multilateral negotiations, countries in the Asia-Pacific region are leaning towards harmonization and modernization of their foreign investment rules. To fulfill the "Asia-Pacific dream" touted by President Xi, China has, since 2006, been promoting an Asia-Pacific trade pact, the FTAAP, arguably with RCEP and TPP as pathways created by China and the U.S. towards harmonization. Furthermore, in 2014 the "Trilateral Investment Agreement" – between China, Japan and South Korea, entered into force.  And of course the potential coming into force of the </a:t>
            </a:r>
            <a:r>
              <a:rPr lang="en-US" i="1" dirty="0" smtClean="0"/>
              <a:t>Trans Pacific Partnership (TPP)</a:t>
            </a:r>
            <a:r>
              <a:rPr lang="en-US" dirty="0" smtClean="0"/>
              <a:t>, even without having China, must be part of the analysis, as it could also have complex and significant impacts on the region's investment governance.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The Global Prong</a:t>
            </a:r>
            <a:r>
              <a:rPr lang="en-US" dirty="0" smtClean="0"/>
              <a:t>: China has garnered increasing attention through its introduction of the </a:t>
            </a:r>
            <a:r>
              <a:rPr lang="en-US" i="1" dirty="0" smtClean="0"/>
              <a:t>One Belt One Road (OBOR)</a:t>
            </a:r>
            <a:r>
              <a:rPr lang="en-US" dirty="0" smtClean="0"/>
              <a:t> in 2013, aimed at strengthening its "Go global" policy by opening up new markets and increasing the value of cross-border business. China also assumed the G20 presidency in 2016 with </a:t>
            </a:r>
            <a:r>
              <a:rPr lang="en-US" dirty="0" err="1" smtClean="0"/>
              <a:t>the</a:t>
            </a:r>
            <a:r>
              <a:rPr lang="en-US" i="1" dirty="0" err="1" smtClean="0"/>
              <a:t>"Guiding</a:t>
            </a:r>
            <a:r>
              <a:rPr lang="en-US" i="1" dirty="0" smtClean="0"/>
              <a:t> Principles for Global Investment Policymaking"</a:t>
            </a:r>
            <a:r>
              <a:rPr lang="en-US" dirty="0" smtClean="0"/>
              <a:t> by the G20, which specifically reference inclusive growth and sustainable development as objectives of investment policymaking, and implementation of which will be pivotal in reducing the fragmentation of international investment law and policy going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http://ccsi.columbia.edu/files/2017/01/KPS-China-the-G20-updated-21-December-2016.pdf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33</a:t>
            </a:fld>
            <a:endParaRPr lang="en-GB"/>
          </a:p>
        </p:txBody>
      </p:sp>
    </p:spTree>
    <p:extLst>
      <p:ext uri="{BB962C8B-B14F-4D97-AF65-F5344CB8AC3E}">
        <p14:creationId xmlns:p14="http://schemas.microsoft.com/office/powerpoint/2010/main" val="3265116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34</a:t>
            </a:fld>
            <a:endParaRPr lang="en-GB"/>
          </a:p>
        </p:txBody>
      </p:sp>
    </p:spTree>
    <p:extLst>
      <p:ext uri="{BB962C8B-B14F-4D97-AF65-F5344CB8AC3E}">
        <p14:creationId xmlns:p14="http://schemas.microsoft.com/office/powerpoint/2010/main" val="2097099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35</a:t>
            </a:fld>
            <a:endParaRPr lang="en-GB"/>
          </a:p>
        </p:txBody>
      </p:sp>
    </p:spTree>
    <p:extLst>
      <p:ext uri="{BB962C8B-B14F-4D97-AF65-F5344CB8AC3E}">
        <p14:creationId xmlns:p14="http://schemas.microsoft.com/office/powerpoint/2010/main" val="14455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36</a:t>
            </a:fld>
            <a:endParaRPr lang="en-GB"/>
          </a:p>
        </p:txBody>
      </p:sp>
    </p:spTree>
    <p:extLst>
      <p:ext uri="{BB962C8B-B14F-4D97-AF65-F5344CB8AC3E}">
        <p14:creationId xmlns:p14="http://schemas.microsoft.com/office/powerpoint/2010/main" val="2188169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37</a:t>
            </a:fld>
            <a:endParaRPr lang="en-GB"/>
          </a:p>
        </p:txBody>
      </p:sp>
    </p:spTree>
    <p:extLst>
      <p:ext uri="{BB962C8B-B14F-4D97-AF65-F5344CB8AC3E}">
        <p14:creationId xmlns:p14="http://schemas.microsoft.com/office/powerpoint/2010/main" val="20606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(Egypt, Singapore, Indonesia, Jordan, Sri Lanka, Senegal, Bangladesh, Philippines, Malaysia, Papua New Guinea, Paraguay, and Yamen); *(Mauritius, Jamaica, Hungary, Benin, and Tunisia). </a:t>
            </a:r>
          </a:p>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4</a:t>
            </a:fld>
            <a:endParaRPr lang="en-GB"/>
          </a:p>
        </p:txBody>
      </p:sp>
    </p:spTree>
    <p:extLst>
      <p:ext uri="{BB962C8B-B14F-4D97-AF65-F5344CB8AC3E}">
        <p14:creationId xmlns:p14="http://schemas.microsoft.com/office/powerpoint/2010/main" val="174165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5</a:t>
            </a:fld>
            <a:endParaRPr lang="en-GB"/>
          </a:p>
        </p:txBody>
      </p:sp>
    </p:spTree>
    <p:extLst>
      <p:ext uri="{BB962C8B-B14F-4D97-AF65-F5344CB8AC3E}">
        <p14:creationId xmlns:p14="http://schemas.microsoft.com/office/powerpoint/2010/main" val="358256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6</a:t>
            </a:fld>
            <a:endParaRPr lang="en-GB"/>
          </a:p>
        </p:txBody>
      </p:sp>
    </p:spTree>
    <p:extLst>
      <p:ext uri="{BB962C8B-B14F-4D97-AF65-F5344CB8AC3E}">
        <p14:creationId xmlns:p14="http://schemas.microsoft.com/office/powerpoint/2010/main" val="18300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BFB52B-F932-4C0B-8E92-265D76549786}" type="slidenum">
              <a:rPr lang="en-GB" smtClean="0"/>
              <a:t>7</a:t>
            </a:fld>
            <a:endParaRPr lang="en-GB"/>
          </a:p>
        </p:txBody>
      </p:sp>
    </p:spTree>
    <p:extLst>
      <p:ext uri="{BB962C8B-B14F-4D97-AF65-F5344CB8AC3E}">
        <p14:creationId xmlns:p14="http://schemas.microsoft.com/office/powerpoint/2010/main" val="177339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8</a:t>
            </a:fld>
            <a:endParaRPr lang="en-GB"/>
          </a:p>
        </p:txBody>
      </p:sp>
    </p:spTree>
    <p:extLst>
      <p:ext uri="{BB962C8B-B14F-4D97-AF65-F5344CB8AC3E}">
        <p14:creationId xmlns:p14="http://schemas.microsoft.com/office/powerpoint/2010/main" val="187973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BFB52B-F932-4C0B-8E92-265D76549786}" type="slidenum">
              <a:rPr lang="en-GB" smtClean="0"/>
              <a:t>9</a:t>
            </a:fld>
            <a:endParaRPr lang="en-GB"/>
          </a:p>
        </p:txBody>
      </p:sp>
    </p:spTree>
    <p:extLst>
      <p:ext uri="{BB962C8B-B14F-4D97-AF65-F5344CB8AC3E}">
        <p14:creationId xmlns:p14="http://schemas.microsoft.com/office/powerpoint/2010/main" val="113506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81140A2E-84C3-4A59-9443-7D38C666A825}" type="datetimeFigureOut">
              <a:rPr lang="en-US" smtClean="0"/>
              <a:t>2/23/2017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335107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81140A2E-84C3-4A59-9443-7D38C666A825}" type="datetimeFigureOut">
              <a:rPr lang="en-US" smtClean="0"/>
              <a:t>2/23/2017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320005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81140A2E-84C3-4A59-9443-7D38C666A825}" type="datetimeFigureOut">
              <a:rPr lang="en-US" smtClean="0"/>
              <a:t>2/23/2017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18954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81140A2E-84C3-4A59-9443-7D38C666A825}" type="datetimeFigureOut">
              <a:rPr lang="en-US" smtClean="0"/>
              <a:t>2/23/2017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251408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1140A2E-84C3-4A59-9443-7D38C666A825}" type="datetimeFigureOut">
              <a:rPr lang="en-US" smtClean="0"/>
              <a:t>2/23/2017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290287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81140A2E-84C3-4A59-9443-7D38C666A825}" type="datetimeFigureOut">
              <a:rPr lang="en-US" smtClean="0"/>
              <a:t>2/23/2017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275470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81140A2E-84C3-4A59-9443-7D38C666A825}" type="datetimeFigureOut">
              <a:rPr lang="en-US" smtClean="0"/>
              <a:t>2/23/2017</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298295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81140A2E-84C3-4A59-9443-7D38C666A825}" type="datetimeFigureOut">
              <a:rPr lang="en-US" smtClean="0"/>
              <a:t>2/23/2017</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61366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1140A2E-84C3-4A59-9443-7D38C666A825}" type="datetimeFigureOut">
              <a:rPr lang="en-US" smtClean="0"/>
              <a:t>2/23/2017</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402006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1140A2E-84C3-4A59-9443-7D38C666A825}" type="datetimeFigureOut">
              <a:rPr lang="en-US" smtClean="0"/>
              <a:t>2/23/2017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182038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1140A2E-84C3-4A59-9443-7D38C666A825}" type="datetimeFigureOut">
              <a:rPr lang="en-US" smtClean="0"/>
              <a:t>2/23/2017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8685684E-7137-4709-A737-25BEFBAB294F}" type="slidenum">
              <a:rPr lang="en-US" smtClean="0"/>
              <a:t>‹#›</a:t>
            </a:fld>
            <a:endParaRPr lang="en-US"/>
          </a:p>
        </p:txBody>
      </p:sp>
    </p:spTree>
    <p:extLst>
      <p:ext uri="{BB962C8B-B14F-4D97-AF65-F5344CB8AC3E}">
        <p14:creationId xmlns:p14="http://schemas.microsoft.com/office/powerpoint/2010/main" val="310020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40A2E-84C3-4A59-9443-7D38C666A825}" type="datetimeFigureOut">
              <a:rPr lang="en-US" smtClean="0"/>
              <a:t>2/23/2017</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5684E-7137-4709-A737-25BEFBAB294F}" type="slidenum">
              <a:rPr lang="en-US" smtClean="0"/>
              <a:t>‹#›</a:t>
            </a:fld>
            <a:endParaRPr lang="en-US"/>
          </a:p>
        </p:txBody>
      </p:sp>
    </p:spTree>
    <p:extLst>
      <p:ext uri="{BB962C8B-B14F-4D97-AF65-F5344CB8AC3E}">
        <p14:creationId xmlns:p14="http://schemas.microsoft.com/office/powerpoint/2010/main" val="141687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ations.parliament.uk/pa/cm201415/cmhansrd/cm150115/debtext/150115-0003.htm#150115700000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e.gov/e/eb/rls/othr/ics/investmentclimatestatements/#wrapp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slide" Target="slide35.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nvestmentpolicyhub.unctad.org/Download/TreatyFile/18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nvestmentpolicyhub.unctad.org/Download/TreatyFile/1613" TargetMode="External"/><Relationship Id="rId5" Type="http://schemas.openxmlformats.org/officeDocument/2006/relationships/hyperlink" Target="http://investmentpolicyhub.unctad.org/Download/TreatyFile/993" TargetMode="External"/><Relationship Id="rId4" Type="http://schemas.openxmlformats.org/officeDocument/2006/relationships/hyperlink" Target="http://investmentpolicyhub.unctad.org/Download/TreatyFile/217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nvestmentpolicyhub.unctad.org/Download/TreatyFile/355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investmentpolicyhub.unctad.org/Download/TreatyFile/286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89191/The_United_Kingdoms_exit_from_and_partnership_with_the_EU_Web.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1371600"/>
            <a:ext cx="8229600" cy="2895600"/>
          </a:xfrm>
        </p:spPr>
        <p:txBody>
          <a:bodyPr>
            <a:normAutofit/>
          </a:bodyPr>
          <a:lstStyle/>
          <a:p>
            <a:r>
              <a:rPr lang="en-US" dirty="0" smtClean="0"/>
              <a:t>Post-Brexit</a:t>
            </a:r>
            <a:r>
              <a:rPr lang="en-US" dirty="0"/>
              <a:t/>
            </a:r>
            <a:br>
              <a:rPr lang="en-US" dirty="0"/>
            </a:br>
            <a:r>
              <a:rPr lang="en-US" dirty="0" smtClean="0"/>
              <a:t>Investor-State Dispute Resolution mechanisms in UK IIAs</a:t>
            </a:r>
            <a:br>
              <a:rPr lang="en-US" dirty="0" smtClean="0"/>
            </a:br>
            <a:r>
              <a:rPr lang="en-US" dirty="0"/>
              <a:t>?</a:t>
            </a:r>
          </a:p>
        </p:txBody>
      </p:sp>
    </p:spTree>
    <p:extLst>
      <p:ext uri="{BB962C8B-B14F-4D97-AF65-F5344CB8AC3E}">
        <p14:creationId xmlns:p14="http://schemas.microsoft.com/office/powerpoint/2010/main" val="354250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401762"/>
          </a:xfrm>
        </p:spPr>
        <p:txBody>
          <a:bodyPr>
            <a:normAutofit fontScale="90000"/>
          </a:bodyPr>
          <a:lstStyle/>
          <a:p>
            <a:r>
              <a:rPr lang="en-US" dirty="0" smtClean="0"/>
              <a:t>UK Parliament </a:t>
            </a:r>
            <a:r>
              <a:rPr lang="en-US" dirty="0" smtClean="0">
                <a:hlinkClick r:id="rId3"/>
              </a:rPr>
              <a:t>Debate</a:t>
            </a:r>
            <a:r>
              <a:rPr lang="en-US" dirty="0" smtClean="0"/>
              <a:t>, TTIP </a:t>
            </a:r>
            <a:br>
              <a:rPr lang="en-US" dirty="0" smtClean="0"/>
            </a:br>
            <a:r>
              <a:rPr lang="en-US" dirty="0" smtClean="0"/>
              <a:t>(15 Jan 2015) </a:t>
            </a:r>
            <a:endParaRPr lang="en-US" dirty="0"/>
          </a:p>
        </p:txBody>
      </p:sp>
      <p:sp>
        <p:nvSpPr>
          <p:cNvPr id="3" name="מציין מיקום תוכן 2"/>
          <p:cNvSpPr>
            <a:spLocks noGrp="1"/>
          </p:cNvSpPr>
          <p:nvPr>
            <p:ph idx="1"/>
          </p:nvPr>
        </p:nvSpPr>
        <p:spPr>
          <a:xfrm>
            <a:off x="381000" y="1981200"/>
            <a:ext cx="8229600" cy="4525963"/>
          </a:xfrm>
        </p:spPr>
        <p:txBody>
          <a:bodyPr>
            <a:normAutofit/>
          </a:bodyPr>
          <a:lstStyle/>
          <a:p>
            <a:pPr marL="0" indent="0" algn="just">
              <a:buNone/>
            </a:pPr>
            <a:r>
              <a:rPr lang="en-GB" b="1" dirty="0"/>
              <a:t>Mr Robert Walter (North Dorset) (Con):</a:t>
            </a:r>
            <a:r>
              <a:rPr lang="en-GB" dirty="0"/>
              <a:t> </a:t>
            </a:r>
            <a:endParaRPr lang="en-GB" dirty="0" smtClean="0"/>
          </a:p>
          <a:p>
            <a:pPr marL="0" indent="0" algn="just">
              <a:buNone/>
            </a:pPr>
            <a:r>
              <a:rPr lang="en-GB" dirty="0" smtClean="0"/>
              <a:t>…The </a:t>
            </a:r>
            <a:r>
              <a:rPr lang="en-GB" dirty="0"/>
              <a:t>United Kingdom is a party to some 90 international trade deals that involve the investor-state dispute settlement </a:t>
            </a:r>
            <a:r>
              <a:rPr lang="en-GB" dirty="0" smtClean="0"/>
              <a:t>mechanism</a:t>
            </a:r>
            <a:r>
              <a:rPr lang="en-GB" dirty="0"/>
              <a:t> </a:t>
            </a:r>
            <a:r>
              <a:rPr lang="en-GB" dirty="0" smtClean="0"/>
              <a:t>[…]</a:t>
            </a:r>
          </a:p>
          <a:p>
            <a:pPr marL="0" indent="0" algn="just">
              <a:buNone/>
            </a:pPr>
            <a:r>
              <a:rPr lang="en-GB" b="1" dirty="0" smtClean="0"/>
              <a:t>the </a:t>
            </a:r>
            <a:r>
              <a:rPr lang="en-GB" b="1" dirty="0"/>
              <a:t>UK has </a:t>
            </a:r>
            <a:r>
              <a:rPr lang="en-GB" b="1" u="sng" dirty="0"/>
              <a:t>never lost a case in ISDS </a:t>
            </a:r>
            <a:r>
              <a:rPr lang="en-GB" b="1" dirty="0"/>
              <a:t>resolutions,</a:t>
            </a:r>
            <a:r>
              <a:rPr lang="en-GB" b="1" u="sng" dirty="0"/>
              <a:t> showing that this system is functioning in almost all trade deals around the world</a:t>
            </a:r>
            <a:r>
              <a:rPr lang="en-GB" dirty="0"/>
              <a:t>. </a:t>
            </a:r>
            <a:endParaRPr lang="en-US" dirty="0"/>
          </a:p>
        </p:txBody>
      </p:sp>
    </p:spTree>
    <p:extLst>
      <p:ext uri="{BB962C8B-B14F-4D97-AF65-F5344CB8AC3E}">
        <p14:creationId xmlns:p14="http://schemas.microsoft.com/office/powerpoint/2010/main" val="3732138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idx="1"/>
          </p:nvPr>
        </p:nvSpPr>
        <p:spPr/>
        <p:txBody>
          <a:bodyPr/>
          <a:lstStyle/>
          <a:p>
            <a:pPr lvl="2" algn="just"/>
            <a:r>
              <a:rPr lang="en-GB" dirty="0"/>
              <a:t>106 BITs (96 in force)</a:t>
            </a:r>
          </a:p>
          <a:p>
            <a:pPr lvl="2" algn="just"/>
            <a:r>
              <a:rPr lang="en-US" dirty="0"/>
              <a:t>&gt; 3/4 BITSs with developing (capital importing) countries. </a:t>
            </a:r>
            <a:endParaRPr lang="en-GB" dirty="0"/>
          </a:p>
          <a:p>
            <a:endParaRPr lang="en-US" dirty="0"/>
          </a:p>
        </p:txBody>
      </p:sp>
    </p:spTree>
    <p:extLst>
      <p:ext uri="{BB962C8B-B14F-4D97-AF65-F5344CB8AC3E}">
        <p14:creationId xmlns:p14="http://schemas.microsoft.com/office/powerpoint/2010/main" val="394095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2209800"/>
          </a:xfrm>
        </p:spPr>
        <p:txBody>
          <a:bodyPr>
            <a:normAutofit/>
          </a:bodyPr>
          <a:lstStyle/>
          <a:p>
            <a:r>
              <a:rPr lang="en-GB" sz="4000" dirty="0"/>
              <a:t>FDI </a:t>
            </a:r>
            <a:r>
              <a:rPr lang="en-GB" sz="2600" dirty="0" smtClean="0"/>
              <a:t>[2016 </a:t>
            </a:r>
            <a:r>
              <a:rPr lang="en-GB" sz="2600" dirty="0"/>
              <a:t>UNCTAD </a:t>
            </a:r>
            <a:r>
              <a:rPr lang="en-GB" sz="2600" dirty="0" smtClean="0"/>
              <a:t>WIR, IIED</a:t>
            </a:r>
            <a:r>
              <a:rPr lang="en-GB" sz="2600" dirty="0"/>
              <a:t>]</a:t>
            </a:r>
            <a:r>
              <a:rPr lang="en-GB" sz="2600" dirty="0" smtClean="0"/>
              <a:t>:</a:t>
            </a:r>
            <a:endParaRPr lang="en-GB" sz="3400" dirty="0" smtClean="0"/>
          </a:p>
          <a:p>
            <a:pPr lvl="1"/>
            <a:r>
              <a:rPr lang="en-GB" sz="3200" dirty="0" smtClean="0"/>
              <a:t>Inflows </a:t>
            </a:r>
            <a:r>
              <a:rPr lang="en-GB" sz="3200" dirty="0"/>
              <a:t>&gt;</a:t>
            </a:r>
            <a:r>
              <a:rPr lang="en-GB" sz="3200" dirty="0" smtClean="0"/>
              <a:t> </a:t>
            </a:r>
            <a:r>
              <a:rPr lang="en-GB" sz="3200" dirty="0"/>
              <a:t>$1 </a:t>
            </a:r>
            <a:r>
              <a:rPr lang="en-GB" sz="3200" dirty="0" smtClean="0"/>
              <a:t>trillion [&lt;US]</a:t>
            </a:r>
            <a:endParaRPr lang="en-GB" sz="3200" dirty="0"/>
          </a:p>
          <a:p>
            <a:pPr lvl="1"/>
            <a:r>
              <a:rPr lang="en-GB" sz="3200" dirty="0" smtClean="0"/>
              <a:t>Outflows ~ £</a:t>
            </a:r>
            <a:r>
              <a:rPr lang="en-GB" sz="3200" dirty="0"/>
              <a:t>2 trillion </a:t>
            </a:r>
            <a:endParaRPr lang="en-GB" sz="3200" dirty="0" smtClean="0"/>
          </a:p>
          <a:p>
            <a:pPr lvl="1"/>
            <a:endParaRPr lang="en-GB" dirty="0" smtClean="0"/>
          </a:p>
        </p:txBody>
      </p:sp>
      <p:sp>
        <p:nvSpPr>
          <p:cNvPr id="4" name="מציין מיקום תוכן 2"/>
          <p:cNvSpPr txBox="1">
            <a:spLocks/>
          </p:cNvSpPr>
          <p:nvPr/>
        </p:nvSpPr>
        <p:spPr>
          <a:xfrm>
            <a:off x="381000" y="304800"/>
            <a:ext cx="8229600" cy="63547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3400" dirty="0" smtClean="0"/>
              <a:t>‘Many U.S. firms are attracted to the UK for the domestic market and as a beachhead for the European Union Single Market. On June 23, 2016, the UK will hold a Referendum on its continuing membership in the EU. </a:t>
            </a:r>
            <a:r>
              <a:rPr lang="en-US" sz="3400" b="1" u="sng" dirty="0" smtClean="0"/>
              <a:t>If the British public votes to leave </a:t>
            </a:r>
            <a:r>
              <a:rPr lang="en-US" sz="3400" b="1" dirty="0" smtClean="0"/>
              <a:t>the EU, it is likely to bring a period of substantial uncertainty in the UK. This is </a:t>
            </a:r>
            <a:r>
              <a:rPr lang="en-US" sz="3400" b="1" u="sng" dirty="0" smtClean="0"/>
              <a:t>likely to impact the overall attractiveness </a:t>
            </a:r>
            <a:r>
              <a:rPr lang="en-US" sz="3400" b="1" dirty="0" smtClean="0"/>
              <a:t>of the UK as an investment destination for U.S. companies</a:t>
            </a:r>
            <a:r>
              <a:rPr lang="en-US" sz="3400" dirty="0" smtClean="0"/>
              <a:t>.</a:t>
            </a:r>
          </a:p>
          <a:p>
            <a:pPr marL="0" indent="0" algn="just">
              <a:buFont typeface="Arial" panose="020B0604020202020204" pitchFamily="34" charset="0"/>
              <a:buNone/>
            </a:pPr>
            <a:endParaRPr lang="en-US" dirty="0" smtClean="0"/>
          </a:p>
          <a:p>
            <a:pPr marL="0" indent="0" algn="just">
              <a:buFont typeface="Arial" panose="020B0604020202020204" pitchFamily="34" charset="0"/>
              <a:buNone/>
            </a:pPr>
            <a:r>
              <a:rPr lang="en-US" b="1" u="sng" dirty="0" smtClean="0"/>
              <a:t>If the UK remains a part of the EU</a:t>
            </a:r>
            <a:r>
              <a:rPr lang="en-US" dirty="0" smtClean="0"/>
              <a:t>, the UK is forecast to experience significant benefits if the U.S. and the EU are able to conclude the Transatlantic Trade and Investment Partnership (TTIP).’</a:t>
            </a:r>
          </a:p>
          <a:p>
            <a:pPr marL="0" indent="0" algn="just">
              <a:buFont typeface="Arial" panose="020B0604020202020204" pitchFamily="34" charset="0"/>
              <a:buNone/>
            </a:pPr>
            <a:endParaRPr lang="en-US" b="1" i="1" dirty="0" smtClean="0"/>
          </a:p>
          <a:p>
            <a:pPr marL="0" indent="0" algn="just">
              <a:buFont typeface="Arial" panose="020B0604020202020204" pitchFamily="34" charset="0"/>
              <a:buNone/>
            </a:pPr>
            <a:r>
              <a:rPr lang="en-US" sz="2400" b="1" i="1" dirty="0" smtClean="0"/>
              <a:t>[US </a:t>
            </a:r>
            <a:r>
              <a:rPr lang="en-US" sz="2400" b="1" i="1" dirty="0" err="1" smtClean="0"/>
              <a:t>DoS</a:t>
            </a:r>
            <a:r>
              <a:rPr lang="en-US" sz="2400" b="1" i="1" dirty="0" smtClean="0"/>
              <a:t>, Investment Climate Statements for 2016, </a:t>
            </a:r>
            <a:r>
              <a:rPr lang="en-US" sz="2400" b="1" i="1" dirty="0" smtClean="0">
                <a:hlinkClick r:id="rId3"/>
              </a:rPr>
              <a:t>UK</a:t>
            </a:r>
            <a:r>
              <a:rPr lang="en-US" sz="2400" b="1" i="1" dirty="0" smtClean="0"/>
              <a:t> (last accessed: now)]</a:t>
            </a:r>
          </a:p>
          <a:p>
            <a:endParaRPr lang="en-US" dirty="0"/>
          </a:p>
        </p:txBody>
      </p:sp>
    </p:spTree>
    <p:extLst>
      <p:ext uri="{BB962C8B-B14F-4D97-AF65-F5344CB8AC3E}">
        <p14:creationId xmlns:p14="http://schemas.microsoft.com/office/powerpoint/2010/main" val="54399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GB" dirty="0" smtClean="0"/>
              <a:t>Post-Brexit IIAS:</a:t>
            </a:r>
            <a:br>
              <a:rPr lang="en-GB" dirty="0" smtClean="0"/>
            </a:br>
            <a:r>
              <a:rPr lang="en-GB" dirty="0" smtClean="0"/>
              <a:t> Key Questions</a:t>
            </a:r>
            <a:br>
              <a:rPr lang="en-GB" dirty="0" smtClean="0"/>
            </a:br>
            <a:endParaRPr lang="en-GB" dirty="0"/>
          </a:p>
        </p:txBody>
      </p:sp>
      <p:sp>
        <p:nvSpPr>
          <p:cNvPr id="3" name="Content Placeholder 2"/>
          <p:cNvSpPr>
            <a:spLocks noGrp="1"/>
          </p:cNvSpPr>
          <p:nvPr>
            <p:ph idx="1"/>
          </p:nvPr>
        </p:nvSpPr>
        <p:spPr>
          <a:xfrm>
            <a:off x="457200" y="1600200"/>
            <a:ext cx="4910797" cy="4754563"/>
          </a:xfrm>
        </p:spPr>
        <p:txBody>
          <a:bodyPr>
            <a:normAutofit fontScale="92500" lnSpcReduction="20000"/>
          </a:bodyPr>
          <a:lstStyle/>
          <a:p>
            <a:pPr marL="457200" indent="-457200" algn="just">
              <a:buAutoNum type="arabicPeriod"/>
            </a:pPr>
            <a:r>
              <a:rPr lang="en-US" sz="2800" dirty="0" smtClean="0"/>
              <a:t>Who? [</a:t>
            </a:r>
            <a:r>
              <a:rPr lang="en-US" sz="2800" b="1" dirty="0" smtClean="0"/>
              <a:t>party</a:t>
            </a:r>
            <a:r>
              <a:rPr lang="en-US" sz="2800" dirty="0" smtClean="0"/>
              <a:t>]</a:t>
            </a:r>
          </a:p>
          <a:p>
            <a:pPr marL="457200" indent="-457200" algn="just">
              <a:buAutoNum type="arabicPeriod"/>
            </a:pPr>
            <a:r>
              <a:rPr lang="en-US" sz="2800" dirty="0" smtClean="0"/>
              <a:t>How? [</a:t>
            </a:r>
            <a:r>
              <a:rPr lang="en-US" sz="2800" b="1" dirty="0" smtClean="0"/>
              <a:t>instrument</a:t>
            </a:r>
            <a:r>
              <a:rPr lang="en-US" sz="2800" dirty="0" smtClean="0"/>
              <a:t>]:</a:t>
            </a:r>
          </a:p>
          <a:p>
            <a:pPr marL="857250" lvl="1" indent="-457200" algn="just">
              <a:buFont typeface="Arial" panose="020B0604020202020204" pitchFamily="34" charset="0"/>
              <a:buChar char="•"/>
            </a:pPr>
            <a:r>
              <a:rPr lang="en-US" dirty="0" smtClean="0"/>
              <a:t> FTA/IIA </a:t>
            </a:r>
          </a:p>
          <a:p>
            <a:pPr marL="857250" lvl="1" indent="-457200" algn="just">
              <a:buFont typeface="Arial" panose="020B0604020202020204" pitchFamily="34" charset="0"/>
              <a:buChar char="•"/>
            </a:pPr>
            <a:r>
              <a:rPr lang="en-US" dirty="0" smtClean="0"/>
              <a:t>Bilateral/regional</a:t>
            </a:r>
          </a:p>
          <a:p>
            <a:pPr marL="457200" indent="-457200" algn="just">
              <a:buAutoNum type="arabicPeriod"/>
            </a:pPr>
            <a:r>
              <a:rPr lang="en-US" sz="2800" dirty="0" smtClean="0"/>
              <a:t>What [</a:t>
            </a:r>
            <a:r>
              <a:rPr lang="en-US" sz="2800" b="1" dirty="0" smtClean="0"/>
              <a:t>mechanism</a:t>
            </a:r>
            <a:r>
              <a:rPr lang="en-US" sz="2800" dirty="0" smtClean="0"/>
              <a:t>]?</a:t>
            </a:r>
          </a:p>
          <a:p>
            <a:pPr marL="971550" lvl="1" indent="-571500" algn="just">
              <a:buFont typeface="Arial" panose="020B0604020202020204" pitchFamily="34" charset="0"/>
              <a:buChar char="•"/>
            </a:pPr>
            <a:r>
              <a:rPr lang="en-US" dirty="0" smtClean="0"/>
              <a:t>ISDS</a:t>
            </a:r>
          </a:p>
          <a:p>
            <a:pPr marL="971550" lvl="1" indent="-571500" algn="just">
              <a:buFont typeface="Arial" panose="020B0604020202020204" pitchFamily="34" charset="0"/>
              <a:buChar char="•"/>
            </a:pPr>
            <a:r>
              <a:rPr lang="en-US" dirty="0" smtClean="0"/>
              <a:t>ICS</a:t>
            </a:r>
          </a:p>
          <a:p>
            <a:pPr marL="971550" lvl="1" indent="-571500" algn="just">
              <a:buFont typeface="Arial" panose="020B0604020202020204" pitchFamily="34" charset="0"/>
              <a:buChar char="•"/>
            </a:pPr>
            <a:r>
              <a:rPr lang="en-US" dirty="0" smtClean="0"/>
              <a:t>SSDS</a:t>
            </a:r>
          </a:p>
          <a:p>
            <a:pPr marL="971550" lvl="1" indent="-571500" algn="just">
              <a:buFont typeface="Arial" panose="020B0604020202020204" pitchFamily="34" charset="0"/>
              <a:buChar char="•"/>
            </a:pPr>
            <a:r>
              <a:rPr lang="en-US" dirty="0" smtClean="0"/>
              <a:t>ADR</a:t>
            </a:r>
          </a:p>
          <a:p>
            <a:pPr marL="971550" lvl="1" indent="-571500" algn="just">
              <a:buFont typeface="Arial" panose="020B0604020202020204" pitchFamily="34" charset="0"/>
              <a:buChar char="•"/>
            </a:pPr>
            <a:r>
              <a:rPr lang="en-US" dirty="0" smtClean="0"/>
              <a:t>Domestic Courts</a:t>
            </a:r>
          </a:p>
          <a:p>
            <a:pPr marL="971550" lvl="1" indent="-571500" algn="just">
              <a:buFont typeface="Arial" panose="020B0604020202020204" pitchFamily="34" charset="0"/>
              <a:buChar char="•"/>
            </a:pPr>
            <a:r>
              <a:rPr lang="en-US" dirty="0" smtClean="0"/>
              <a:t>Any combination </a:t>
            </a:r>
          </a:p>
          <a:p>
            <a:pPr marL="0" indent="0">
              <a:buNone/>
            </a:pPr>
            <a:endParaRPr lang="en-GB" sz="2000" dirty="0"/>
          </a:p>
        </p:txBody>
      </p:sp>
      <p:sp>
        <p:nvSpPr>
          <p:cNvPr id="5" name="Content Placeholder 2"/>
          <p:cNvSpPr txBox="1">
            <a:spLocks/>
          </p:cNvSpPr>
          <p:nvPr/>
        </p:nvSpPr>
        <p:spPr>
          <a:xfrm>
            <a:off x="4191000" y="1646237"/>
            <a:ext cx="4682197"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Arial" panose="020B0604020202020204" pitchFamily="34" charset="0"/>
              <a:buAutoNum type="arabicPeriod"/>
            </a:pPr>
            <a:r>
              <a:rPr lang="en-US" sz="2800" b="1" dirty="0" smtClean="0"/>
              <a:t>Why</a:t>
            </a:r>
            <a:r>
              <a:rPr lang="en-US" sz="2800" dirty="0" smtClean="0"/>
              <a:t> does the UK need investment instruments?</a:t>
            </a:r>
          </a:p>
          <a:p>
            <a:pPr marL="457200" indent="-457200" algn="just">
              <a:buFont typeface="Arial" panose="020B0604020202020204" pitchFamily="34" charset="0"/>
              <a:buAutoNum type="arabicPeriod"/>
            </a:pPr>
            <a:r>
              <a:rPr lang="en-US" sz="2800" b="1" dirty="0" smtClean="0"/>
              <a:t>How</a:t>
            </a:r>
            <a:r>
              <a:rPr lang="en-US" sz="2800" dirty="0" smtClean="0"/>
              <a:t> to balance between the conflicting stakeholders and interests?</a:t>
            </a:r>
            <a:endParaRPr lang="en-GB" sz="2000" dirty="0"/>
          </a:p>
        </p:txBody>
      </p:sp>
      <p:sp>
        <p:nvSpPr>
          <p:cNvPr id="6" name="חץ שמאלה-ימינה 5"/>
          <p:cNvSpPr/>
          <p:nvPr/>
        </p:nvSpPr>
        <p:spPr>
          <a:xfrm>
            <a:off x="2438400" y="3886200"/>
            <a:ext cx="2667000" cy="13565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67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438400"/>
            <a:ext cx="8229600" cy="1143000"/>
          </a:xfrm>
        </p:spPr>
        <p:txBody>
          <a:bodyPr/>
          <a:lstStyle/>
          <a:p>
            <a:r>
              <a:rPr lang="en-US" dirty="0" smtClean="0"/>
              <a:t>Concurrent Developments </a:t>
            </a:r>
            <a:endParaRPr lang="en-US" dirty="0"/>
          </a:p>
        </p:txBody>
      </p:sp>
    </p:spTree>
    <p:extLst>
      <p:ext uri="{BB962C8B-B14F-4D97-AF65-F5344CB8AC3E}">
        <p14:creationId xmlns:p14="http://schemas.microsoft.com/office/powerpoint/2010/main" val="300590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084" t="15185" r="23750" b="15185"/>
          <a:stretch/>
        </p:blipFill>
        <p:spPr>
          <a:xfrm>
            <a:off x="0" y="304800"/>
            <a:ext cx="9156969" cy="6621193"/>
          </a:xfrm>
          <a:prstGeom prst="rect">
            <a:avLst/>
          </a:prstGeom>
        </p:spPr>
      </p:pic>
      <p:sp>
        <p:nvSpPr>
          <p:cNvPr id="5" name="TextBox 4"/>
          <p:cNvSpPr txBox="1"/>
          <p:nvPr/>
        </p:nvSpPr>
        <p:spPr>
          <a:xfrm>
            <a:off x="4648200" y="304800"/>
            <a:ext cx="4251164" cy="738664"/>
          </a:xfrm>
          <a:prstGeom prst="rect">
            <a:avLst/>
          </a:prstGeom>
          <a:noFill/>
        </p:spPr>
        <p:txBody>
          <a:bodyPr wrap="none" rtlCol="0">
            <a:spAutoFit/>
          </a:bodyPr>
          <a:lstStyle/>
          <a:p>
            <a:r>
              <a:rPr lang="en-US" sz="1400" dirty="0" smtClean="0"/>
              <a:t>Source: 13 </a:t>
            </a:r>
            <a:r>
              <a:rPr lang="en-US" sz="1400" dirty="0"/>
              <a:t>December 2016 </a:t>
            </a:r>
            <a:endParaRPr lang="en-US" sz="1400" dirty="0" smtClean="0"/>
          </a:p>
          <a:p>
            <a:r>
              <a:rPr lang="en-US" sz="1400" dirty="0" smtClean="0"/>
              <a:t>James </a:t>
            </a:r>
            <a:r>
              <a:rPr lang="en-US" sz="1400" dirty="0"/>
              <a:t>X. Zhan </a:t>
            </a:r>
            <a:endParaRPr lang="en-US" sz="1400" dirty="0" smtClean="0"/>
          </a:p>
          <a:p>
            <a:r>
              <a:rPr lang="en-US" sz="1400" dirty="0" smtClean="0"/>
              <a:t>Director </a:t>
            </a:r>
            <a:r>
              <a:rPr lang="en-US" sz="1400" dirty="0"/>
              <a:t>Division on Investment and Enterprise UNCTAD</a:t>
            </a:r>
            <a:endParaRPr lang="en-GB" sz="1400" dirty="0"/>
          </a:p>
        </p:txBody>
      </p:sp>
    </p:spTree>
    <p:extLst>
      <p:ext uri="{BB962C8B-B14F-4D97-AF65-F5344CB8AC3E}">
        <p14:creationId xmlns:p14="http://schemas.microsoft.com/office/powerpoint/2010/main" val="121763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GB" dirty="0" smtClean="0"/>
              <a:t>IIA Reform</a:t>
            </a:r>
            <a:br>
              <a:rPr lang="en-GB" dirty="0" smtClean="0"/>
            </a:br>
            <a:endParaRPr lang="en-GB" dirty="0"/>
          </a:p>
        </p:txBody>
      </p:sp>
      <p:graphicFrame>
        <p:nvGraphicFramePr>
          <p:cNvPr id="7" name="מציין מיקום תוכן 6"/>
          <p:cNvGraphicFramePr>
            <a:graphicFrameLocks noGrp="1"/>
          </p:cNvGraphicFramePr>
          <p:nvPr>
            <p:ph idx="1"/>
            <p:extLst>
              <p:ext uri="{D42A27DB-BD31-4B8C-83A1-F6EECF244321}">
                <p14:modId xmlns:p14="http://schemas.microsoft.com/office/powerpoint/2010/main" val="1118624718"/>
              </p:ext>
            </p:extLst>
          </p:nvPr>
        </p:nvGraphicFramePr>
        <p:xfrm>
          <a:off x="914400" y="457200"/>
          <a:ext cx="7391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מלבן 9"/>
          <p:cNvSpPr/>
          <p:nvPr/>
        </p:nvSpPr>
        <p:spPr>
          <a:xfrm>
            <a:off x="5943600" y="2590800"/>
            <a:ext cx="2590800" cy="762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9" name="דיאגרמה 8"/>
          <p:cNvGraphicFramePr/>
          <p:nvPr>
            <p:extLst>
              <p:ext uri="{D42A27DB-BD31-4B8C-83A1-F6EECF244321}">
                <p14:modId xmlns:p14="http://schemas.microsoft.com/office/powerpoint/2010/main" val="2268309480"/>
              </p:ext>
            </p:extLst>
          </p:nvPr>
        </p:nvGraphicFramePr>
        <p:xfrm>
          <a:off x="2362200" y="3581400"/>
          <a:ext cx="4572000" cy="307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מלבן 10"/>
          <p:cNvSpPr/>
          <p:nvPr/>
        </p:nvSpPr>
        <p:spPr>
          <a:xfrm>
            <a:off x="3200400" y="2590800"/>
            <a:ext cx="2590800" cy="762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הסבר ענן 11"/>
          <p:cNvSpPr/>
          <p:nvPr/>
        </p:nvSpPr>
        <p:spPr>
          <a:xfrm>
            <a:off x="5943600" y="152400"/>
            <a:ext cx="2324100" cy="15240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Self</a:t>
            </a:r>
            <a:r>
              <a:rPr lang="en-US" dirty="0" smtClean="0"/>
              <a:t> </a:t>
            </a:r>
            <a:r>
              <a:rPr lang="en-US" sz="2000" dirty="0" smtClean="0"/>
              <a:t>reflection</a:t>
            </a:r>
            <a:endParaRPr lang="en-US" dirty="0"/>
          </a:p>
        </p:txBody>
      </p:sp>
      <p:sp>
        <p:nvSpPr>
          <p:cNvPr id="13" name="הסבר ענן 12"/>
          <p:cNvSpPr/>
          <p:nvPr/>
        </p:nvSpPr>
        <p:spPr>
          <a:xfrm>
            <a:off x="6128359" y="4038600"/>
            <a:ext cx="2324100" cy="15240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Public Consultation</a:t>
            </a:r>
            <a:endParaRPr lang="en-US" dirty="0"/>
          </a:p>
        </p:txBody>
      </p:sp>
    </p:spTree>
    <p:extLst>
      <p:ext uri="{BB962C8B-B14F-4D97-AF65-F5344CB8AC3E}">
        <p14:creationId xmlns:p14="http://schemas.microsoft.com/office/powerpoint/2010/main" val="175057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9" grpId="0">
        <p:bldAsOne/>
      </p:bldGraphic>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944562"/>
          </a:xfrm>
        </p:spPr>
        <p:txBody>
          <a:bodyPr>
            <a:normAutofit/>
          </a:bodyPr>
          <a:lstStyle/>
          <a:p>
            <a:pPr marL="0" indent="0"/>
            <a:r>
              <a:rPr lang="en-US" dirty="0" smtClean="0"/>
              <a:t>1. Why?</a:t>
            </a:r>
            <a:endParaRPr lang="en-US" dirty="0"/>
          </a:p>
        </p:txBody>
      </p:sp>
      <p:sp>
        <p:nvSpPr>
          <p:cNvPr id="3" name="Content Placeholder 2"/>
          <p:cNvSpPr>
            <a:spLocks noGrp="1"/>
          </p:cNvSpPr>
          <p:nvPr>
            <p:ph idx="1"/>
          </p:nvPr>
        </p:nvSpPr>
        <p:spPr>
          <a:xfrm>
            <a:off x="457200" y="1524000"/>
            <a:ext cx="8229600" cy="4876800"/>
          </a:xfrm>
        </p:spPr>
        <p:txBody>
          <a:bodyPr>
            <a:noAutofit/>
          </a:bodyPr>
          <a:lstStyle/>
          <a:p>
            <a:pPr marL="0" indent="0" algn="just">
              <a:buNone/>
            </a:pPr>
            <a:endParaRPr lang="en-GB" sz="2400" b="1" dirty="0" smtClean="0"/>
          </a:p>
          <a:p>
            <a:pPr marL="0" indent="0" algn="just">
              <a:buNone/>
            </a:pPr>
            <a:r>
              <a:rPr lang="en-GB" b="1" dirty="0" smtClean="0"/>
              <a:t>Promotion</a:t>
            </a:r>
          </a:p>
          <a:p>
            <a:pPr marL="0" indent="0" algn="just">
              <a:buNone/>
            </a:pPr>
            <a:endParaRPr lang="en-GB" b="1" dirty="0" smtClean="0"/>
          </a:p>
          <a:p>
            <a:pPr marL="0" indent="0" algn="just">
              <a:buNone/>
            </a:pPr>
            <a:r>
              <a:rPr lang="en-GB" b="1" dirty="0" smtClean="0"/>
              <a:t>Facilitation</a:t>
            </a:r>
            <a:endParaRPr lang="en-GB" dirty="0" smtClean="0"/>
          </a:p>
          <a:p>
            <a:pPr marL="0" indent="0" algn="just">
              <a:buNone/>
            </a:pPr>
            <a:endParaRPr lang="en-GB" b="1" u="sng" dirty="0" smtClean="0">
              <a:effectLst>
                <a:outerShdw blurRad="38100" dist="38100" dir="2700000" algn="tl">
                  <a:srgbClr val="000000">
                    <a:alpha val="43137"/>
                  </a:srgbClr>
                </a:outerShdw>
              </a:effectLst>
            </a:endParaRPr>
          </a:p>
          <a:p>
            <a:pPr marL="0" indent="0" algn="just">
              <a:buNone/>
            </a:pPr>
            <a:r>
              <a:rPr lang="en-GB" b="1" u="sng" dirty="0" smtClean="0">
                <a:effectLst>
                  <a:outerShdw blurRad="38100" dist="38100" dir="2700000" algn="tl">
                    <a:srgbClr val="000000">
                      <a:alpha val="43137"/>
                    </a:srgbClr>
                  </a:outerShdw>
                </a:effectLst>
              </a:rPr>
              <a:t>Protection</a:t>
            </a:r>
            <a:endParaRPr lang="en-GB" dirty="0"/>
          </a:p>
        </p:txBody>
      </p:sp>
    </p:spTree>
    <p:extLst>
      <p:ext uri="{BB962C8B-B14F-4D97-AF65-F5344CB8AC3E}">
        <p14:creationId xmlns:p14="http://schemas.microsoft.com/office/powerpoint/2010/main" val="51202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726" t="21380" r="30550" b="14689"/>
          <a:stretch/>
        </p:blipFill>
        <p:spPr bwMode="auto">
          <a:xfrm>
            <a:off x="1524000" y="914400"/>
            <a:ext cx="6629400" cy="544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944562"/>
          </a:xfrm>
        </p:spPr>
        <p:txBody>
          <a:bodyPr>
            <a:normAutofit/>
          </a:bodyPr>
          <a:lstStyle/>
          <a:p>
            <a:pPr marL="0" indent="0"/>
            <a:r>
              <a:rPr lang="en-US" dirty="0" smtClean="0"/>
              <a:t>Facilitation</a:t>
            </a:r>
            <a:endParaRPr lang="en-US" dirty="0"/>
          </a:p>
        </p:txBody>
      </p:sp>
      <p:sp>
        <p:nvSpPr>
          <p:cNvPr id="6" name="TextBox 5"/>
          <p:cNvSpPr txBox="1"/>
          <p:nvPr/>
        </p:nvSpPr>
        <p:spPr>
          <a:xfrm>
            <a:off x="152400" y="5334000"/>
            <a:ext cx="3930563" cy="738664"/>
          </a:xfrm>
          <a:prstGeom prst="rect">
            <a:avLst/>
          </a:prstGeom>
          <a:noFill/>
        </p:spPr>
        <p:txBody>
          <a:bodyPr wrap="none" rtlCol="0">
            <a:spAutoFit/>
          </a:bodyPr>
          <a:lstStyle/>
          <a:p>
            <a:r>
              <a:rPr lang="en-US" sz="1400" dirty="0" smtClean="0"/>
              <a:t>Source: 3 Feb 2017 </a:t>
            </a:r>
          </a:p>
          <a:p>
            <a:r>
              <a:rPr lang="en-US" sz="1400" dirty="0"/>
              <a:t>Investment Facilitation: a Review of Policy </a:t>
            </a:r>
            <a:r>
              <a:rPr lang="en-US" sz="1400" dirty="0" smtClean="0"/>
              <a:t>Practices</a:t>
            </a:r>
          </a:p>
          <a:p>
            <a:r>
              <a:rPr lang="en-US" sz="1400" dirty="0" smtClean="0"/>
              <a:t>UNCTAD</a:t>
            </a:r>
            <a:endParaRPr lang="en-GB" sz="1400" dirty="0"/>
          </a:p>
        </p:txBody>
      </p:sp>
    </p:spTree>
    <p:extLst>
      <p:ext uri="{BB962C8B-B14F-4D97-AF65-F5344CB8AC3E}">
        <p14:creationId xmlns:p14="http://schemas.microsoft.com/office/powerpoint/2010/main" val="59619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marL="0" indent="0"/>
            <a:r>
              <a:rPr lang="en-US" dirty="0" smtClean="0"/>
              <a:t>2. How?</a:t>
            </a:r>
            <a:endParaRPr lang="en-US" dirty="0"/>
          </a:p>
        </p:txBody>
      </p:sp>
      <p:sp>
        <p:nvSpPr>
          <p:cNvPr id="3" name="Content Placeholder 2"/>
          <p:cNvSpPr>
            <a:spLocks noGrp="1"/>
          </p:cNvSpPr>
          <p:nvPr>
            <p:ph idx="1"/>
          </p:nvPr>
        </p:nvSpPr>
        <p:spPr>
          <a:xfrm>
            <a:off x="457200" y="1066800"/>
            <a:ext cx="8229600" cy="5486400"/>
          </a:xfrm>
        </p:spPr>
        <p:txBody>
          <a:bodyPr>
            <a:noAutofit/>
          </a:bodyPr>
          <a:lstStyle/>
          <a:p>
            <a:pPr marL="0" indent="0" algn="ctr">
              <a:buNone/>
            </a:pPr>
            <a:r>
              <a:rPr lang="en-GB" dirty="0"/>
              <a:t>R</a:t>
            </a:r>
            <a:r>
              <a:rPr lang="en-GB" dirty="0" smtClean="0"/>
              <a:t>ight to regulate, sovereignty, national priorities, public power</a:t>
            </a:r>
          </a:p>
          <a:p>
            <a:pPr marL="0" indent="0" algn="just">
              <a:buNone/>
            </a:pPr>
            <a:endParaRPr lang="en-GB" dirty="0" smtClean="0"/>
          </a:p>
          <a:p>
            <a:pPr marL="0" indent="0" algn="ctr">
              <a:buNone/>
            </a:pPr>
            <a:r>
              <a:rPr lang="en-GB" dirty="0" smtClean="0"/>
              <a:t>Vs</a:t>
            </a:r>
          </a:p>
          <a:p>
            <a:pPr marL="0" indent="0" algn="just">
              <a:buNone/>
            </a:pPr>
            <a:endParaRPr lang="en-GB" dirty="0"/>
          </a:p>
          <a:p>
            <a:pPr marL="0" indent="0" algn="ctr">
              <a:buNone/>
            </a:pPr>
            <a:r>
              <a:rPr lang="en-GB" dirty="0" smtClean="0"/>
              <a:t>Investments’ promotion, facilitations &amp; protection </a:t>
            </a:r>
            <a:endParaRPr lang="en-GB" dirty="0"/>
          </a:p>
          <a:p>
            <a:pPr marL="0" indent="0" algn="just">
              <a:buNone/>
            </a:pPr>
            <a:endParaRPr lang="en-GB" sz="2400" dirty="0" smtClean="0"/>
          </a:p>
        </p:txBody>
      </p:sp>
    </p:spTree>
    <p:extLst>
      <p:ext uri="{BB962C8B-B14F-4D97-AF65-F5344CB8AC3E}">
        <p14:creationId xmlns:p14="http://schemas.microsoft.com/office/powerpoint/2010/main" val="300521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75"/>
            <a:ext cx="8229600" cy="1143000"/>
          </a:xfrm>
        </p:spPr>
        <p:txBody>
          <a:bodyPr/>
          <a:lstStyle/>
          <a:p>
            <a:r>
              <a:rPr lang="en-GB" dirty="0" smtClean="0"/>
              <a:t>The UK</a:t>
            </a:r>
            <a:endParaRPr lang="en-GB" dirty="0"/>
          </a:p>
        </p:txBody>
      </p:sp>
      <p:sp>
        <p:nvSpPr>
          <p:cNvPr id="3" name="Content Placeholder 2"/>
          <p:cNvSpPr>
            <a:spLocks noGrp="1"/>
          </p:cNvSpPr>
          <p:nvPr>
            <p:ph idx="1"/>
          </p:nvPr>
        </p:nvSpPr>
        <p:spPr>
          <a:xfrm>
            <a:off x="304800" y="1066800"/>
            <a:ext cx="8382000" cy="5562600"/>
          </a:xfrm>
        </p:spPr>
        <p:txBody>
          <a:bodyPr>
            <a:normAutofit/>
          </a:bodyPr>
          <a:lstStyle/>
          <a:p>
            <a:pPr lvl="2" algn="just"/>
            <a:r>
              <a:rPr lang="en-GB" dirty="0" smtClean="0"/>
              <a:t>106</a:t>
            </a:r>
            <a:r>
              <a:rPr lang="en-GB" dirty="0"/>
              <a:t> </a:t>
            </a:r>
            <a:r>
              <a:rPr lang="en-GB" dirty="0" smtClean="0"/>
              <a:t>BITs (96 </a:t>
            </a:r>
            <a:r>
              <a:rPr lang="en-GB" dirty="0"/>
              <a:t>in force)</a:t>
            </a:r>
          </a:p>
          <a:p>
            <a:pPr lvl="2" algn="just"/>
            <a:r>
              <a:rPr lang="en-US" dirty="0" smtClean="0"/>
              <a:t>&gt; 3/4 BITSs with </a:t>
            </a:r>
            <a:r>
              <a:rPr lang="en-US" dirty="0"/>
              <a:t>developing </a:t>
            </a:r>
            <a:r>
              <a:rPr lang="en-US" dirty="0" smtClean="0"/>
              <a:t>(capital importing) countries</a:t>
            </a:r>
            <a:r>
              <a:rPr lang="en-US" dirty="0"/>
              <a:t>. </a:t>
            </a:r>
            <a:endParaRPr lang="en-GB" dirty="0"/>
          </a:p>
          <a:p>
            <a:pPr lvl="2" algn="just"/>
            <a:r>
              <a:rPr lang="en-US" dirty="0" smtClean="0"/>
              <a:t>ISDS: 1/64</a:t>
            </a:r>
          </a:p>
          <a:p>
            <a:pPr lvl="2" algn="just">
              <a:buFont typeface="Wingdings" panose="05000000000000000000" pitchFamily="2" charset="2"/>
              <a:buChar char="q"/>
            </a:pPr>
            <a:r>
              <a:rPr lang="en-GB" dirty="0" smtClean="0"/>
              <a:t>R2R; SD; </a:t>
            </a:r>
            <a:r>
              <a:rPr lang="en-GB" dirty="0"/>
              <a:t>Social investment </a:t>
            </a:r>
            <a:r>
              <a:rPr lang="en-GB" dirty="0" smtClean="0"/>
              <a:t>aspects;</a:t>
            </a:r>
            <a:r>
              <a:rPr lang="en-GB" dirty="0"/>
              <a:t> Environmental </a:t>
            </a:r>
            <a:r>
              <a:rPr lang="en-GB" dirty="0" smtClean="0"/>
              <a:t>aspects;</a:t>
            </a:r>
          </a:p>
          <a:p>
            <a:pPr lvl="2" algn="just">
              <a:buFont typeface="Wingdings" panose="05000000000000000000" pitchFamily="2" charset="2"/>
              <a:buChar char="q"/>
            </a:pPr>
            <a:r>
              <a:rPr lang="en-GB" dirty="0" smtClean="0"/>
              <a:t>Substantive standards of protection – FET, FPS, MFN, expropriation… </a:t>
            </a:r>
          </a:p>
          <a:p>
            <a:pPr lvl="2" algn="just">
              <a:buFont typeface="Wingdings" panose="05000000000000000000" pitchFamily="2" charset="2"/>
              <a:buChar char="v"/>
            </a:pPr>
            <a:r>
              <a:rPr lang="en-US" dirty="0"/>
              <a:t>Law firms practicing in international investment </a:t>
            </a:r>
            <a:r>
              <a:rPr lang="en-US" dirty="0" smtClean="0"/>
              <a:t>law; </a:t>
            </a:r>
            <a:endParaRPr lang="en-US" dirty="0"/>
          </a:p>
          <a:p>
            <a:pPr lvl="2" algn="just">
              <a:buFont typeface="Wingdings" panose="05000000000000000000" pitchFamily="2" charset="2"/>
              <a:buChar char="v"/>
            </a:pPr>
            <a:r>
              <a:rPr lang="en-US" dirty="0"/>
              <a:t>Third party </a:t>
            </a:r>
            <a:r>
              <a:rPr lang="en-US" dirty="0" smtClean="0"/>
              <a:t>funders;</a:t>
            </a:r>
          </a:p>
          <a:p>
            <a:pPr lvl="2" algn="just">
              <a:buFont typeface="Wingdings" panose="05000000000000000000" pitchFamily="2" charset="2"/>
              <a:buChar char="v"/>
            </a:pPr>
            <a:r>
              <a:rPr lang="en-US" dirty="0" smtClean="0"/>
              <a:t>Locale. </a:t>
            </a:r>
          </a:p>
          <a:p>
            <a:pPr marL="914400" lvl="2" indent="0" algn="ctr">
              <a:buNone/>
            </a:pPr>
            <a:r>
              <a:rPr lang="en-GB" b="1" dirty="0" smtClean="0"/>
              <a:t>***</a:t>
            </a:r>
          </a:p>
          <a:p>
            <a:pPr lvl="2" algn="just"/>
            <a:endParaRPr lang="en-GB" dirty="0" smtClean="0"/>
          </a:p>
          <a:p>
            <a:pPr lvl="2" algn="just"/>
            <a:endParaRPr lang="en-GB" dirty="0"/>
          </a:p>
          <a:p>
            <a:pPr algn="just"/>
            <a:endParaRPr lang="en-GB" dirty="0"/>
          </a:p>
        </p:txBody>
      </p:sp>
    </p:spTree>
    <p:extLst>
      <p:ext uri="{BB962C8B-B14F-4D97-AF65-F5344CB8AC3E}">
        <p14:creationId xmlns:p14="http://schemas.microsoft.com/office/powerpoint/2010/main" val="331117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819400"/>
            <a:ext cx="8229600" cy="3276600"/>
          </a:xfrm>
        </p:spPr>
        <p:txBody>
          <a:bodyPr>
            <a:normAutofit fontScale="90000"/>
          </a:bodyPr>
          <a:lstStyle/>
          <a:p>
            <a:r>
              <a:rPr lang="en-US" dirty="0" smtClean="0"/>
              <a:t>EU/Canada</a:t>
            </a:r>
            <a:br>
              <a:rPr lang="en-US" dirty="0" smtClean="0"/>
            </a:br>
            <a:r>
              <a:rPr lang="en-US" dirty="0" smtClean="0"/>
              <a:t>India</a:t>
            </a:r>
            <a:br>
              <a:rPr lang="en-US" dirty="0" smtClean="0"/>
            </a:br>
            <a:r>
              <a:rPr lang="en-US" dirty="0" smtClean="0"/>
              <a:t>Brazil</a:t>
            </a:r>
            <a:br>
              <a:rPr lang="en-US" dirty="0" smtClean="0"/>
            </a:br>
            <a:r>
              <a:rPr lang="en-US" dirty="0" smtClean="0"/>
              <a:t>US</a:t>
            </a:r>
            <a:br>
              <a:rPr lang="en-US" dirty="0" smtClean="0"/>
            </a:br>
            <a:r>
              <a:rPr lang="en-US" dirty="0" smtClean="0"/>
              <a:t>China, Oz, NZ</a:t>
            </a:r>
            <a:endParaRPr lang="en-US" dirty="0"/>
          </a:p>
        </p:txBody>
      </p:sp>
      <p:sp>
        <p:nvSpPr>
          <p:cNvPr id="3" name="כותרת 1"/>
          <p:cNvSpPr txBox="1">
            <a:spLocks/>
          </p:cNvSpPr>
          <p:nvPr/>
        </p:nvSpPr>
        <p:spPr>
          <a:xfrm>
            <a:off x="533400" y="381000"/>
            <a:ext cx="8229600" cy="2438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Same questions</a:t>
            </a:r>
            <a:br>
              <a:rPr lang="en-US" dirty="0" smtClean="0"/>
            </a:br>
            <a:r>
              <a:rPr lang="en-US" dirty="0" smtClean="0"/>
              <a:t>Different answers</a:t>
            </a:r>
            <a:endParaRPr lang="en-US" dirty="0"/>
          </a:p>
        </p:txBody>
      </p:sp>
    </p:spTree>
    <p:extLst>
      <p:ext uri="{BB962C8B-B14F-4D97-AF65-F5344CB8AC3E}">
        <p14:creationId xmlns:p14="http://schemas.microsoft.com/office/powerpoint/2010/main" val="132656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381000"/>
            <a:ext cx="8229600" cy="1066800"/>
          </a:xfrm>
        </p:spPr>
        <p:txBody>
          <a:bodyPr/>
          <a:lstStyle/>
          <a:p>
            <a:r>
              <a:rPr lang="en-US" dirty="0" smtClean="0"/>
              <a:t>EU</a:t>
            </a:r>
            <a:endParaRPr lang="en-US" dirty="0"/>
          </a:p>
        </p:txBody>
      </p:sp>
      <p:pic>
        <p:nvPicPr>
          <p:cNvPr id="3" name="Content Placeholder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193" t="20273" r="28372" b="39874"/>
          <a:stretch/>
        </p:blipFill>
        <p:spPr bwMode="auto">
          <a:xfrm>
            <a:off x="685800" y="1447800"/>
            <a:ext cx="8001000" cy="394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5772090"/>
            <a:ext cx="5906873" cy="400110"/>
          </a:xfrm>
          <a:prstGeom prst="rect">
            <a:avLst/>
          </a:prstGeom>
          <a:noFill/>
        </p:spPr>
        <p:txBody>
          <a:bodyPr wrap="none" rtlCol="0">
            <a:spAutoFit/>
          </a:bodyPr>
          <a:lstStyle/>
          <a:p>
            <a:r>
              <a:rPr lang="en-US" sz="2000" dirty="0" smtClean="0"/>
              <a:t>*Twitter as a source of PIL (ICJ Statute, Article 38(1)(e))</a:t>
            </a:r>
            <a:endParaRPr lang="en-US" sz="2000" dirty="0"/>
          </a:p>
        </p:txBody>
      </p:sp>
    </p:spTree>
    <p:extLst>
      <p:ext uri="{BB962C8B-B14F-4D97-AF65-F5344CB8AC3E}">
        <p14:creationId xmlns:p14="http://schemas.microsoft.com/office/powerpoint/2010/main" val="672409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305" t="16398" r="30861" b="5002"/>
          <a:stretch/>
        </p:blipFill>
        <p:spPr bwMode="auto">
          <a:xfrm>
            <a:off x="2362200" y="1676400"/>
            <a:ext cx="467073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כותרת 1"/>
          <p:cNvSpPr>
            <a:spLocks noGrp="1"/>
          </p:cNvSpPr>
          <p:nvPr>
            <p:ph type="title"/>
          </p:nvPr>
        </p:nvSpPr>
        <p:spPr>
          <a:xfrm>
            <a:off x="228600" y="381000"/>
            <a:ext cx="8229600" cy="1066800"/>
          </a:xfrm>
        </p:spPr>
        <p:txBody>
          <a:bodyPr>
            <a:normAutofit fontScale="90000"/>
          </a:bodyPr>
          <a:lstStyle/>
          <a:p>
            <a:r>
              <a:rPr lang="en-US" dirty="0" smtClean="0"/>
              <a:t>Standing Senate Committee on Foreign Affairs &amp; Int’ Trade (AEFA, Feb 2017)</a:t>
            </a:r>
            <a:endParaRPr lang="en-US" dirty="0"/>
          </a:p>
        </p:txBody>
      </p:sp>
    </p:spTree>
    <p:extLst>
      <p:ext uri="{BB962C8B-B14F-4D97-AF65-F5344CB8AC3E}">
        <p14:creationId xmlns:p14="http://schemas.microsoft.com/office/powerpoint/2010/main" val="215050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GB" dirty="0" smtClean="0"/>
              <a:t/>
            </a:r>
            <a:br>
              <a:rPr lang="en-GB" dirty="0" smtClean="0"/>
            </a:br>
            <a:r>
              <a:rPr lang="en-GB" dirty="0" smtClean="0"/>
              <a:t>EU-led </a:t>
            </a:r>
            <a:r>
              <a:rPr lang="en-GB" dirty="0"/>
              <a:t>reform: ICS</a:t>
            </a:r>
            <a:br>
              <a:rPr lang="en-GB" dirty="0"/>
            </a:br>
            <a:endParaRPr lang="en-US" dirty="0"/>
          </a:p>
        </p:txBody>
      </p:sp>
      <p:sp>
        <p:nvSpPr>
          <p:cNvPr id="3" name="מציין מיקום תוכן 2"/>
          <p:cNvSpPr>
            <a:spLocks noGrp="1"/>
          </p:cNvSpPr>
          <p:nvPr>
            <p:ph idx="1"/>
          </p:nvPr>
        </p:nvSpPr>
        <p:spPr>
          <a:xfrm>
            <a:off x="457200" y="1219200"/>
            <a:ext cx="8229600" cy="4906963"/>
          </a:xfrm>
        </p:spPr>
        <p:txBody>
          <a:bodyPr>
            <a:normAutofit fontScale="70000" lnSpcReduction="20000"/>
          </a:bodyPr>
          <a:lstStyle/>
          <a:p>
            <a:pPr marL="0" indent="0" algn="just">
              <a:buNone/>
            </a:pPr>
            <a:r>
              <a:rPr lang="en-US" sz="4000" dirty="0" smtClean="0"/>
              <a:t>‘Canada </a:t>
            </a:r>
            <a:r>
              <a:rPr lang="en-US" sz="4000" dirty="0"/>
              <a:t>and the EU will strengthen the provisions on governments’ </a:t>
            </a:r>
            <a:r>
              <a:rPr lang="en-US" sz="4000" b="1" dirty="0"/>
              <a:t>right to regulate</a:t>
            </a:r>
            <a:r>
              <a:rPr lang="en-US" sz="4000" dirty="0"/>
              <a:t>; move to a </a:t>
            </a:r>
            <a:r>
              <a:rPr lang="en-US" sz="4000" u="sng" dirty="0"/>
              <a:t>permanent</a:t>
            </a:r>
            <a:r>
              <a:rPr lang="en-US" sz="4000" dirty="0"/>
              <a:t>, </a:t>
            </a:r>
            <a:r>
              <a:rPr lang="en-US" sz="4000" u="sng" dirty="0"/>
              <a:t>transparent</a:t>
            </a:r>
            <a:r>
              <a:rPr lang="en-US" sz="4000" dirty="0"/>
              <a:t> and </a:t>
            </a:r>
            <a:r>
              <a:rPr lang="en-US" sz="4000" u="sng" dirty="0"/>
              <a:t>institutionalized</a:t>
            </a:r>
            <a:r>
              <a:rPr lang="en-US" sz="4000" dirty="0"/>
              <a:t> dispute-settlement tribunal; revise the process for the selection of tribunal members, who will </a:t>
            </a:r>
            <a:r>
              <a:rPr lang="en-US" sz="4000" u="sng" dirty="0"/>
              <a:t>adjudicate</a:t>
            </a:r>
            <a:r>
              <a:rPr lang="en-US" sz="4000" dirty="0"/>
              <a:t> investor claims; set out more detailed commitments on ethics for all tribunal members; and agree to an </a:t>
            </a:r>
            <a:r>
              <a:rPr lang="en-US" sz="4000" u="sng" dirty="0"/>
              <a:t>appeal</a:t>
            </a:r>
            <a:r>
              <a:rPr lang="en-US" sz="4000" dirty="0"/>
              <a:t> </a:t>
            </a:r>
            <a:r>
              <a:rPr lang="en-US" sz="4000" dirty="0" smtClean="0"/>
              <a:t>system’ </a:t>
            </a:r>
          </a:p>
          <a:p>
            <a:pPr marL="0" indent="0" algn="just">
              <a:buNone/>
            </a:pPr>
            <a:endParaRPr lang="en-US" sz="2600" dirty="0"/>
          </a:p>
          <a:p>
            <a:pPr marL="0" indent="0" algn="just">
              <a:buNone/>
            </a:pPr>
            <a:endParaRPr lang="en-US" sz="2600" dirty="0" smtClean="0"/>
          </a:p>
          <a:p>
            <a:pPr marL="0" indent="0" algn="just">
              <a:buNone/>
            </a:pPr>
            <a:r>
              <a:rPr lang="en-US" sz="3400" b="1" dirty="0" smtClean="0"/>
              <a:t>[</a:t>
            </a:r>
            <a:r>
              <a:rPr lang="en-US" sz="3400" b="1" dirty="0"/>
              <a:t>Joint statement by European Commissioner for Trade and Canada's Minister of International Trade on Canada-EU trade </a:t>
            </a:r>
            <a:r>
              <a:rPr lang="en-US" sz="3400" b="1" dirty="0" smtClean="0"/>
              <a:t>agreement]</a:t>
            </a:r>
            <a:endParaRPr lang="en-US" sz="3400" b="1"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2215499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GB" dirty="0" smtClean="0"/>
              <a:t/>
            </a:r>
            <a:br>
              <a:rPr lang="en-GB" dirty="0" smtClean="0"/>
            </a:br>
            <a:r>
              <a:rPr lang="en-GB" dirty="0" smtClean="0"/>
              <a:t>ICS</a:t>
            </a:r>
            <a:r>
              <a:rPr lang="en-GB" dirty="0"/>
              <a:t/>
            </a:r>
            <a:br>
              <a:rPr lang="en-GB" dirty="0"/>
            </a:br>
            <a:endParaRPr lang="en-US" dirty="0"/>
          </a:p>
        </p:txBody>
      </p:sp>
      <p:sp>
        <p:nvSpPr>
          <p:cNvPr id="3" name="מציין מיקום תוכן 2"/>
          <p:cNvSpPr>
            <a:spLocks noGrp="1"/>
          </p:cNvSpPr>
          <p:nvPr>
            <p:ph idx="1"/>
          </p:nvPr>
        </p:nvSpPr>
        <p:spPr>
          <a:xfrm>
            <a:off x="457200" y="1219200"/>
            <a:ext cx="8229600" cy="4906963"/>
          </a:xfrm>
        </p:spPr>
        <p:txBody>
          <a:bodyPr>
            <a:normAutofit/>
          </a:bodyPr>
          <a:lstStyle/>
          <a:p>
            <a:r>
              <a:rPr lang="en-US" dirty="0" smtClean="0"/>
              <a:t>CETA, EU </a:t>
            </a:r>
            <a:r>
              <a:rPr lang="en-US" dirty="0"/>
              <a:t>- Vietnam </a:t>
            </a:r>
            <a:r>
              <a:rPr lang="en-US" dirty="0" smtClean="0"/>
              <a:t>FTA, TTIP*</a:t>
            </a:r>
            <a:endParaRPr lang="en-US" i="1" dirty="0"/>
          </a:p>
          <a:p>
            <a:r>
              <a:rPr lang="en-US" dirty="0" smtClean="0"/>
              <a:t>ISDS </a:t>
            </a:r>
            <a:r>
              <a:rPr lang="en-US" dirty="0" smtClean="0">
                <a:sym typeface="Wingdings" panose="05000000000000000000" pitchFamily="2" charset="2"/>
              </a:rPr>
              <a:t> ICS</a:t>
            </a:r>
          </a:p>
          <a:p>
            <a:r>
              <a:rPr lang="en-US" dirty="0" smtClean="0">
                <a:sym typeface="Wingdings" panose="05000000000000000000" pitchFamily="2" charset="2"/>
              </a:rPr>
              <a:t>Arbitrators  adjudicators (TFI + AB)</a:t>
            </a:r>
          </a:p>
          <a:p>
            <a:pPr lvl="1"/>
            <a:r>
              <a:rPr lang="en-US" dirty="0" smtClean="0">
                <a:sym typeface="Wingdings" panose="05000000000000000000" pitchFamily="2" charset="2"/>
              </a:rPr>
              <a:t>Tenure, qualification, composition</a:t>
            </a:r>
          </a:p>
          <a:p>
            <a:pPr lvl="1"/>
            <a:r>
              <a:rPr lang="en-US" dirty="0" smtClean="0">
                <a:sym typeface="Wingdings" panose="05000000000000000000" pitchFamily="2" charset="2"/>
              </a:rPr>
              <a:t>Impartiality/independence (double-hatting)</a:t>
            </a:r>
          </a:p>
          <a:p>
            <a:r>
              <a:rPr lang="en-US" dirty="0" smtClean="0">
                <a:sym typeface="Wingdings" panose="05000000000000000000" pitchFamily="2" charset="2"/>
              </a:rPr>
              <a:t>Legitimacy/ consistency </a:t>
            </a:r>
            <a:r>
              <a:rPr lang="en-US" dirty="0"/>
              <a:t/>
            </a:r>
            <a:br>
              <a:rPr lang="en-US" dirty="0"/>
            </a:br>
            <a:endParaRPr lang="en-US" dirty="0" smtClean="0"/>
          </a:p>
          <a:p>
            <a:endParaRPr lang="en-US" dirty="0"/>
          </a:p>
        </p:txBody>
      </p:sp>
    </p:spTree>
    <p:extLst>
      <p:ext uri="{BB962C8B-B14F-4D97-AF65-F5344CB8AC3E}">
        <p14:creationId xmlns:p14="http://schemas.microsoft.com/office/powerpoint/2010/main" val="44965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6096000"/>
          </a:xfrm>
        </p:spPr>
        <p:txBody>
          <a:bodyPr>
            <a:normAutofit/>
          </a:bodyPr>
          <a:lstStyle/>
          <a:p>
            <a:pPr marL="0" indent="0" algn="just">
              <a:buNone/>
            </a:pPr>
            <a:r>
              <a:rPr lang="en-US" u="sng" dirty="0" smtClean="0"/>
              <a:t>Remaining concerns</a:t>
            </a:r>
            <a:r>
              <a:rPr lang="en-US" dirty="0"/>
              <a:t>:</a:t>
            </a:r>
          </a:p>
          <a:p>
            <a:pPr algn="just">
              <a:buFont typeface="Wingdings" panose="05000000000000000000" pitchFamily="2" charset="2"/>
              <a:buChar char="v"/>
            </a:pPr>
            <a:r>
              <a:rPr lang="en-US" dirty="0"/>
              <a:t>[ABA; </a:t>
            </a:r>
            <a:r>
              <a:rPr lang="en-US" dirty="0" smtClean="0"/>
              <a:t>GAR; TDM; SSC - AEFA…]</a:t>
            </a:r>
          </a:p>
          <a:p>
            <a:pPr marL="0" indent="0" algn="just">
              <a:buNone/>
            </a:pPr>
            <a:endParaRPr lang="en-US" dirty="0"/>
          </a:p>
          <a:p>
            <a:pPr algn="just"/>
            <a:r>
              <a:rPr lang="en-US" dirty="0" smtClean="0"/>
              <a:t>Place </a:t>
            </a:r>
            <a:r>
              <a:rPr lang="en-US" dirty="0"/>
              <a:t>of </a:t>
            </a:r>
            <a:r>
              <a:rPr lang="en-US" dirty="0" smtClean="0"/>
              <a:t>seat (IACHR experience)</a:t>
            </a:r>
            <a:endParaRPr lang="en-US" dirty="0"/>
          </a:p>
          <a:p>
            <a:pPr algn="just"/>
            <a:r>
              <a:rPr lang="en-US" dirty="0" smtClean="0"/>
              <a:t>Tenure (ECtHR experience 6+ </a:t>
            </a:r>
            <a:r>
              <a:rPr lang="en-US" dirty="0" err="1" smtClean="0"/>
              <a:t>yy</a:t>
            </a:r>
            <a:r>
              <a:rPr lang="en-US" dirty="0" smtClean="0"/>
              <a:t> </a:t>
            </a:r>
            <a:r>
              <a:rPr lang="en-US" dirty="0" smtClean="0">
                <a:sym typeface="Wingdings" panose="05000000000000000000" pitchFamily="2" charset="2"/>
              </a:rPr>
              <a:t> 9yy)</a:t>
            </a:r>
          </a:p>
          <a:p>
            <a:pPr algn="just"/>
            <a:r>
              <a:rPr lang="en-US" dirty="0" smtClean="0">
                <a:sym typeface="Wingdings" panose="05000000000000000000" pitchFamily="2" charset="2"/>
              </a:rPr>
              <a:t>Funding (SC-SL)</a:t>
            </a:r>
            <a:endParaRPr lang="en-US" dirty="0" smtClean="0"/>
          </a:p>
          <a:p>
            <a:pPr algn="just"/>
            <a:r>
              <a:rPr lang="en-US" dirty="0" smtClean="0"/>
              <a:t>Compatibility </a:t>
            </a:r>
            <a:r>
              <a:rPr lang="en-US" dirty="0"/>
              <a:t>with </a:t>
            </a:r>
            <a:r>
              <a:rPr lang="en-US" dirty="0" smtClean="0"/>
              <a:t>ICSID (VCLT, Article 41)</a:t>
            </a:r>
            <a:endParaRPr lang="en-US" dirty="0"/>
          </a:p>
          <a:p>
            <a:pPr algn="just"/>
            <a:r>
              <a:rPr lang="en-US" dirty="0" smtClean="0"/>
              <a:t>Qualification (AIC experience)</a:t>
            </a:r>
          </a:p>
          <a:p>
            <a:pPr algn="just">
              <a:buFont typeface="Courier New" panose="02070309020205020404" pitchFamily="49" charset="0"/>
              <a:buChar char="o"/>
            </a:pPr>
            <a:r>
              <a:rPr lang="en-US" dirty="0" smtClean="0"/>
              <a:t>FINRA (?)</a:t>
            </a:r>
            <a:endParaRPr lang="en-US" dirty="0"/>
          </a:p>
          <a:p>
            <a:pPr marL="0" indent="0" algn="just">
              <a:buNone/>
            </a:pPr>
            <a:endParaRPr lang="en-GB" sz="2000" dirty="0"/>
          </a:p>
        </p:txBody>
      </p:sp>
    </p:spTree>
    <p:extLst>
      <p:ext uri="{BB962C8B-B14F-4D97-AF65-F5344CB8AC3E}">
        <p14:creationId xmlns:p14="http://schemas.microsoft.com/office/powerpoint/2010/main" val="3021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01708781"/>
              </p:ext>
            </p:extLst>
          </p:nvPr>
        </p:nvGraphicFramePr>
        <p:xfrm>
          <a:off x="228600" y="381002"/>
          <a:ext cx="8458200" cy="6392511"/>
        </p:xfrm>
        <a:graphic>
          <a:graphicData uri="http://schemas.openxmlformats.org/drawingml/2006/table">
            <a:tbl>
              <a:tblPr firstRow="1" bandRow="1">
                <a:tableStyleId>{5C22544A-7EE6-4342-B048-85BDC9FD1C3A}</a:tableStyleId>
              </a:tblPr>
              <a:tblGrid>
                <a:gridCol w="1691640"/>
                <a:gridCol w="1910927"/>
                <a:gridCol w="1350433"/>
                <a:gridCol w="1860550"/>
                <a:gridCol w="1644650"/>
              </a:tblGrid>
              <a:tr h="748761">
                <a:tc>
                  <a:txBody>
                    <a:bodyPr/>
                    <a:lstStyle/>
                    <a:p>
                      <a:endParaRPr lang="en-GB" dirty="0"/>
                    </a:p>
                  </a:txBody>
                  <a:tcPr/>
                </a:tc>
                <a:tc>
                  <a:txBody>
                    <a:bodyPr/>
                    <a:lstStyle/>
                    <a:p>
                      <a:r>
                        <a:rPr lang="en-GB" dirty="0" smtClean="0"/>
                        <a:t>TTIP</a:t>
                      </a:r>
                      <a:endParaRPr lang="en-GB" dirty="0"/>
                    </a:p>
                  </a:txBody>
                  <a:tcPr/>
                </a:tc>
                <a:tc>
                  <a:txBody>
                    <a:bodyPr/>
                    <a:lstStyle/>
                    <a:p>
                      <a:r>
                        <a:rPr lang="en-GB" dirty="0" smtClean="0"/>
                        <a:t>CETA</a:t>
                      </a:r>
                      <a:endParaRPr lang="en-GB" dirty="0"/>
                    </a:p>
                  </a:txBody>
                  <a:tcPr/>
                </a:tc>
                <a:tc>
                  <a:txBody>
                    <a:bodyPr/>
                    <a:lstStyle/>
                    <a:p>
                      <a:r>
                        <a:rPr lang="en-GB" dirty="0" smtClean="0"/>
                        <a:t>EU – </a:t>
                      </a:r>
                      <a:r>
                        <a:rPr lang="en-US" dirty="0" smtClean="0"/>
                        <a:t>Vietnam </a:t>
                      </a:r>
                      <a:r>
                        <a:rPr lang="en-GB" dirty="0" smtClean="0"/>
                        <a:t>FTA</a:t>
                      </a:r>
                      <a:endParaRPr lang="en-GB" dirty="0"/>
                    </a:p>
                  </a:txBody>
                  <a:tcPr/>
                </a:tc>
                <a:tc>
                  <a:txBody>
                    <a:bodyPr/>
                    <a:lstStyle/>
                    <a:p>
                      <a:r>
                        <a:rPr lang="en-GB" dirty="0" smtClean="0"/>
                        <a:t> Multi-ICS</a:t>
                      </a:r>
                      <a:endParaRPr lang="en-GB" dirty="0"/>
                    </a:p>
                  </a:txBody>
                  <a:tcPr/>
                </a:tc>
              </a:tr>
              <a:tr h="433806">
                <a:tc>
                  <a:txBody>
                    <a:bodyPr/>
                    <a:lstStyle/>
                    <a:p>
                      <a:r>
                        <a:rPr lang="en-GB" dirty="0" smtClean="0"/>
                        <a:t>Judges</a:t>
                      </a:r>
                      <a:r>
                        <a:rPr lang="en-GB" baseline="0" dirty="0" smtClean="0"/>
                        <a:t> on TFI</a:t>
                      </a:r>
                      <a:endParaRPr lang="en-GB" dirty="0"/>
                    </a:p>
                  </a:txBody>
                  <a:tcPr/>
                </a:tc>
                <a:tc>
                  <a:txBody>
                    <a:bodyPr/>
                    <a:lstStyle/>
                    <a:p>
                      <a:r>
                        <a:rPr lang="en-GB" dirty="0" smtClean="0"/>
                        <a:t>15</a:t>
                      </a:r>
                      <a:endParaRPr lang="en-GB" dirty="0"/>
                    </a:p>
                  </a:txBody>
                  <a:tcPr/>
                </a:tc>
                <a:tc>
                  <a:txBody>
                    <a:bodyPr/>
                    <a:lstStyle/>
                    <a:p>
                      <a:r>
                        <a:rPr lang="en-GB" dirty="0" smtClean="0"/>
                        <a:t>15</a:t>
                      </a:r>
                      <a:endParaRPr lang="en-GB" dirty="0"/>
                    </a:p>
                  </a:txBody>
                  <a:tcPr/>
                </a:tc>
                <a:tc>
                  <a:txBody>
                    <a:bodyPr/>
                    <a:lstStyle/>
                    <a:p>
                      <a:r>
                        <a:rPr lang="en-GB" dirty="0" smtClean="0"/>
                        <a:t>9</a:t>
                      </a:r>
                      <a:endParaRPr lang="en-GB" dirty="0"/>
                    </a:p>
                  </a:txBody>
                  <a:tcPr/>
                </a:tc>
                <a:tc>
                  <a:txBody>
                    <a:bodyPr/>
                    <a:lstStyle/>
                    <a:p>
                      <a:endParaRPr lang="en-GB" dirty="0"/>
                    </a:p>
                  </a:txBody>
                  <a:tcPr/>
                </a:tc>
              </a:tr>
              <a:tr h="433806">
                <a:tc>
                  <a:txBody>
                    <a:bodyPr/>
                    <a:lstStyle/>
                    <a:p>
                      <a:r>
                        <a:rPr lang="en-GB" dirty="0" smtClean="0"/>
                        <a:t>Members of AT</a:t>
                      </a:r>
                      <a:endParaRPr lang="en-GB" dirty="0"/>
                    </a:p>
                  </a:txBody>
                  <a:tcPr/>
                </a:tc>
                <a:tc>
                  <a:txBody>
                    <a:bodyPr/>
                    <a:lstStyle/>
                    <a:p>
                      <a:r>
                        <a:rPr lang="en-GB" dirty="0" smtClean="0"/>
                        <a:t>6</a:t>
                      </a:r>
                      <a:endParaRPr lang="en-GB" dirty="0"/>
                    </a:p>
                  </a:txBody>
                  <a:tcPr/>
                </a:tc>
                <a:tc>
                  <a:txBody>
                    <a:bodyPr/>
                    <a:lstStyle/>
                    <a:p>
                      <a:r>
                        <a:rPr lang="en-GB" dirty="0" smtClean="0"/>
                        <a:t>Unspecified</a:t>
                      </a:r>
                      <a:r>
                        <a:rPr lang="en-GB" baseline="0" dirty="0" smtClean="0"/>
                        <a:t> </a:t>
                      </a:r>
                      <a:endParaRPr lang="en-GB" dirty="0"/>
                    </a:p>
                  </a:txBody>
                  <a:tcPr/>
                </a:tc>
                <a:tc>
                  <a:txBody>
                    <a:bodyPr/>
                    <a:lstStyle/>
                    <a:p>
                      <a:r>
                        <a:rPr lang="en-GB" dirty="0" smtClean="0"/>
                        <a:t>6</a:t>
                      </a:r>
                      <a:endParaRPr lang="en-GB" dirty="0"/>
                    </a:p>
                  </a:txBody>
                  <a:tcPr/>
                </a:tc>
                <a:tc>
                  <a:txBody>
                    <a:bodyPr/>
                    <a:lstStyle/>
                    <a:p>
                      <a:endParaRPr lang="en-GB" dirty="0"/>
                    </a:p>
                  </a:txBody>
                  <a:tcPr/>
                </a:tc>
              </a:tr>
              <a:tr h="1965025">
                <a:tc>
                  <a:txBody>
                    <a:bodyPr/>
                    <a:lstStyle/>
                    <a:p>
                      <a:r>
                        <a:rPr lang="en-GB" dirty="0" smtClean="0"/>
                        <a:t>Nationality/</a:t>
                      </a:r>
                    </a:p>
                    <a:p>
                      <a:r>
                        <a:rPr lang="en-GB" dirty="0" smtClean="0"/>
                        <a:t>composition</a:t>
                      </a:r>
                      <a:r>
                        <a:rPr lang="en-GB" baseline="0" dirty="0" smtClean="0"/>
                        <a:t> </a:t>
                      </a:r>
                      <a:endParaRPr lang="en-GB" dirty="0"/>
                    </a:p>
                  </a:txBody>
                  <a:tcPr/>
                </a:tc>
                <a:tc>
                  <a:txBody>
                    <a:bodyPr/>
                    <a:lstStyle/>
                    <a:p>
                      <a:r>
                        <a:rPr lang="en-US" dirty="0" smtClean="0"/>
                        <a:t>TFI + AT: 1/3 EU MS, 1/3 nationals of the other treaty party; and, 1/3 nationals of third countries</a:t>
                      </a:r>
                      <a:endParaRPr lang="en-GB" dirty="0"/>
                    </a:p>
                  </a:txBody>
                  <a:tcPr/>
                </a:tc>
                <a:tc>
                  <a:txBody>
                    <a:bodyPr/>
                    <a:lstStyle/>
                    <a:p>
                      <a:r>
                        <a:rPr lang="en-GB" dirty="0" smtClean="0"/>
                        <a:t>Unspecified</a:t>
                      </a:r>
                      <a:r>
                        <a:rPr lang="en-GB" baseline="0" dirty="0" smtClean="0"/>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TFI + AT: 1/3 EU MS, 1/3 nationals of the other treaty party; and, 1/3 nationals of third countries</a:t>
                      </a:r>
                      <a:endParaRPr lang="en-GB" dirty="0" smtClean="0"/>
                    </a:p>
                    <a:p>
                      <a:endParaRPr lang="en-GB" dirty="0"/>
                    </a:p>
                  </a:txBody>
                  <a:tcPr/>
                </a:tc>
                <a:tc>
                  <a:txBody>
                    <a:bodyPr/>
                    <a:lstStyle/>
                    <a:p>
                      <a:endParaRPr lang="en-GB" dirty="0"/>
                    </a:p>
                  </a:txBody>
                  <a:tcPr/>
                </a:tc>
              </a:tr>
              <a:tr h="74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President</a:t>
                      </a:r>
                      <a:r>
                        <a:rPr lang="en-GB" baseline="0" dirty="0" smtClean="0"/>
                        <a:t>/ VP (TFI/AT)</a:t>
                      </a:r>
                      <a:endParaRPr lang="en-GB" dirty="0" smtClean="0"/>
                    </a:p>
                    <a:p>
                      <a:endParaRPr lang="en-GB" dirty="0"/>
                    </a:p>
                  </a:txBody>
                  <a:tcPr/>
                </a:tc>
                <a:tc>
                  <a:txBody>
                    <a:bodyPr/>
                    <a:lstStyle/>
                    <a:p>
                      <a:r>
                        <a:rPr lang="en-GB" dirty="0" smtClean="0"/>
                        <a:t>Yes</a:t>
                      </a:r>
                    </a:p>
                    <a:p>
                      <a:r>
                        <a:rPr lang="en-US" dirty="0" smtClean="0"/>
                        <a:t>drawn by lot from among the judges who are nationals of third countries</a:t>
                      </a:r>
                      <a:endParaRPr lang="en-GB" dirty="0"/>
                    </a:p>
                  </a:txBody>
                  <a:tcPr/>
                </a:tc>
                <a:tc>
                  <a:txBody>
                    <a:bodyPr/>
                    <a:lstStyle/>
                    <a:p>
                      <a:r>
                        <a:rPr lang="en-GB" dirty="0" smtClean="0"/>
                        <a:t>Unspecified</a:t>
                      </a:r>
                      <a:r>
                        <a:rPr lang="en-GB" baseline="0" dirty="0" smtClean="0"/>
                        <a:t> </a:t>
                      </a:r>
                      <a:r>
                        <a:rPr lang="en-GB" dirty="0" smtClean="0"/>
                        <a:t>*</a:t>
                      </a:r>
                      <a:endParaRPr lang="en-GB" dirty="0"/>
                    </a:p>
                  </a:txBody>
                  <a:tcPr/>
                </a:tc>
                <a:tc>
                  <a:txBody>
                    <a:bodyPr/>
                    <a:lstStyle/>
                    <a:p>
                      <a:r>
                        <a:rPr lang="en-GB" dirty="0" smtClean="0"/>
                        <a:t>Yes</a:t>
                      </a:r>
                    </a:p>
                    <a:p>
                      <a:r>
                        <a:rPr lang="en-US" dirty="0" smtClean="0"/>
                        <a:t>drawn by lot from among the judges who are nationals of third countries</a:t>
                      </a:r>
                      <a:endParaRPr lang="en-GB" dirty="0"/>
                    </a:p>
                  </a:txBody>
                  <a:tcPr/>
                </a:tc>
                <a:tc>
                  <a:txBody>
                    <a:bodyPr/>
                    <a:lstStyle/>
                    <a:p>
                      <a:endParaRPr lang="en-GB" dirty="0"/>
                    </a:p>
                  </a:txBody>
                  <a:tcPr/>
                </a:tc>
              </a:tr>
              <a:tr h="433806">
                <a:tc>
                  <a:txBody>
                    <a:bodyPr/>
                    <a:lstStyle/>
                    <a:p>
                      <a:r>
                        <a:rPr lang="en-GB" dirty="0" smtClean="0"/>
                        <a:t>Tenure</a:t>
                      </a:r>
                      <a:r>
                        <a:rPr lang="en-GB" baseline="0" dirty="0" smtClean="0"/>
                        <a:t> </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33806">
                <a:tc>
                  <a:txBody>
                    <a:bodyPr/>
                    <a:lstStyle/>
                    <a:p>
                      <a:r>
                        <a:rPr lang="en-GB" dirty="0" smtClean="0"/>
                        <a:t>Qualification</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3380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87324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GB" sz="3600" dirty="0" smtClean="0"/>
              <a:t>India: ELR </a:t>
            </a:r>
            <a:br>
              <a:rPr lang="en-GB" sz="3600" dirty="0" smtClean="0"/>
            </a:br>
            <a:r>
              <a:rPr lang="en-GB" sz="3600" dirty="0" smtClean="0"/>
              <a:t>Articles 15&amp;16, 2016 Model</a:t>
            </a:r>
            <a:endParaRPr lang="en-GB" sz="3600" dirty="0"/>
          </a:p>
        </p:txBody>
      </p:sp>
      <p:sp>
        <p:nvSpPr>
          <p:cNvPr id="3" name="Content Placeholder 2"/>
          <p:cNvSpPr>
            <a:spLocks noGrp="1"/>
          </p:cNvSpPr>
          <p:nvPr>
            <p:ph idx="1"/>
          </p:nvPr>
        </p:nvSpPr>
        <p:spPr>
          <a:xfrm>
            <a:off x="228600" y="1143000"/>
            <a:ext cx="8534400" cy="5638800"/>
          </a:xfrm>
        </p:spPr>
        <p:txBody>
          <a:bodyPr>
            <a:noAutofit/>
          </a:bodyPr>
          <a:lstStyle/>
          <a:p>
            <a:pPr algn="just"/>
            <a:r>
              <a:rPr lang="en-US" sz="2800" b="1" dirty="0" smtClean="0"/>
              <a:t>1 year from CoA to ELR</a:t>
            </a:r>
          </a:p>
          <a:p>
            <a:pPr algn="just"/>
            <a:r>
              <a:rPr lang="en-US" sz="2800" b="1" dirty="0" smtClean="0"/>
              <a:t>Exception to ELR</a:t>
            </a:r>
            <a:r>
              <a:rPr lang="en-US" sz="2800" dirty="0" smtClean="0"/>
              <a:t>: ‘there </a:t>
            </a:r>
            <a:r>
              <a:rPr lang="en-US" sz="2800" dirty="0"/>
              <a:t>are </a:t>
            </a:r>
            <a:r>
              <a:rPr lang="en-US" sz="2800" u="sng" dirty="0"/>
              <a:t>no</a:t>
            </a:r>
            <a:r>
              <a:rPr lang="en-US" sz="2800" dirty="0"/>
              <a:t> available domestic legal remedies capable of </a:t>
            </a:r>
            <a:r>
              <a:rPr lang="en-US" sz="2800" b="1" u="sng" dirty="0"/>
              <a:t>reasonably providing any </a:t>
            </a:r>
            <a:r>
              <a:rPr lang="en-US" sz="2800" b="1" u="sng" dirty="0" smtClean="0"/>
              <a:t>relief </a:t>
            </a:r>
            <a:r>
              <a:rPr lang="en-US" sz="2800" dirty="0"/>
              <a:t>in respect of the same measure or similar factual </a:t>
            </a:r>
            <a:r>
              <a:rPr lang="en-US" sz="2800" dirty="0" smtClean="0"/>
              <a:t>matters’ (</a:t>
            </a:r>
            <a:r>
              <a:rPr lang="en-US" sz="2800" i="1" dirty="0" smtClean="0"/>
              <a:t>White </a:t>
            </a:r>
            <a:r>
              <a:rPr lang="en-US" sz="2800" i="1" dirty="0"/>
              <a:t>Industries </a:t>
            </a:r>
            <a:r>
              <a:rPr lang="en-US" sz="2800" i="1" dirty="0" smtClean="0"/>
              <a:t>v India</a:t>
            </a:r>
            <a:r>
              <a:rPr lang="en-US" sz="2800" dirty="0" smtClean="0"/>
              <a:t>).</a:t>
            </a:r>
            <a:endParaRPr lang="en-US" sz="2800" dirty="0"/>
          </a:p>
          <a:p>
            <a:pPr algn="just"/>
            <a:r>
              <a:rPr lang="en-US" sz="2800" b="1" dirty="0"/>
              <a:t>A</a:t>
            </a:r>
            <a:r>
              <a:rPr lang="en-US" sz="2800" b="1" dirty="0" smtClean="0"/>
              <a:t>fter 5 </a:t>
            </a:r>
            <a:r>
              <a:rPr lang="en-US" sz="2800" b="1" dirty="0" err="1" smtClean="0"/>
              <a:t>yy</a:t>
            </a:r>
            <a:r>
              <a:rPr lang="en-US" sz="2800" dirty="0" smtClean="0"/>
              <a:t> ‘</a:t>
            </a:r>
            <a:r>
              <a:rPr lang="en-US" sz="2800" u="sng" dirty="0" smtClean="0"/>
              <a:t>no</a:t>
            </a:r>
            <a:r>
              <a:rPr lang="en-US" sz="2800" dirty="0" smtClean="0"/>
              <a:t> </a:t>
            </a:r>
            <a:r>
              <a:rPr lang="en-US" sz="2800" dirty="0"/>
              <a:t>resolution has been reached </a:t>
            </a:r>
            <a:r>
              <a:rPr lang="en-US" sz="2800" dirty="0" smtClean="0"/>
              <a:t>satisfactory </a:t>
            </a:r>
            <a:r>
              <a:rPr lang="en-US" sz="2800" dirty="0"/>
              <a:t>to the </a:t>
            </a:r>
            <a:r>
              <a:rPr lang="en-US" sz="2800" dirty="0" smtClean="0"/>
              <a:t>investor’ </a:t>
            </a:r>
            <a:r>
              <a:rPr lang="en-US" sz="2800" dirty="0" smtClean="0">
                <a:sym typeface="Wingdings" panose="05000000000000000000" pitchFamily="2" charset="2"/>
              </a:rPr>
              <a:t> </a:t>
            </a:r>
            <a:r>
              <a:rPr lang="en-US" sz="2800" dirty="0" err="1" smtClean="0">
                <a:sym typeface="Wingdings" panose="05000000000000000000" pitchFamily="2" charset="2"/>
              </a:rPr>
              <a:t>NoD</a:t>
            </a:r>
            <a:r>
              <a:rPr lang="en-US" sz="2800" dirty="0" smtClean="0">
                <a:sym typeface="Wingdings" panose="05000000000000000000" pitchFamily="2" charset="2"/>
              </a:rPr>
              <a:t> (mandatory)</a:t>
            </a:r>
            <a:endParaRPr lang="en-US" sz="2800" dirty="0"/>
          </a:p>
          <a:p>
            <a:pPr algn="just"/>
            <a:r>
              <a:rPr lang="en-US" sz="2800" b="1" dirty="0" smtClean="0"/>
              <a:t>ADR: </a:t>
            </a:r>
            <a:r>
              <a:rPr lang="en-US" sz="2800" dirty="0" smtClean="0"/>
              <a:t>6 mm</a:t>
            </a:r>
            <a:r>
              <a:rPr lang="en-US" sz="2800" dirty="0"/>
              <a:t> </a:t>
            </a:r>
            <a:r>
              <a:rPr lang="en-US" sz="2800" dirty="0" smtClean="0"/>
              <a:t>(place of seat: defending party). </a:t>
            </a:r>
            <a:endParaRPr lang="en-US" sz="2800" dirty="0"/>
          </a:p>
          <a:p>
            <a:pPr algn="just"/>
            <a:r>
              <a:rPr lang="en-US" sz="2800" b="1" dirty="0" smtClean="0"/>
              <a:t>If 6 </a:t>
            </a:r>
            <a:r>
              <a:rPr lang="en-US" sz="2800" b="1" dirty="0" err="1" smtClean="0"/>
              <a:t>yy</a:t>
            </a:r>
            <a:r>
              <a:rPr lang="en-US" sz="2800" b="1" dirty="0" smtClean="0"/>
              <a:t>&gt; have </a:t>
            </a:r>
            <a:r>
              <a:rPr lang="en-US" sz="2800" b="1" u="sng" dirty="0" smtClean="0"/>
              <a:t>not</a:t>
            </a:r>
            <a:r>
              <a:rPr lang="en-US" sz="2800" b="1" dirty="0" smtClean="0"/>
              <a:t> passed since the investor learned of the CoA AND &lt;12 mm </a:t>
            </a:r>
            <a:r>
              <a:rPr lang="en-US" sz="2800" b="1" u="sng" dirty="0" smtClean="0"/>
              <a:t>not</a:t>
            </a:r>
            <a:r>
              <a:rPr lang="en-US" sz="2800" b="1" dirty="0" smtClean="0"/>
              <a:t> passed after domestic proceedings </a:t>
            </a:r>
            <a:r>
              <a:rPr lang="en-US" sz="2800" b="1" dirty="0" smtClean="0">
                <a:sym typeface="Wingdings" panose="05000000000000000000" pitchFamily="2" charset="2"/>
              </a:rPr>
              <a:t> notice of arbitration 90 </a:t>
            </a:r>
            <a:r>
              <a:rPr lang="en-US" sz="2800" b="1" dirty="0" err="1" smtClean="0">
                <a:sym typeface="Wingdings" panose="05000000000000000000" pitchFamily="2" charset="2"/>
              </a:rPr>
              <a:t>dd</a:t>
            </a:r>
            <a:r>
              <a:rPr lang="en-US" sz="2800" b="1" dirty="0" smtClean="0">
                <a:sym typeface="Wingdings" panose="05000000000000000000" pitchFamily="2" charset="2"/>
              </a:rPr>
              <a:t>  </a:t>
            </a:r>
            <a:r>
              <a:rPr lang="en-GB" sz="2800" dirty="0" smtClean="0"/>
              <a:t>ICSID/ ICSID(AF)/ UNCITRAL</a:t>
            </a:r>
            <a:endParaRPr lang="en-GB" sz="2800" dirty="0"/>
          </a:p>
        </p:txBody>
      </p:sp>
    </p:spTree>
    <p:extLst>
      <p:ext uri="{BB962C8B-B14F-4D97-AF65-F5344CB8AC3E}">
        <p14:creationId xmlns:p14="http://schemas.microsoft.com/office/powerpoint/2010/main" val="4288113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GB" sz="3600" dirty="0" smtClean="0"/>
              <a:t>Brazil: </a:t>
            </a:r>
            <a:r>
              <a:rPr lang="en-US" sz="3600" dirty="0"/>
              <a:t>Cooperation and Investment Facilitation Agreements</a:t>
            </a:r>
            <a:r>
              <a:rPr lang="en-GB" sz="3600" dirty="0" smtClean="0"/>
              <a:t/>
            </a:r>
            <a:br>
              <a:rPr lang="en-GB" sz="3600" dirty="0" smtClean="0"/>
            </a:br>
            <a:r>
              <a:rPr lang="en-GB" sz="3200" dirty="0" smtClean="0"/>
              <a:t>Dispute Prevention &amp; ADR</a:t>
            </a:r>
            <a:endParaRPr lang="en-GB" sz="3200" dirty="0"/>
          </a:p>
        </p:txBody>
      </p:sp>
      <p:sp>
        <p:nvSpPr>
          <p:cNvPr id="3" name="Content Placeholder 2"/>
          <p:cNvSpPr>
            <a:spLocks noGrp="1"/>
          </p:cNvSpPr>
          <p:nvPr>
            <p:ph idx="1"/>
          </p:nvPr>
        </p:nvSpPr>
        <p:spPr>
          <a:xfrm>
            <a:off x="457200" y="1960179"/>
            <a:ext cx="8229600" cy="4876800"/>
          </a:xfrm>
        </p:spPr>
        <p:txBody>
          <a:bodyPr>
            <a:normAutofit fontScale="85000" lnSpcReduction="20000"/>
          </a:bodyPr>
          <a:lstStyle/>
          <a:p>
            <a:pPr algn="just"/>
            <a:r>
              <a:rPr lang="en-GB" b="1" dirty="0" smtClean="0"/>
              <a:t>Title</a:t>
            </a:r>
            <a:r>
              <a:rPr lang="en-GB" dirty="0" smtClean="0"/>
              <a:t>: ‘</a:t>
            </a:r>
            <a:r>
              <a:rPr lang="en-US" dirty="0"/>
              <a:t>Dispute Prevention and </a:t>
            </a:r>
            <a:r>
              <a:rPr lang="en-US" dirty="0" smtClean="0"/>
              <a:t>Resolution’</a:t>
            </a:r>
            <a:endParaRPr lang="en-GB" dirty="0" smtClean="0"/>
          </a:p>
          <a:p>
            <a:pPr algn="just"/>
            <a:r>
              <a:rPr lang="en-GB" dirty="0" smtClean="0"/>
              <a:t>Each </a:t>
            </a:r>
            <a:r>
              <a:rPr lang="en-GB" dirty="0"/>
              <a:t>party to a CIFA is required to establish a focal </a:t>
            </a:r>
            <a:r>
              <a:rPr lang="en-GB" dirty="0" smtClean="0"/>
              <a:t>point (ombudsman), that will:</a:t>
            </a:r>
            <a:endParaRPr lang="en-US" dirty="0"/>
          </a:p>
          <a:p>
            <a:pPr lvl="1" algn="just"/>
            <a:r>
              <a:rPr lang="en-GB" dirty="0" smtClean="0"/>
              <a:t>Receive/provide </a:t>
            </a:r>
            <a:r>
              <a:rPr lang="en-GB" dirty="0"/>
              <a:t>information or assistance, including </a:t>
            </a:r>
            <a:r>
              <a:rPr lang="en-GB" dirty="0" smtClean="0"/>
              <a:t>aftercare (typical </a:t>
            </a:r>
            <a:r>
              <a:rPr lang="en-GB" dirty="0"/>
              <a:t>roles of an investment promotion </a:t>
            </a:r>
            <a:r>
              <a:rPr lang="en-GB" dirty="0" smtClean="0"/>
              <a:t>agency)</a:t>
            </a:r>
          </a:p>
          <a:p>
            <a:pPr lvl="1" algn="just"/>
            <a:r>
              <a:rPr lang="en-GB" dirty="0" smtClean="0"/>
              <a:t>investigate </a:t>
            </a:r>
            <a:r>
              <a:rPr lang="en-GB" dirty="0"/>
              <a:t>complaints and </a:t>
            </a:r>
            <a:r>
              <a:rPr lang="en-GB" dirty="0" smtClean="0"/>
              <a:t>attempt </a:t>
            </a:r>
            <a:r>
              <a:rPr lang="en-GB" dirty="0"/>
              <a:t>to resolve </a:t>
            </a:r>
            <a:r>
              <a:rPr lang="en-GB" dirty="0" smtClean="0"/>
              <a:t>conflicts</a:t>
            </a:r>
            <a:r>
              <a:rPr lang="en-GB" dirty="0"/>
              <a:t> </a:t>
            </a:r>
            <a:r>
              <a:rPr lang="en-GB" dirty="0" smtClean="0"/>
              <a:t>(</a:t>
            </a:r>
            <a:r>
              <a:rPr lang="en-GB" dirty="0" err="1" smtClean="0"/>
              <a:t>cf</a:t>
            </a:r>
            <a:r>
              <a:rPr lang="en-GB" dirty="0" smtClean="0"/>
              <a:t>: S Korea).</a:t>
            </a:r>
            <a:endParaRPr lang="en-US" dirty="0"/>
          </a:p>
          <a:p>
            <a:pPr algn="just"/>
            <a:r>
              <a:rPr lang="en-US" b="1" dirty="0"/>
              <a:t>Mandatory </a:t>
            </a:r>
            <a:r>
              <a:rPr lang="en-US" b="1" dirty="0" smtClean="0"/>
              <a:t>ADR (JC): </a:t>
            </a:r>
            <a:r>
              <a:rPr lang="en-US" dirty="0"/>
              <a:t>‘Before initiating any arbitral proceeding, any dispute between the Parties </a:t>
            </a:r>
            <a:r>
              <a:rPr lang="en-US" dirty="0" smtClean="0"/>
              <a:t>shall…’</a:t>
            </a:r>
          </a:p>
          <a:p>
            <a:pPr algn="just"/>
            <a:r>
              <a:rPr lang="en-US" b="1" dirty="0" smtClean="0"/>
              <a:t>No standing to individuals: </a:t>
            </a:r>
            <a:r>
              <a:rPr lang="en-US" dirty="0" smtClean="0"/>
              <a:t>Question of interest of the investor </a:t>
            </a:r>
            <a:r>
              <a:rPr lang="en-US" dirty="0" smtClean="0">
                <a:sym typeface="Wingdings" panose="05000000000000000000" pitchFamily="2" charset="2"/>
              </a:rPr>
              <a:t>JC60+60dd</a:t>
            </a:r>
          </a:p>
          <a:p>
            <a:pPr algn="just"/>
            <a:r>
              <a:rPr lang="en-US" dirty="0" smtClean="0">
                <a:sym typeface="Wingdings" panose="05000000000000000000" pitchFamily="2" charset="2"/>
              </a:rPr>
              <a:t></a:t>
            </a:r>
            <a:r>
              <a:rPr lang="en-US" b="1" dirty="0" smtClean="0">
                <a:sym typeface="Wingdings" panose="05000000000000000000" pitchFamily="2" charset="2"/>
              </a:rPr>
              <a:t>SSDS</a:t>
            </a:r>
            <a:r>
              <a:rPr lang="en-US" dirty="0" smtClean="0">
                <a:sym typeface="Wingdings" panose="05000000000000000000" pitchFamily="2" charset="2"/>
              </a:rPr>
              <a:t> as backup (*Mexico/Brazil CIFA)</a:t>
            </a:r>
            <a:endParaRPr lang="en-US" dirty="0" smtClean="0"/>
          </a:p>
          <a:p>
            <a:pPr algn="just"/>
            <a:endParaRPr lang="en-US" dirty="0" smtClean="0"/>
          </a:p>
          <a:p>
            <a:pPr algn="just"/>
            <a:endParaRPr lang="en-US" dirty="0"/>
          </a:p>
          <a:p>
            <a:pPr algn="just"/>
            <a:endParaRPr lang="en-GB" dirty="0"/>
          </a:p>
        </p:txBody>
      </p:sp>
    </p:spTree>
    <p:extLst>
      <p:ext uri="{BB962C8B-B14F-4D97-AF65-F5344CB8AC3E}">
        <p14:creationId xmlns:p14="http://schemas.microsoft.com/office/powerpoint/2010/main" val="3734342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GB" dirty="0" smtClean="0"/>
              <a:t>India Vs EU/Canada:</a:t>
            </a:r>
            <a:br>
              <a:rPr lang="en-GB" dirty="0" smtClean="0"/>
            </a:br>
            <a:r>
              <a:rPr lang="en-GB" dirty="0" smtClean="0"/>
              <a:t>Rejection of the ICS Model</a:t>
            </a:r>
            <a:endParaRPr lang="en-GB" dirty="0"/>
          </a:p>
        </p:txBody>
      </p:sp>
      <p:sp>
        <p:nvSpPr>
          <p:cNvPr id="3" name="Content Placeholder 2"/>
          <p:cNvSpPr>
            <a:spLocks noGrp="1"/>
          </p:cNvSpPr>
          <p:nvPr>
            <p:ph idx="1"/>
          </p:nvPr>
        </p:nvSpPr>
        <p:spPr>
          <a:xfrm>
            <a:off x="304800" y="1447800"/>
            <a:ext cx="8458200" cy="4953000"/>
          </a:xfrm>
        </p:spPr>
        <p:txBody>
          <a:bodyPr>
            <a:noAutofit/>
          </a:bodyPr>
          <a:lstStyle/>
          <a:p>
            <a:pPr marL="0" indent="0" algn="just">
              <a:buNone/>
            </a:pPr>
            <a:r>
              <a:rPr lang="en-US" sz="2800" dirty="0" smtClean="0"/>
              <a:t>‘India </a:t>
            </a:r>
            <a:r>
              <a:rPr lang="en-US" sz="2800" dirty="0"/>
              <a:t>will not allow investment to become part of any global agreement that allows investors to challenge governments in an international </a:t>
            </a:r>
            <a:r>
              <a:rPr lang="en-US" sz="2800" dirty="0" smtClean="0"/>
              <a:t>tribunal’</a:t>
            </a:r>
          </a:p>
          <a:p>
            <a:pPr marL="0" indent="0" algn="just">
              <a:buNone/>
            </a:pPr>
            <a:endParaRPr lang="en-US" sz="2800" dirty="0" smtClean="0"/>
          </a:p>
          <a:p>
            <a:pPr marL="0" indent="0" algn="just">
              <a:buNone/>
            </a:pPr>
            <a:r>
              <a:rPr lang="en-US" sz="2800" dirty="0" smtClean="0"/>
              <a:t>‘They [EU &amp; Canada] want </a:t>
            </a:r>
            <a:r>
              <a:rPr lang="en-US" sz="2800" dirty="0"/>
              <a:t>to make this </a:t>
            </a:r>
            <a:r>
              <a:rPr lang="en-US" sz="2800" dirty="0" smtClean="0"/>
              <a:t>[ICS] a </a:t>
            </a:r>
            <a:r>
              <a:rPr lang="en-US" sz="2800" dirty="0"/>
              <a:t>global template for resolving investor-state </a:t>
            </a:r>
            <a:r>
              <a:rPr lang="en-US" sz="2800" b="1" dirty="0"/>
              <a:t>disputes…We rejected it completely. We are opposed to any multilateral approach to </a:t>
            </a:r>
            <a:r>
              <a:rPr lang="en-US" sz="2800" b="1" dirty="0" smtClean="0"/>
              <a:t>investment</a:t>
            </a:r>
            <a:r>
              <a:rPr lang="en-US" sz="2800" dirty="0" smtClean="0"/>
              <a:t>…’</a:t>
            </a:r>
          </a:p>
          <a:p>
            <a:pPr marL="0" indent="0" algn="just">
              <a:buNone/>
            </a:pPr>
            <a:endParaRPr lang="en-US" sz="2800" dirty="0" smtClean="0"/>
          </a:p>
          <a:p>
            <a:pPr marL="0" indent="0">
              <a:buNone/>
            </a:pPr>
            <a:r>
              <a:rPr lang="en-US" sz="2000" b="1" dirty="0" smtClean="0"/>
              <a:t>[</a:t>
            </a:r>
            <a:r>
              <a:rPr lang="en-US" sz="2000" b="1" dirty="0"/>
              <a:t>India commerce and industry minister Nirmala </a:t>
            </a:r>
            <a:r>
              <a:rPr lang="en-US" sz="2000" b="1" dirty="0" err="1" smtClean="0"/>
              <a:t>Sitharaman</a:t>
            </a:r>
            <a:r>
              <a:rPr lang="en-US" sz="2000" b="1" dirty="0" smtClean="0"/>
              <a:t>, 19 Jan 2017]</a:t>
            </a:r>
            <a:endParaRPr lang="en-US" sz="2000" b="1" dirty="0"/>
          </a:p>
          <a:p>
            <a:pPr marL="0" indent="0">
              <a:buNone/>
            </a:pP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endParaRPr lang="en-GB" sz="2200" dirty="0"/>
          </a:p>
        </p:txBody>
      </p:sp>
    </p:spTree>
    <p:extLst>
      <p:ext uri="{BB962C8B-B14F-4D97-AF65-F5344CB8AC3E}">
        <p14:creationId xmlns:p14="http://schemas.microsoft.com/office/powerpoint/2010/main" val="148024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lgn="just">
              <a:buNone/>
            </a:pPr>
            <a:r>
              <a:rPr lang="en-US" dirty="0" smtClean="0"/>
              <a:t>‘I </a:t>
            </a:r>
            <a:r>
              <a:rPr lang="en-US" dirty="0"/>
              <a:t>think we are in full agreement as to </a:t>
            </a:r>
            <a:r>
              <a:rPr lang="en-US" b="1" u="sng" dirty="0"/>
              <a:t>the calamity that has befallen Venezuela, largely a product of its incompetent and dysfunctional government</a:t>
            </a:r>
            <a:r>
              <a:rPr lang="en-US" dirty="0"/>
              <a:t>-first under Hugo Chavez, and now under his designated successor, Nicolas </a:t>
            </a:r>
            <a:r>
              <a:rPr lang="en-US" dirty="0" smtClean="0"/>
              <a:t>Maduro’</a:t>
            </a:r>
          </a:p>
          <a:p>
            <a:pPr marL="0" indent="0" algn="just">
              <a:buNone/>
            </a:pPr>
            <a:endParaRPr lang="en-US" i="1" dirty="0" smtClean="0"/>
          </a:p>
          <a:p>
            <a:pPr marL="0" indent="0" algn="just">
              <a:buNone/>
            </a:pPr>
            <a:r>
              <a:rPr lang="en-US" dirty="0" smtClean="0"/>
              <a:t>‘</a:t>
            </a:r>
            <a:r>
              <a:rPr lang="en-US" b="1" u="sng" dirty="0" smtClean="0"/>
              <a:t>If </a:t>
            </a:r>
            <a:r>
              <a:rPr lang="en-US" b="1" u="sng" dirty="0"/>
              <a:t>confirmed</a:t>
            </a:r>
            <a:r>
              <a:rPr lang="en-US" dirty="0"/>
              <a:t>, I would urge close cooperation with our friends in the hemisphere, particularly Venezuela’s neighbors Brazil and Colombia, as well as multilateral bodies such as the OAS, </a:t>
            </a:r>
            <a:r>
              <a:rPr lang="en-US" b="1" u="sng" dirty="0"/>
              <a:t>to seek a negotiated transition to democratic rule in </a:t>
            </a:r>
            <a:r>
              <a:rPr lang="en-US" b="1" u="sng" dirty="0" smtClean="0"/>
              <a:t>Venezuela</a:t>
            </a:r>
            <a:r>
              <a:rPr lang="en-US" dirty="0" smtClean="0"/>
              <a:t>’</a:t>
            </a:r>
          </a:p>
          <a:p>
            <a:pPr marL="0" indent="0" algn="just">
              <a:buNone/>
            </a:pPr>
            <a:endParaRPr lang="en-US" dirty="0" smtClean="0"/>
          </a:p>
          <a:p>
            <a:pPr marL="0" indent="0">
              <a:buNone/>
            </a:pPr>
            <a:r>
              <a:rPr lang="en-GB" sz="2600" b="1" dirty="0" smtClean="0"/>
              <a:t>[Rex </a:t>
            </a:r>
            <a:r>
              <a:rPr lang="en-GB" sz="2600" b="1" dirty="0" err="1" smtClean="0"/>
              <a:t>Tillerson</a:t>
            </a:r>
            <a:r>
              <a:rPr lang="en-GB" sz="2600" b="1" dirty="0" smtClean="0"/>
              <a:t>, Jan 2017* pre-confirmation]</a:t>
            </a:r>
            <a:endParaRPr lang="en-GB" sz="2600" b="1" dirty="0"/>
          </a:p>
        </p:txBody>
      </p:sp>
    </p:spTree>
    <p:extLst>
      <p:ext uri="{BB962C8B-B14F-4D97-AF65-F5344CB8AC3E}">
        <p14:creationId xmlns:p14="http://schemas.microsoft.com/office/powerpoint/2010/main" val="322443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GB" dirty="0" smtClean="0"/>
              <a:t>India-Brazil BIT (Nov 2016)	</a:t>
            </a:r>
            <a:br>
              <a:rPr lang="en-GB" dirty="0" smtClean="0"/>
            </a:br>
            <a:r>
              <a:rPr lang="en-GB" dirty="0" smtClean="0"/>
              <a:t>Acceptance of the CIFA Model [?]</a:t>
            </a:r>
            <a:endParaRPr lang="en-GB" dirty="0"/>
          </a:p>
        </p:txBody>
      </p:sp>
      <p:sp>
        <p:nvSpPr>
          <p:cNvPr id="3" name="Content Placeholder 2"/>
          <p:cNvSpPr>
            <a:spLocks noGrp="1"/>
          </p:cNvSpPr>
          <p:nvPr>
            <p:ph idx="1"/>
          </p:nvPr>
        </p:nvSpPr>
        <p:spPr>
          <a:xfrm>
            <a:off x="464389" y="1981200"/>
            <a:ext cx="8229600" cy="4449763"/>
          </a:xfrm>
        </p:spPr>
        <p:txBody>
          <a:bodyPr>
            <a:normAutofit fontScale="92500" lnSpcReduction="20000"/>
          </a:bodyPr>
          <a:lstStyle/>
          <a:p>
            <a:pPr algn="just"/>
            <a:r>
              <a:rPr lang="en-US" dirty="0" smtClean="0"/>
              <a:t>NO ISDS [BR/IN]</a:t>
            </a:r>
            <a:endParaRPr lang="en-US" dirty="0"/>
          </a:p>
          <a:p>
            <a:pPr algn="just"/>
            <a:r>
              <a:rPr lang="en-US" dirty="0" smtClean="0"/>
              <a:t>Alternative </a:t>
            </a:r>
            <a:r>
              <a:rPr lang="en-US" dirty="0"/>
              <a:t>mechanisms for dispute resolution, including an ombudsman, state-state arbitration and “dispute prevention procedures”. </a:t>
            </a:r>
            <a:r>
              <a:rPr lang="en-US" dirty="0" smtClean="0"/>
              <a:t> [BR</a:t>
            </a:r>
            <a:r>
              <a:rPr lang="en-US" dirty="0"/>
              <a:t>]</a:t>
            </a:r>
            <a:endParaRPr lang="en-US" dirty="0" smtClean="0"/>
          </a:p>
          <a:p>
            <a:pPr algn="just"/>
            <a:r>
              <a:rPr lang="en-US" dirty="0" smtClean="0"/>
              <a:t>JC </a:t>
            </a:r>
            <a:r>
              <a:rPr lang="en-US" dirty="0"/>
              <a:t>[</a:t>
            </a:r>
            <a:r>
              <a:rPr lang="en-US" dirty="0" smtClean="0"/>
              <a:t>BR]</a:t>
            </a:r>
            <a:endParaRPr lang="en-US" dirty="0"/>
          </a:p>
          <a:p>
            <a:pPr algn="just"/>
            <a:r>
              <a:rPr lang="en-US" dirty="0" smtClean="0"/>
              <a:t>FET is out </a:t>
            </a:r>
            <a:r>
              <a:rPr lang="en-US" dirty="0" smtClean="0">
                <a:sym typeface="Wingdings" panose="05000000000000000000" pitchFamily="2" charset="2"/>
              </a:rPr>
              <a:t> </a:t>
            </a:r>
            <a:r>
              <a:rPr lang="en-US" dirty="0" smtClean="0"/>
              <a:t>more </a:t>
            </a:r>
            <a:r>
              <a:rPr lang="en-US" dirty="0"/>
              <a:t>restrictive language tying the level of protection to customary international </a:t>
            </a:r>
            <a:r>
              <a:rPr lang="en-US" dirty="0" smtClean="0"/>
              <a:t>law (</a:t>
            </a:r>
            <a:r>
              <a:rPr lang="en-US" dirty="0" err="1" smtClean="0"/>
              <a:t>eg</a:t>
            </a:r>
            <a:r>
              <a:rPr lang="en-US" dirty="0" smtClean="0"/>
              <a:t> ‘to </a:t>
            </a:r>
            <a:r>
              <a:rPr lang="en-US" dirty="0"/>
              <a:t>protect against denial of </a:t>
            </a:r>
            <a:r>
              <a:rPr lang="en-US" dirty="0" smtClean="0"/>
              <a:t>justice’) [IN]</a:t>
            </a:r>
            <a:endParaRPr lang="en-US" dirty="0"/>
          </a:p>
          <a:p>
            <a:pPr algn="just"/>
            <a:r>
              <a:rPr lang="en-US" dirty="0" smtClean="0"/>
              <a:t>MFN is </a:t>
            </a:r>
            <a:r>
              <a:rPr lang="en-US" dirty="0"/>
              <a:t>excluded entirely from the treaty (and not just for procedural matters</a:t>
            </a:r>
            <a:r>
              <a:rPr lang="en-US" dirty="0" smtClean="0"/>
              <a:t>) [IN]</a:t>
            </a:r>
            <a:endParaRPr lang="en-GB" dirty="0"/>
          </a:p>
        </p:txBody>
      </p:sp>
    </p:spTree>
    <p:extLst>
      <p:ext uri="{BB962C8B-B14F-4D97-AF65-F5344CB8AC3E}">
        <p14:creationId xmlns:p14="http://schemas.microsoft.com/office/powerpoint/2010/main" val="1257129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1295400"/>
            <a:ext cx="8229600" cy="3306762"/>
          </a:xfrm>
        </p:spPr>
        <p:txBody>
          <a:bodyPr/>
          <a:lstStyle/>
          <a:p>
            <a:r>
              <a:rPr lang="en-US" dirty="0" smtClean="0"/>
              <a:t>US</a:t>
            </a:r>
            <a:br>
              <a:rPr lang="en-US" dirty="0" smtClean="0"/>
            </a:br>
            <a:r>
              <a:rPr lang="en-US" dirty="0" smtClean="0"/>
              <a:t>China</a:t>
            </a:r>
            <a:br>
              <a:rPr lang="en-US" dirty="0" smtClean="0"/>
            </a:br>
            <a:r>
              <a:rPr lang="en-US" dirty="0" smtClean="0"/>
              <a:t>Oz/NZ</a:t>
            </a:r>
            <a:endParaRPr lang="en-US" dirty="0"/>
          </a:p>
        </p:txBody>
      </p:sp>
    </p:spTree>
    <p:extLst>
      <p:ext uri="{BB962C8B-B14F-4D97-AF65-F5344CB8AC3E}">
        <p14:creationId xmlns:p14="http://schemas.microsoft.com/office/powerpoint/2010/main" val="2190521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America First </a:t>
            </a:r>
            <a:endParaRPr lang="en-GB" dirty="0"/>
          </a:p>
        </p:txBody>
      </p:sp>
      <p:sp>
        <p:nvSpPr>
          <p:cNvPr id="3" name="מציין מיקום תוכן 2"/>
          <p:cNvSpPr>
            <a:spLocks noGrp="1"/>
          </p:cNvSpPr>
          <p:nvPr>
            <p:ph idx="1"/>
          </p:nvPr>
        </p:nvSpPr>
        <p:spPr/>
        <p:txBody>
          <a:bodyPr/>
          <a:lstStyle/>
          <a:p>
            <a:r>
              <a:rPr lang="en-US" dirty="0" smtClean="0"/>
              <a:t>TPP  [ISDS] - x</a:t>
            </a:r>
          </a:p>
          <a:p>
            <a:r>
              <a:rPr lang="en-US" dirty="0" smtClean="0"/>
              <a:t>TTIP [ICS] - ?</a:t>
            </a:r>
          </a:p>
          <a:p>
            <a:r>
              <a:rPr lang="en-US" dirty="0" smtClean="0"/>
              <a:t>NAFTA [ISDS] -??</a:t>
            </a:r>
          </a:p>
          <a:p>
            <a:r>
              <a:rPr lang="en-US" dirty="0" smtClean="0"/>
              <a:t>We never lost a case Vs. Jurisdiction issues</a:t>
            </a:r>
            <a:endParaRPr lang="en-US" dirty="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067353"/>
            <a:ext cx="2971800" cy="2228850"/>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486097"/>
            <a:ext cx="3217966" cy="1810106"/>
          </a:xfrm>
          <a:prstGeom prst="rect">
            <a:avLst/>
          </a:prstGeom>
        </p:spPr>
      </p:pic>
      <p:pic>
        <p:nvPicPr>
          <p:cNvPr id="8"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18" y="1219200"/>
            <a:ext cx="3390900" cy="1627632"/>
          </a:xfrm>
          <a:prstGeom prst="rect">
            <a:avLst/>
          </a:prstGeom>
        </p:spPr>
      </p:pic>
    </p:spTree>
    <p:extLst>
      <p:ext uri="{BB962C8B-B14F-4D97-AF65-F5344CB8AC3E}">
        <p14:creationId xmlns:p14="http://schemas.microsoft.com/office/powerpoint/2010/main" val="372067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2087562"/>
          </a:xfrm>
        </p:spPr>
        <p:txBody>
          <a:bodyPr>
            <a:normAutofit/>
          </a:bodyPr>
          <a:lstStyle/>
          <a:p>
            <a:r>
              <a:rPr lang="en-GB" dirty="0" smtClean="0"/>
              <a:t>China’s </a:t>
            </a:r>
            <a:r>
              <a:rPr lang="en-US" dirty="0" smtClean="0"/>
              <a:t>Three-Prong </a:t>
            </a:r>
            <a:r>
              <a:rPr lang="en-US" dirty="0"/>
              <a:t>Investment </a:t>
            </a:r>
            <a:r>
              <a:rPr lang="en-US" dirty="0" smtClean="0"/>
              <a:t>Strategy</a:t>
            </a:r>
            <a:endParaRPr lang="en-GB" dirty="0"/>
          </a:p>
        </p:txBody>
      </p:sp>
      <p:graphicFrame>
        <p:nvGraphicFramePr>
          <p:cNvPr id="15" name="Diagram 14"/>
          <p:cNvGraphicFramePr/>
          <p:nvPr>
            <p:extLst>
              <p:ext uri="{D42A27DB-BD31-4B8C-83A1-F6EECF244321}">
                <p14:modId xmlns:p14="http://schemas.microsoft.com/office/powerpoint/2010/main" val="4252681286"/>
              </p:ext>
            </p:extLst>
          </p:nvPr>
        </p:nvGraphicFramePr>
        <p:xfrm>
          <a:off x="1562100" y="2514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7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873" y="685800"/>
            <a:ext cx="5486157" cy="5440363"/>
          </a:xfrm>
        </p:spPr>
      </p:pic>
      <p:sp>
        <p:nvSpPr>
          <p:cNvPr id="5" name="כפל 4"/>
          <p:cNvSpPr/>
          <p:nvPr/>
        </p:nvSpPr>
        <p:spPr>
          <a:xfrm>
            <a:off x="1600200" y="2667000"/>
            <a:ext cx="838200" cy="7620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77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685800"/>
          </a:xfrm>
        </p:spPr>
        <p:txBody>
          <a:bodyPr>
            <a:noAutofit/>
          </a:bodyPr>
          <a:lstStyle/>
          <a:p>
            <a:pPr marL="0" indent="0" algn="ctr">
              <a:buNone/>
            </a:pPr>
            <a:r>
              <a:rPr lang="en-GB" sz="4000" dirty="0" smtClean="0"/>
              <a:t>Post-Brexit?</a:t>
            </a:r>
            <a:endParaRPr lang="en-GB" sz="4000" dirty="0"/>
          </a:p>
        </p:txBody>
      </p:sp>
      <p:sp>
        <p:nvSpPr>
          <p:cNvPr id="4" name="מציין מיקום תוכן 2"/>
          <p:cNvSpPr txBox="1">
            <a:spLocks/>
          </p:cNvSpPr>
          <p:nvPr/>
        </p:nvSpPr>
        <p:spPr>
          <a:xfrm>
            <a:off x="462419" y="5334000"/>
            <a:ext cx="8229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*All models are wrong, but some are useful </a:t>
            </a:r>
            <a:endParaRPr lang="en-US" dirty="0"/>
          </a:p>
        </p:txBody>
      </p:sp>
      <p:sp>
        <p:nvSpPr>
          <p:cNvPr id="5" name="מציין מיקום תוכן 2"/>
          <p:cNvSpPr txBox="1">
            <a:spLocks/>
          </p:cNvSpPr>
          <p:nvPr/>
        </p:nvSpPr>
        <p:spPr>
          <a:xfrm>
            <a:off x="381000" y="1219201"/>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Not [only] FDI focused strategy </a:t>
            </a:r>
          </a:p>
          <a:p>
            <a:r>
              <a:rPr lang="en-US" dirty="0" smtClean="0"/>
              <a:t>Concurrent developments Vs</a:t>
            </a:r>
            <a:r>
              <a:rPr lang="en-US" dirty="0"/>
              <a:t>. Moving targets</a:t>
            </a:r>
          </a:p>
          <a:p>
            <a:r>
              <a:rPr lang="en-US" dirty="0" smtClean="0"/>
              <a:t>Benefit of State practice and studies (Oz, EU, Ca, India…)</a:t>
            </a:r>
          </a:p>
          <a:p>
            <a:r>
              <a:rPr lang="en-US" dirty="0"/>
              <a:t>“Treaties over time</a:t>
            </a:r>
            <a:r>
              <a:rPr lang="en-US" dirty="0" smtClean="0"/>
              <a:t>”, cherry picking </a:t>
            </a:r>
            <a:endParaRPr lang="en-US" dirty="0"/>
          </a:p>
          <a:p>
            <a:r>
              <a:rPr lang="en-US" dirty="0" smtClean="0"/>
              <a:t>Public consultation</a:t>
            </a:r>
          </a:p>
          <a:p>
            <a:pPr marL="0" indent="0" algn="ctr">
              <a:buNone/>
            </a:pPr>
            <a:r>
              <a:rPr lang="en-US" b="1" dirty="0" smtClean="0"/>
              <a:t>Flexibility</a:t>
            </a:r>
          </a:p>
          <a:p>
            <a:pPr marL="0" indent="0">
              <a:buNone/>
            </a:pPr>
            <a:endParaRPr lang="en-US" dirty="0" smtClean="0"/>
          </a:p>
          <a:p>
            <a:endParaRPr lang="en-US" dirty="0"/>
          </a:p>
        </p:txBody>
      </p:sp>
    </p:spTree>
    <p:extLst>
      <p:ext uri="{BB962C8B-B14F-4D97-AF65-F5344CB8AC3E}">
        <p14:creationId xmlns:p14="http://schemas.microsoft.com/office/powerpoint/2010/main" val="246536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3023"/>
            <a:ext cx="8305800" cy="6324274"/>
          </a:xfrm>
          <a:prstGeom prst="rect">
            <a:avLst/>
          </a:prstGeom>
        </p:spPr>
      </p:pic>
    </p:spTree>
    <p:extLst>
      <p:ext uri="{BB962C8B-B14F-4D97-AF65-F5344CB8AC3E}">
        <p14:creationId xmlns:p14="http://schemas.microsoft.com/office/powerpoint/2010/main" val="349217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93" y="0"/>
            <a:ext cx="6897413" cy="6858000"/>
          </a:xfrm>
          <a:prstGeom prst="rect">
            <a:avLst/>
          </a:prstGeom>
        </p:spPr>
      </p:pic>
    </p:spTree>
    <p:extLst>
      <p:ext uri="{BB962C8B-B14F-4D97-AF65-F5344CB8AC3E}">
        <p14:creationId xmlns:p14="http://schemas.microsoft.com/office/powerpoint/2010/main" val="181592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UK BITs</a:t>
            </a:r>
            <a:br>
              <a:rPr lang="en-GB" dirty="0" smtClean="0"/>
            </a:br>
            <a:r>
              <a:rPr lang="en-GB" dirty="0" smtClean="0"/>
              <a:t>Investor-State Dispute Resolution </a:t>
            </a:r>
            <a:endParaRPr lang="en-GB" dirty="0"/>
          </a:p>
        </p:txBody>
      </p:sp>
      <p:sp>
        <p:nvSpPr>
          <p:cNvPr id="3" name="Content Placeholder 2"/>
          <p:cNvSpPr>
            <a:spLocks noGrp="1"/>
          </p:cNvSpPr>
          <p:nvPr>
            <p:ph idx="1"/>
          </p:nvPr>
        </p:nvSpPr>
        <p:spPr/>
        <p:txBody>
          <a:bodyPr>
            <a:normAutofit/>
          </a:bodyPr>
          <a:lstStyle/>
          <a:p>
            <a:pPr marL="0" indent="0" algn="just">
              <a:buNone/>
            </a:pPr>
            <a:r>
              <a:rPr lang="en-GB" dirty="0" smtClean="0"/>
              <a:t>Almost </a:t>
            </a:r>
            <a:r>
              <a:rPr lang="en-GB" i="1" dirty="0"/>
              <a:t>all</a:t>
            </a:r>
            <a:r>
              <a:rPr lang="en-GB" dirty="0"/>
              <a:t> UK BITs, including the Model, prescribe </a:t>
            </a:r>
            <a:r>
              <a:rPr lang="en-GB" dirty="0" smtClean="0"/>
              <a:t>ISDS.</a:t>
            </a:r>
          </a:p>
          <a:p>
            <a:pPr marL="0" indent="0">
              <a:buNone/>
            </a:pPr>
            <a:endParaRPr lang="en-GB" dirty="0"/>
          </a:p>
          <a:p>
            <a:pPr marL="0" indent="0">
              <a:buNone/>
            </a:pPr>
            <a:r>
              <a:rPr lang="en-GB" dirty="0" smtClean="0"/>
              <a:t>1975 </a:t>
            </a:r>
            <a:r>
              <a:rPr lang="en-GB" dirty="0" smtClean="0">
                <a:sym typeface="Wingdings" panose="05000000000000000000" pitchFamily="2" charset="2"/>
              </a:rPr>
              <a:t> 1991 Model BIT  90s-00s  2008 Model BIT  2014  Brexit? </a:t>
            </a:r>
            <a:endParaRPr lang="en-GB" dirty="0"/>
          </a:p>
          <a:p>
            <a:pPr marL="0" indent="0">
              <a:buNone/>
            </a:pPr>
            <a:endParaRPr lang="en-GB" dirty="0" smtClean="0"/>
          </a:p>
        </p:txBody>
      </p:sp>
    </p:spTree>
    <p:extLst>
      <p:ext uri="{BB962C8B-B14F-4D97-AF65-F5344CB8AC3E}">
        <p14:creationId xmlns:p14="http://schemas.microsoft.com/office/powerpoint/2010/main" val="399257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 generation UK BITs (e)</a:t>
            </a:r>
            <a:endParaRPr lang="en-GB" dirty="0"/>
          </a:p>
        </p:txBody>
      </p:sp>
      <p:sp>
        <p:nvSpPr>
          <p:cNvPr id="3" name="Content Placeholder 2"/>
          <p:cNvSpPr>
            <a:spLocks noGrp="1"/>
          </p:cNvSpPr>
          <p:nvPr>
            <p:ph idx="1"/>
          </p:nvPr>
        </p:nvSpPr>
        <p:spPr>
          <a:xfrm>
            <a:off x="304800" y="1600200"/>
            <a:ext cx="8382000" cy="4876800"/>
          </a:xfrm>
        </p:spPr>
        <p:txBody>
          <a:bodyPr>
            <a:normAutofit fontScale="92500" lnSpcReduction="10000"/>
          </a:bodyPr>
          <a:lstStyle/>
          <a:p>
            <a:pPr marL="0" indent="0" algn="just">
              <a:buNone/>
            </a:pPr>
            <a:r>
              <a:rPr lang="en-GB" dirty="0" smtClean="0"/>
              <a:t>Articles </a:t>
            </a:r>
            <a:r>
              <a:rPr lang="en-GB" dirty="0"/>
              <a:t>8 UK – Albania BIT (1996</a:t>
            </a:r>
            <a:r>
              <a:rPr lang="en-GB" dirty="0" smtClean="0"/>
              <a:t>), </a:t>
            </a:r>
            <a:r>
              <a:rPr lang="en-GB" dirty="0"/>
              <a:t>UK – </a:t>
            </a:r>
            <a:r>
              <a:rPr lang="en-GB" dirty="0">
                <a:hlinkClick r:id="rId3"/>
              </a:rPr>
              <a:t>Latvia </a:t>
            </a:r>
            <a:r>
              <a:rPr lang="en-GB" dirty="0"/>
              <a:t>BIT (1995</a:t>
            </a:r>
            <a:r>
              <a:rPr lang="en-GB" dirty="0" smtClean="0"/>
              <a:t>), Article 10 UK – </a:t>
            </a:r>
            <a:r>
              <a:rPr lang="en-GB" dirty="0" smtClean="0">
                <a:hlinkClick r:id="rId4"/>
              </a:rPr>
              <a:t>Philippines </a:t>
            </a:r>
            <a:r>
              <a:rPr lang="en-GB" dirty="0" smtClean="0"/>
              <a:t>BIT (1981) </a:t>
            </a:r>
            <a:endParaRPr lang="en-GB" dirty="0"/>
          </a:p>
          <a:p>
            <a:pPr marL="0" indent="0" algn="just">
              <a:buNone/>
            </a:pPr>
            <a:r>
              <a:rPr lang="en-GB" dirty="0" smtClean="0"/>
              <a:t> – wide consent, ICSID;</a:t>
            </a:r>
          </a:p>
          <a:p>
            <a:pPr marL="0" indent="0" algn="just">
              <a:buNone/>
            </a:pPr>
            <a:endParaRPr lang="en-GB" dirty="0" smtClean="0"/>
          </a:p>
          <a:p>
            <a:pPr marL="0" indent="0" algn="just">
              <a:buNone/>
            </a:pPr>
            <a:r>
              <a:rPr lang="en-US" dirty="0" smtClean="0"/>
              <a:t>Article 8 UK – </a:t>
            </a:r>
            <a:r>
              <a:rPr lang="en-US" dirty="0" err="1" smtClean="0"/>
              <a:t>Cz</a:t>
            </a:r>
            <a:r>
              <a:rPr lang="en-US" dirty="0" smtClean="0"/>
              <a:t> </a:t>
            </a:r>
            <a:r>
              <a:rPr lang="en-US" dirty="0" smtClean="0">
                <a:hlinkClick r:id="rId5"/>
              </a:rPr>
              <a:t>BIT</a:t>
            </a:r>
            <a:r>
              <a:rPr lang="en-US" dirty="0" smtClean="0"/>
              <a:t> (1992) – 4mm negotiations </a:t>
            </a:r>
            <a:r>
              <a:rPr lang="en-US" dirty="0" smtClean="0">
                <a:sym typeface="Wingdings" panose="05000000000000000000" pitchFamily="2" charset="2"/>
              </a:rPr>
              <a:t> ad hoc (UNCITRAL)/ICC/VIAC;</a:t>
            </a:r>
          </a:p>
          <a:p>
            <a:pPr marL="0" indent="0" algn="just">
              <a:buNone/>
            </a:pPr>
            <a:endParaRPr lang="en-US" dirty="0" smtClean="0"/>
          </a:p>
          <a:p>
            <a:pPr marL="0" indent="0" algn="just">
              <a:buNone/>
            </a:pPr>
            <a:r>
              <a:rPr lang="en-US" dirty="0" smtClean="0"/>
              <a:t>Article 9 UK – India </a:t>
            </a:r>
            <a:r>
              <a:rPr lang="en-US" dirty="0" smtClean="0">
                <a:hlinkClick r:id="rId6"/>
              </a:rPr>
              <a:t>BIT</a:t>
            </a:r>
            <a:r>
              <a:rPr lang="en-US" u="sng" dirty="0" smtClean="0">
                <a:hlinkClick r:id="rId6"/>
              </a:rPr>
              <a:t> </a:t>
            </a:r>
            <a:r>
              <a:rPr lang="en-US" dirty="0" smtClean="0"/>
              <a:t>(1995) – negotiation </a:t>
            </a:r>
            <a:r>
              <a:rPr lang="en-US" dirty="0" smtClean="0">
                <a:sym typeface="Wingdings" panose="05000000000000000000" pitchFamily="2" charset="2"/>
              </a:rPr>
              <a:t> UNCITRAL conciliation  ICSID/ ICISD(AF)/ad hoc (1976 UNCITRAL + procedural stipulations).</a:t>
            </a:r>
            <a:endParaRPr lang="en-US" dirty="0" smtClean="0"/>
          </a:p>
          <a:p>
            <a:endParaRPr lang="en-GB" dirty="0"/>
          </a:p>
        </p:txBody>
      </p:sp>
    </p:spTree>
    <p:extLst>
      <p:ext uri="{BB962C8B-B14F-4D97-AF65-F5344CB8AC3E}">
        <p14:creationId xmlns:p14="http://schemas.microsoft.com/office/powerpoint/2010/main" val="407342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GB" dirty="0" smtClean="0"/>
              <a:t>Article 8, 2008 UK Model BIT</a:t>
            </a:r>
            <a:endParaRPr lang="en-GB" dirty="0"/>
          </a:p>
        </p:txBody>
      </p:sp>
      <p:sp>
        <p:nvSpPr>
          <p:cNvPr id="3" name="Content Placeholder 2"/>
          <p:cNvSpPr>
            <a:spLocks noGrp="1"/>
          </p:cNvSpPr>
          <p:nvPr>
            <p:ph idx="1"/>
          </p:nvPr>
        </p:nvSpPr>
        <p:spPr>
          <a:xfrm>
            <a:off x="457200" y="1295400"/>
            <a:ext cx="8229600" cy="5257800"/>
          </a:xfrm>
        </p:spPr>
        <p:txBody>
          <a:bodyPr>
            <a:normAutofit/>
          </a:bodyPr>
          <a:lstStyle/>
          <a:p>
            <a:pPr lvl="1" algn="just"/>
            <a:r>
              <a:rPr lang="en-GB" dirty="0" smtClean="0"/>
              <a:t>Notification </a:t>
            </a:r>
            <a:r>
              <a:rPr lang="en-GB" dirty="0"/>
              <a:t>of claim</a:t>
            </a:r>
          </a:p>
          <a:p>
            <a:pPr lvl="1" algn="just"/>
            <a:r>
              <a:rPr lang="en-GB" dirty="0"/>
              <a:t>3 </a:t>
            </a:r>
            <a:r>
              <a:rPr lang="en-GB" dirty="0" smtClean="0"/>
              <a:t>months:</a:t>
            </a:r>
          </a:p>
          <a:p>
            <a:pPr lvl="1" algn="just">
              <a:buFont typeface="Arial" panose="020B0604020202020204" pitchFamily="34" charset="0"/>
              <a:buChar char="•"/>
            </a:pPr>
            <a:r>
              <a:rPr lang="en-GB" dirty="0" smtClean="0"/>
              <a:t>amicable negotiations</a:t>
            </a:r>
          </a:p>
          <a:p>
            <a:pPr marL="457200" lvl="1" indent="0" algn="just">
              <a:buNone/>
            </a:pPr>
            <a:r>
              <a:rPr lang="en-GB" dirty="0" smtClean="0"/>
              <a:t>	OR [</a:t>
            </a:r>
            <a:r>
              <a:rPr lang="en-GB" i="1" dirty="0" smtClean="0"/>
              <a:t>alternative</a:t>
            </a:r>
            <a:r>
              <a:rPr lang="en-GB" dirty="0" smtClean="0"/>
              <a:t>]</a:t>
            </a:r>
          </a:p>
          <a:p>
            <a:pPr lvl="1" algn="just">
              <a:buFont typeface="Arial" panose="020B0604020202020204" pitchFamily="34" charset="0"/>
              <a:buChar char="•"/>
            </a:pPr>
            <a:r>
              <a:rPr lang="en-GB" dirty="0" smtClean="0"/>
              <a:t>“</a:t>
            </a:r>
            <a:r>
              <a:rPr lang="en-US" dirty="0"/>
              <a:t>through pursuit of local remedies or </a:t>
            </a:r>
            <a:r>
              <a:rPr lang="en-US" dirty="0" smtClean="0"/>
              <a:t>otherwise”</a:t>
            </a:r>
            <a:endParaRPr lang="en-GB" dirty="0" smtClean="0"/>
          </a:p>
          <a:p>
            <a:pPr lvl="1" algn="just"/>
            <a:r>
              <a:rPr lang="en-GB" dirty="0" smtClean="0"/>
              <a:t>ISDS:</a:t>
            </a:r>
          </a:p>
          <a:p>
            <a:pPr lvl="2" algn="just"/>
            <a:r>
              <a:rPr lang="en-GB" dirty="0" smtClean="0"/>
              <a:t>ICSID\ICC\ad </a:t>
            </a:r>
            <a:r>
              <a:rPr lang="en-GB" dirty="0"/>
              <a:t>hoc </a:t>
            </a:r>
            <a:r>
              <a:rPr lang="en-GB" dirty="0" smtClean="0"/>
              <a:t>tribunal under UNCITRAL</a:t>
            </a:r>
          </a:p>
          <a:p>
            <a:pPr lvl="2" algn="just"/>
            <a:endParaRPr lang="en-GB" dirty="0" smtClean="0"/>
          </a:p>
          <a:p>
            <a:pPr marL="571500" indent="-457200" algn="just">
              <a:buFont typeface="Wingdings" panose="05000000000000000000" pitchFamily="2" charset="2"/>
              <a:buChar char="q"/>
            </a:pPr>
            <a:r>
              <a:rPr lang="en-GB" dirty="0" smtClean="0"/>
              <a:t>Article 8, 1991 Model BIT </a:t>
            </a:r>
          </a:p>
          <a:p>
            <a:pPr marL="571500" indent="-457200" algn="just">
              <a:buFont typeface="Wingdings" panose="05000000000000000000" pitchFamily="2" charset="2"/>
              <a:buChar char="q"/>
            </a:pPr>
            <a:r>
              <a:rPr lang="en-GB" dirty="0" smtClean="0"/>
              <a:t>(</a:t>
            </a:r>
            <a:r>
              <a:rPr lang="en-GB" dirty="0" err="1" smtClean="0"/>
              <a:t>cf</a:t>
            </a:r>
            <a:r>
              <a:rPr lang="en-GB" dirty="0" smtClean="0"/>
              <a:t>: SG/UK BIT)</a:t>
            </a:r>
          </a:p>
        </p:txBody>
      </p:sp>
    </p:spTree>
    <p:extLst>
      <p:ext uri="{BB962C8B-B14F-4D97-AF65-F5344CB8AC3E}">
        <p14:creationId xmlns:p14="http://schemas.microsoft.com/office/powerpoint/2010/main" val="3892947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1"/>
            <a:ext cx="8229600" cy="1143000"/>
          </a:xfrm>
        </p:spPr>
        <p:txBody>
          <a:bodyPr>
            <a:normAutofit fontScale="90000"/>
          </a:bodyPr>
          <a:lstStyle/>
          <a:p>
            <a:r>
              <a:rPr lang="en-GB" dirty="0"/>
              <a:t>Article </a:t>
            </a:r>
            <a:r>
              <a:rPr lang="en-GB" dirty="0" smtClean="0"/>
              <a:t>IX, Colombia – UK BIT (2014)</a:t>
            </a:r>
            <a:endParaRPr lang="en-GB" dirty="0"/>
          </a:p>
        </p:txBody>
      </p:sp>
      <p:sp>
        <p:nvSpPr>
          <p:cNvPr id="3" name="Content Placeholder 2"/>
          <p:cNvSpPr>
            <a:spLocks noGrp="1"/>
          </p:cNvSpPr>
          <p:nvPr>
            <p:ph idx="1"/>
          </p:nvPr>
        </p:nvSpPr>
        <p:spPr>
          <a:xfrm>
            <a:off x="457200" y="1066800"/>
            <a:ext cx="8229600" cy="5562600"/>
          </a:xfrm>
        </p:spPr>
        <p:txBody>
          <a:bodyPr>
            <a:normAutofit fontScale="85000" lnSpcReduction="10000"/>
          </a:bodyPr>
          <a:lstStyle/>
          <a:p>
            <a:pPr algn="just"/>
            <a:r>
              <a:rPr lang="en-GB" dirty="0" smtClean="0">
                <a:sym typeface="Wingdings" panose="05000000000000000000" pitchFamily="2" charset="2"/>
              </a:rPr>
              <a:t>“</a:t>
            </a:r>
            <a:r>
              <a:rPr lang="en-GB" dirty="0" smtClean="0"/>
              <a:t>Notice </a:t>
            </a:r>
            <a:r>
              <a:rPr lang="en-GB" dirty="0"/>
              <a:t>of </a:t>
            </a:r>
            <a:r>
              <a:rPr lang="en-GB" dirty="0" smtClean="0"/>
              <a:t>Dispute” (</a:t>
            </a:r>
            <a:r>
              <a:rPr lang="en-GB" dirty="0"/>
              <a:t>mandatory</a:t>
            </a:r>
            <a:r>
              <a:rPr lang="en-GB" dirty="0" smtClean="0"/>
              <a:t>);</a:t>
            </a:r>
            <a:endParaRPr lang="en-GB" dirty="0"/>
          </a:p>
          <a:p>
            <a:pPr lvl="0" algn="just"/>
            <a:r>
              <a:rPr lang="en-US" dirty="0" smtClean="0"/>
              <a:t>“shall </a:t>
            </a:r>
            <a:r>
              <a:rPr lang="en-US" dirty="0"/>
              <a:t>be settled, as far as possible, </a:t>
            </a:r>
            <a:r>
              <a:rPr lang="en-US" dirty="0" smtClean="0"/>
              <a:t>amicably”;</a:t>
            </a:r>
            <a:endParaRPr lang="en-GB" dirty="0" smtClean="0"/>
          </a:p>
          <a:p>
            <a:pPr lvl="0" algn="just"/>
            <a:r>
              <a:rPr lang="en-GB" dirty="0" smtClean="0"/>
              <a:t>*“</a:t>
            </a:r>
            <a:r>
              <a:rPr lang="en-US" b="1" dirty="0"/>
              <a:t>With regard to acts of a governmental </a:t>
            </a:r>
            <a:r>
              <a:rPr lang="en-US" b="1" dirty="0" smtClean="0"/>
              <a:t>authority” </a:t>
            </a:r>
            <a:r>
              <a:rPr lang="en-US" b="1" dirty="0" smtClean="0">
                <a:sym typeface="Wingdings" panose="05000000000000000000" pitchFamily="2" charset="2"/>
              </a:rPr>
              <a:t></a:t>
            </a:r>
            <a:r>
              <a:rPr lang="en-US" b="1" dirty="0" smtClean="0"/>
              <a:t> </a:t>
            </a:r>
            <a:r>
              <a:rPr lang="en-GB" dirty="0" smtClean="0"/>
              <a:t>ELR: “</a:t>
            </a:r>
            <a:r>
              <a:rPr lang="en-US" u="sng" dirty="0" smtClean="0"/>
              <a:t>should </a:t>
            </a:r>
            <a:r>
              <a:rPr lang="en-US" u="sng" dirty="0"/>
              <a:t>it</a:t>
            </a:r>
            <a:r>
              <a:rPr lang="en-US" dirty="0"/>
              <a:t> be required by the law of the Contracting </a:t>
            </a:r>
            <a:r>
              <a:rPr lang="en-US" dirty="0" smtClean="0"/>
              <a:t>Party” – for </a:t>
            </a:r>
            <a:r>
              <a:rPr lang="en-US" u="sng" dirty="0" smtClean="0"/>
              <a:t>no more than 6 months</a:t>
            </a:r>
            <a:r>
              <a:rPr lang="en-US" dirty="0"/>
              <a:t>;</a:t>
            </a:r>
            <a:endParaRPr lang="en-GB" u="sng" dirty="0" smtClean="0"/>
          </a:p>
          <a:p>
            <a:pPr lvl="0" algn="just"/>
            <a:r>
              <a:rPr lang="en-GB" dirty="0" smtClean="0"/>
              <a:t>*</a:t>
            </a:r>
            <a:r>
              <a:rPr lang="en-GB" u="sng" dirty="0" smtClean="0"/>
              <a:t>6mm</a:t>
            </a:r>
            <a:r>
              <a:rPr lang="en-GB" dirty="0" smtClean="0"/>
              <a:t> + </a:t>
            </a:r>
            <a:r>
              <a:rPr lang="en-GB" dirty="0" err="1" smtClean="0"/>
              <a:t>NoD</a:t>
            </a:r>
            <a:r>
              <a:rPr lang="en-GB" dirty="0" smtClean="0">
                <a:sym typeface="Wingdings" panose="05000000000000000000" pitchFamily="2" charset="2"/>
              </a:rPr>
              <a:t> </a:t>
            </a:r>
            <a:r>
              <a:rPr lang="en-US" b="1" dirty="0" smtClean="0"/>
              <a:t>“local courts” </a:t>
            </a:r>
            <a:r>
              <a:rPr lang="en-US" dirty="0" smtClean="0"/>
              <a:t>/ ISDS</a:t>
            </a:r>
            <a:endParaRPr lang="en-GB" u="sng" dirty="0" smtClean="0"/>
          </a:p>
          <a:p>
            <a:pPr lvl="0" algn="just"/>
            <a:r>
              <a:rPr lang="en-GB" dirty="0" smtClean="0"/>
              <a:t>ISDS</a:t>
            </a:r>
            <a:r>
              <a:rPr lang="en-GB" dirty="0" smtClean="0">
                <a:sym typeface="Wingdings" panose="05000000000000000000" pitchFamily="2" charset="2"/>
              </a:rPr>
              <a:t> “notification of intent” </a:t>
            </a:r>
            <a:r>
              <a:rPr lang="en-GB" dirty="0">
                <a:sym typeface="Wingdings" panose="05000000000000000000" pitchFamily="2" charset="2"/>
              </a:rPr>
              <a:t>+ </a:t>
            </a:r>
            <a:r>
              <a:rPr lang="en-GB" dirty="0" smtClean="0">
                <a:sym typeface="Wingdings" panose="05000000000000000000" pitchFamily="2" charset="2"/>
              </a:rPr>
              <a:t>6mm </a:t>
            </a:r>
            <a:r>
              <a:rPr lang="en-GB" dirty="0">
                <a:sym typeface="Wingdings" panose="05000000000000000000" pitchFamily="2" charset="2"/>
              </a:rPr>
              <a:t>(</a:t>
            </a:r>
            <a:r>
              <a:rPr lang="en-GB" dirty="0" smtClean="0">
                <a:sym typeface="Wingdings" panose="05000000000000000000" pitchFamily="2" charset="2"/>
              </a:rPr>
              <a:t>mandatory)</a:t>
            </a:r>
          </a:p>
          <a:p>
            <a:pPr lvl="0" algn="just"/>
            <a:r>
              <a:rPr lang="en-GB" dirty="0" smtClean="0"/>
              <a:t>Choice of forum: ICSID/ICSID(AF)/PCA Rules/…</a:t>
            </a:r>
          </a:p>
          <a:p>
            <a:pPr algn="just"/>
            <a:r>
              <a:rPr lang="en-US" b="1" dirty="0" smtClean="0"/>
              <a:t>*</a:t>
            </a:r>
            <a:r>
              <a:rPr lang="en-US" b="1" u="sng" dirty="0" smtClean="0"/>
              <a:t>Optional ADR:</a:t>
            </a:r>
            <a:r>
              <a:rPr lang="en-US" b="1" dirty="0" smtClean="0"/>
              <a:t> </a:t>
            </a:r>
            <a:r>
              <a:rPr lang="en-US" dirty="0" smtClean="0"/>
              <a:t>“Nothing </a:t>
            </a:r>
            <a:r>
              <a:rPr lang="en-US" dirty="0"/>
              <a:t>in this Article shall be construed as to prevent </a:t>
            </a:r>
            <a:r>
              <a:rPr lang="en-US" dirty="0" smtClean="0"/>
              <a:t>[…] ad </a:t>
            </a:r>
            <a:r>
              <a:rPr lang="en-US" dirty="0"/>
              <a:t>hoc mediation or conciliation before or during the arbitral </a:t>
            </a:r>
            <a:r>
              <a:rPr lang="en-US" dirty="0" smtClean="0"/>
              <a:t>proceedings”. </a:t>
            </a:r>
          </a:p>
          <a:p>
            <a:pPr algn="just">
              <a:buFont typeface="Wingdings" panose="05000000000000000000" pitchFamily="2" charset="2"/>
              <a:buChar char="q"/>
            </a:pPr>
            <a:r>
              <a:rPr lang="en-GB" sz="2800" dirty="0" smtClean="0"/>
              <a:t>*Article 13, 2011 Colombia Model </a:t>
            </a:r>
            <a:r>
              <a:rPr lang="en-GB" sz="2800" dirty="0"/>
              <a:t>BIT </a:t>
            </a:r>
            <a:r>
              <a:rPr lang="en-GB" sz="2800" dirty="0" smtClean="0"/>
              <a:t>(</a:t>
            </a:r>
            <a:r>
              <a:rPr lang="en-GB" sz="2800" dirty="0" smtClean="0">
                <a:hlinkClick r:id="rId3"/>
              </a:rPr>
              <a:t>ES</a:t>
            </a:r>
            <a:r>
              <a:rPr lang="en-GB" sz="2800" dirty="0" smtClean="0"/>
              <a:t>) (</a:t>
            </a:r>
            <a:r>
              <a:rPr lang="en-GB" sz="2800" dirty="0" err="1" smtClean="0"/>
              <a:t>Cf</a:t>
            </a:r>
            <a:r>
              <a:rPr lang="en-GB" sz="2800" dirty="0" smtClean="0"/>
              <a:t>: Ethiopia 2009)</a:t>
            </a:r>
          </a:p>
          <a:p>
            <a:pPr algn="just">
              <a:buFont typeface="Wingdings" panose="05000000000000000000" pitchFamily="2" charset="2"/>
              <a:buChar char="q"/>
            </a:pPr>
            <a:r>
              <a:rPr lang="en-GB" sz="2800" dirty="0" smtClean="0"/>
              <a:t>[</a:t>
            </a:r>
            <a:r>
              <a:rPr lang="en-GB" sz="2800" dirty="0" err="1" smtClean="0"/>
              <a:t>Ch</a:t>
            </a:r>
            <a:r>
              <a:rPr lang="en-GB" sz="2800" dirty="0" smtClean="0"/>
              <a:t> II Mexico/UK BIT </a:t>
            </a:r>
            <a:r>
              <a:rPr lang="en-GB" sz="2800" dirty="0" smtClean="0">
                <a:sym typeface="Wingdings" panose="05000000000000000000" pitchFamily="2" charset="2"/>
              </a:rPr>
              <a:t> </a:t>
            </a:r>
            <a:r>
              <a:rPr lang="en-GB" sz="2800" dirty="0" err="1" smtClean="0">
                <a:sym typeface="Wingdings" panose="05000000000000000000" pitchFamily="2" charset="2"/>
              </a:rPr>
              <a:t>Ch</a:t>
            </a:r>
            <a:r>
              <a:rPr lang="en-GB" sz="2800" dirty="0" smtClean="0">
                <a:sym typeface="Wingdings" panose="05000000000000000000" pitchFamily="2" charset="2"/>
              </a:rPr>
              <a:t> II, 2008 Mexico Model </a:t>
            </a:r>
            <a:r>
              <a:rPr lang="en-GB" sz="2800" dirty="0" smtClean="0">
                <a:sym typeface="Wingdings" panose="05000000000000000000" pitchFamily="2" charset="2"/>
                <a:hlinkClick r:id="rId4"/>
              </a:rPr>
              <a:t>BIT</a:t>
            </a:r>
            <a:r>
              <a:rPr lang="en-GB" sz="2800" dirty="0" smtClean="0"/>
              <a:t>] </a:t>
            </a:r>
            <a:endParaRPr lang="en-GB" sz="2800" dirty="0"/>
          </a:p>
          <a:p>
            <a:pPr marL="0" indent="0" algn="just">
              <a:buNone/>
            </a:pPr>
            <a:endParaRPr lang="en-GB" dirty="0"/>
          </a:p>
        </p:txBody>
      </p:sp>
    </p:spTree>
    <p:extLst>
      <p:ext uri="{BB962C8B-B14F-4D97-AF65-F5344CB8AC3E}">
        <p14:creationId xmlns:p14="http://schemas.microsoft.com/office/powerpoint/2010/main" val="417744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229600" cy="5135563"/>
          </a:xfrm>
        </p:spPr>
        <p:txBody>
          <a:bodyPr>
            <a:normAutofit fontScale="92500" lnSpcReduction="20000"/>
          </a:bodyPr>
          <a:lstStyle/>
          <a:p>
            <a:pPr marL="0" indent="0" algn="just">
              <a:buNone/>
            </a:pPr>
            <a:r>
              <a:rPr lang="en-US" dirty="0" smtClean="0"/>
              <a:t>‘</a:t>
            </a:r>
            <a:r>
              <a:rPr lang="en-US" dirty="0"/>
              <a:t>A</a:t>
            </a:r>
            <a:r>
              <a:rPr lang="en-US" dirty="0" smtClean="0"/>
              <a:t> </a:t>
            </a:r>
            <a:r>
              <a:rPr lang="en-US" dirty="0"/>
              <a:t>Global Britain is no less British because we are a hub for foreign investment</a:t>
            </a:r>
            <a:r>
              <a:rPr lang="en-US" dirty="0" smtClean="0"/>
              <a:t>’ </a:t>
            </a:r>
          </a:p>
          <a:p>
            <a:pPr marL="0" indent="0" algn="just">
              <a:buNone/>
            </a:pPr>
            <a:endParaRPr lang="en-US" dirty="0" smtClean="0"/>
          </a:p>
          <a:p>
            <a:pPr marL="0" indent="0" algn="just">
              <a:buNone/>
            </a:pPr>
            <a:r>
              <a:rPr lang="en-US" dirty="0" smtClean="0"/>
              <a:t>The </a:t>
            </a:r>
            <a:r>
              <a:rPr lang="en-US" dirty="0"/>
              <a:t>UK ‘will pursue a bold and ambitious Free Trade </a:t>
            </a:r>
            <a:r>
              <a:rPr lang="en-US" dirty="0" smtClean="0"/>
              <a:t>Agreement </a:t>
            </a:r>
            <a:r>
              <a:rPr lang="en-US" dirty="0"/>
              <a:t>with the European Union’. </a:t>
            </a:r>
            <a:endParaRPr lang="en-US" dirty="0" smtClean="0"/>
          </a:p>
          <a:p>
            <a:pPr marL="0" indent="0" algn="just">
              <a:buNone/>
            </a:pPr>
            <a:endParaRPr lang="en-US" dirty="0" smtClean="0"/>
          </a:p>
          <a:p>
            <a:pPr marL="0" indent="0" algn="just">
              <a:buNone/>
            </a:pPr>
            <a:r>
              <a:rPr lang="en-US" dirty="0" smtClean="0"/>
              <a:t>‘But, it </a:t>
            </a:r>
            <a:r>
              <a:rPr lang="en-US" dirty="0"/>
              <a:t>is not just trade with the EU we should be interested </a:t>
            </a:r>
            <a:r>
              <a:rPr lang="en-US" dirty="0" smtClean="0"/>
              <a:t>in</a:t>
            </a:r>
            <a:r>
              <a:rPr lang="en-US" dirty="0"/>
              <a:t> </a:t>
            </a:r>
            <a:r>
              <a:rPr lang="en-US" dirty="0" smtClean="0"/>
              <a:t>[…] [but also with] </a:t>
            </a:r>
            <a:r>
              <a:rPr lang="en-US" dirty="0"/>
              <a:t>China, Brazil, New Zealand, Australia, </a:t>
            </a:r>
            <a:r>
              <a:rPr lang="en-US" dirty="0" smtClean="0"/>
              <a:t>the Gold States, India</a:t>
            </a:r>
            <a:r>
              <a:rPr lang="en-US" dirty="0"/>
              <a:t>, and the </a:t>
            </a:r>
            <a:r>
              <a:rPr lang="en-US" dirty="0" smtClean="0"/>
              <a:t>US’.</a:t>
            </a:r>
          </a:p>
          <a:p>
            <a:pPr marL="0" indent="0" algn="just">
              <a:buNone/>
            </a:pPr>
            <a:endParaRPr lang="en-GB" dirty="0" smtClean="0"/>
          </a:p>
          <a:p>
            <a:pPr marL="0" indent="0" algn="just">
              <a:buNone/>
            </a:pPr>
            <a:r>
              <a:rPr lang="en-GB" b="1" dirty="0" smtClean="0"/>
              <a:t>[PM May 17,19 Jan 2017]</a:t>
            </a:r>
            <a:endParaRPr lang="en-GB" b="1" dirty="0"/>
          </a:p>
        </p:txBody>
      </p:sp>
      <p:sp>
        <p:nvSpPr>
          <p:cNvPr id="4" name="Title 1"/>
          <p:cNvSpPr>
            <a:spLocks noGrp="1"/>
          </p:cNvSpPr>
          <p:nvPr>
            <p:ph type="title"/>
          </p:nvPr>
        </p:nvSpPr>
        <p:spPr>
          <a:xfrm>
            <a:off x="457200" y="274638"/>
            <a:ext cx="8229600" cy="1143000"/>
          </a:xfrm>
        </p:spPr>
        <p:txBody>
          <a:bodyPr/>
          <a:lstStyle/>
          <a:p>
            <a:r>
              <a:rPr lang="en-GB" dirty="0" smtClean="0"/>
              <a:t>Post Brexit?</a:t>
            </a:r>
            <a:endParaRPr lang="en-GB" dirty="0"/>
          </a:p>
        </p:txBody>
      </p:sp>
    </p:spTree>
    <p:extLst>
      <p:ext uri="{BB962C8B-B14F-4D97-AF65-F5344CB8AC3E}">
        <p14:creationId xmlns:p14="http://schemas.microsoft.com/office/powerpoint/2010/main" val="256112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White Paper (Feb 2017)</a:t>
            </a:r>
            <a:endParaRPr lang="en-US" dirty="0"/>
          </a:p>
        </p:txBody>
      </p:sp>
      <p:sp>
        <p:nvSpPr>
          <p:cNvPr id="3" name="מציין מיקום תוכן 2"/>
          <p:cNvSpPr>
            <a:spLocks noGrp="1"/>
          </p:cNvSpPr>
          <p:nvPr>
            <p:ph idx="1"/>
          </p:nvPr>
        </p:nvSpPr>
        <p:spPr>
          <a:xfrm>
            <a:off x="457200" y="1295400"/>
            <a:ext cx="8229600" cy="5410200"/>
          </a:xfrm>
        </p:spPr>
        <p:txBody>
          <a:bodyPr>
            <a:normAutofit fontScale="85000" lnSpcReduction="10000"/>
          </a:bodyPr>
          <a:lstStyle/>
          <a:p>
            <a:pPr marL="0" indent="0" algn="just">
              <a:buNone/>
            </a:pPr>
            <a:r>
              <a:rPr lang="en-US" dirty="0">
                <a:hlinkClick r:id="rId3"/>
              </a:rPr>
              <a:t>2.10</a:t>
            </a:r>
            <a:r>
              <a:rPr lang="en-US" dirty="0"/>
              <a:t> ‘There are a number of examples that illustrate how other international agreements approach interpretation and dispute </a:t>
            </a:r>
            <a:r>
              <a:rPr lang="en-US" b="1" u="sng" dirty="0" smtClean="0"/>
              <a:t>resolution</a:t>
            </a:r>
            <a:r>
              <a:rPr lang="en-US" sz="3000" b="1" baseline="30000" dirty="0" smtClean="0"/>
              <a:t>5</a:t>
            </a:r>
            <a:r>
              <a:rPr lang="en-US" dirty="0" smtClean="0"/>
              <a:t> […] </a:t>
            </a:r>
            <a:r>
              <a:rPr lang="en-US" b="1" dirty="0" smtClean="0"/>
              <a:t>Different dispute resolution mechanisms could apply to </a:t>
            </a:r>
            <a:r>
              <a:rPr lang="en-US" b="1" u="sng" dirty="0" smtClean="0"/>
              <a:t>different</a:t>
            </a:r>
            <a:r>
              <a:rPr lang="en-US" b="1" dirty="0" smtClean="0"/>
              <a:t> agreements,</a:t>
            </a:r>
            <a:r>
              <a:rPr lang="en-US" dirty="0" smtClean="0"/>
              <a:t> </a:t>
            </a:r>
            <a:r>
              <a:rPr lang="en-US" dirty="0"/>
              <a:t>depending on how the new relationship with the EU is structured. </a:t>
            </a:r>
            <a:r>
              <a:rPr lang="en-US" b="1" dirty="0"/>
              <a:t>Any arrangements must be ones that respect </a:t>
            </a:r>
            <a:r>
              <a:rPr lang="en-US" b="1" u="sng" dirty="0"/>
              <a:t>UK sovereignty</a:t>
            </a:r>
            <a:r>
              <a:rPr lang="en-US" b="1" dirty="0"/>
              <a:t>, protect the role of our courts and </a:t>
            </a:r>
            <a:r>
              <a:rPr lang="en-US" b="1" dirty="0" err="1"/>
              <a:t>maximise</a:t>
            </a:r>
            <a:r>
              <a:rPr lang="en-US" b="1" dirty="0"/>
              <a:t> </a:t>
            </a:r>
            <a:r>
              <a:rPr lang="en-US" b="1" u="sng" dirty="0"/>
              <a:t>legal certainty, including for businesses</a:t>
            </a:r>
            <a:r>
              <a:rPr lang="en-US" b="1" dirty="0"/>
              <a:t>, </a:t>
            </a:r>
            <a:r>
              <a:rPr lang="en-US" b="1" dirty="0" smtClean="0"/>
              <a:t>consumers</a:t>
            </a:r>
            <a:r>
              <a:rPr lang="en-US" b="1" dirty="0"/>
              <a:t>, workers and other </a:t>
            </a:r>
            <a:r>
              <a:rPr lang="en-US" b="1" dirty="0" smtClean="0"/>
              <a:t>citizens</a:t>
            </a:r>
            <a:r>
              <a:rPr lang="en-US" dirty="0" smtClean="0"/>
              <a:t>’.</a:t>
            </a:r>
          </a:p>
          <a:p>
            <a:pPr marL="0" indent="0" algn="just">
              <a:buNone/>
            </a:pPr>
            <a:endParaRPr lang="en-US" dirty="0" smtClean="0"/>
          </a:p>
          <a:p>
            <a:pPr marL="0" indent="0" algn="just">
              <a:buNone/>
            </a:pPr>
            <a:r>
              <a:rPr lang="en-US" sz="2800" u="sng" dirty="0" err="1"/>
              <a:t>f</a:t>
            </a:r>
            <a:r>
              <a:rPr lang="en-US" sz="2800" u="sng" dirty="0" err="1" smtClean="0"/>
              <a:t>n</a:t>
            </a:r>
            <a:r>
              <a:rPr lang="en-US" sz="2800" u="sng" dirty="0" smtClean="0"/>
              <a:t> 5</a:t>
            </a:r>
            <a:r>
              <a:rPr lang="en-US" sz="2800" dirty="0" smtClean="0"/>
              <a:t>: ‘For </a:t>
            </a:r>
            <a:r>
              <a:rPr lang="en-US" sz="2800" dirty="0"/>
              <a:t>example, almost all of the UK's 90+ Bilateral Investment Treaties have Investor-State Dispute Settlement </a:t>
            </a:r>
            <a:r>
              <a:rPr lang="en-US" sz="2800" dirty="0" smtClean="0"/>
              <a:t>provisions’. </a:t>
            </a:r>
          </a:p>
          <a:p>
            <a:pPr marL="0" indent="0" algn="just">
              <a:buNone/>
            </a:pPr>
            <a:r>
              <a:rPr lang="en-US" sz="2800" u="sng" dirty="0" smtClean="0"/>
              <a:t>Annex A:</a:t>
            </a:r>
            <a:r>
              <a:rPr lang="en-US" sz="2800" dirty="0" smtClean="0"/>
              <a:t> CETA – ICS.</a:t>
            </a:r>
          </a:p>
          <a:p>
            <a:pPr marL="0" indent="0" algn="just">
              <a:buNone/>
            </a:pPr>
            <a:endParaRPr lang="en-US" dirty="0"/>
          </a:p>
        </p:txBody>
      </p:sp>
    </p:spTree>
    <p:extLst>
      <p:ext uri="{BB962C8B-B14F-4D97-AF65-F5344CB8AC3E}">
        <p14:creationId xmlns:p14="http://schemas.microsoft.com/office/powerpoint/2010/main" val="3298812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2765</TotalTime>
  <Words>3047</Words>
  <Application>Microsoft Office PowerPoint</Application>
  <PresentationFormat>‫הצגה על המסך (4:3)</PresentationFormat>
  <Paragraphs>330</Paragraphs>
  <Slides>37</Slides>
  <Notes>36</Notes>
  <HiddenSlides>19</HiddenSlides>
  <MMClips>0</MMClips>
  <ScaleCrop>false</ScaleCrop>
  <HeadingPairs>
    <vt:vector size="4" baseType="variant">
      <vt:variant>
        <vt:lpstr>ערכת נושא</vt:lpstr>
      </vt:variant>
      <vt:variant>
        <vt:i4>1</vt:i4>
      </vt:variant>
      <vt:variant>
        <vt:lpstr>כותרות שקופיות</vt:lpstr>
      </vt:variant>
      <vt:variant>
        <vt:i4>37</vt:i4>
      </vt:variant>
    </vt:vector>
  </HeadingPairs>
  <TitlesOfParts>
    <vt:vector size="38" baseType="lpstr">
      <vt:lpstr>ערכת נושא Office</vt:lpstr>
      <vt:lpstr>Post-Brexit Investor-State Dispute Resolution mechanisms in UK IIAs ?</vt:lpstr>
      <vt:lpstr>The UK</vt:lpstr>
      <vt:lpstr>מצגת של PowerPoint</vt:lpstr>
      <vt:lpstr>UK BITs Investor-State Dispute Resolution </vt:lpstr>
      <vt:lpstr>Old generation UK BITs (e)</vt:lpstr>
      <vt:lpstr>Article 8, 2008 UK Model BIT</vt:lpstr>
      <vt:lpstr>Article IX, Colombia – UK BIT (2014)</vt:lpstr>
      <vt:lpstr>Post Brexit?</vt:lpstr>
      <vt:lpstr>The White Paper (Feb 2017)</vt:lpstr>
      <vt:lpstr>UK Parliament Debate, TTIP  (15 Jan 2015) </vt:lpstr>
      <vt:lpstr>מצגת של PowerPoint</vt:lpstr>
      <vt:lpstr>מצגת של PowerPoint</vt:lpstr>
      <vt:lpstr>Post-Brexit IIAS:  Key Questions </vt:lpstr>
      <vt:lpstr>Concurrent Developments </vt:lpstr>
      <vt:lpstr>מצגת של PowerPoint</vt:lpstr>
      <vt:lpstr>IIA Reform </vt:lpstr>
      <vt:lpstr>1. Why?</vt:lpstr>
      <vt:lpstr>Facilitation</vt:lpstr>
      <vt:lpstr>2. How?</vt:lpstr>
      <vt:lpstr>EU/Canada India Brazil US China, Oz, NZ</vt:lpstr>
      <vt:lpstr>EU</vt:lpstr>
      <vt:lpstr>Standing Senate Committee on Foreign Affairs &amp; Int’ Trade (AEFA, Feb 2017)</vt:lpstr>
      <vt:lpstr> EU-led reform: ICS </vt:lpstr>
      <vt:lpstr> ICS </vt:lpstr>
      <vt:lpstr>מצגת של PowerPoint</vt:lpstr>
      <vt:lpstr>מצגת של PowerPoint</vt:lpstr>
      <vt:lpstr>India: ELR  Articles 15&amp;16, 2016 Model</vt:lpstr>
      <vt:lpstr>Brazil: Cooperation and Investment Facilitation Agreements Dispute Prevention &amp; ADR</vt:lpstr>
      <vt:lpstr>India Vs EU/Canada: Rejection of the ICS Model</vt:lpstr>
      <vt:lpstr>India-Brazil BIT (Nov 2016)  Acceptance of the CIFA Model [?]</vt:lpstr>
      <vt:lpstr>US China Oz/NZ</vt:lpstr>
      <vt:lpstr>America First </vt:lpstr>
      <vt:lpstr>China’s Three-Prong Investment Strategy</vt:lpstr>
      <vt:lpstr>מצגת של PowerPoint</vt:lpstr>
      <vt:lpstr>מצגת של PowerPoint</vt:lpstr>
      <vt:lpstr>מצגת של PowerPoint</vt:lpstr>
      <vt:lpstr>מצגת של PowerPoint</vt:lpstr>
    </vt:vector>
  </TitlesOfParts>
  <Company>Professor Yuval Levy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Ira Lakhman</dc:creator>
  <cp:lastModifiedBy>Ira Lakhman</cp:lastModifiedBy>
  <cp:revision>141</cp:revision>
  <cp:lastPrinted>2017-02-20T20:03:53Z</cp:lastPrinted>
  <dcterms:created xsi:type="dcterms:W3CDTF">2017-01-24T09:42:00Z</dcterms:created>
  <dcterms:modified xsi:type="dcterms:W3CDTF">2017-02-23T20:34:41Z</dcterms:modified>
</cp:coreProperties>
</file>