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11"/>
    <p:restoredTop sz="70359"/>
  </p:normalViewPr>
  <p:slideViewPr>
    <p:cSldViewPr snapToGrid="0" snapToObjects="1">
      <p:cViewPr varScale="1">
        <p:scale>
          <a:sx n="79" d="100"/>
          <a:sy n="79" d="100"/>
        </p:scale>
        <p:origin x="11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B67E-14D8-C543-AD4D-0C7C05DD375A}" type="datetimeFigureOut">
              <a:rPr lang="en-US" smtClean="0"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7341-1113-0E4F-A7C1-66B6EAA48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2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B67E-14D8-C543-AD4D-0C7C05DD375A}" type="datetimeFigureOut">
              <a:rPr lang="en-US" smtClean="0"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7341-1113-0E4F-A7C1-66B6EAA48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1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B67E-14D8-C543-AD4D-0C7C05DD375A}" type="datetimeFigureOut">
              <a:rPr lang="en-US" smtClean="0"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7341-1113-0E4F-A7C1-66B6EAA48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B67E-14D8-C543-AD4D-0C7C05DD375A}" type="datetimeFigureOut">
              <a:rPr lang="en-US" smtClean="0"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7341-1113-0E4F-A7C1-66B6EAA48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6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B67E-14D8-C543-AD4D-0C7C05DD375A}" type="datetimeFigureOut">
              <a:rPr lang="en-US" smtClean="0"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7341-1113-0E4F-A7C1-66B6EAA48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4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B67E-14D8-C543-AD4D-0C7C05DD375A}" type="datetimeFigureOut">
              <a:rPr lang="en-US" smtClean="0"/>
              <a:t>2/23/17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7341-1113-0E4F-A7C1-66B6EAA48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364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B67E-14D8-C543-AD4D-0C7C05DD375A}" type="datetimeFigureOut">
              <a:rPr lang="en-US" smtClean="0"/>
              <a:t>2/23/17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7341-1113-0E4F-A7C1-66B6EAA48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9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B67E-14D8-C543-AD4D-0C7C05DD375A}" type="datetimeFigureOut">
              <a:rPr lang="en-US" smtClean="0"/>
              <a:t>2/23/17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7341-1113-0E4F-A7C1-66B6EAA48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8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B67E-14D8-C543-AD4D-0C7C05DD375A}" type="datetimeFigureOut">
              <a:rPr lang="en-US" smtClean="0"/>
              <a:t>2/23/17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7341-1113-0E4F-A7C1-66B6EAA48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96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B67E-14D8-C543-AD4D-0C7C05DD375A}" type="datetimeFigureOut">
              <a:rPr lang="en-US" smtClean="0"/>
              <a:t>2/23/17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7341-1113-0E4F-A7C1-66B6EAA48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736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B67E-14D8-C543-AD4D-0C7C05DD375A}" type="datetimeFigureOut">
              <a:rPr lang="en-US" smtClean="0"/>
              <a:t>2/23/17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7341-1113-0E4F-A7C1-66B6EAA48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6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4B67E-14D8-C543-AD4D-0C7C05DD375A}" type="datetimeFigureOut">
              <a:rPr lang="en-US" smtClean="0"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67341-1113-0E4F-A7C1-66B6EAA48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3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283611"/>
            <a:ext cx="12191999" cy="1655762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Post-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Brexit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Britain in A World of Preferential Trade Agreements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University of Birmingham, School of Law,</a:t>
            </a:r>
            <a:r>
              <a:rPr lang="en-US" altLang="en-US" dirty="0">
                <a:latin typeface="Arial" charset="0"/>
              </a:rPr>
              <a:t>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24 February 2017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0"/>
            <a:ext cx="8831179" cy="5283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1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Britain, </a:t>
            </a:r>
            <a:r>
              <a:rPr lang="en-US" b="1" dirty="0" err="1" smtClean="0"/>
              <a:t>Brexit</a:t>
            </a:r>
            <a:r>
              <a:rPr lang="en-US" b="1" dirty="0" smtClean="0"/>
              <a:t> and Beyond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Lorand</a:t>
            </a:r>
            <a:r>
              <a:rPr lang="en-US" dirty="0" smtClean="0"/>
              <a:t> Bartels (University of Cambridge)</a:t>
            </a:r>
          </a:p>
          <a:p>
            <a:r>
              <a:rPr lang="en-US" dirty="0" err="1" smtClean="0"/>
              <a:t>Lilja</a:t>
            </a:r>
            <a:r>
              <a:rPr lang="en-US" dirty="0" smtClean="0"/>
              <a:t> </a:t>
            </a:r>
            <a:r>
              <a:rPr lang="en-US" dirty="0" err="1" smtClean="0"/>
              <a:t>Ólafsdóttir</a:t>
            </a:r>
            <a:r>
              <a:rPr lang="en-US" dirty="0" smtClean="0"/>
              <a:t> (Reykjavik University, former Legal Council at the EFTA Secretariat and negotiator for Iceland on FTAs and the EEA Agreement)</a:t>
            </a:r>
          </a:p>
          <a:p>
            <a:r>
              <a:rPr lang="en-US" dirty="0" smtClean="0"/>
              <a:t>Robert </a:t>
            </a:r>
            <a:r>
              <a:rPr lang="en-US" dirty="0" err="1" smtClean="0"/>
              <a:t>Howse</a:t>
            </a:r>
            <a:r>
              <a:rPr lang="en-US" dirty="0" smtClean="0"/>
              <a:t> (New York University)</a:t>
            </a:r>
          </a:p>
          <a:p>
            <a:endParaRPr lang="en-US" dirty="0"/>
          </a:p>
          <a:p>
            <a:r>
              <a:rPr lang="en-US" dirty="0" smtClean="0"/>
              <a:t>Chair: Luca Rubini (University of Birmingham)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9586" y="4716073"/>
            <a:ext cx="3113314" cy="186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63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400" b="1" dirty="0" smtClean="0"/>
              <a:t>Horizontal issues: </a:t>
            </a:r>
            <a:br>
              <a:rPr lang="en-US" sz="3400" b="1" dirty="0" smtClean="0"/>
            </a:br>
            <a:r>
              <a:rPr lang="en-US" sz="3400" b="1" dirty="0" smtClean="0"/>
              <a:t>Legal Institutions, Disciplines, Political Economy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Rilka</a:t>
            </a:r>
            <a:r>
              <a:rPr lang="en-US" dirty="0" smtClean="0"/>
              <a:t> </a:t>
            </a:r>
            <a:r>
              <a:rPr lang="en-US" dirty="0" err="1" smtClean="0"/>
              <a:t>Dragneva-Lewers</a:t>
            </a:r>
            <a:r>
              <a:rPr lang="en-US" dirty="0" smtClean="0"/>
              <a:t> (Birmingham) – </a:t>
            </a:r>
            <a:r>
              <a:rPr lang="en-US" i="1" dirty="0" smtClean="0"/>
              <a:t>‘The EU and its Association Agreements with Ukraine, Moldova and Georgia’</a:t>
            </a:r>
            <a:endParaRPr lang="en-US" dirty="0" smtClean="0"/>
          </a:p>
          <a:p>
            <a:r>
              <a:rPr lang="en-US" dirty="0" err="1" smtClean="0"/>
              <a:t>Sohyun</a:t>
            </a:r>
            <a:r>
              <a:rPr lang="en-US" dirty="0" smtClean="0"/>
              <a:t> Lee (LSE) - </a:t>
            </a:r>
            <a:r>
              <a:rPr lang="en-US" i="1" dirty="0" smtClean="0"/>
              <a:t>'Institutions and Variations in the FTA Negotiation Strategies: A Comparative Case Study of Korea and Japan'</a:t>
            </a:r>
            <a:endParaRPr lang="en-US" dirty="0" smtClean="0"/>
          </a:p>
          <a:p>
            <a:r>
              <a:rPr lang="en-US" dirty="0" smtClean="0"/>
              <a:t>Rafael Lima </a:t>
            </a:r>
            <a:r>
              <a:rPr lang="en-US" dirty="0" err="1" smtClean="0"/>
              <a:t>Sakr</a:t>
            </a:r>
            <a:r>
              <a:rPr lang="en-US" dirty="0" smtClean="0"/>
              <a:t> (LSE) - </a:t>
            </a:r>
            <a:r>
              <a:rPr lang="en-US" i="1" dirty="0" smtClean="0"/>
              <a:t>'Rethinking Development in WTO: A Law and Development Framework for South-North Regional Trade Regimes’</a:t>
            </a:r>
          </a:p>
          <a:p>
            <a:endParaRPr lang="en-US" i="1" dirty="0"/>
          </a:p>
          <a:p>
            <a:r>
              <a:rPr lang="en-US" dirty="0" smtClean="0"/>
              <a:t>Chair: Maria Anna </a:t>
            </a:r>
            <a:r>
              <a:rPr lang="en-US" dirty="0" err="1" smtClean="0"/>
              <a:t>Corvaglia</a:t>
            </a:r>
            <a:r>
              <a:rPr lang="en-US" dirty="0" smtClean="0"/>
              <a:t> (Birmingham)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4273" y="4738681"/>
            <a:ext cx="3015342" cy="180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54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Subsidies, Investment and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Luca Rubini (Birmingham) – </a:t>
            </a:r>
            <a:r>
              <a:rPr lang="en-US" i="1" dirty="0" smtClean="0"/>
              <a:t>‘Controlling subsidies in PTAs’</a:t>
            </a:r>
            <a:endParaRPr lang="en-US" dirty="0" smtClean="0"/>
          </a:p>
          <a:p>
            <a:r>
              <a:rPr lang="en-US" dirty="0" smtClean="0"/>
              <a:t>Ira </a:t>
            </a:r>
            <a:r>
              <a:rPr lang="en-US" dirty="0" err="1" smtClean="0"/>
              <a:t>Ryk-Lakhman</a:t>
            </a:r>
            <a:r>
              <a:rPr lang="en-US" dirty="0" smtClean="0"/>
              <a:t> (UCL) - </a:t>
            </a:r>
            <a:r>
              <a:rPr lang="en-US" i="1" dirty="0" smtClean="0"/>
              <a:t>'Investment Dispute Settlement Mechanisms in New Generation FTAs: Problems and Opportunities'</a:t>
            </a:r>
            <a:endParaRPr lang="en-US" dirty="0" smtClean="0"/>
          </a:p>
          <a:p>
            <a:r>
              <a:rPr lang="en-US" dirty="0" smtClean="0"/>
              <a:t>Andrea Rocco (Birmingham) and Natasha Georgiou (Reading) - </a:t>
            </a:r>
            <a:r>
              <a:rPr lang="en-US" i="1" dirty="0" smtClean="0"/>
              <a:t>'A Call for Energy Governance in EU-Russia Energy Relations: The Path Towards the Energy Union'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Chair: </a:t>
            </a:r>
            <a:r>
              <a:rPr lang="en-US" dirty="0" err="1" smtClean="0"/>
              <a:t>Rilka</a:t>
            </a:r>
            <a:r>
              <a:rPr lang="en-US" dirty="0" smtClean="0"/>
              <a:t> </a:t>
            </a:r>
            <a:r>
              <a:rPr lang="en-US" dirty="0" err="1" smtClean="0"/>
              <a:t>Dragneva-Lewers</a:t>
            </a:r>
            <a:r>
              <a:rPr lang="en-US" dirty="0" smtClean="0"/>
              <a:t> (Birmingham)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3643" y="4468772"/>
            <a:ext cx="3080657" cy="1843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15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Labour</a:t>
            </a:r>
            <a:r>
              <a:rPr lang="en-US" b="1" dirty="0" smtClean="0"/>
              <a:t> and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Maria-Anna </a:t>
            </a:r>
            <a:r>
              <a:rPr lang="en-US" dirty="0" err="1" smtClean="0"/>
              <a:t>Corvaglia</a:t>
            </a:r>
            <a:r>
              <a:rPr lang="en-US" dirty="0" smtClean="0"/>
              <a:t> (Birmingham) – </a:t>
            </a:r>
            <a:r>
              <a:rPr lang="en-US" i="1" dirty="0" smtClean="0"/>
              <a:t>‘</a:t>
            </a:r>
            <a:r>
              <a:rPr lang="en-US" i="1" dirty="0" err="1" smtClean="0"/>
              <a:t>Labour</a:t>
            </a:r>
            <a:r>
              <a:rPr lang="en-US" i="1" dirty="0" smtClean="0"/>
              <a:t> Standards: The Swiss-China FTA’</a:t>
            </a:r>
            <a:endParaRPr lang="en-US" dirty="0" smtClean="0"/>
          </a:p>
          <a:p>
            <a:r>
              <a:rPr lang="en-US" dirty="0" smtClean="0"/>
              <a:t>Billy </a:t>
            </a:r>
            <a:r>
              <a:rPr lang="en-US" dirty="0" err="1" smtClean="0"/>
              <a:t>Melo</a:t>
            </a:r>
            <a:r>
              <a:rPr lang="en-US" dirty="0" smtClean="0"/>
              <a:t> Araujo (Queen's University Belfast) - </a:t>
            </a:r>
            <a:r>
              <a:rPr lang="en-US" i="1" dirty="0" smtClean="0"/>
              <a:t>'</a:t>
            </a:r>
            <a:r>
              <a:rPr lang="en-US" i="1" dirty="0" err="1" smtClean="0"/>
              <a:t>Labour</a:t>
            </a:r>
            <a:r>
              <a:rPr lang="en-US" i="1" dirty="0" smtClean="0"/>
              <a:t> Standards in Mega-Regionals – why and how'</a:t>
            </a:r>
            <a:endParaRPr lang="en-US" dirty="0" smtClean="0"/>
          </a:p>
          <a:p>
            <a:r>
              <a:rPr lang="en-US" dirty="0" smtClean="0"/>
              <a:t>I-</a:t>
            </a:r>
            <a:r>
              <a:rPr lang="en-US" dirty="0" err="1" smtClean="0"/>
              <a:t>Ju</a:t>
            </a:r>
            <a:r>
              <a:rPr lang="en-US" dirty="0" smtClean="0"/>
              <a:t> Chen (Birmingham) - </a:t>
            </a:r>
            <a:r>
              <a:rPr lang="en-US" i="1" dirty="0" smtClean="0"/>
              <a:t>'A Critical Analysis of the Environmental Provisions in PTAs in Asia-Pacific’</a:t>
            </a:r>
            <a:endParaRPr lang="en-US" dirty="0" smtClean="0"/>
          </a:p>
          <a:p>
            <a:r>
              <a:rPr lang="en-US" dirty="0" smtClean="0"/>
              <a:t>June </a:t>
            </a:r>
            <a:r>
              <a:rPr lang="en-US" dirty="0" err="1" smtClean="0"/>
              <a:t>Namgoong</a:t>
            </a:r>
            <a:r>
              <a:rPr lang="en-US" dirty="0" smtClean="0"/>
              <a:t> (UCL) - </a:t>
            </a:r>
            <a:r>
              <a:rPr lang="en-US" i="1" dirty="0" smtClean="0"/>
              <a:t>'The Legal Obligations relating to ILO Instruments referred to in the </a:t>
            </a:r>
            <a:r>
              <a:rPr lang="en-US" i="1" dirty="0" err="1" smtClean="0"/>
              <a:t>Labour</a:t>
            </a:r>
            <a:r>
              <a:rPr lang="en-US" i="1" dirty="0" smtClean="0"/>
              <a:t> Chapter of US FTAs’</a:t>
            </a:r>
          </a:p>
          <a:p>
            <a:endParaRPr lang="en-US" i="1" dirty="0"/>
          </a:p>
          <a:p>
            <a:r>
              <a:rPr lang="en-US" dirty="0" smtClean="0"/>
              <a:t>Chair: Luca Rubini (Birmingham)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7945" y="4931229"/>
            <a:ext cx="2974832" cy="177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67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305</Words>
  <Application>Microsoft Macintosh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PowerPoint Presentation</vt:lpstr>
      <vt:lpstr>Britain, Brexit and Beyond</vt:lpstr>
      <vt:lpstr>Horizontal issues:  Legal Institutions, Disciplines, Political Economy</vt:lpstr>
      <vt:lpstr>Subsidies, Investment and Energy</vt:lpstr>
      <vt:lpstr>Labour and Environment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 Rubini</dc:creator>
  <cp:lastModifiedBy>Luca Rubini</cp:lastModifiedBy>
  <cp:revision>4</cp:revision>
  <dcterms:created xsi:type="dcterms:W3CDTF">2017-02-23T07:43:46Z</dcterms:created>
  <dcterms:modified xsi:type="dcterms:W3CDTF">2017-02-23T07:56:23Z</dcterms:modified>
</cp:coreProperties>
</file>