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3" r:id="rId4"/>
  </p:sldMasterIdLst>
  <p:notesMasterIdLst>
    <p:notesMasterId r:id="rId36"/>
  </p:notesMasterIdLst>
  <p:sldIdLst>
    <p:sldId id="269" r:id="rId5"/>
    <p:sldId id="27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7" autoAdjust="0"/>
    <p:restoredTop sz="96395" autoAdjust="0"/>
  </p:normalViewPr>
  <p:slideViewPr>
    <p:cSldViewPr snapToGrid="0">
      <p:cViewPr>
        <p:scale>
          <a:sx n="66" d="100"/>
          <a:sy n="66" d="100"/>
        </p:scale>
        <p:origin x="768" y="10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D7CC8-1E97-42F6-8A4F-83395F168C7F}" type="datetimeFigureOut">
              <a:rPr lang="en-GB" smtClean="0"/>
              <a:t>26/06/2020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C56E2-C345-431B-B3AD-8385F6506277}" type="slidenum">
              <a:rPr lang="en-GB" smtClean="0"/>
              <a:t>‹#›</a:t>
            </a:fld>
            <a:endParaRPr lang="en-GB" dirty="0"/>
          </a:p>
        </p:txBody>
      </p:sp>
    </p:spTree>
    <p:extLst>
      <p:ext uri="{BB962C8B-B14F-4D97-AF65-F5344CB8AC3E}">
        <p14:creationId xmlns:p14="http://schemas.microsoft.com/office/powerpoint/2010/main" val="951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097B1A-889B-435D-8F2F-E10323D9B93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0224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097B1A-889B-435D-8F2F-E10323D9B93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022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67839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44663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190121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y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4" name="Text Placeholder 2">
            <a:extLst>
              <a:ext uri="{FF2B5EF4-FFF2-40B4-BE49-F238E27FC236}">
                <a16:creationId xmlns:a16="http://schemas.microsoft.com/office/drawing/2014/main" id="{88C98113-974C-44CF-8D13-AC0CCF6DCD66}"/>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pPr lvl="0"/>
            <a:r>
              <a:rPr lang="en-GB"/>
              <a:t>Quote attribution 18pt</a:t>
            </a:r>
          </a:p>
        </p:txBody>
      </p:sp>
    </p:spTree>
    <p:extLst>
      <p:ext uri="{BB962C8B-B14F-4D97-AF65-F5344CB8AC3E}">
        <p14:creationId xmlns:p14="http://schemas.microsoft.com/office/powerpoint/2010/main" val="1482029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y quote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4538789" cy="2212975"/>
          </a:xfrm>
          <a:prstGeom prst="rect">
            <a:avLst/>
          </a:prstGeom>
        </p:spPr>
        <p:txBody>
          <a:bodyPr anchor="ctr"/>
          <a:lstStyle>
            <a:lvl1pPr marL="0" indent="0" algn="ctr">
              <a:buNone/>
              <a:defRPr sz="2800">
                <a:solidFill>
                  <a:schemeClr val="bg1"/>
                </a:solidFill>
              </a:defRPr>
            </a:lvl1pPr>
          </a:lstStyle>
          <a:p>
            <a:pPr lvl="0"/>
            <a:r>
              <a:rPr lang="en-GB"/>
              <a:t>Quote 28pt</a:t>
            </a:r>
          </a:p>
        </p:txBody>
      </p:sp>
      <p:sp>
        <p:nvSpPr>
          <p:cNvPr id="4" name="Text Placeholder 2">
            <a:extLst>
              <a:ext uri="{FF2B5EF4-FFF2-40B4-BE49-F238E27FC236}">
                <a16:creationId xmlns:a16="http://schemas.microsoft.com/office/drawing/2014/main" id="{88C98113-974C-44CF-8D13-AC0CCF6DCD66}"/>
              </a:ext>
            </a:extLst>
          </p:cNvPr>
          <p:cNvSpPr>
            <a:spLocks noGrp="1"/>
          </p:cNvSpPr>
          <p:nvPr>
            <p:ph type="body" sz="quarter" idx="11" hasCustomPrompt="1"/>
          </p:nvPr>
        </p:nvSpPr>
        <p:spPr>
          <a:xfrm>
            <a:off x="1526731" y="5522373"/>
            <a:ext cx="4538789" cy="686403"/>
          </a:xfrm>
          <a:prstGeom prst="rect">
            <a:avLst/>
          </a:prstGeom>
        </p:spPr>
        <p:txBody>
          <a:bodyPr anchor="ctr"/>
          <a:lstStyle>
            <a:lvl1pPr marL="0" indent="0" algn="ctr">
              <a:buNone/>
              <a:defRPr sz="1600">
                <a:solidFill>
                  <a:schemeClr val="bg1"/>
                </a:solidFill>
              </a:defRPr>
            </a:lvl1pPr>
          </a:lstStyle>
          <a:p>
            <a:pPr lvl="0"/>
            <a:r>
              <a:rPr lang="en-GB"/>
              <a:t>Quote attribution 16pt</a:t>
            </a:r>
          </a:p>
        </p:txBody>
      </p:sp>
      <p:sp>
        <p:nvSpPr>
          <p:cNvPr id="5" name="Picture Placeholder 4">
            <a:extLst>
              <a:ext uri="{FF2B5EF4-FFF2-40B4-BE49-F238E27FC236}">
                <a16:creationId xmlns:a16="http://schemas.microsoft.com/office/drawing/2014/main" id="{0C4FD162-9C6F-4B87-8E4C-1C717827F9E5}"/>
              </a:ext>
            </a:extLst>
          </p:cNvPr>
          <p:cNvSpPr>
            <a:spLocks noGrp="1"/>
          </p:cNvSpPr>
          <p:nvPr>
            <p:ph type="pic" sz="quarter" idx="12"/>
          </p:nvPr>
        </p:nvSpPr>
        <p:spPr>
          <a:xfrm>
            <a:off x="7081838" y="873125"/>
            <a:ext cx="3992562" cy="5335651"/>
          </a:xfrm>
          <a:prstGeom prst="rect">
            <a:avLst/>
          </a:prstGeom>
        </p:spPr>
        <p:txBody>
          <a:bodyPr/>
          <a:lstStyle/>
          <a:p>
            <a:endParaRPr lang="en-GB"/>
          </a:p>
        </p:txBody>
      </p:sp>
    </p:spTree>
    <p:extLst>
      <p:ext uri="{BB962C8B-B14F-4D97-AF65-F5344CB8AC3E}">
        <p14:creationId xmlns:p14="http://schemas.microsoft.com/office/powerpoint/2010/main" val="111081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35524B-8F37-445C-93A1-E8CDF0214FC9}"/>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8" name="Text Placeholder 7">
            <a:extLst>
              <a:ext uri="{FF2B5EF4-FFF2-40B4-BE49-F238E27FC236}">
                <a16:creationId xmlns:a16="http://schemas.microsoft.com/office/drawing/2014/main" id="{E593EB80-85BF-49F1-83AA-D6F9505583F9}"/>
              </a:ext>
            </a:extLst>
          </p:cNvPr>
          <p:cNvSpPr>
            <a:spLocks noGrp="1"/>
          </p:cNvSpPr>
          <p:nvPr>
            <p:ph type="body" sz="quarter" idx="15" hasCustomPrompt="1"/>
          </p:nvPr>
        </p:nvSpPr>
        <p:spPr>
          <a:xfrm>
            <a:off x="237521" y="1380930"/>
            <a:ext cx="11479213" cy="4498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3C3C3B"/>
                </a:solidFill>
              </a:defRPr>
            </a:lvl1pPr>
          </a:lstStyle>
          <a:p>
            <a:pPr lvl="0"/>
            <a:r>
              <a:rPr lang="en-GB"/>
              <a:t>Longer copy set in Calibri 28pt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t>
            </a:r>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a:t>
            </a:r>
            <a:r>
              <a:rPr lang="en-GB" err="1"/>
              <a:t>beatae</a:t>
            </a:r>
            <a:r>
              <a:rPr lang="en-GB"/>
              <a:t> vitae dicta </a:t>
            </a:r>
            <a:r>
              <a:rPr lang="en-GB" err="1"/>
              <a:t>sunt</a:t>
            </a:r>
            <a:r>
              <a:rPr lang="en-GB"/>
              <a: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a:t>
            </a:r>
            <a:r>
              <a:rPr lang="en-GB"/>
              <a:t>.”</a:t>
            </a:r>
          </a:p>
          <a:p>
            <a:pPr lvl="0"/>
            <a:endParaRPr lang="en-GB"/>
          </a:p>
        </p:txBody>
      </p:sp>
      <p:sp>
        <p:nvSpPr>
          <p:cNvPr id="4" name="Text Placeholder 3">
            <a:extLst>
              <a:ext uri="{FF2B5EF4-FFF2-40B4-BE49-F238E27FC236}">
                <a16:creationId xmlns:a16="http://schemas.microsoft.com/office/drawing/2014/main" id="{3AEAC586-ECC4-4C7E-8FB6-000C13037AB4}"/>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6" name="Text Placeholder 5">
            <a:extLst>
              <a:ext uri="{FF2B5EF4-FFF2-40B4-BE49-F238E27FC236}">
                <a16:creationId xmlns:a16="http://schemas.microsoft.com/office/drawing/2014/main" id="{76014B5A-93DB-4972-90C7-822965B3B860}"/>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317863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57C650-2DBC-419C-B886-012301699CBC}"/>
              </a:ext>
            </a:extLst>
          </p:cNvPr>
          <p:cNvSpPr>
            <a:spLocks noGrp="1"/>
          </p:cNvSpPr>
          <p:nvPr>
            <p:ph type="body" sz="quarter" idx="11" hasCustomPrompt="1"/>
          </p:nvPr>
        </p:nvSpPr>
        <p:spPr>
          <a:xfrm>
            <a:off x="233125" y="1380930"/>
            <a:ext cx="11482424" cy="4498975"/>
          </a:xfrm>
          <a:prstGeom prst="rect">
            <a:avLst/>
          </a:prstGeom>
        </p:spPr>
        <p:txBody>
          <a:bodyPr/>
          <a:lstStyle>
            <a:lvl1pPr marL="228600" indent="-228600">
              <a:buClr>
                <a:srgbClr val="E94B58"/>
              </a:buClr>
              <a:buFont typeface="Calibri" panose="020F0502020204030204" pitchFamily="34" charset="0"/>
              <a:buChar char="&gt;"/>
              <a:defRPr>
                <a:solidFill>
                  <a:srgbClr val="3C3C3B"/>
                </a:solidFill>
              </a:defRPr>
            </a:lvl1pPr>
            <a:lvl2pPr marL="685800" indent="-228600">
              <a:buClr>
                <a:srgbClr val="E94B58"/>
              </a:buClr>
              <a:buFont typeface="Calibri" panose="020F0502020204030204" pitchFamily="34" charset="0"/>
              <a:buChar char="&gt;"/>
              <a:defRPr sz="2800">
                <a:solidFill>
                  <a:srgbClr val="3C3C3B"/>
                </a:solidFill>
              </a:defRPr>
            </a:lvl2pPr>
            <a:lvl3pPr marL="914400" indent="0">
              <a:buNone/>
              <a:defRPr/>
            </a:lvl3pPr>
          </a:lstStyle>
          <a:p>
            <a:pPr lvl="0"/>
            <a:r>
              <a:rPr lang="en-US"/>
              <a:t>Bullet point Calibri 28pt</a:t>
            </a:r>
          </a:p>
          <a:p>
            <a:pPr lvl="1"/>
            <a:r>
              <a:rPr lang="en-US"/>
              <a:t>Second level bullet point Calibri 28pt</a:t>
            </a:r>
          </a:p>
        </p:txBody>
      </p:sp>
      <p:sp>
        <p:nvSpPr>
          <p:cNvPr id="6" name="Slide Number Placeholder 1">
            <a:extLst>
              <a:ext uri="{FF2B5EF4-FFF2-40B4-BE49-F238E27FC236}">
                <a16:creationId xmlns:a16="http://schemas.microsoft.com/office/drawing/2014/main" id="{67781503-E411-428E-9D35-D051511BABD6}"/>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9" name="Text Placeholder 3">
            <a:extLst>
              <a:ext uri="{FF2B5EF4-FFF2-40B4-BE49-F238E27FC236}">
                <a16:creationId xmlns:a16="http://schemas.microsoft.com/office/drawing/2014/main" id="{E7D5DCE9-8C1F-4BC8-8A8F-C6DEC010CA91}"/>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8" name="Text Placeholder 5">
            <a:extLst>
              <a:ext uri="{FF2B5EF4-FFF2-40B4-BE49-F238E27FC236}">
                <a16:creationId xmlns:a16="http://schemas.microsoft.com/office/drawing/2014/main" id="{FDA1D167-1C68-4331-A3E2-06CE1E8B8F6D}"/>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118004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9A452-DC67-4F27-9831-E0BC21E85875}"/>
              </a:ext>
            </a:extLst>
          </p:cNvPr>
          <p:cNvSpPr>
            <a:spLocks noGrp="1"/>
          </p:cNvSpPr>
          <p:nvPr>
            <p:ph type="body" sz="quarter" idx="12" hasCustomPrompt="1"/>
          </p:nvPr>
        </p:nvSpPr>
        <p:spPr>
          <a:xfrm>
            <a:off x="242542" y="1387475"/>
            <a:ext cx="5681662" cy="4540250"/>
          </a:xfrm>
          <a:prstGeom prst="rect">
            <a:avLst/>
          </a:prstGeom>
        </p:spPr>
        <p:txBody>
          <a:bodyPr/>
          <a:lstStyle>
            <a:lvl1pPr marL="0" indent="0">
              <a:buClr>
                <a:srgbClr val="FFCC00"/>
              </a:buClr>
              <a:buFont typeface="Calibri" panose="020F0502020204030204" pitchFamily="34" charset="0"/>
              <a:buNone/>
              <a:defRPr/>
            </a:lvl1pPr>
            <a:lvl2pPr>
              <a:defRPr/>
            </a:lvl2pPr>
          </a:lstStyle>
          <a:p>
            <a:pPr lvl="0"/>
            <a:r>
              <a:rPr lang="en-US"/>
              <a:t>Body copy Calibri 28pt</a:t>
            </a:r>
          </a:p>
        </p:txBody>
      </p:sp>
      <p:sp>
        <p:nvSpPr>
          <p:cNvPr id="6" name="Text Placeholder 2">
            <a:extLst>
              <a:ext uri="{FF2B5EF4-FFF2-40B4-BE49-F238E27FC236}">
                <a16:creationId xmlns:a16="http://schemas.microsoft.com/office/drawing/2014/main" id="{80DA57B7-519D-4725-977C-FBAA9F5F52FE}"/>
              </a:ext>
            </a:extLst>
          </p:cNvPr>
          <p:cNvSpPr>
            <a:spLocks noGrp="1"/>
          </p:cNvSpPr>
          <p:nvPr>
            <p:ph type="body" sz="quarter" idx="13" hasCustomPrompt="1"/>
          </p:nvPr>
        </p:nvSpPr>
        <p:spPr>
          <a:xfrm>
            <a:off x="6173950" y="1390430"/>
            <a:ext cx="5681662" cy="4540250"/>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vl2pPr>
              <a:defRPr/>
            </a:lvl2pPr>
          </a:lstStyle>
          <a:p>
            <a:pPr lvl="0"/>
            <a:r>
              <a:rPr lang="en-US"/>
              <a:t>Body copy Calibri 28pt</a:t>
            </a:r>
          </a:p>
        </p:txBody>
      </p:sp>
      <p:sp>
        <p:nvSpPr>
          <p:cNvPr id="8" name="Slide Number Placeholder 1">
            <a:extLst>
              <a:ext uri="{FF2B5EF4-FFF2-40B4-BE49-F238E27FC236}">
                <a16:creationId xmlns:a16="http://schemas.microsoft.com/office/drawing/2014/main" id="{91A50D36-8CBC-472F-8E92-72BFA1282925}"/>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6C2718ED-DA65-42D9-9601-990DBA5E9EFB}"/>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9" name="Text Placeholder 5">
            <a:extLst>
              <a:ext uri="{FF2B5EF4-FFF2-40B4-BE49-F238E27FC236}">
                <a16:creationId xmlns:a16="http://schemas.microsoft.com/office/drawing/2014/main" id="{4C81070D-D61B-4520-909F-C1F116613B39}"/>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2096528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8D2D8A-EDA2-48F1-B855-35CCDECD9E94}"/>
              </a:ext>
            </a:extLst>
          </p:cNvPr>
          <p:cNvSpPr>
            <a:spLocks noGrp="1"/>
          </p:cNvSpPr>
          <p:nvPr>
            <p:ph type="body" sz="quarter" idx="16" hasCustomPrompt="1"/>
          </p:nvPr>
        </p:nvSpPr>
        <p:spPr>
          <a:xfrm>
            <a:off x="242917" y="1386506"/>
            <a:ext cx="6866302" cy="4538806"/>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stStyle>
          <a:p>
            <a:pPr lvl="0"/>
            <a:r>
              <a:rPr lang="en-US"/>
              <a:t>Body copy Calibri 28pt</a:t>
            </a:r>
          </a:p>
        </p:txBody>
      </p:sp>
      <p:sp>
        <p:nvSpPr>
          <p:cNvPr id="10" name="Picture Placeholder 4">
            <a:extLst>
              <a:ext uri="{FF2B5EF4-FFF2-40B4-BE49-F238E27FC236}">
                <a16:creationId xmlns:a16="http://schemas.microsoft.com/office/drawing/2014/main" id="{3FCE04CD-A310-4FAE-A9B7-98D01A0680DD}"/>
              </a:ext>
            </a:extLst>
          </p:cNvPr>
          <p:cNvSpPr>
            <a:spLocks noGrp="1"/>
          </p:cNvSpPr>
          <p:nvPr>
            <p:ph type="pic" sz="quarter" idx="15"/>
          </p:nvPr>
        </p:nvSpPr>
        <p:spPr>
          <a:xfrm>
            <a:off x="7360920" y="1402380"/>
            <a:ext cx="4462559" cy="4504909"/>
          </a:xfrm>
          <a:prstGeom prst="rect">
            <a:avLst/>
          </a:prstGeom>
        </p:spPr>
        <p:txBody>
          <a:bodyPr/>
          <a:lstStyle/>
          <a:p>
            <a:endParaRPr lang="en-GB"/>
          </a:p>
        </p:txBody>
      </p:sp>
      <p:sp>
        <p:nvSpPr>
          <p:cNvPr id="6" name="Slide Number Placeholder 1">
            <a:extLst>
              <a:ext uri="{FF2B5EF4-FFF2-40B4-BE49-F238E27FC236}">
                <a16:creationId xmlns:a16="http://schemas.microsoft.com/office/drawing/2014/main" id="{43AE2C05-D29C-4169-B077-7BC98BB4029F}"/>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2" name="Text Placeholder 3">
            <a:extLst>
              <a:ext uri="{FF2B5EF4-FFF2-40B4-BE49-F238E27FC236}">
                <a16:creationId xmlns:a16="http://schemas.microsoft.com/office/drawing/2014/main" id="{73F0E271-1104-4054-818B-712DFEE8724C}"/>
              </a:ext>
            </a:extLst>
          </p:cNvPr>
          <p:cNvSpPr>
            <a:spLocks noGrp="1"/>
          </p:cNvSpPr>
          <p:nvPr>
            <p:ph type="body" sz="quarter" idx="17"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8" name="Text Placeholder 5">
            <a:extLst>
              <a:ext uri="{FF2B5EF4-FFF2-40B4-BE49-F238E27FC236}">
                <a16:creationId xmlns:a16="http://schemas.microsoft.com/office/drawing/2014/main" id="{23C85A41-6D95-4D4D-AB2E-4C9E56B74063}"/>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4162917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30103C-B388-4270-A3FF-AA351EA558B1}"/>
              </a:ext>
            </a:extLst>
          </p:cNvPr>
          <p:cNvSpPr>
            <a:spLocks noGrp="1"/>
          </p:cNvSpPr>
          <p:nvPr>
            <p:ph type="pic" sz="quarter" idx="15"/>
          </p:nvPr>
        </p:nvSpPr>
        <p:spPr>
          <a:xfrm>
            <a:off x="350679" y="1393076"/>
            <a:ext cx="4373721" cy="4477371"/>
          </a:xfrm>
          <a:prstGeom prst="rect">
            <a:avLst/>
          </a:prstGeom>
        </p:spPr>
        <p:txBody>
          <a:bodyPr/>
          <a:lstStyle/>
          <a:p>
            <a:endParaRPr lang="en-GB"/>
          </a:p>
        </p:txBody>
      </p:sp>
      <p:sp>
        <p:nvSpPr>
          <p:cNvPr id="8" name="Text Placeholder 7">
            <a:extLst>
              <a:ext uri="{FF2B5EF4-FFF2-40B4-BE49-F238E27FC236}">
                <a16:creationId xmlns:a16="http://schemas.microsoft.com/office/drawing/2014/main" id="{39D6DC17-76B7-4895-A4A3-4A8028877577}"/>
              </a:ext>
            </a:extLst>
          </p:cNvPr>
          <p:cNvSpPr>
            <a:spLocks noGrp="1"/>
          </p:cNvSpPr>
          <p:nvPr>
            <p:ph type="body" sz="quarter" idx="16" hasCustomPrompt="1"/>
          </p:nvPr>
        </p:nvSpPr>
        <p:spPr>
          <a:xfrm>
            <a:off x="4989513" y="1393077"/>
            <a:ext cx="6834187" cy="4477371"/>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stStyle>
          <a:p>
            <a:pPr lvl="0"/>
            <a:r>
              <a:rPr lang="en-GB"/>
              <a:t>Body copy Calibri 28pt</a:t>
            </a:r>
          </a:p>
        </p:txBody>
      </p:sp>
      <p:sp>
        <p:nvSpPr>
          <p:cNvPr id="9" name="Slide Number Placeholder 1">
            <a:extLst>
              <a:ext uri="{FF2B5EF4-FFF2-40B4-BE49-F238E27FC236}">
                <a16:creationId xmlns:a16="http://schemas.microsoft.com/office/drawing/2014/main" id="{20C62E33-2AC2-4540-BF6B-2404C60C7118}"/>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80CD2974-7E36-40D9-A823-3AAF68D2D763}"/>
              </a:ext>
            </a:extLst>
          </p:cNvPr>
          <p:cNvSpPr>
            <a:spLocks noGrp="1"/>
          </p:cNvSpPr>
          <p:nvPr>
            <p:ph type="body" sz="quarter" idx="17"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12" name="Text Placeholder 5">
            <a:extLst>
              <a:ext uri="{FF2B5EF4-FFF2-40B4-BE49-F238E27FC236}">
                <a16:creationId xmlns:a16="http://schemas.microsoft.com/office/drawing/2014/main" id="{5DB23AEA-0A46-4B3F-B777-0BB0EFBA5478}"/>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155334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5" name="Text Placeholder 5">
            <a:extLst>
              <a:ext uri="{FF2B5EF4-FFF2-40B4-BE49-F238E27FC236}">
                <a16:creationId xmlns:a16="http://schemas.microsoft.com/office/drawing/2014/main" id="{D0346108-A8C8-49EF-AE6F-60C76F6A12AE}"/>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239961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28459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Picture Placeholder 6">
            <a:extLst>
              <a:ext uri="{FF2B5EF4-FFF2-40B4-BE49-F238E27FC236}">
                <a16:creationId xmlns:a16="http://schemas.microsoft.com/office/drawing/2014/main" id="{A3AFBE3F-8131-4F27-9734-4B7FD19BDBDB}"/>
              </a:ext>
            </a:extLst>
          </p:cNvPr>
          <p:cNvSpPr>
            <a:spLocks noGrp="1"/>
          </p:cNvSpPr>
          <p:nvPr>
            <p:ph type="pic" sz="quarter" idx="17"/>
          </p:nvPr>
        </p:nvSpPr>
        <p:spPr>
          <a:xfrm>
            <a:off x="1560512" y="1376362"/>
            <a:ext cx="9070975" cy="4384357"/>
          </a:xfrm>
          <a:prstGeom prst="rect">
            <a:avLst/>
          </a:prstGeom>
        </p:spPr>
        <p:txBody>
          <a:bodyPr/>
          <a:lstStyle/>
          <a:p>
            <a:endParaRPr lang="en-GB"/>
          </a:p>
        </p:txBody>
      </p:sp>
      <p:sp>
        <p:nvSpPr>
          <p:cNvPr id="9" name="Text Placeholder 5">
            <a:extLst>
              <a:ext uri="{FF2B5EF4-FFF2-40B4-BE49-F238E27FC236}">
                <a16:creationId xmlns:a16="http://schemas.microsoft.com/office/drawing/2014/main" id="{7C5511BC-301E-411C-AFEF-601C4AEA45D2}"/>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327682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BE7A1F-6A05-4F76-9841-4FC76DAC4510}"/>
              </a:ext>
            </a:extLst>
          </p:cNvPr>
          <p:cNvSpPr>
            <a:spLocks noGrp="1"/>
          </p:cNvSpPr>
          <p:nvPr>
            <p:ph type="pic" sz="quarter" idx="10"/>
          </p:nvPr>
        </p:nvSpPr>
        <p:spPr>
          <a:xfrm>
            <a:off x="-91440" y="-100584"/>
            <a:ext cx="12353544" cy="7022084"/>
          </a:xfrm>
          <a:prstGeom prst="rect">
            <a:avLst/>
          </a:prstGeom>
        </p:spPr>
        <p:txBody>
          <a:bodyPr/>
          <a:lstStyle/>
          <a:p>
            <a:endParaRPr lang="en-GB"/>
          </a:p>
        </p:txBody>
      </p:sp>
    </p:spTree>
    <p:extLst>
      <p:ext uri="{BB962C8B-B14F-4D97-AF65-F5344CB8AC3E}">
        <p14:creationId xmlns:p14="http://schemas.microsoft.com/office/powerpoint/2010/main" val="337604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109371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312958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224578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40057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170917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46184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3EDBA9-2933-459F-A86E-64C1E3DF938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F0D32-433B-424B-8306-C73A30D100CF}" type="slidenum">
              <a:rPr lang="en-GB" smtClean="0"/>
              <a:t>‹#›</a:t>
            </a:fld>
            <a:endParaRPr lang="en-GB" dirty="0"/>
          </a:p>
        </p:txBody>
      </p:sp>
    </p:spTree>
    <p:extLst>
      <p:ext uri="{BB962C8B-B14F-4D97-AF65-F5344CB8AC3E}">
        <p14:creationId xmlns:p14="http://schemas.microsoft.com/office/powerpoint/2010/main" val="291106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EDBA9-2933-459F-A86E-64C1E3DF938D}" type="datetimeFigureOut">
              <a:rPr lang="en-GB" smtClean="0"/>
              <a:t>26/06/2020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F0D32-433B-424B-8306-C73A30D100CF}" type="slidenum">
              <a:rPr lang="en-GB" smtClean="0"/>
              <a:t>‹#›</a:t>
            </a:fld>
            <a:endParaRPr lang="en-GB" dirty="0"/>
          </a:p>
        </p:txBody>
      </p:sp>
    </p:spTree>
    <p:extLst>
      <p:ext uri="{BB962C8B-B14F-4D97-AF65-F5344CB8AC3E}">
        <p14:creationId xmlns:p14="http://schemas.microsoft.com/office/powerpoint/2010/main" val="270172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FC7EF3-C893-4873-B0EE-58DB23A279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305" y="551687"/>
            <a:ext cx="2522500" cy="1295401"/>
          </a:xfrm>
          <a:prstGeom prst="rect">
            <a:avLst/>
          </a:prstGeom>
        </p:spPr>
      </p:pic>
    </p:spTree>
    <p:extLst>
      <p:ext uri="{BB962C8B-B14F-4D97-AF65-F5344CB8AC3E}">
        <p14:creationId xmlns:p14="http://schemas.microsoft.com/office/powerpoint/2010/main" val="107697389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4D43E-9E25-4003-9783-A6A0ADC5586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651" y="5954927"/>
            <a:ext cx="1568961" cy="805723"/>
          </a:xfrm>
          <a:prstGeom prst="rect">
            <a:avLst/>
          </a:prstGeom>
        </p:spPr>
      </p:pic>
      <p:cxnSp>
        <p:nvCxnSpPr>
          <p:cNvPr id="12" name="Straight Connector 11">
            <a:extLst>
              <a:ext uri="{FF2B5EF4-FFF2-40B4-BE49-F238E27FC236}">
                <a16:creationId xmlns:a16="http://schemas.microsoft.com/office/drawing/2014/main" id="{9E3E0AD1-82CD-4122-9087-92710BC5972E}"/>
              </a:ext>
            </a:extLst>
          </p:cNvPr>
          <p:cNvCxnSpPr>
            <a:cxnSpLocks/>
          </p:cNvCxnSpPr>
          <p:nvPr userDrawn="1"/>
        </p:nvCxnSpPr>
        <p:spPr>
          <a:xfrm>
            <a:off x="326571" y="1165863"/>
            <a:ext cx="11469189" cy="0"/>
          </a:xfrm>
          <a:prstGeom prst="line">
            <a:avLst/>
          </a:prstGeom>
          <a:ln w="19050">
            <a:solidFill>
              <a:srgbClr val="E94B58"/>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4F8B11-B2BC-43B4-9B59-0E589A98AE94}"/>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Tree>
    <p:extLst>
      <p:ext uri="{BB962C8B-B14F-4D97-AF65-F5344CB8AC3E}">
        <p14:creationId xmlns:p14="http://schemas.microsoft.com/office/powerpoint/2010/main" val="25253775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ftr="0" dt="0"/>
  <p:txStyles>
    <p:titleStyle>
      <a:lvl1pPr algn="l" defTabSz="914400" rtl="0" eaLnBrk="1" latinLnBrk="0" hangingPunct="1">
        <a:lnSpc>
          <a:spcPct val="90000"/>
        </a:lnSpc>
        <a:spcBef>
          <a:spcPct val="0"/>
        </a:spcBef>
        <a:buNone/>
        <a:defRPr sz="15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p15:clr>
            <a:srgbClr val="F26B43"/>
          </p15:clr>
        </p15:guide>
        <p15:guide id="2" pos="2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0920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cid:0d8f470e-5280-49ed-9c82-503be6b6b01a@adf.bham.ac.uk"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QaqpoeVgr8U" TargetMode="External"/><Relationship Id="rId4" Type="http://schemas.openxmlformats.org/officeDocument/2006/relationships/hyperlink" Target="https://www.youtube.com/watch?v=QaqpoeVgr8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03200" y="4373563"/>
            <a:ext cx="6159500" cy="2387600"/>
          </a:xfrm>
        </p:spPr>
        <p:txBody>
          <a:bodyPr>
            <a:normAutofit fontScale="90000"/>
          </a:bodyPr>
          <a:lstStyle/>
          <a:p>
            <a:r>
              <a:rPr lang="en-GB" dirty="0">
                <a:solidFill>
                  <a:srgbClr val="00B0F0"/>
                </a:solidFill>
                <a:latin typeface="Arial" panose="020B0604020202020204" pitchFamily="34" charset="0"/>
                <a:cs typeface="Arial" panose="020B0604020202020204" pitchFamily="34" charset="0"/>
              </a:rPr>
              <a:t>Education </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Leadership Academy</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Welcome to the </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seminar</a:t>
            </a:r>
            <a:br>
              <a:rPr lang="en-GB" dirty="0">
                <a:solidFill>
                  <a:srgbClr val="00B0F0"/>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952603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838200" y="365125"/>
            <a:ext cx="10515600" cy="1325563"/>
          </a:xfrm>
          <a:prstGeom prst="rect">
            <a:avLst/>
          </a:prstGeom>
        </p:spPr>
        <p:txBody>
          <a:bodyPr/>
          <a:lstStyle/>
          <a:p>
            <a:r>
              <a:rPr lang="en-GB" sz="1800" kern="1200" dirty="0" smtClean="0">
                <a:solidFill>
                  <a:srgbClr val="000000"/>
                </a:solidFill>
                <a:effectLst/>
                <a:latin typeface="Calibri" panose="020F0502020204030204" pitchFamily="34" charset="0"/>
                <a:ea typeface="+mn-ea"/>
                <a:cs typeface="+mn-cs"/>
              </a:rPr>
              <a:t>How do you remain loyal to your values but deliver the right messages at the same time? </a:t>
            </a:r>
            <a:endParaRPr lang="en-GB" dirty="0"/>
          </a:p>
        </p:txBody>
      </p:sp>
      <p:sp>
        <p:nvSpPr>
          <p:cNvPr id="2" name="Text Placeholder 1"/>
          <p:cNvSpPr>
            <a:spLocks noGrp="1"/>
          </p:cNvSpPr>
          <p:nvPr>
            <p:ph type="body" sz="quarter" idx="10"/>
          </p:nvPr>
        </p:nvSpPr>
        <p:spPr/>
        <p:txBody>
          <a:bodyPr/>
          <a:lstStyle/>
          <a:p>
            <a:r>
              <a:rPr lang="en-GB" i="1" dirty="0">
                <a:cs typeface="Arial" panose="020B0604020202020204" pitchFamily="34" charset="0"/>
              </a:rPr>
              <a:t>How do you remain loyal to your values but deliver the right messages at the same time?”</a:t>
            </a:r>
            <a:endParaRPr lang="en-GB" i="1" dirty="0"/>
          </a:p>
        </p:txBody>
      </p:sp>
      <p:sp>
        <p:nvSpPr>
          <p:cNvPr id="3" name="Text Placeholder 2"/>
          <p:cNvSpPr>
            <a:spLocks noGrp="1"/>
          </p:cNvSpPr>
          <p:nvPr>
            <p:ph type="body" sz="quarter" idx="11"/>
          </p:nvPr>
        </p:nvSpPr>
        <p:spPr>
          <a:xfrm>
            <a:off x="1322363" y="5845931"/>
            <a:ext cx="9214339" cy="498598"/>
          </a:xfrm>
        </p:spPr>
        <p:txBody>
          <a:bodyPr/>
          <a:lstStyle/>
          <a:p>
            <a:r>
              <a:rPr lang="en-US" sz="2400" b="1" dirty="0"/>
              <a:t>This is the challenge that all leaders have to be capable of meeting</a:t>
            </a:r>
            <a:endParaRPr lang="en-GB" sz="2400" b="1" dirty="0"/>
          </a:p>
        </p:txBody>
      </p:sp>
    </p:spTree>
    <p:extLst>
      <p:ext uri="{BB962C8B-B14F-4D97-AF65-F5344CB8AC3E}">
        <p14:creationId xmlns:p14="http://schemas.microsoft.com/office/powerpoint/2010/main" val="1207914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838200" y="365125"/>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The Leadership Landscape today</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476672"/>
            <a:ext cx="11478229" cy="803488"/>
          </a:xfrm>
        </p:spPr>
        <p:txBody>
          <a:bodyPr/>
          <a:lstStyle/>
          <a:p>
            <a:r>
              <a:rPr lang="en-GB" dirty="0" smtClean="0">
                <a:cs typeface="Arial" panose="020B0604020202020204" pitchFamily="34" charset="0"/>
              </a:rPr>
              <a:t>The leadership landscape today</a:t>
            </a:r>
            <a:endParaRPr lang="en-GB" dirty="0"/>
          </a:p>
        </p:txBody>
      </p:sp>
      <p:sp>
        <p:nvSpPr>
          <p:cNvPr id="3" name="Text Placeholder 2"/>
          <p:cNvSpPr>
            <a:spLocks noGrp="1"/>
          </p:cNvSpPr>
          <p:nvPr>
            <p:ph type="body" sz="quarter" idx="15"/>
          </p:nvPr>
        </p:nvSpPr>
        <p:spPr/>
        <p:txBody>
          <a:bodyPr/>
          <a:lstStyle/>
          <a:p>
            <a:pPr>
              <a:lnSpc>
                <a:spcPct val="100000"/>
              </a:lnSpc>
              <a:spcBef>
                <a:spcPts val="600"/>
              </a:spcBef>
            </a:pPr>
            <a:r>
              <a:rPr lang="en-GB" b="1" dirty="0" smtClean="0">
                <a:cs typeface="Arial" panose="020B0604020202020204" pitchFamily="34" charset="0"/>
              </a:rPr>
              <a:t>What we need our leaders to be good at:</a:t>
            </a:r>
          </a:p>
          <a:p>
            <a:pPr marL="457200" indent="-457200" defTabSz="381998">
              <a:lnSpc>
                <a:spcPct val="100000"/>
              </a:lnSpc>
              <a:spcBef>
                <a:spcPts val="600"/>
              </a:spcBef>
              <a:buClr>
                <a:srgbClr val="E94B58"/>
              </a:buClr>
              <a:buFont typeface="Calibri" panose="020F0502020204030204" pitchFamily="34" charset="0"/>
              <a:buChar char="˃"/>
              <a:defRPr sz="2900"/>
            </a:pPr>
            <a:r>
              <a:rPr lang="en-GB" dirty="0" smtClean="0">
                <a:cs typeface="Arial" panose="020B0604020202020204" pitchFamily="34" charset="0"/>
              </a:rPr>
              <a:t>Ethical Leadership in a Collaborative Context </a:t>
            </a:r>
          </a:p>
          <a:p>
            <a:pPr marL="457200" indent="-457200" defTabSz="381998">
              <a:lnSpc>
                <a:spcPct val="100000"/>
              </a:lnSpc>
              <a:spcBef>
                <a:spcPts val="600"/>
              </a:spcBef>
              <a:buClr>
                <a:srgbClr val="E94B58"/>
              </a:buClr>
              <a:buFont typeface="Calibri" panose="020F0502020204030204" pitchFamily="34" charset="0"/>
              <a:buChar char="˃"/>
              <a:defRPr sz="2900"/>
            </a:pPr>
            <a:r>
              <a:rPr lang="en-GB" dirty="0" smtClean="0">
                <a:cs typeface="Arial" panose="020B0604020202020204" pitchFamily="34" charset="0"/>
              </a:rPr>
              <a:t>How leaders build culture through multiple intelligences</a:t>
            </a:r>
          </a:p>
          <a:p>
            <a:pPr marL="457200" indent="-457200" defTabSz="381998">
              <a:lnSpc>
                <a:spcPct val="100000"/>
              </a:lnSpc>
              <a:spcBef>
                <a:spcPts val="600"/>
              </a:spcBef>
              <a:buClr>
                <a:srgbClr val="E94B58"/>
              </a:buClr>
              <a:buFont typeface="Calibri" panose="020F0502020204030204" pitchFamily="34" charset="0"/>
              <a:buChar char="˃"/>
              <a:defRPr sz="2900"/>
            </a:pPr>
            <a:r>
              <a:rPr lang="en-GB" dirty="0" smtClean="0">
                <a:cs typeface="Arial" panose="020B0604020202020204" pitchFamily="34" charset="0"/>
              </a:rPr>
              <a:t>Multiple School Leadership and its challenges and opportunities</a:t>
            </a:r>
          </a:p>
          <a:p>
            <a:pPr marL="457200" indent="-457200" defTabSz="381998">
              <a:lnSpc>
                <a:spcPct val="100000"/>
              </a:lnSpc>
              <a:spcBef>
                <a:spcPts val="600"/>
              </a:spcBef>
              <a:buClr>
                <a:srgbClr val="E94B58"/>
              </a:buClr>
              <a:buFont typeface="Calibri" panose="020F0502020204030204" pitchFamily="34" charset="0"/>
              <a:buChar char="˃"/>
              <a:defRPr sz="2900"/>
            </a:pPr>
            <a:r>
              <a:rPr lang="en-GB" dirty="0" smtClean="0">
                <a:cs typeface="Arial" panose="020B0604020202020204" pitchFamily="34" charset="0"/>
              </a:rPr>
              <a:t>Leading Collaboration</a:t>
            </a:r>
          </a:p>
          <a:p>
            <a:pPr marL="457200" indent="-457200" defTabSz="381998">
              <a:lnSpc>
                <a:spcPct val="100000"/>
              </a:lnSpc>
              <a:spcBef>
                <a:spcPts val="600"/>
              </a:spcBef>
              <a:buClr>
                <a:srgbClr val="E94B58"/>
              </a:buClr>
              <a:buFont typeface="Calibri" panose="020F0502020204030204" pitchFamily="34" charset="0"/>
              <a:buChar char="˃"/>
              <a:defRPr sz="2900"/>
            </a:pPr>
            <a:r>
              <a:rPr lang="en-GB" dirty="0" smtClean="0">
                <a:cs typeface="Arial" panose="020B0604020202020204" pitchFamily="34" charset="0"/>
              </a:rPr>
              <a:t>How we lead and govern school Improvement</a:t>
            </a:r>
          </a:p>
          <a:p>
            <a:pPr marL="457200" indent="-457200" defTabSz="381998">
              <a:lnSpc>
                <a:spcPct val="100000"/>
              </a:lnSpc>
              <a:spcBef>
                <a:spcPts val="600"/>
              </a:spcBef>
              <a:buClr>
                <a:srgbClr val="E94B58"/>
              </a:buClr>
              <a:buFont typeface="Calibri" panose="020F0502020204030204" pitchFamily="34" charset="0"/>
              <a:buChar char="˃"/>
              <a:defRPr sz="2900"/>
            </a:pPr>
            <a:r>
              <a:rPr lang="en-GB" dirty="0" smtClean="0">
                <a:cs typeface="Arial" panose="020B0604020202020204" pitchFamily="34" charset="0"/>
              </a:rPr>
              <a:t>Leadership Legacy and preparing our leaders of tomorrow</a:t>
            </a:r>
          </a:p>
          <a:p>
            <a:endParaRPr lang="en-GB" b="1" dirty="0"/>
          </a:p>
        </p:txBody>
      </p:sp>
    </p:spTree>
    <p:extLst>
      <p:ext uri="{BB962C8B-B14F-4D97-AF65-F5344CB8AC3E}">
        <p14:creationId xmlns:p14="http://schemas.microsoft.com/office/powerpoint/2010/main" val="379755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379828" y="-1325563"/>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My Career</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p:txBody>
          <a:bodyPr/>
          <a:lstStyle/>
          <a:p>
            <a:r>
              <a:rPr lang="en-GB" dirty="0"/>
              <a:t>My career (not the Dalek!)</a:t>
            </a:r>
          </a:p>
        </p:txBody>
      </p:sp>
      <p:sp>
        <p:nvSpPr>
          <p:cNvPr id="3" name="Text Placeholder 2"/>
          <p:cNvSpPr>
            <a:spLocks noGrp="1"/>
          </p:cNvSpPr>
          <p:nvPr>
            <p:ph type="body" sz="quarter" idx="15"/>
          </p:nvPr>
        </p:nvSpPr>
        <p:spPr>
          <a:xfrm>
            <a:off x="379828" y="1380930"/>
            <a:ext cx="6147581" cy="4555636"/>
          </a:xfrm>
        </p:spPr>
        <p:txBody>
          <a:bodyPr/>
          <a:lstStyle/>
          <a:p>
            <a:pPr marL="0" lvl="1" indent="0" defTabSz="295741">
              <a:lnSpc>
                <a:spcPct val="100000"/>
              </a:lnSpc>
              <a:spcBef>
                <a:spcPts val="0"/>
              </a:spcBef>
              <a:buNone/>
              <a:defRPr sz="1944">
                <a:latin typeface="Arial"/>
                <a:ea typeface="Arial"/>
                <a:cs typeface="Arial"/>
                <a:sym typeface="Arial"/>
              </a:defRPr>
            </a:pPr>
            <a:r>
              <a:rPr lang="en-GB" sz="2800" b="1" dirty="0">
                <a:solidFill>
                  <a:srgbClr val="3C3C3B"/>
                </a:solidFill>
                <a:latin typeface="Calibri" panose="020F0502020204030204" pitchFamily="34" charset="0"/>
              </a:rPr>
              <a:t>1983 – 2019 </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Teacher of Music and PE</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Head of Creative Arts</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Dorset LA Music Advisor</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Senior Teacher Boys Achievement</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Deputy Head</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Principal</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Executive Head</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CEO of a large MAT</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RSC for the South West</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National Schools Commissioner </a:t>
            </a:r>
          </a:p>
          <a:p>
            <a:pPr marL="457200" lvl="1" indent="-457200" defTabSz="295741">
              <a:lnSpc>
                <a:spcPct val="100000"/>
              </a:lnSpc>
              <a:spcBef>
                <a:spcPts val="0"/>
              </a:spcBef>
              <a:buClr>
                <a:srgbClr val="E94B58"/>
              </a:buClr>
              <a:buFont typeface="Calibri" panose="020F0502020204030204" pitchFamily="34" charset="0"/>
              <a:buChar char="˃"/>
              <a:defRPr sz="1944">
                <a:latin typeface="Arial"/>
                <a:ea typeface="Arial"/>
                <a:cs typeface="Arial"/>
                <a:sym typeface="Arial"/>
              </a:defRPr>
            </a:pPr>
            <a:r>
              <a:rPr lang="en-GB" sz="2200" dirty="0">
                <a:solidFill>
                  <a:srgbClr val="3C3C3B"/>
                </a:solidFill>
                <a:latin typeface="Calibri" panose="020F0502020204030204" pitchFamily="34" charset="0"/>
              </a:rPr>
              <a:t>Executive Director of System Leadership at Ambition Institute</a:t>
            </a:r>
          </a:p>
          <a:p>
            <a:endParaRPr lang="en-GB" dirty="0"/>
          </a:p>
        </p:txBody>
      </p:sp>
      <p:pic>
        <p:nvPicPr>
          <p:cNvPr id="6" name="UNADJUSTEDNONRAW_thumb_142.jpg" descr="Sir David Carter with a replica Dalek " title="Sir David Carter"/>
          <p:cNvPicPr>
            <a:picLocks noGrp="1" noChangeAspect="1"/>
          </p:cNvPicPr>
          <p:nvPr>
            <p:ph type="pic" idx="4294967295"/>
          </p:nvPr>
        </p:nvPicPr>
        <p:blipFill>
          <a:blip r:embed="rId2"/>
          <a:srcRect t="5803" b="5803"/>
          <a:stretch>
            <a:fillRect/>
          </a:stretch>
        </p:blipFill>
        <p:spPr>
          <a:xfrm>
            <a:off x="6715125" y="1380930"/>
            <a:ext cx="5000625" cy="4420195"/>
          </a:xfrm>
          <a:prstGeom prst="rect">
            <a:avLst/>
          </a:prstGeom>
        </p:spPr>
      </p:pic>
    </p:spTree>
    <p:extLst>
      <p:ext uri="{BB962C8B-B14F-4D97-AF65-F5344CB8AC3E}">
        <p14:creationId xmlns:p14="http://schemas.microsoft.com/office/powerpoint/2010/main" val="374416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537994" y="-1545600"/>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The multiple intelligences that enable leaders to be effective</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17578" y="681792"/>
            <a:ext cx="11621543" cy="401675"/>
          </a:xfrm>
        </p:spPr>
        <p:txBody>
          <a:bodyPr anchor="ctr"/>
          <a:lstStyle/>
          <a:p>
            <a:r>
              <a:rPr lang="en-GB" sz="3400" dirty="0"/>
              <a:t>The multiple intelligences that enable leaders to be effective</a:t>
            </a:r>
          </a:p>
        </p:txBody>
      </p:sp>
      <p:sp>
        <p:nvSpPr>
          <p:cNvPr id="6" name="Rectangle 8" descr="Operational intelligence diagram" title="Operational intelligence"/>
          <p:cNvSpPr/>
          <p:nvPr/>
        </p:nvSpPr>
        <p:spPr>
          <a:xfrm>
            <a:off x="2227386" y="1595638"/>
            <a:ext cx="3800965" cy="4305064"/>
          </a:xfrm>
          <a:prstGeom prst="rect">
            <a:avLst/>
          </a:prstGeom>
          <a:solidFill>
            <a:srgbClr val="474C68"/>
          </a:solidFill>
          <a:ln w="25400">
            <a:solidFill>
              <a:schemeClr val="bg1"/>
            </a:solidFill>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7" name="Rectangle 9" descr="Emotional Intelligence diagram" title="Emotional Intelligence"/>
          <p:cNvSpPr/>
          <p:nvPr/>
        </p:nvSpPr>
        <p:spPr>
          <a:xfrm>
            <a:off x="6028351" y="1595638"/>
            <a:ext cx="3855854" cy="4305064"/>
          </a:xfrm>
          <a:prstGeom prst="rect">
            <a:avLst/>
          </a:prstGeom>
          <a:solidFill>
            <a:srgbClr val="474C68"/>
          </a:solidFill>
          <a:ln w="25400">
            <a:solidFill>
              <a:schemeClr val="bg1"/>
            </a:solidFill>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00"/>
                </a:solidFill>
              </a:defRPr>
            </a:pPr>
            <a:endParaRPr kumimoji="0"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4" name="TextBox 10"/>
          <p:cNvSpPr txBox="1"/>
          <p:nvPr/>
        </p:nvSpPr>
        <p:spPr>
          <a:xfrm>
            <a:off x="2452470" y="2073732"/>
            <a:ext cx="3343324"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lgn="ctr">
              <a:defRPr sz="2400" b="1">
                <a:latin typeface="Palatino Linotype"/>
                <a:ea typeface="Palatino Linotype"/>
                <a:cs typeface="Palatino Linotype"/>
                <a:sym typeface="Palatino Linotyp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sym typeface="Palatino Linotype"/>
              </a:rPr>
              <a:t>OPERATIONAL</a:t>
            </a:r>
            <a:r>
              <a:rPr kumimoji="0" sz="2400" b="1" i="0" u="none" strike="noStrike" kern="1200" cap="none" spc="0" normalizeH="0" baseline="0" noProof="0" dirty="0">
                <a:ln>
                  <a:noFill/>
                </a:ln>
                <a:solidFill>
                  <a:prstClr val="white"/>
                </a:solidFill>
                <a:effectLst/>
                <a:uLnTx/>
                <a:uFillTx/>
                <a:latin typeface="Calibri" panose="020F0502020204030204"/>
                <a:sym typeface="Palatino Linotype"/>
              </a:rPr>
              <a:t> INTELLIGENCE</a:t>
            </a:r>
          </a:p>
        </p:txBody>
      </p:sp>
      <p:sp>
        <p:nvSpPr>
          <p:cNvPr id="15" name="TextBox 12"/>
          <p:cNvSpPr txBox="1"/>
          <p:nvPr/>
        </p:nvSpPr>
        <p:spPr>
          <a:xfrm>
            <a:off x="2816793" y="3185047"/>
            <a:ext cx="2753917" cy="646331"/>
          </a:xfrm>
          <a:prstGeom prst="rect">
            <a:avLst/>
          </a:prstGeom>
          <a:solidFill>
            <a:srgbClr val="6D21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lgn="ctr">
              <a:defRPr sz="2400"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cs typeface="Arial"/>
                <a:sym typeface="Arial"/>
              </a:rPr>
              <a:t>How my leadership impacts on change</a:t>
            </a:r>
            <a:endParaRPr kumimoji="0" sz="1800" b="1"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16" name="TextBox 28"/>
          <p:cNvSpPr txBox="1"/>
          <p:nvPr/>
        </p:nvSpPr>
        <p:spPr>
          <a:xfrm>
            <a:off x="6295639" y="2073734"/>
            <a:ext cx="3373752"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lgn="ctr">
              <a:defRPr sz="2400" b="1">
                <a:latin typeface="Palatino Linotype"/>
                <a:ea typeface="Palatino Linotype"/>
                <a:cs typeface="Palatino Linotype"/>
                <a:sym typeface="Palatino Linotyp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prstClr val="white"/>
                </a:solidFill>
                <a:effectLst/>
                <a:uLnTx/>
                <a:uFillTx/>
                <a:latin typeface="Calibri" panose="020F0502020204030204"/>
                <a:sym typeface="Palatino Linotype"/>
              </a:rPr>
              <a:t>EMOTIONAL INTELLIGENCE</a:t>
            </a:r>
          </a:p>
        </p:txBody>
      </p:sp>
      <p:sp>
        <p:nvSpPr>
          <p:cNvPr id="17" name="TextBox 16"/>
          <p:cNvSpPr txBox="1"/>
          <p:nvPr/>
        </p:nvSpPr>
        <p:spPr>
          <a:xfrm>
            <a:off x="3180160" y="4926866"/>
            <a:ext cx="5831681" cy="461665"/>
          </a:xfrm>
          <a:prstGeom prst="rect">
            <a:avLst/>
          </a:prstGeom>
          <a:solidFill>
            <a:srgbClr val="E94B58"/>
          </a:solidFill>
          <a:ln w="12700">
            <a:solidFill>
              <a:srgbClr val="E94B58"/>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lgn="ctr">
              <a:defRPr sz="2400"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cs typeface="Arial"/>
                <a:sym typeface="Arial"/>
              </a:rPr>
              <a:t>TRANSACTIONAL LEADERSHIP</a:t>
            </a:r>
            <a:endParaRPr kumimoji="0" sz="2400" b="1"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18" name="TextBox 34"/>
          <p:cNvSpPr txBox="1"/>
          <p:nvPr/>
        </p:nvSpPr>
        <p:spPr>
          <a:xfrm>
            <a:off x="6639853" y="3185046"/>
            <a:ext cx="2762250" cy="646331"/>
          </a:xfrm>
          <a:prstGeom prst="rect">
            <a:avLst/>
          </a:prstGeom>
          <a:solidFill>
            <a:srgbClr val="6D21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lgn="ctr">
              <a:defRPr sz="2400"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cs typeface="Arial"/>
                <a:sym typeface="Arial"/>
              </a:rPr>
              <a:t>How my leadership impacts on other people</a:t>
            </a:r>
            <a:endParaRPr kumimoji="0" sz="1800" b="1"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19" name="Left-Right Arrow 44" descr="Double ended arrow across diagram" title="Arrow"/>
          <p:cNvSpPr/>
          <p:nvPr/>
        </p:nvSpPr>
        <p:spPr>
          <a:xfrm>
            <a:off x="5443021" y="4173058"/>
            <a:ext cx="1170659" cy="443553"/>
          </a:xfrm>
          <a:prstGeom prst="leftRightArrow">
            <a:avLst>
              <a:gd name="adj1" fmla="val 50000"/>
              <a:gd name="adj2" fmla="val 50000"/>
            </a:avLst>
          </a:prstGeom>
          <a:solidFill>
            <a:srgbClr val="FFCC00"/>
          </a:solidFill>
          <a:ln w="25400">
            <a:solidFill>
              <a:srgbClr val="FFCC00"/>
            </a:solidFill>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9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237521" y="-1581560"/>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Leaders should show leadership through these virtues</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548163"/>
            <a:ext cx="11478229" cy="1268834"/>
          </a:xfrm>
        </p:spPr>
        <p:txBody>
          <a:bodyPr/>
          <a:lstStyle/>
          <a:p>
            <a:r>
              <a:rPr lang="en-US" sz="3800" dirty="0">
                <a:cs typeface="Arial" panose="020B0604020202020204" pitchFamily="34" charset="0"/>
              </a:rPr>
              <a:t>Leaders should show leadership through these virtues</a:t>
            </a:r>
            <a:endParaRPr lang="en-GB" sz="3800" dirty="0"/>
          </a:p>
        </p:txBody>
      </p:sp>
      <p:sp>
        <p:nvSpPr>
          <p:cNvPr id="3" name="Text Placeholder 2"/>
          <p:cNvSpPr>
            <a:spLocks noGrp="1"/>
          </p:cNvSpPr>
          <p:nvPr>
            <p:ph type="body" sz="quarter" idx="15"/>
          </p:nvPr>
        </p:nvSpPr>
        <p:spPr>
          <a:xfrm>
            <a:off x="237521" y="1465338"/>
            <a:ext cx="5530233" cy="4498975"/>
          </a:xfrm>
        </p:spPr>
        <p:txBody>
          <a:bodyPr/>
          <a:lstStyle/>
          <a:p>
            <a:pPr marL="457200" indent="-457200">
              <a:buClr>
                <a:srgbClr val="E94B58"/>
              </a:buClr>
              <a:buFont typeface="Calibri" panose="020F0502020204030204" pitchFamily="34" charset="0"/>
              <a:buChar char="˃"/>
            </a:pPr>
            <a:r>
              <a:rPr lang="en-US" b="1" dirty="0">
                <a:cs typeface="Arial" panose="020B0604020202020204" pitchFamily="34" charset="0"/>
              </a:rPr>
              <a:t>Trust-</a:t>
            </a:r>
            <a:r>
              <a:rPr lang="en-US" dirty="0">
                <a:cs typeface="Arial" panose="020B0604020202020204" pitchFamily="34" charset="0"/>
              </a:rPr>
              <a:t>leaders are trustworthy and reliable</a:t>
            </a:r>
          </a:p>
          <a:p>
            <a:pPr marL="457200" indent="-457200">
              <a:buClr>
                <a:srgbClr val="E94B58"/>
              </a:buClr>
              <a:buFont typeface="Calibri" panose="020F0502020204030204" pitchFamily="34" charset="0"/>
              <a:buChar char="˃"/>
            </a:pPr>
            <a:r>
              <a:rPr lang="en-US" b="1" dirty="0">
                <a:cs typeface="Arial" panose="020B0604020202020204" pitchFamily="34" charset="0"/>
              </a:rPr>
              <a:t>Wisdom-</a:t>
            </a:r>
            <a:r>
              <a:rPr lang="en-US" dirty="0">
                <a:cs typeface="Arial" panose="020B0604020202020204" pitchFamily="34" charset="0"/>
              </a:rPr>
              <a:t>leaders use experience, knowledge and insight</a:t>
            </a:r>
          </a:p>
          <a:p>
            <a:pPr marL="457200" indent="-457200">
              <a:buClr>
                <a:srgbClr val="E94B58"/>
              </a:buClr>
              <a:buFont typeface="Calibri" panose="020F0502020204030204" pitchFamily="34" charset="0"/>
              <a:buChar char="˃"/>
            </a:pPr>
            <a:r>
              <a:rPr lang="en-US" b="1" dirty="0">
                <a:cs typeface="Arial" panose="020B0604020202020204" pitchFamily="34" charset="0"/>
              </a:rPr>
              <a:t>Kindness-</a:t>
            </a:r>
            <a:r>
              <a:rPr lang="en-US" dirty="0">
                <a:cs typeface="Arial" panose="020B0604020202020204" pitchFamily="34" charset="0"/>
              </a:rPr>
              <a:t>leaders show respect, generosity of spirit, understanding and good temper</a:t>
            </a:r>
          </a:p>
          <a:p>
            <a:pPr marL="457200" indent="-457200">
              <a:buClr>
                <a:srgbClr val="E94B58"/>
              </a:buClr>
              <a:buFont typeface="Calibri" panose="020F0502020204030204" pitchFamily="34" charset="0"/>
              <a:buChar char="˃"/>
            </a:pPr>
            <a:r>
              <a:rPr lang="en-US" b="1" dirty="0">
                <a:cs typeface="Arial" panose="020B0604020202020204" pitchFamily="34" charset="0"/>
              </a:rPr>
              <a:t>Justice</a:t>
            </a:r>
            <a:r>
              <a:rPr lang="en-US" dirty="0">
                <a:cs typeface="Arial" panose="020B0604020202020204" pitchFamily="34" charset="0"/>
              </a:rPr>
              <a:t>-leaders are fair</a:t>
            </a:r>
          </a:p>
          <a:p>
            <a:pPr marL="457200" indent="-457200">
              <a:buClr>
                <a:srgbClr val="E94B58"/>
              </a:buClr>
              <a:buFont typeface="Calibri" panose="020F0502020204030204" pitchFamily="34" charset="0"/>
              <a:buChar char="˃"/>
            </a:pPr>
            <a:endParaRPr lang="en-GB" dirty="0"/>
          </a:p>
        </p:txBody>
      </p:sp>
      <p:sp>
        <p:nvSpPr>
          <p:cNvPr id="6" name="Text Placeholder 2"/>
          <p:cNvSpPr txBox="1">
            <a:spLocks/>
          </p:cNvSpPr>
          <p:nvPr/>
        </p:nvSpPr>
        <p:spPr>
          <a:xfrm>
            <a:off x="6185517" y="1465338"/>
            <a:ext cx="5530233" cy="4498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rgbClr val="3C3C3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US" sz="2800" b="1"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Service-</a:t>
            </a:r>
            <a:r>
              <a:rPr kumimoji="0" lang="en-US" sz="28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leaders are conscientious &amp; dutiful</a:t>
            </a:r>
          </a:p>
          <a:p>
            <a:pPr marL="457200" marR="0" lvl="0" indent="-4572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US" sz="2800" b="1"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Courage-</a:t>
            </a:r>
            <a:r>
              <a:rPr kumimoji="0" lang="en-US" sz="28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leaders work courageously in the best interests of young people</a:t>
            </a:r>
          </a:p>
          <a:p>
            <a:pPr marL="457200" marR="0" lvl="0" indent="-4572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US" sz="2800" b="1"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Optimism-</a:t>
            </a:r>
            <a:r>
              <a:rPr kumimoji="0" lang="en-US" sz="28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leaders are positive and encouraging</a:t>
            </a:r>
          </a:p>
          <a:p>
            <a:pPr marL="457200" marR="0" lvl="0" indent="-4572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endParaRPr kumimoji="0" lang="en-GB" sz="2800" b="0" i="0" u="none" strike="noStrike" kern="1200" cap="none" spc="0" normalizeH="0" baseline="0" noProof="0" dirty="0">
              <a:ln>
                <a:noFill/>
              </a:ln>
              <a:solidFill>
                <a:srgbClr val="3C3C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660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604248" y="-1455658"/>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Leaders create a culture that creates impact</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20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520504"/>
            <a:ext cx="11478229" cy="748329"/>
          </a:xfrm>
        </p:spPr>
        <p:txBody>
          <a:bodyPr/>
          <a:lstStyle/>
          <a:p>
            <a:r>
              <a:rPr lang="en-GB" sz="4400" dirty="0"/>
              <a:t>Leaders create a culture that creates impact</a:t>
            </a:r>
          </a:p>
          <a:p>
            <a:endParaRPr lang="en-GB" sz="4400" dirty="0"/>
          </a:p>
        </p:txBody>
      </p:sp>
      <p:grpSp>
        <p:nvGrpSpPr>
          <p:cNvPr id="8" name="Content Placeholder 3" descr="The top of the triangle reads 'worforce', in the middle is 'chidlren', the bottom right reads 'parents and carers' and the bottom left reads 'community. " title="Pyramid of culture impact"/>
          <p:cNvGrpSpPr/>
          <p:nvPr/>
        </p:nvGrpSpPr>
        <p:grpSpPr>
          <a:xfrm>
            <a:off x="3761226" y="1801298"/>
            <a:ext cx="4210613" cy="3726903"/>
            <a:chOff x="-20290" y="-29325"/>
            <a:chExt cx="5190848" cy="4614076"/>
          </a:xfrm>
        </p:grpSpPr>
        <p:sp>
          <p:nvSpPr>
            <p:cNvPr id="9" name="Triangle"/>
            <p:cNvSpPr/>
            <p:nvPr/>
          </p:nvSpPr>
          <p:spPr>
            <a:xfrm>
              <a:off x="1236212" y="-29325"/>
              <a:ext cx="2712403" cy="2422912"/>
            </a:xfrm>
            <a:prstGeom prst="triangle">
              <a:avLst/>
            </a:prstGeom>
            <a:solidFill>
              <a:srgbClr val="EC642D"/>
            </a:solidFill>
            <a:ln w="25400" cap="flat">
              <a:solidFill>
                <a:srgbClr val="EC642D"/>
              </a:solidFill>
              <a:prstDash val="solid"/>
              <a:round/>
            </a:ln>
            <a:effectLst/>
          </p:spPr>
          <p:txBody>
            <a:bodyPr wrap="square" lIns="34289" tIns="34289" rIns="34289" bIns="34289" numCol="1" anchor="ctr">
              <a:noAutofit/>
            </a:bodyPr>
            <a:lstStyle/>
            <a:p>
              <a:pPr marL="0" marR="0" lvl="0" indent="0" algn="l" defTabSz="633381" rtl="0" eaLnBrk="1" fontAlgn="auto" latinLnBrk="0" hangingPunct="1">
                <a:lnSpc>
                  <a:spcPct val="90000"/>
                </a:lnSpc>
                <a:spcBef>
                  <a:spcPts val="975"/>
                </a:spcBef>
                <a:spcAft>
                  <a:spcPts val="0"/>
                </a:spcAft>
                <a:buClrTx/>
                <a:buSzTx/>
                <a:buFontTx/>
                <a:buNone/>
                <a:tabLst/>
                <a:defRPr sz="1900" b="1">
                  <a:solidFill>
                    <a:srgbClr val="FFFFFF"/>
                  </a:solidFill>
                  <a:latin typeface="Arial"/>
                  <a:ea typeface="Arial"/>
                  <a:cs typeface="Arial"/>
                  <a:sym typeface="Arial"/>
                </a:defRPr>
              </a:pPr>
              <a:r>
                <a:rPr kumimoji="0" lang="en-GB" sz="1425" b="1" i="0" u="none" strike="noStrike" kern="1200" cap="none" spc="0" normalizeH="0" baseline="0" noProof="0" dirty="0">
                  <a:ln>
                    <a:noFill/>
                  </a:ln>
                  <a:solidFill>
                    <a:srgbClr val="FFFFFF"/>
                  </a:solidFill>
                  <a:effectLst/>
                  <a:uLnTx/>
                  <a:uFillTx/>
                  <a:latin typeface="Arial"/>
                  <a:cs typeface="Arial"/>
                  <a:sym typeface="Arial"/>
                </a:rPr>
                <a:t>Workforce</a:t>
              </a:r>
              <a:endParaRPr kumimoji="0" sz="1425" b="1" i="0" u="none" strike="noStrike" kern="1200" cap="none" spc="0" normalizeH="0" baseline="0" noProof="0" dirty="0">
                <a:ln>
                  <a:noFill/>
                </a:ln>
                <a:solidFill>
                  <a:srgbClr val="FFFFFF"/>
                </a:solidFill>
                <a:effectLst/>
                <a:uLnTx/>
                <a:uFillTx/>
                <a:latin typeface="Arial"/>
                <a:cs typeface="Arial"/>
                <a:sym typeface="Arial"/>
              </a:endParaRPr>
            </a:p>
          </p:txBody>
        </p:sp>
        <p:grpSp>
          <p:nvGrpSpPr>
            <p:cNvPr id="10" name="Group"/>
            <p:cNvGrpSpPr/>
            <p:nvPr/>
          </p:nvGrpSpPr>
          <p:grpSpPr>
            <a:xfrm>
              <a:off x="-20290" y="2265108"/>
              <a:ext cx="2576046" cy="2319643"/>
              <a:chOff x="-20290" y="2127"/>
              <a:chExt cx="2576044" cy="2319642"/>
            </a:xfrm>
          </p:grpSpPr>
          <p:sp>
            <p:nvSpPr>
              <p:cNvPr id="17" name="Triangle"/>
              <p:cNvSpPr/>
              <p:nvPr/>
            </p:nvSpPr>
            <p:spPr>
              <a:xfrm>
                <a:off x="-20290" y="2127"/>
                <a:ext cx="2576044" cy="2319642"/>
              </a:xfrm>
              <a:prstGeom prst="triangle">
                <a:avLst/>
              </a:prstGeom>
              <a:solidFill>
                <a:srgbClr val="6D2160"/>
              </a:solidFill>
              <a:ln w="25400" cap="flat">
                <a:solidFill>
                  <a:srgbClr val="6D2160"/>
                </a:solidFill>
                <a:prstDash val="solid"/>
                <a:round/>
              </a:ln>
              <a:effectLst/>
            </p:spPr>
            <p:txBody>
              <a:bodyPr wrap="square" lIns="34289" tIns="34289" rIns="34289" bIns="34289" numCol="1" anchor="ctr">
                <a:noAutofit/>
              </a:bodyPr>
              <a:lstStyle/>
              <a:p>
                <a:pPr marL="0" marR="0" lvl="0" indent="0" algn="l" defTabSz="633381" rtl="0" eaLnBrk="1" fontAlgn="auto" latinLnBrk="0" hangingPunct="1">
                  <a:lnSpc>
                    <a:spcPct val="90000"/>
                  </a:lnSpc>
                  <a:spcBef>
                    <a:spcPts val="975"/>
                  </a:spcBef>
                  <a:spcAft>
                    <a:spcPts val="0"/>
                  </a:spcAft>
                  <a:buClrTx/>
                  <a:buSzTx/>
                  <a:buFontTx/>
                  <a:buNone/>
                  <a:tabLst/>
                  <a:defRPr sz="1900">
                    <a:solidFill>
                      <a:srgbClr val="FFFFFF"/>
                    </a:solidFill>
                    <a:latin typeface="Arial"/>
                    <a:ea typeface="Arial"/>
                    <a:cs typeface="Arial"/>
                    <a:sym typeface="Arial"/>
                  </a:defRPr>
                </a:pPr>
                <a:endParaRPr kumimoji="0" sz="1425" b="0" i="0" u="none" strike="noStrike" kern="1200" cap="none" spc="0" normalizeH="0" baseline="0" noProof="0" dirty="0">
                  <a:ln>
                    <a:noFill/>
                  </a:ln>
                  <a:solidFill>
                    <a:srgbClr val="FFFFFF"/>
                  </a:solidFill>
                  <a:effectLst/>
                  <a:uLnTx/>
                  <a:uFillTx/>
                  <a:latin typeface="Arial"/>
                  <a:cs typeface="Arial"/>
                  <a:sym typeface="Arial"/>
                </a:endParaRPr>
              </a:p>
            </p:txBody>
          </p:sp>
          <p:sp>
            <p:nvSpPr>
              <p:cNvPr id="18" name="Parents"/>
              <p:cNvSpPr txBox="1"/>
              <p:nvPr/>
            </p:nvSpPr>
            <p:spPr>
              <a:xfrm>
                <a:off x="557463" y="1385022"/>
                <a:ext cx="1314817" cy="624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4292" tIns="54292" rIns="54292" bIns="54292" numCol="1" anchor="ctr">
                <a:spAutoFit/>
              </a:bodyPr>
              <a:lstStyle>
                <a:lvl1pPr marL="342899" indent="-342899" algn="ctr" defTabSz="844550">
                  <a:lnSpc>
                    <a:spcPct val="90000"/>
                  </a:lnSpc>
                  <a:spcBef>
                    <a:spcPts val="700"/>
                  </a:spcBef>
                  <a:buSzPct val="100000"/>
                  <a:buFont typeface="Arial"/>
                  <a:buChar char="•"/>
                  <a:defRPr sz="1900">
                    <a:solidFill>
                      <a:srgbClr val="FFFFFF"/>
                    </a:solidFill>
                    <a:latin typeface="Arial"/>
                    <a:ea typeface="Arial"/>
                    <a:cs typeface="Arial"/>
                    <a:sym typeface="Arial"/>
                  </a:defRPr>
                </a:lvl1pPr>
              </a:lstStyle>
              <a:p>
                <a:pPr marL="0" marR="0" lvl="0" indent="0" algn="ctr" defTabSz="844550" rtl="0" eaLnBrk="1" fontAlgn="auto" latinLnBrk="0" hangingPunct="1">
                  <a:lnSpc>
                    <a:spcPct val="90000"/>
                  </a:lnSpc>
                  <a:spcBef>
                    <a:spcPts val="700"/>
                  </a:spcBef>
                  <a:spcAft>
                    <a:spcPts val="0"/>
                  </a:spcAft>
                  <a:buClrTx/>
                  <a:buSzPct val="100000"/>
                  <a:buFont typeface="Arial"/>
                  <a:buNone/>
                  <a:tabLst/>
                  <a:defRPr/>
                </a:pPr>
                <a:r>
                  <a:rPr kumimoji="0" sz="1425" b="1" i="0" u="none" strike="noStrike" kern="1200" cap="none" spc="0" normalizeH="0" baseline="0" noProof="0" dirty="0">
                    <a:ln>
                      <a:noFill/>
                    </a:ln>
                    <a:solidFill>
                      <a:srgbClr val="FFFFFF"/>
                    </a:solidFill>
                    <a:effectLst/>
                    <a:uLnTx/>
                    <a:uFillTx/>
                    <a:latin typeface="Arial"/>
                    <a:cs typeface="Arial"/>
                    <a:sym typeface="Arial"/>
                  </a:rPr>
                  <a:t>Parents</a:t>
                </a:r>
                <a:r>
                  <a:rPr kumimoji="0" lang="en-GB" sz="1425" b="1" i="0" u="none" strike="noStrike" kern="1200" cap="none" spc="0" normalizeH="0" baseline="0" noProof="0" dirty="0">
                    <a:ln>
                      <a:noFill/>
                    </a:ln>
                    <a:solidFill>
                      <a:srgbClr val="FFFFFF"/>
                    </a:solidFill>
                    <a:effectLst/>
                    <a:uLnTx/>
                    <a:uFillTx/>
                    <a:latin typeface="Arial"/>
                    <a:cs typeface="Arial"/>
                    <a:sym typeface="Arial"/>
                  </a:rPr>
                  <a:t> &amp; Carers</a:t>
                </a:r>
                <a:endParaRPr kumimoji="0" sz="1425" b="1" i="0" u="none" strike="noStrike" kern="1200" cap="none" spc="0" normalizeH="0" baseline="0" noProof="0" dirty="0">
                  <a:ln>
                    <a:noFill/>
                  </a:ln>
                  <a:solidFill>
                    <a:srgbClr val="FFFFFF"/>
                  </a:solidFill>
                  <a:effectLst/>
                  <a:uLnTx/>
                  <a:uFillTx/>
                  <a:latin typeface="Arial"/>
                  <a:cs typeface="Arial"/>
                  <a:sym typeface="Arial"/>
                </a:endParaRPr>
              </a:p>
            </p:txBody>
          </p:sp>
        </p:grpSp>
        <p:grpSp>
          <p:nvGrpSpPr>
            <p:cNvPr id="11" name="Group"/>
            <p:cNvGrpSpPr/>
            <p:nvPr/>
          </p:nvGrpSpPr>
          <p:grpSpPr>
            <a:xfrm>
              <a:off x="1236213" y="2280965"/>
              <a:ext cx="2666790" cy="2262983"/>
              <a:chOff x="119099" y="774438"/>
              <a:chExt cx="2666788" cy="2262981"/>
            </a:xfrm>
          </p:grpSpPr>
          <p:sp>
            <p:nvSpPr>
              <p:cNvPr id="15" name="Triangle"/>
              <p:cNvSpPr/>
              <p:nvPr/>
            </p:nvSpPr>
            <p:spPr>
              <a:xfrm rot="10800000">
                <a:off x="119099" y="774438"/>
                <a:ext cx="2666788" cy="2262981"/>
              </a:xfrm>
              <a:prstGeom prst="triangle">
                <a:avLst/>
              </a:prstGeom>
              <a:solidFill>
                <a:srgbClr val="FFCC00"/>
              </a:solidFill>
              <a:ln w="25400" cap="flat">
                <a:solidFill>
                  <a:srgbClr val="FFCC00"/>
                </a:solidFill>
                <a:prstDash val="solid"/>
                <a:round/>
              </a:ln>
              <a:effectLst/>
            </p:spPr>
            <p:txBody>
              <a:bodyPr wrap="square" lIns="34289" tIns="34289" rIns="34289" bIns="34289" numCol="1" anchor="ctr">
                <a:noAutofit/>
              </a:bodyPr>
              <a:lstStyle/>
              <a:p>
                <a:pPr marL="0" marR="0" lvl="0" indent="0" algn="l" defTabSz="633381" rtl="0" eaLnBrk="1" fontAlgn="auto" latinLnBrk="0" hangingPunct="1">
                  <a:lnSpc>
                    <a:spcPct val="90000"/>
                  </a:lnSpc>
                  <a:spcBef>
                    <a:spcPts val="975"/>
                  </a:spcBef>
                  <a:spcAft>
                    <a:spcPts val="0"/>
                  </a:spcAft>
                  <a:buClrTx/>
                  <a:buSzTx/>
                  <a:buFontTx/>
                  <a:buNone/>
                  <a:tabLst/>
                  <a:defRPr sz="1900">
                    <a:solidFill>
                      <a:srgbClr val="FFFFFF"/>
                    </a:solidFill>
                    <a:latin typeface="Arial"/>
                    <a:ea typeface="Arial"/>
                    <a:cs typeface="Arial"/>
                    <a:sym typeface="Arial"/>
                  </a:defRPr>
                </a:pPr>
                <a:endParaRPr kumimoji="0" sz="1425" b="0" i="0" u="none" strike="noStrike" kern="1200" cap="none" spc="0" normalizeH="0" baseline="0" noProof="0" dirty="0">
                  <a:ln>
                    <a:noFill/>
                  </a:ln>
                  <a:solidFill>
                    <a:srgbClr val="FFFFFF"/>
                  </a:solidFill>
                  <a:effectLst/>
                  <a:uLnTx/>
                  <a:uFillTx/>
                  <a:latin typeface="Arial"/>
                  <a:cs typeface="Arial"/>
                  <a:sym typeface="Arial"/>
                </a:endParaRPr>
              </a:p>
            </p:txBody>
          </p:sp>
          <p:sp>
            <p:nvSpPr>
              <p:cNvPr id="16" name="Children"/>
              <p:cNvSpPr txBox="1"/>
              <p:nvPr/>
            </p:nvSpPr>
            <p:spPr>
              <a:xfrm>
                <a:off x="858277" y="1260964"/>
                <a:ext cx="1188428" cy="3800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4292" tIns="54292" rIns="54292" bIns="54292" numCol="1" anchor="ctr">
                <a:spAutoFit/>
              </a:bodyPr>
              <a:lstStyle>
                <a:lvl1pPr marL="342899" indent="-342899" algn="ctr" defTabSz="844550">
                  <a:lnSpc>
                    <a:spcPct val="90000"/>
                  </a:lnSpc>
                  <a:spcBef>
                    <a:spcPts val="700"/>
                  </a:spcBef>
                  <a:buSzPct val="100000"/>
                  <a:buFont typeface="Arial"/>
                  <a:buChar char="•"/>
                  <a:defRPr sz="1900">
                    <a:solidFill>
                      <a:srgbClr val="FFFFFF"/>
                    </a:solidFill>
                    <a:latin typeface="Arial"/>
                    <a:ea typeface="Arial"/>
                    <a:cs typeface="Arial"/>
                    <a:sym typeface="Arial"/>
                  </a:defRPr>
                </a:lvl1pPr>
              </a:lstStyle>
              <a:p>
                <a:pPr marL="0" marR="0" lvl="0" indent="0" algn="ctr" defTabSz="844550" rtl="0" eaLnBrk="1" fontAlgn="auto" latinLnBrk="0" hangingPunct="1">
                  <a:lnSpc>
                    <a:spcPct val="90000"/>
                  </a:lnSpc>
                  <a:spcBef>
                    <a:spcPts val="700"/>
                  </a:spcBef>
                  <a:spcAft>
                    <a:spcPts val="0"/>
                  </a:spcAft>
                  <a:buClrTx/>
                  <a:buSzPct val="100000"/>
                  <a:buFont typeface="Arial"/>
                  <a:buNone/>
                  <a:tabLst/>
                  <a:defRPr/>
                </a:pPr>
                <a:r>
                  <a:rPr kumimoji="0" sz="1425" b="1" i="0" u="none" strike="noStrike" kern="1200" cap="none" spc="0" normalizeH="0" baseline="0" noProof="0" dirty="0">
                    <a:ln>
                      <a:noFill/>
                    </a:ln>
                    <a:solidFill>
                      <a:srgbClr val="FFFFFF"/>
                    </a:solidFill>
                    <a:effectLst/>
                    <a:uLnTx/>
                    <a:uFillTx/>
                    <a:latin typeface="Arial"/>
                    <a:cs typeface="Arial"/>
                    <a:sym typeface="Arial"/>
                  </a:rPr>
                  <a:t>Children</a:t>
                </a:r>
              </a:p>
            </p:txBody>
          </p:sp>
        </p:grpSp>
        <p:grpSp>
          <p:nvGrpSpPr>
            <p:cNvPr id="12" name="Group"/>
            <p:cNvGrpSpPr/>
            <p:nvPr/>
          </p:nvGrpSpPr>
          <p:grpSpPr>
            <a:xfrm>
              <a:off x="2583460" y="2240278"/>
              <a:ext cx="2587098" cy="2344359"/>
              <a:chOff x="355285" y="-22703"/>
              <a:chExt cx="2587097" cy="2344358"/>
            </a:xfrm>
          </p:grpSpPr>
          <p:sp>
            <p:nvSpPr>
              <p:cNvPr id="13" name="Triangle"/>
              <p:cNvSpPr/>
              <p:nvPr/>
            </p:nvSpPr>
            <p:spPr>
              <a:xfrm>
                <a:off x="355285" y="-22703"/>
                <a:ext cx="2587097" cy="2344358"/>
              </a:xfrm>
              <a:prstGeom prst="triangle">
                <a:avLst/>
              </a:prstGeom>
              <a:solidFill>
                <a:srgbClr val="474C68"/>
              </a:solidFill>
              <a:ln w="25400" cap="flat">
                <a:solidFill>
                  <a:srgbClr val="474C68"/>
                </a:solidFill>
                <a:prstDash val="solid"/>
                <a:round/>
              </a:ln>
              <a:effectLst/>
            </p:spPr>
            <p:txBody>
              <a:bodyPr wrap="square" lIns="34289" tIns="34289" rIns="34289" bIns="34289" numCol="1" anchor="ctr">
                <a:noAutofit/>
              </a:bodyPr>
              <a:lstStyle/>
              <a:p>
                <a:pPr marL="0" marR="0" lvl="0" indent="0" algn="l" defTabSz="466701" rtl="0" eaLnBrk="1" fontAlgn="auto" latinLnBrk="0" hangingPunct="1">
                  <a:lnSpc>
                    <a:spcPct val="90000"/>
                  </a:lnSpc>
                  <a:spcBef>
                    <a:spcPts val="975"/>
                  </a:spcBef>
                  <a:spcAft>
                    <a:spcPts val="0"/>
                  </a:spcAft>
                  <a:buClrTx/>
                  <a:buSzTx/>
                  <a:buFontTx/>
                  <a:buNone/>
                  <a:tabLst/>
                  <a:defRPr sz="1400" b="1">
                    <a:solidFill>
                      <a:srgbClr val="FFFFFF"/>
                    </a:solidFill>
                    <a:latin typeface="Arial"/>
                    <a:ea typeface="Arial"/>
                    <a:cs typeface="Arial"/>
                    <a:sym typeface="Arial"/>
                  </a:defRPr>
                </a:pPr>
                <a:endParaRPr kumimoji="0" sz="1050" b="1" i="0" u="none" strike="noStrike" kern="1200" cap="none" spc="0" normalizeH="0" baseline="0" noProof="0" dirty="0">
                  <a:ln>
                    <a:noFill/>
                  </a:ln>
                  <a:solidFill>
                    <a:srgbClr val="FFFFFF"/>
                  </a:solidFill>
                  <a:effectLst/>
                  <a:uLnTx/>
                  <a:uFillTx/>
                  <a:latin typeface="Arial"/>
                  <a:cs typeface="Arial"/>
                  <a:sym typeface="Arial"/>
                </a:endParaRPr>
              </a:p>
            </p:txBody>
          </p:sp>
          <p:sp>
            <p:nvSpPr>
              <p:cNvPr id="14" name="Community"/>
              <p:cNvSpPr txBox="1"/>
              <p:nvPr/>
            </p:nvSpPr>
            <p:spPr>
              <a:xfrm>
                <a:off x="1033175" y="1510767"/>
                <a:ext cx="1444721" cy="3452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004" tIns="40004" rIns="40004" bIns="40004" numCol="1" anchor="ctr">
                <a:spAutoFit/>
              </a:bodyPr>
              <a:lstStyle>
                <a:lvl1pPr marL="342900" indent="-342900" algn="ctr" defTabSz="622300">
                  <a:lnSpc>
                    <a:spcPct val="90000"/>
                  </a:lnSpc>
                  <a:spcBef>
                    <a:spcPts val="500"/>
                  </a:spcBef>
                  <a:buSzPct val="100000"/>
                  <a:buFont typeface="Arial"/>
                  <a:buChar char="•"/>
                  <a:defRPr sz="1400" b="1">
                    <a:solidFill>
                      <a:srgbClr val="FFFFFF"/>
                    </a:solidFill>
                    <a:latin typeface="Arial"/>
                    <a:ea typeface="Arial"/>
                    <a:cs typeface="Arial"/>
                    <a:sym typeface="Arial"/>
                  </a:defRPr>
                </a:lvl1pPr>
              </a:lstStyle>
              <a:p>
                <a:pPr marL="0" marR="0" lvl="0" indent="0" algn="ctr" defTabSz="622300" rtl="0" eaLnBrk="1" fontAlgn="auto" latinLnBrk="0" hangingPunct="1">
                  <a:lnSpc>
                    <a:spcPct val="90000"/>
                  </a:lnSpc>
                  <a:spcBef>
                    <a:spcPts val="500"/>
                  </a:spcBef>
                  <a:spcAft>
                    <a:spcPts val="0"/>
                  </a:spcAft>
                  <a:buClrTx/>
                  <a:buSzPct val="100000"/>
                  <a:buFont typeface="Arial"/>
                  <a:buNone/>
                  <a:tabLst/>
                  <a:defRPr/>
                </a:pPr>
                <a:r>
                  <a:rPr kumimoji="0" sz="1430" b="1" i="0" u="none" strike="noStrike" kern="1200" cap="none" spc="0" normalizeH="0" baseline="0" noProof="0" dirty="0">
                    <a:ln>
                      <a:noFill/>
                    </a:ln>
                    <a:solidFill>
                      <a:srgbClr val="FFFFFF"/>
                    </a:solidFill>
                    <a:effectLst/>
                    <a:uLnTx/>
                    <a:uFillTx/>
                    <a:latin typeface="Arial"/>
                    <a:cs typeface="Arial"/>
                    <a:sym typeface="Arial"/>
                  </a:rPr>
                  <a:t>Community</a:t>
                </a:r>
              </a:p>
            </p:txBody>
          </p:sp>
        </p:grpSp>
      </p:grpSp>
      <p:sp>
        <p:nvSpPr>
          <p:cNvPr id="19" name="TextBox 4"/>
          <p:cNvSpPr txBox="1"/>
          <p:nvPr/>
        </p:nvSpPr>
        <p:spPr>
          <a:xfrm>
            <a:off x="1957681" y="2107545"/>
            <a:ext cx="2398807" cy="698396"/>
          </a:xfrm>
          <a:prstGeom prst="rect">
            <a:avLst/>
          </a:prstGeom>
          <a:solidFill>
            <a:srgbClr val="E94B58"/>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969" b="1" i="0" u="none" strike="noStrike" kern="1200" cap="none" spc="0" normalizeH="0" baseline="0" noProof="0" dirty="0">
                <a:ln>
                  <a:noFill/>
                </a:ln>
                <a:solidFill>
                  <a:prstClr val="white"/>
                </a:solidFill>
                <a:effectLst/>
                <a:uLnTx/>
                <a:uFillTx/>
                <a:latin typeface="Calibri" panose="020F0502020204030204"/>
                <a:cs typeface="Arial"/>
                <a:sym typeface="Arial"/>
              </a:rPr>
              <a:t>Where the Leader Influences</a:t>
            </a:r>
          </a:p>
        </p:txBody>
      </p:sp>
      <p:sp>
        <p:nvSpPr>
          <p:cNvPr id="20" name="TextBox 5"/>
          <p:cNvSpPr txBox="1"/>
          <p:nvPr/>
        </p:nvSpPr>
        <p:spPr>
          <a:xfrm>
            <a:off x="7571091" y="2089755"/>
            <a:ext cx="2217774" cy="698396"/>
          </a:xfrm>
          <a:prstGeom prst="rect">
            <a:avLst/>
          </a:prstGeom>
          <a:solidFill>
            <a:srgbClr val="E94B58"/>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969" b="1" i="0" u="none" strike="noStrike" kern="1200" cap="none" spc="0" normalizeH="0" baseline="0" noProof="0" dirty="0">
                <a:ln>
                  <a:noFill/>
                </a:ln>
                <a:solidFill>
                  <a:prstClr val="white"/>
                </a:solidFill>
                <a:effectLst/>
                <a:uLnTx/>
                <a:uFillTx/>
                <a:latin typeface="Calibri" panose="020F0502020204030204"/>
                <a:cs typeface="Arial"/>
                <a:sym typeface="Arial"/>
              </a:rPr>
              <a:t>Where the Leader builds Confidence</a:t>
            </a:r>
          </a:p>
        </p:txBody>
      </p:sp>
      <p:sp>
        <p:nvSpPr>
          <p:cNvPr id="21" name="TextBox 6"/>
          <p:cNvSpPr txBox="1"/>
          <p:nvPr/>
        </p:nvSpPr>
        <p:spPr>
          <a:xfrm>
            <a:off x="1378636" y="4245982"/>
            <a:ext cx="2199597" cy="698396"/>
          </a:xfrm>
          <a:prstGeom prst="rect">
            <a:avLst/>
          </a:prstGeom>
          <a:solidFill>
            <a:srgbClr val="E94B58"/>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969" b="1" i="0" u="none" strike="noStrike" kern="1200" cap="none" spc="0" normalizeH="0" baseline="0" noProof="0" dirty="0">
                <a:ln>
                  <a:noFill/>
                </a:ln>
                <a:solidFill>
                  <a:prstClr val="white"/>
                </a:solidFill>
                <a:effectLst/>
                <a:uLnTx/>
                <a:uFillTx/>
                <a:latin typeface="Calibri" panose="020F0502020204030204"/>
                <a:cs typeface="Arial"/>
                <a:sym typeface="Arial"/>
              </a:rPr>
              <a:t>Where the Leader builds Engagement</a:t>
            </a:r>
          </a:p>
        </p:txBody>
      </p:sp>
      <p:sp>
        <p:nvSpPr>
          <p:cNvPr id="22" name="TextBox 7"/>
          <p:cNvSpPr txBox="1"/>
          <p:nvPr/>
        </p:nvSpPr>
        <p:spPr>
          <a:xfrm>
            <a:off x="8192617" y="4241521"/>
            <a:ext cx="2643311" cy="698396"/>
          </a:xfrm>
          <a:prstGeom prst="rect">
            <a:avLst/>
          </a:prstGeom>
          <a:solidFill>
            <a:srgbClr val="E94B58"/>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969" b="1" i="0" u="none" strike="noStrike" kern="1200" cap="none" spc="0" normalizeH="0" baseline="0" noProof="0" dirty="0">
                <a:ln>
                  <a:noFill/>
                </a:ln>
                <a:solidFill>
                  <a:prstClr val="white"/>
                </a:solidFill>
                <a:effectLst/>
                <a:uLnTx/>
                <a:uFillTx/>
                <a:latin typeface="Calibri" panose="020F0502020204030204"/>
                <a:cs typeface="Arial"/>
                <a:sym typeface="Arial"/>
              </a:rPr>
              <a:t>Where the Leader Delivers Impact</a:t>
            </a:r>
          </a:p>
        </p:txBody>
      </p:sp>
      <p:sp>
        <p:nvSpPr>
          <p:cNvPr id="23" name="Left-Right Arrow 12" descr="Double ended arrow" title="Arrow"/>
          <p:cNvSpPr/>
          <p:nvPr/>
        </p:nvSpPr>
        <p:spPr>
          <a:xfrm>
            <a:off x="2723208" y="3352557"/>
            <a:ext cx="1404157" cy="324037"/>
          </a:xfrm>
          <a:prstGeom prst="leftRightArrow">
            <a:avLst>
              <a:gd name="adj1" fmla="val 50000"/>
              <a:gd name="adj2" fmla="val 50000"/>
            </a:avLst>
          </a:prstGeom>
          <a:solidFill>
            <a:srgbClr val="3C3C3B"/>
          </a:solidFill>
          <a:ln w="25400">
            <a:solidFill>
              <a:srgbClr val="3C3C3B"/>
            </a:solidFill>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Left-Right Arrow 13" descr="Double ended arrow" title="Arrow"/>
          <p:cNvSpPr/>
          <p:nvPr/>
        </p:nvSpPr>
        <p:spPr>
          <a:xfrm>
            <a:off x="7407144" y="3368950"/>
            <a:ext cx="1218061" cy="289991"/>
          </a:xfrm>
          <a:prstGeom prst="leftRightArrow">
            <a:avLst>
              <a:gd name="adj1" fmla="val 50000"/>
              <a:gd name="adj2" fmla="val 50000"/>
            </a:avLst>
          </a:prstGeom>
          <a:solidFill>
            <a:srgbClr val="3C3C3B"/>
          </a:solidFill>
          <a:ln w="25400">
            <a:solidFill>
              <a:srgbClr val="3C3C3B"/>
            </a:solidFill>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53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331864" y="-1521732"/>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How do we frame this in leadership schools?</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506437"/>
            <a:ext cx="11478229" cy="562708"/>
          </a:xfrm>
        </p:spPr>
        <p:txBody>
          <a:bodyPr/>
          <a:lstStyle/>
          <a:p>
            <a:r>
              <a:rPr lang="en-GB" sz="4000" dirty="0">
                <a:cs typeface="Arial" panose="020B0604020202020204" pitchFamily="34" charset="0"/>
              </a:rPr>
              <a:t>How do we frame this in the leadership of schools?</a:t>
            </a:r>
            <a:endParaRPr lang="en-GB" sz="4000" dirty="0"/>
          </a:p>
        </p:txBody>
      </p:sp>
      <p:sp>
        <p:nvSpPr>
          <p:cNvPr id="3" name="Text Placeholder 2"/>
          <p:cNvSpPr>
            <a:spLocks noGrp="1"/>
          </p:cNvSpPr>
          <p:nvPr>
            <p:ph type="body" sz="quarter" idx="15"/>
          </p:nvPr>
        </p:nvSpPr>
        <p:spPr>
          <a:xfrm>
            <a:off x="237521" y="1561514"/>
            <a:ext cx="11479213" cy="4318391"/>
          </a:xfrm>
        </p:spPr>
        <p:txBody>
          <a:bodyPr anchor="t"/>
          <a:lstStyle/>
          <a:p>
            <a:pPr marL="514350" indent="-514350">
              <a:buClr>
                <a:srgbClr val="E94B58"/>
              </a:buClr>
              <a:buFont typeface="+mj-lt"/>
              <a:buAutoNum type="arabicPeriod"/>
            </a:pPr>
            <a:r>
              <a:rPr lang="en-GB" dirty="0">
                <a:latin typeface="Calibri"/>
                <a:cs typeface="Arial"/>
              </a:rPr>
              <a:t>What are the </a:t>
            </a:r>
            <a:r>
              <a:rPr lang="en-GB" b="1" dirty="0">
                <a:latin typeface="Calibri"/>
                <a:cs typeface="Arial"/>
              </a:rPr>
              <a:t>values</a:t>
            </a:r>
            <a:r>
              <a:rPr lang="en-GB" dirty="0">
                <a:latin typeface="Calibri"/>
                <a:cs typeface="Arial"/>
              </a:rPr>
              <a:t> that underpin the standards we </a:t>
            </a:r>
            <a:r>
              <a:rPr lang="en-GB" b="1" u="sng" dirty="0">
                <a:latin typeface="Calibri"/>
                <a:cs typeface="Arial"/>
              </a:rPr>
              <a:t>don’t</a:t>
            </a:r>
            <a:r>
              <a:rPr lang="en-GB" dirty="0">
                <a:latin typeface="Calibri"/>
                <a:cs typeface="Arial"/>
              </a:rPr>
              <a:t> accept? </a:t>
            </a:r>
            <a:endParaRPr lang="en-GB" dirty="0">
              <a:latin typeface="Calibri"/>
              <a:cs typeface="Arial" panose="020B0604020202020204" pitchFamily="34" charset="0"/>
            </a:endParaRPr>
          </a:p>
          <a:p>
            <a:pPr marL="514350" indent="-514350">
              <a:buClr>
                <a:srgbClr val="E94B58"/>
              </a:buClr>
              <a:buFont typeface="+mj-lt"/>
              <a:buAutoNum type="arabicPeriod"/>
            </a:pPr>
            <a:r>
              <a:rPr lang="en-GB" dirty="0">
                <a:latin typeface="Calibri"/>
                <a:cs typeface="Arial"/>
              </a:rPr>
              <a:t>What should we never be willing to walk past?</a:t>
            </a:r>
          </a:p>
          <a:p>
            <a:pPr marL="514350" indent="-514350">
              <a:buClr>
                <a:srgbClr val="E94B58"/>
              </a:buClr>
              <a:buFont typeface="+mj-lt"/>
              <a:buAutoNum type="arabicPeriod"/>
            </a:pPr>
            <a:r>
              <a:rPr lang="en-GB" dirty="0">
                <a:latin typeface="Calibri"/>
                <a:cs typeface="Arial"/>
              </a:rPr>
              <a:t>How do we enact and become the </a:t>
            </a:r>
            <a:r>
              <a:rPr lang="en-GB" b="1" dirty="0">
                <a:latin typeface="Calibri"/>
                <a:cs typeface="Arial"/>
              </a:rPr>
              <a:t>embodiment</a:t>
            </a:r>
            <a:r>
              <a:rPr lang="en-GB" dirty="0">
                <a:latin typeface="Calibri"/>
                <a:cs typeface="Arial"/>
              </a:rPr>
              <a:t> of our values?</a:t>
            </a:r>
            <a:endParaRPr lang="en-GB" b="1">
              <a:solidFill>
                <a:srgbClr val="FF0000"/>
              </a:solidFill>
              <a:latin typeface="Calibri"/>
              <a:cs typeface="Arial"/>
            </a:endParaRPr>
          </a:p>
          <a:p>
            <a:pPr marL="514350" indent="-514350">
              <a:buClr>
                <a:srgbClr val="E94B58"/>
              </a:buClr>
              <a:buFont typeface="+mj-lt"/>
              <a:buAutoNum type="arabicPeriod"/>
            </a:pPr>
            <a:r>
              <a:rPr lang="en-GB" dirty="0">
                <a:latin typeface="Calibri"/>
                <a:cs typeface="Arial"/>
              </a:rPr>
              <a:t>How do you help others to model ethical leadership?</a:t>
            </a:r>
          </a:p>
          <a:p>
            <a:pPr marL="514350" indent="-514350">
              <a:buClr>
                <a:srgbClr val="E94B58"/>
              </a:buClr>
              <a:buFont typeface="+mj-lt"/>
              <a:buAutoNum type="arabicPeriod"/>
            </a:pPr>
            <a:r>
              <a:rPr lang="en-GB" dirty="0">
                <a:latin typeface="Calibri"/>
                <a:cs typeface="Arial"/>
              </a:rPr>
              <a:t>Who models it for you?</a:t>
            </a:r>
          </a:p>
          <a:p>
            <a:pPr marL="514350" indent="-514350">
              <a:buClr>
                <a:srgbClr val="E94B58"/>
              </a:buClr>
              <a:buFont typeface="+mj-lt"/>
              <a:buAutoNum type="arabicPeriod"/>
            </a:pPr>
            <a:r>
              <a:rPr lang="en-GB" dirty="0">
                <a:latin typeface="Calibri"/>
                <a:cs typeface="Arial"/>
              </a:rPr>
              <a:t>How does your leadership raise the expectations in the communities you serve? </a:t>
            </a:r>
            <a:endParaRPr lang="en-GB" dirty="0">
              <a:latin typeface="Calibri"/>
              <a:cs typeface="Arial" panose="020B0604020202020204" pitchFamily="34" charset="0"/>
            </a:endParaRPr>
          </a:p>
          <a:p>
            <a:pPr>
              <a:buClr>
                <a:srgbClr val="E94B58"/>
              </a:buClr>
            </a:pPr>
            <a:endParaRPr lang="en-GB" dirty="0"/>
          </a:p>
        </p:txBody>
      </p:sp>
    </p:spTree>
    <p:extLst>
      <p:ext uri="{BB962C8B-B14F-4D97-AF65-F5344CB8AC3E}">
        <p14:creationId xmlns:p14="http://schemas.microsoft.com/office/powerpoint/2010/main" val="102041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558946" y="-1565198"/>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What are the standards we should expect to see when we lead others?</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356885" y="0"/>
            <a:ext cx="11478229" cy="1007576"/>
          </a:xfrm>
        </p:spPr>
        <p:txBody>
          <a:bodyPr/>
          <a:lstStyle/>
          <a:p>
            <a:r>
              <a:rPr lang="en-GB" sz="4000" dirty="0">
                <a:cs typeface="Arial" panose="020B0604020202020204" pitchFamily="34" charset="0"/>
              </a:rPr>
              <a:t>What are the standards we should expect to see when we lead others?</a:t>
            </a:r>
            <a:endParaRPr lang="en-GB" sz="4000" dirty="0"/>
          </a:p>
        </p:txBody>
      </p:sp>
      <p:sp>
        <p:nvSpPr>
          <p:cNvPr id="6" name="Content Placeholder 2"/>
          <p:cNvSpPr txBox="1">
            <a:spLocks/>
          </p:cNvSpPr>
          <p:nvPr/>
        </p:nvSpPr>
        <p:spPr>
          <a:xfrm>
            <a:off x="558946" y="1378635"/>
            <a:ext cx="5417689" cy="4473526"/>
          </a:xfrm>
          <a:prstGeom prst="rect">
            <a:avLst/>
          </a:prstGeom>
          <a:ln>
            <a:solidFill>
              <a:srgbClr val="002060"/>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E94B58"/>
                </a:solidFill>
                <a:effectLst/>
                <a:uLnTx/>
                <a:uFillTx/>
                <a:latin typeface="Calibri" panose="020F0502020204030204"/>
                <a:ea typeface="+mn-ea"/>
                <a:cs typeface="Arial" panose="020B0604020202020204" pitchFamily="34" charset="0"/>
              </a:rPr>
              <a:t>Behaviours-Reacting to what we observe</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way adults behave towards children</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way adults behave towards other adults</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way children behave towards other children</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way in which we build relationships with parents</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endParaRPr kumimoji="0" lang="en-GB"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endParaRPr>
          </a:p>
          <a:p>
            <a:pPr marL="457200" marR="0" lvl="0" indent="-45720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E94B58"/>
                </a:solidFill>
                <a:effectLst/>
                <a:uLnTx/>
                <a:uFillTx/>
                <a:latin typeface="Calibri" panose="020F0502020204030204"/>
                <a:ea typeface="+mn-ea"/>
                <a:cs typeface="Arial" panose="020B0604020202020204" pitchFamily="34" charset="0"/>
              </a:rPr>
              <a:t>Inclusion-Building fairness and equity</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fairness of keeping an open mind and listening to every person who experiences our leadership </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refusal to give up on any child or adult no matter how demanding their behaviours might be</a:t>
            </a:r>
          </a:p>
        </p:txBody>
      </p:sp>
      <p:sp>
        <p:nvSpPr>
          <p:cNvPr id="7" name="Content Placeholder 3"/>
          <p:cNvSpPr txBox="1">
            <a:spLocks/>
          </p:cNvSpPr>
          <p:nvPr/>
        </p:nvSpPr>
        <p:spPr>
          <a:xfrm>
            <a:off x="6316394" y="1378635"/>
            <a:ext cx="5399356" cy="4473526"/>
          </a:xfrm>
          <a:prstGeom prst="rect">
            <a:avLst/>
          </a:prstGeom>
          <a:ln>
            <a:solidFill>
              <a:srgbClr val="002060"/>
            </a:solid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E94B58"/>
                </a:solidFill>
                <a:effectLst/>
                <a:uLnTx/>
                <a:uFillTx/>
                <a:latin typeface="Calibri" panose="020F0502020204030204"/>
                <a:ea typeface="+mn-ea"/>
                <a:cs typeface="Arial" panose="020B0604020202020204" pitchFamily="34" charset="0"/>
              </a:rPr>
              <a:t>Entitlements-Building equality</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entitlement of all children to quality teaching </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entitlement of adults to being developed professionally</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entitlement of adults to wellbeing in the workplace</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endParaRPr kumimoji="0" lang="en-GB" sz="18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endParaRPr>
          </a:p>
          <a:p>
            <a:pPr marL="457200" marR="0" lvl="0" indent="-45720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E94B58"/>
                </a:solidFill>
                <a:effectLst/>
                <a:uLnTx/>
                <a:uFillTx/>
                <a:latin typeface="Calibri" panose="020F0502020204030204"/>
                <a:ea typeface="+mn-ea"/>
                <a:cs typeface="Arial" panose="020B0604020202020204" pitchFamily="34" charset="0"/>
              </a:rPr>
              <a:t>Supporting our Educational Community</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19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belief that leaders in schools within their community are educating all children not just those in their building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6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718835" y="-1560390"/>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How do we enact our vales as we improve our schools?</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20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530200"/>
            <a:ext cx="11478229" cy="573604"/>
          </a:xfrm>
        </p:spPr>
        <p:txBody>
          <a:bodyPr/>
          <a:lstStyle/>
          <a:p>
            <a:r>
              <a:rPr lang="en-GB" sz="3600" dirty="0">
                <a:cs typeface="Arial" panose="020B0604020202020204" pitchFamily="34" charset="0"/>
              </a:rPr>
              <a:t>How do we enact our values as we improve our schools?</a:t>
            </a:r>
            <a:endParaRPr lang="en-GB" sz="3600" dirty="0"/>
          </a:p>
        </p:txBody>
      </p:sp>
      <p:sp>
        <p:nvSpPr>
          <p:cNvPr id="6" name="Content Placeholder 2"/>
          <p:cNvSpPr txBox="1">
            <a:spLocks/>
          </p:cNvSpPr>
          <p:nvPr/>
        </p:nvSpPr>
        <p:spPr>
          <a:xfrm>
            <a:off x="430236" y="1308295"/>
            <a:ext cx="5295313" cy="4720220"/>
          </a:xfrm>
          <a:prstGeom prst="rect">
            <a:avLst/>
          </a:prstGeom>
          <a:ln>
            <a:solidFill>
              <a:schemeClr val="bg1"/>
            </a:solid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describe them to staff, students and parents </a:t>
            </a:r>
          </a:p>
          <a:p>
            <a:pPr marL="342900" marR="0" lvl="0" indent="-3429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celebrate examples of when we see them being displayed </a:t>
            </a:r>
          </a:p>
          <a:p>
            <a:pPr marL="342900" marR="0" lvl="0" indent="-3429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place praise ahead of sanction </a:t>
            </a:r>
          </a:p>
          <a:p>
            <a:pPr marL="342900" marR="0" lvl="0" indent="-342900" algn="l" defTabSz="914400" rtl="0" eaLnBrk="1" fontAlgn="auto" latinLnBrk="0" hangingPunct="1">
              <a:lnSpc>
                <a:spcPct val="90000"/>
              </a:lnSpc>
              <a:spcBef>
                <a:spcPts val="1000"/>
              </a:spcBef>
              <a:spcAft>
                <a:spcPts val="0"/>
              </a:spcAft>
              <a:buClr>
                <a:srgbClr val="E94B58"/>
              </a:buClr>
              <a:buSzTx/>
              <a:buFont typeface="Calibri" panose="020F0502020204030204" pitchFamily="34" charset="0"/>
              <a:buChar char="˃"/>
              <a:tabLst/>
              <a:defRPr/>
            </a:pPr>
            <a:r>
              <a:rPr kumimoji="0" lang="en-GB" sz="2800" b="1" i="0" u="none" strike="noStrike" kern="1200" cap="none" spc="0" normalizeH="0" baseline="0" noProof="0" dirty="0">
                <a:ln>
                  <a:noFill/>
                </a:ln>
                <a:solidFill>
                  <a:srgbClr val="E94B58"/>
                </a:solidFill>
                <a:effectLst/>
                <a:uLnTx/>
                <a:uFillTx/>
                <a:latin typeface="Calibri" panose="020F0502020204030204"/>
                <a:ea typeface="+mn-ea"/>
                <a:cs typeface="Arial" panose="020B0604020202020204" pitchFamily="34" charset="0"/>
              </a:rPr>
              <a:t>Question? What is the risk of our values being obscured from those we lead?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3"/>
          <p:cNvSpPr txBox="1">
            <a:spLocks/>
          </p:cNvSpPr>
          <p:nvPr/>
        </p:nvSpPr>
        <p:spPr>
          <a:xfrm>
            <a:off x="5978770" y="1308294"/>
            <a:ext cx="5793252" cy="4720219"/>
          </a:xfrm>
          <a:prstGeom prst="rect">
            <a:avLst/>
          </a:prstGeom>
          <a:ln>
            <a:solidFill>
              <a:schemeClr val="bg1"/>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E94B58"/>
                </a:solidFill>
                <a:effectLst/>
                <a:uLnTx/>
                <a:uFillTx/>
                <a:latin typeface="Calibri" panose="020F0502020204030204"/>
                <a:ea typeface="+mn-ea"/>
                <a:cs typeface="Arial" panose="020B0604020202020204" pitchFamily="34" charset="0"/>
              </a:rPr>
              <a:t>Our actions also make explicit our values when we are…</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Appointing &amp; Promoting Staff</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Performance managing staff</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Managing our mates</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&amp; “</a:t>
            </a: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Managing more experienced staff</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Praising and Sanctioning children</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Responding to upset or the  challenging behaviour of visitors to the school</a:t>
            </a:r>
          </a:p>
          <a:p>
            <a:pPr marL="457200" marR="0" lvl="0" indent="-457200" algn="l" defTabSz="914400" rtl="0" eaLnBrk="1" fontAlgn="auto" latinLnBrk="0" hangingPunct="1">
              <a:lnSpc>
                <a:spcPct val="90000"/>
              </a:lnSpc>
              <a:spcBef>
                <a:spcPts val="600"/>
              </a:spcBef>
              <a:spcAft>
                <a:spcPts val="0"/>
              </a:spcAft>
              <a:buClr>
                <a:srgbClr val="E94B58"/>
              </a:buClr>
              <a:buSzTx/>
              <a:buFont typeface="Calibri" panose="020F050202020403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Creating our strategic plans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760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379827" y="-1596239"/>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How do we help others to model ethical leadership?</a:t>
            </a:r>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6" name="Text Placeholder 5"/>
          <p:cNvSpPr>
            <a:spLocks noGrp="1"/>
          </p:cNvSpPr>
          <p:nvPr>
            <p:ph type="body" sz="quarter" idx="18"/>
          </p:nvPr>
        </p:nvSpPr>
        <p:spPr>
          <a:xfrm>
            <a:off x="237521" y="536003"/>
            <a:ext cx="11478229" cy="562708"/>
          </a:xfrm>
        </p:spPr>
        <p:txBody>
          <a:bodyPr/>
          <a:lstStyle/>
          <a:p>
            <a:r>
              <a:rPr lang="en-GB" sz="4000" dirty="0">
                <a:cs typeface="Arial" panose="020B0604020202020204" pitchFamily="34" charset="0"/>
              </a:rPr>
              <a:t>How do we help others to model ethical leadership?</a:t>
            </a:r>
            <a:endParaRPr lang="en-GB" sz="4000" dirty="0"/>
          </a:p>
        </p:txBody>
      </p:sp>
      <p:sp>
        <p:nvSpPr>
          <p:cNvPr id="2" name="Text Placeholder 1"/>
          <p:cNvSpPr>
            <a:spLocks noGrp="1"/>
          </p:cNvSpPr>
          <p:nvPr>
            <p:ph type="body" sz="quarter" idx="16"/>
          </p:nvPr>
        </p:nvSpPr>
        <p:spPr>
          <a:xfrm>
            <a:off x="379827" y="1386506"/>
            <a:ext cx="6729391" cy="4538806"/>
          </a:xfrm>
        </p:spPr>
        <p:txBody>
          <a:bodyPr/>
          <a:lstStyle/>
          <a:p>
            <a:pPr marL="457200" indent="-457200">
              <a:buClr>
                <a:srgbClr val="E94B58"/>
              </a:buClr>
              <a:buFont typeface="Arial" panose="020B0604020202020204" pitchFamily="34" charset="0"/>
              <a:buChar char="˃"/>
            </a:pPr>
            <a:r>
              <a:rPr lang="en-GB" dirty="0">
                <a:latin typeface="Calibri" panose="020F0502020204030204" pitchFamily="34" charset="0"/>
                <a:cs typeface="Arial" panose="020B0604020202020204" pitchFamily="34" charset="0"/>
              </a:rPr>
              <a:t>What does it mean to be a role model?</a:t>
            </a:r>
          </a:p>
          <a:p>
            <a:pPr marL="1143000" lvl="1" indent="-457200">
              <a:buClr>
                <a:srgbClr val="E94B58"/>
              </a:buClr>
              <a:buFont typeface="Arial" panose="020B0604020202020204" pitchFamily="34" charset="0"/>
              <a:buChar char="˃"/>
            </a:pPr>
            <a:r>
              <a:rPr lang="en-GB" sz="2800" i="1" dirty="0">
                <a:solidFill>
                  <a:srgbClr val="3C3C3B"/>
                </a:solidFill>
                <a:latin typeface="Calibri" panose="020F0502020204030204" pitchFamily="34" charset="0"/>
                <a:cs typeface="Arial" panose="020B0604020202020204" pitchFamily="34" charset="0"/>
              </a:rPr>
              <a:t>A good </a:t>
            </a:r>
            <a:r>
              <a:rPr lang="en-GB" sz="2800" b="1" i="1" dirty="0">
                <a:solidFill>
                  <a:srgbClr val="3C3C3B"/>
                </a:solidFill>
                <a:latin typeface="Calibri" panose="020F0502020204030204" pitchFamily="34" charset="0"/>
                <a:cs typeface="Arial" panose="020B0604020202020204" pitchFamily="34" charset="0"/>
              </a:rPr>
              <a:t>leadership role model</a:t>
            </a:r>
            <a:r>
              <a:rPr lang="en-GB" sz="2800" i="1" dirty="0">
                <a:solidFill>
                  <a:srgbClr val="3C3C3B"/>
                </a:solidFill>
                <a:latin typeface="Calibri" panose="020F0502020204030204" pitchFamily="34" charset="0"/>
                <a:cs typeface="Arial" panose="020B0604020202020204" pitchFamily="34" charset="0"/>
              </a:rPr>
              <a:t> sets high standards of accountability for themselves and their behaviours</a:t>
            </a:r>
          </a:p>
          <a:p>
            <a:pPr marL="457200" indent="-457200">
              <a:buClr>
                <a:srgbClr val="E94B58"/>
              </a:buClr>
              <a:buFont typeface="Arial" panose="020B0604020202020204" pitchFamily="34" charset="0"/>
              <a:buChar char="˃"/>
            </a:pPr>
            <a:r>
              <a:rPr lang="en-GB" dirty="0">
                <a:latin typeface="Calibri" panose="020F0502020204030204" pitchFamily="34" charset="0"/>
                <a:cs typeface="Arial" panose="020B0604020202020204" pitchFamily="34" charset="0"/>
              </a:rPr>
              <a:t>How close to reality is the behaviour you </a:t>
            </a:r>
            <a:r>
              <a:rPr lang="en-GB" b="1" dirty="0">
                <a:latin typeface="Calibri" panose="020F0502020204030204" pitchFamily="34" charset="0"/>
                <a:cs typeface="Arial" panose="020B0604020202020204" pitchFamily="34" charset="0"/>
              </a:rPr>
              <a:t>want</a:t>
            </a:r>
            <a:r>
              <a:rPr lang="en-GB" dirty="0">
                <a:latin typeface="Calibri" panose="020F0502020204030204" pitchFamily="34" charset="0"/>
                <a:cs typeface="Arial" panose="020B0604020202020204" pitchFamily="34" charset="0"/>
              </a:rPr>
              <a:t> to model compared with that which others see?</a:t>
            </a:r>
          </a:p>
          <a:p>
            <a:endParaRPr lang="en-GB" dirty="0"/>
          </a:p>
        </p:txBody>
      </p:sp>
      <p:pic>
        <p:nvPicPr>
          <p:cNvPr id="7" name="Content Placeholder 5" descr="One person lifting another person up a hill using their hand. " title="A human lending a helping hand"/>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372" r="2372"/>
          <a:stretch>
            <a:fillRect/>
          </a:stretch>
        </p:blipFill>
        <p:spPr/>
      </p:pic>
    </p:spTree>
    <p:extLst>
      <p:ext uri="{BB962C8B-B14F-4D97-AF65-F5344CB8AC3E}">
        <p14:creationId xmlns:p14="http://schemas.microsoft.com/office/powerpoint/2010/main" val="1764309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27000" y="4470400"/>
            <a:ext cx="5410200" cy="2387600"/>
          </a:xfrm>
        </p:spPr>
        <p:txBody>
          <a:bodyPr>
            <a:normAutofit fontScale="90000"/>
          </a:bodyPr>
          <a:lstStyle/>
          <a:p>
            <a:r>
              <a:rPr lang="en-GB" dirty="0">
                <a:solidFill>
                  <a:srgbClr val="00B0F0"/>
                </a:solidFill>
                <a:latin typeface="Arial" panose="020B0604020202020204" pitchFamily="34" charset="0"/>
                <a:cs typeface="Arial" panose="020B0604020202020204" pitchFamily="34" charset="0"/>
              </a:rPr>
              <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‘The standards you walk</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past are the standards</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you accept’</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Sir David Carter</a:t>
            </a:r>
            <a:br>
              <a:rPr lang="en-GB" dirty="0">
                <a:solidFill>
                  <a:srgbClr val="00B0F0"/>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969810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576943" y="-1440782"/>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How do we help others to model ethical leadership?</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8505" y="342877"/>
            <a:ext cx="11478229" cy="586479"/>
          </a:xfrm>
        </p:spPr>
        <p:txBody>
          <a:bodyPr/>
          <a:lstStyle/>
          <a:p>
            <a:r>
              <a:rPr lang="en-GB" sz="4000" dirty="0">
                <a:cs typeface="Arial" panose="020B0604020202020204" pitchFamily="34" charset="0"/>
              </a:rPr>
              <a:t>How do we help others to model ethical leadership?</a:t>
            </a:r>
            <a:endParaRPr lang="en-GB" sz="4000" dirty="0"/>
          </a:p>
        </p:txBody>
      </p:sp>
      <p:sp>
        <p:nvSpPr>
          <p:cNvPr id="3" name="Text Placeholder 2"/>
          <p:cNvSpPr>
            <a:spLocks noGrp="1"/>
          </p:cNvSpPr>
          <p:nvPr>
            <p:ph type="body" sz="quarter" idx="15"/>
          </p:nvPr>
        </p:nvSpPr>
        <p:spPr>
          <a:xfrm>
            <a:off x="237521" y="1338726"/>
            <a:ext cx="11479213" cy="4498975"/>
          </a:xfrm>
        </p:spPr>
        <p:txBody>
          <a:bodyPr/>
          <a:lstStyle/>
          <a:p>
            <a:pPr indent="-396000">
              <a:spcBef>
                <a:spcPts val="0"/>
              </a:spcBef>
            </a:pPr>
            <a:r>
              <a:rPr lang="en-GB" b="1" dirty="0">
                <a:solidFill>
                  <a:srgbClr val="E94B58"/>
                </a:solidFill>
                <a:cs typeface="Arial" panose="020B0604020202020204" pitchFamily="34" charset="0"/>
              </a:rPr>
              <a:t>The role of coaching/mentoring in creating great role models – </a:t>
            </a:r>
            <a:r>
              <a:rPr lang="en-GB" i="1" dirty="0">
                <a:solidFill>
                  <a:srgbClr val="E94B58"/>
                </a:solidFill>
                <a:cs typeface="Arial" panose="020B0604020202020204" pitchFamily="34" charset="0"/>
              </a:rPr>
              <a:t>the 6 questions I use more than any others with leaders I coach</a:t>
            </a:r>
          </a:p>
          <a:p>
            <a:pPr indent="-396000">
              <a:spcBef>
                <a:spcPts val="0"/>
              </a:spcBef>
            </a:pPr>
            <a:endParaRPr lang="en-GB" sz="1000" i="1" dirty="0">
              <a:solidFill>
                <a:srgbClr val="E94B58"/>
              </a:solidFill>
              <a:cs typeface="Arial" panose="020B0604020202020204" pitchFamily="34" charset="0"/>
            </a:endParaRPr>
          </a:p>
          <a:p>
            <a:pPr marL="457200" lvl="1" indent="-457200">
              <a:spcBef>
                <a:spcPts val="0"/>
              </a:spcBef>
              <a:spcAft>
                <a:spcPts val="600"/>
              </a:spcAft>
              <a:buClr>
                <a:srgbClr val="E94B58"/>
              </a:buClr>
              <a:buFont typeface="+mj-lt"/>
              <a:buAutoNum type="arabicPeriod"/>
            </a:pPr>
            <a:r>
              <a:rPr lang="en-GB" dirty="0">
                <a:cs typeface="Arial" panose="020B0604020202020204" pitchFamily="34" charset="0"/>
              </a:rPr>
              <a:t>What are your current developmental goals and how far have you come in the last 12 months</a:t>
            </a:r>
          </a:p>
          <a:p>
            <a:pPr marL="457200" lvl="1" indent="-457200">
              <a:spcBef>
                <a:spcPts val="0"/>
              </a:spcBef>
              <a:spcAft>
                <a:spcPts val="600"/>
              </a:spcAft>
              <a:buClr>
                <a:srgbClr val="E94B58"/>
              </a:buClr>
              <a:buFont typeface="+mj-lt"/>
              <a:buAutoNum type="arabicPeriod"/>
            </a:pPr>
            <a:r>
              <a:rPr lang="en-GB" dirty="0">
                <a:cs typeface="Arial" panose="020B0604020202020204" pitchFamily="34" charset="0"/>
              </a:rPr>
              <a:t>How challenging of your own performance do you want to be?</a:t>
            </a:r>
          </a:p>
          <a:p>
            <a:pPr marL="457200" lvl="1" indent="-457200">
              <a:spcBef>
                <a:spcPts val="0"/>
              </a:spcBef>
              <a:spcAft>
                <a:spcPts val="600"/>
              </a:spcAft>
              <a:buClr>
                <a:srgbClr val="E94B58"/>
              </a:buClr>
              <a:buFont typeface="+mj-lt"/>
              <a:buAutoNum type="arabicPeriod"/>
            </a:pPr>
            <a:r>
              <a:rPr lang="en-GB" dirty="0">
                <a:cs typeface="Arial" panose="020B0604020202020204" pitchFamily="34" charset="0"/>
              </a:rPr>
              <a:t>How close is the alignment between your personal leadership competencies and the behaviours you show most frequently</a:t>
            </a:r>
          </a:p>
          <a:p>
            <a:pPr marL="457200" lvl="1" indent="-457200">
              <a:spcBef>
                <a:spcPts val="0"/>
              </a:spcBef>
              <a:spcAft>
                <a:spcPts val="600"/>
              </a:spcAft>
              <a:buClr>
                <a:srgbClr val="E94B58"/>
              </a:buClr>
              <a:buFont typeface="+mj-lt"/>
              <a:buAutoNum type="arabicPeriod"/>
            </a:pPr>
            <a:r>
              <a:rPr lang="en-GB" dirty="0">
                <a:cs typeface="Arial" panose="020B0604020202020204" pitchFamily="34" charset="0"/>
              </a:rPr>
              <a:t>How do you know that you embody your own motivations and values?</a:t>
            </a:r>
          </a:p>
          <a:p>
            <a:pPr marL="457200" lvl="1" indent="-457200">
              <a:spcBef>
                <a:spcPts val="0"/>
              </a:spcBef>
              <a:spcAft>
                <a:spcPts val="600"/>
              </a:spcAft>
              <a:buClr>
                <a:srgbClr val="E94B58"/>
              </a:buClr>
              <a:buFont typeface="+mj-lt"/>
              <a:buAutoNum type="arabicPeriod"/>
            </a:pPr>
            <a:r>
              <a:rPr lang="en-GB" dirty="0">
                <a:cs typeface="Arial" panose="020B0604020202020204" pitchFamily="34" charset="0"/>
              </a:rPr>
              <a:t>What habits and insecurities hold you back?</a:t>
            </a:r>
          </a:p>
          <a:p>
            <a:pPr marL="457200" lvl="1" indent="-457200">
              <a:spcBef>
                <a:spcPts val="0"/>
              </a:spcBef>
              <a:spcAft>
                <a:spcPts val="600"/>
              </a:spcAft>
              <a:buClr>
                <a:srgbClr val="E94B58"/>
              </a:buClr>
              <a:buFont typeface="+mj-lt"/>
              <a:buAutoNum type="arabicPeriod"/>
            </a:pPr>
            <a:r>
              <a:rPr lang="en-GB" dirty="0">
                <a:cs typeface="Arial" panose="020B0604020202020204" pitchFamily="34" charset="0"/>
              </a:rPr>
              <a:t>Do you behave differently when you are being observed in public as opposed to a more private setting?</a:t>
            </a:r>
          </a:p>
          <a:p>
            <a:endParaRPr lang="en-GB" dirty="0"/>
          </a:p>
        </p:txBody>
      </p:sp>
    </p:spTree>
    <p:extLst>
      <p:ext uri="{BB962C8B-B14F-4D97-AF65-F5344CB8AC3E}">
        <p14:creationId xmlns:p14="http://schemas.microsoft.com/office/powerpoint/2010/main" val="82599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07963" y="-1569603"/>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How does our leadership raise the expectations in the communities we serve?</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123126"/>
            <a:ext cx="11478229" cy="792162"/>
          </a:xfrm>
        </p:spPr>
        <p:txBody>
          <a:bodyPr/>
          <a:lstStyle/>
          <a:p>
            <a:r>
              <a:rPr lang="en-GB" sz="3600" dirty="0">
                <a:cs typeface="Arial" panose="020B0604020202020204" pitchFamily="34" charset="0"/>
              </a:rPr>
              <a:t>How does our leadership raise the expectations in the communities we serve?</a:t>
            </a:r>
            <a:endParaRPr lang="en-GB" sz="3600" dirty="0"/>
          </a:p>
        </p:txBody>
      </p:sp>
      <p:sp>
        <p:nvSpPr>
          <p:cNvPr id="3" name="Text Placeholder 2"/>
          <p:cNvSpPr>
            <a:spLocks noGrp="1"/>
          </p:cNvSpPr>
          <p:nvPr>
            <p:ph type="body" sz="quarter" idx="15"/>
          </p:nvPr>
        </p:nvSpPr>
        <p:spPr>
          <a:xfrm>
            <a:off x="407963" y="1380930"/>
            <a:ext cx="11308771" cy="4498975"/>
          </a:xfrm>
        </p:spPr>
        <p:txBody>
          <a:bodyPr/>
          <a:lstStyle/>
          <a:p>
            <a:r>
              <a:rPr lang="en-GB" dirty="0">
                <a:latin typeface="Calibri" panose="020F0502020204030204" pitchFamily="34" charset="0"/>
                <a:cs typeface="Arial" panose="020B0604020202020204" pitchFamily="34" charset="0"/>
              </a:rPr>
              <a:t>By raising our expectations of the standards we would be happy to accept we…</a:t>
            </a:r>
          </a:p>
          <a:p>
            <a:pPr marL="457200" lvl="1" indent="-457200">
              <a:spcBef>
                <a:spcPts val="600"/>
              </a:spcBef>
              <a:buClr>
                <a:srgbClr val="E94B58"/>
              </a:buClr>
              <a:buFont typeface="Arial" panose="020B0604020202020204" pitchFamily="34" charset="0"/>
              <a:buChar char="˃"/>
            </a:pPr>
            <a:r>
              <a:rPr lang="en-GB" dirty="0">
                <a:solidFill>
                  <a:srgbClr val="3C3C3B"/>
                </a:solidFill>
                <a:latin typeface="Calibri" panose="020F0502020204030204" pitchFamily="34" charset="0"/>
                <a:cs typeface="Arial" panose="020B0604020202020204" pitchFamily="34" charset="0"/>
              </a:rPr>
              <a:t>Play the short and long term game</a:t>
            </a:r>
          </a:p>
          <a:p>
            <a:pPr marL="457200" lvl="1" indent="-457200">
              <a:spcBef>
                <a:spcPts val="600"/>
              </a:spcBef>
              <a:buClr>
                <a:srgbClr val="E94B58"/>
              </a:buClr>
              <a:buFont typeface="Arial" panose="020B0604020202020204" pitchFamily="34" charset="0"/>
              <a:buChar char="˃"/>
            </a:pPr>
            <a:r>
              <a:rPr lang="en-GB" dirty="0">
                <a:solidFill>
                  <a:srgbClr val="3C3C3B"/>
                </a:solidFill>
                <a:latin typeface="Calibri" panose="020F0502020204030204" pitchFamily="34" charset="0"/>
                <a:cs typeface="Arial" panose="020B0604020202020204" pitchFamily="34" charset="0"/>
              </a:rPr>
              <a:t>We develop people to become great citizens</a:t>
            </a:r>
          </a:p>
          <a:p>
            <a:pPr marL="457200" lvl="1" indent="-457200">
              <a:spcBef>
                <a:spcPts val="600"/>
              </a:spcBef>
              <a:buClr>
                <a:srgbClr val="E94B58"/>
              </a:buClr>
              <a:buFont typeface="Arial" panose="020B0604020202020204" pitchFamily="34" charset="0"/>
              <a:buChar char="˃"/>
            </a:pPr>
            <a:r>
              <a:rPr lang="en-GB" dirty="0">
                <a:solidFill>
                  <a:srgbClr val="3C3C3B"/>
                </a:solidFill>
                <a:latin typeface="Calibri" panose="020F0502020204030204" pitchFamily="34" charset="0"/>
                <a:cs typeface="Arial" panose="020B0604020202020204" pitchFamily="34" charset="0"/>
              </a:rPr>
              <a:t>We paint the picture of what is possible</a:t>
            </a:r>
          </a:p>
          <a:p>
            <a:pPr marL="457200" lvl="1" indent="-457200">
              <a:spcBef>
                <a:spcPts val="600"/>
              </a:spcBef>
              <a:buClr>
                <a:srgbClr val="E94B58"/>
              </a:buClr>
              <a:buFont typeface="Arial" panose="020B0604020202020204" pitchFamily="34" charset="0"/>
              <a:buChar char="˃"/>
            </a:pPr>
            <a:r>
              <a:rPr lang="en-GB" dirty="0">
                <a:solidFill>
                  <a:srgbClr val="3C3C3B"/>
                </a:solidFill>
                <a:latin typeface="Calibri" panose="020F0502020204030204" pitchFamily="34" charset="0"/>
                <a:cs typeface="Arial" panose="020B0604020202020204" pitchFamily="34" charset="0"/>
              </a:rPr>
              <a:t>We transform communities through hope and optimism</a:t>
            </a:r>
          </a:p>
          <a:p>
            <a:pPr marL="457200" lvl="1" indent="-457200">
              <a:spcBef>
                <a:spcPts val="600"/>
              </a:spcBef>
              <a:buClr>
                <a:srgbClr val="E94B58"/>
              </a:buClr>
              <a:buFont typeface="Arial" panose="020B0604020202020204" pitchFamily="34" charset="0"/>
              <a:buChar char="˃"/>
            </a:pPr>
            <a:r>
              <a:rPr lang="en-GB" dirty="0">
                <a:solidFill>
                  <a:srgbClr val="3C3C3B"/>
                </a:solidFill>
                <a:latin typeface="Calibri" panose="020F0502020204030204" pitchFamily="34" charset="0"/>
                <a:cs typeface="Arial" panose="020B0604020202020204" pitchFamily="34" charset="0"/>
              </a:rPr>
              <a:t>We step up when another school is in trouble </a:t>
            </a:r>
          </a:p>
          <a:p>
            <a:pPr marL="457200" lvl="1" indent="-457200">
              <a:spcBef>
                <a:spcPts val="600"/>
              </a:spcBef>
              <a:buClr>
                <a:srgbClr val="E94B58"/>
              </a:buClr>
              <a:buFont typeface="Arial" panose="020B0604020202020204" pitchFamily="34" charset="0"/>
              <a:buChar char="˃"/>
            </a:pPr>
            <a:r>
              <a:rPr lang="en-GB" dirty="0">
                <a:solidFill>
                  <a:srgbClr val="3C3C3B"/>
                </a:solidFill>
                <a:latin typeface="Calibri" panose="020F0502020204030204" pitchFamily="34" charset="0"/>
                <a:cs typeface="Arial" panose="020B0604020202020204" pitchFamily="34" charset="0"/>
              </a:rPr>
              <a:t>We create legacy that leaves a school in a better position than we found it in</a:t>
            </a:r>
          </a:p>
          <a:p>
            <a:endParaRPr lang="en-GB" dirty="0"/>
          </a:p>
        </p:txBody>
      </p:sp>
    </p:spTree>
    <p:extLst>
      <p:ext uri="{BB962C8B-B14F-4D97-AF65-F5344CB8AC3E}">
        <p14:creationId xmlns:p14="http://schemas.microsoft.com/office/powerpoint/2010/main" val="392187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89857" y="-1408729"/>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Our generation of leaders must play an even bigger role in increasing Social Mobility</a:t>
            </a:r>
            <a:endParaRPr lang="en-GB" dirty="0"/>
          </a:p>
        </p:txBody>
      </p:sp>
      <p:sp>
        <p:nvSpPr>
          <p:cNvPr id="3" name="Slide Number Placeholder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20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 Placeholder 7"/>
          <p:cNvSpPr>
            <a:spLocks noGrp="1"/>
          </p:cNvSpPr>
          <p:nvPr>
            <p:ph type="body" sz="quarter" idx="18"/>
          </p:nvPr>
        </p:nvSpPr>
        <p:spPr>
          <a:xfrm>
            <a:off x="242917" y="56214"/>
            <a:ext cx="11478229" cy="792162"/>
          </a:xfrm>
        </p:spPr>
        <p:txBody>
          <a:bodyPr/>
          <a:lstStyle/>
          <a:p>
            <a:r>
              <a:rPr lang="en-GB" sz="4000" dirty="0">
                <a:cs typeface="Arial" panose="020B0604020202020204" pitchFamily="34" charset="0"/>
              </a:rPr>
              <a:t>Our next generation of leaders must play an even bigger role in increasing Social Mobility</a:t>
            </a:r>
            <a:endParaRPr lang="en-GB" sz="4000" dirty="0"/>
          </a:p>
        </p:txBody>
      </p:sp>
      <p:sp>
        <p:nvSpPr>
          <p:cNvPr id="5" name="Text Placeholder 4"/>
          <p:cNvSpPr>
            <a:spLocks noGrp="1"/>
          </p:cNvSpPr>
          <p:nvPr>
            <p:ph type="body" sz="quarter" idx="16"/>
          </p:nvPr>
        </p:nvSpPr>
        <p:spPr>
          <a:xfrm>
            <a:off x="365760" y="1386506"/>
            <a:ext cx="6973809" cy="4071759"/>
          </a:xfrm>
        </p:spPr>
        <p:txBody>
          <a:bodyPr/>
          <a:lstStyle/>
          <a:p>
            <a:pPr>
              <a:spcBef>
                <a:spcPts val="600"/>
              </a:spcBef>
              <a:buClr>
                <a:srgbClr val="E94B58"/>
              </a:buClr>
            </a:pPr>
            <a:r>
              <a:rPr lang="en-GB" sz="2200" b="1" dirty="0">
                <a:solidFill>
                  <a:srgbClr val="E94B58"/>
                </a:solidFill>
                <a:cs typeface="Arial" panose="020B0604020202020204" pitchFamily="34" charset="0"/>
              </a:rPr>
              <a:t>What does this mean for the young people that you are responsible for?</a:t>
            </a:r>
            <a:endParaRPr lang="en-GB" sz="2200" dirty="0">
              <a:solidFill>
                <a:srgbClr val="E94B58"/>
              </a:solidFill>
              <a:cs typeface="Arial" panose="020B0604020202020204" pitchFamily="34" charset="0"/>
            </a:endParaRPr>
          </a:p>
          <a:p>
            <a:pPr marL="457200" indent="-457200">
              <a:spcBef>
                <a:spcPts val="600"/>
              </a:spcBef>
              <a:buClr>
                <a:srgbClr val="E94B58"/>
              </a:buClr>
              <a:buFont typeface="Calibri" panose="020F0502020204030204" pitchFamily="34" charset="0"/>
              <a:buChar char="˃"/>
            </a:pPr>
            <a:r>
              <a:rPr lang="en-GB" sz="2200" dirty="0">
                <a:cs typeface="Arial" panose="020B0604020202020204" pitchFamily="34" charset="0"/>
              </a:rPr>
              <a:t>Fairer access to Skills and Qualifications</a:t>
            </a:r>
          </a:p>
          <a:p>
            <a:pPr marL="457200" indent="-457200">
              <a:spcBef>
                <a:spcPts val="0"/>
              </a:spcBef>
              <a:buClr>
                <a:srgbClr val="E94B58"/>
              </a:buClr>
              <a:buFont typeface="Calibri" panose="020F0502020204030204" pitchFamily="34" charset="0"/>
              <a:buChar char="˃"/>
            </a:pPr>
            <a:r>
              <a:rPr lang="en-GB" sz="2200" dirty="0">
                <a:cs typeface="Arial" panose="020B0604020202020204" pitchFamily="34" charset="0"/>
              </a:rPr>
              <a:t>Focusing upon reading and vocabulary to close the literacy gap</a:t>
            </a:r>
          </a:p>
          <a:p>
            <a:pPr marL="457200" indent="-457200">
              <a:spcBef>
                <a:spcPts val="0"/>
              </a:spcBef>
              <a:buClr>
                <a:srgbClr val="E94B58"/>
              </a:buClr>
              <a:buFont typeface="Calibri" panose="020F0502020204030204" pitchFamily="34" charset="0"/>
              <a:buChar char="˃"/>
            </a:pPr>
            <a:r>
              <a:rPr lang="en-GB" sz="2200" dirty="0">
                <a:cs typeface="Arial" panose="020B0604020202020204" pitchFamily="34" charset="0"/>
              </a:rPr>
              <a:t>More resilient learners able to overcome challenges when they arise</a:t>
            </a:r>
          </a:p>
          <a:p>
            <a:pPr marL="457200" indent="-457200">
              <a:spcBef>
                <a:spcPts val="0"/>
              </a:spcBef>
              <a:buClr>
                <a:srgbClr val="E94B58"/>
              </a:buClr>
              <a:buFont typeface="Calibri" panose="020F0502020204030204" pitchFamily="34" charset="0"/>
              <a:buChar char="˃"/>
            </a:pPr>
            <a:r>
              <a:rPr lang="en-GB" sz="2200" dirty="0">
                <a:cs typeface="Arial"/>
              </a:rPr>
              <a:t>Creates exposure for learners to broader experiences in the Arts, Sport, &amp; Film, for example</a:t>
            </a:r>
          </a:p>
          <a:p>
            <a:pPr marL="457200" indent="-457200">
              <a:spcBef>
                <a:spcPts val="0"/>
              </a:spcBef>
              <a:buClr>
                <a:srgbClr val="E94B58"/>
              </a:buClr>
              <a:buFont typeface="Calibri" panose="020F0502020204030204" pitchFamily="34" charset="0"/>
              <a:buChar char="˃"/>
            </a:pPr>
            <a:r>
              <a:rPr lang="en-GB" sz="2200" dirty="0">
                <a:cs typeface="Arial" panose="020B0604020202020204" pitchFamily="34" charset="0"/>
              </a:rPr>
              <a:t>Makes the route map to HE and the workplace easier to follow</a:t>
            </a:r>
          </a:p>
          <a:p>
            <a:pPr marL="457200" indent="-457200">
              <a:spcBef>
                <a:spcPts val="0"/>
              </a:spcBef>
              <a:buClr>
                <a:srgbClr val="E94B58"/>
              </a:buClr>
              <a:buFont typeface="Calibri" panose="020F0502020204030204" pitchFamily="34" charset="0"/>
              <a:buChar char="˃"/>
            </a:pPr>
            <a:r>
              <a:rPr lang="en-GB" sz="2200" dirty="0">
                <a:cs typeface="Arial" panose="020B0604020202020204" pitchFamily="34" charset="0"/>
              </a:rPr>
              <a:t>Builds confidence and personal capacity, and drives social responsibility</a:t>
            </a:r>
          </a:p>
          <a:p>
            <a:endParaRPr lang="en-GB" sz="2200" dirty="0"/>
          </a:p>
        </p:txBody>
      </p:sp>
      <p:pic>
        <p:nvPicPr>
          <p:cNvPr id="9" name="Content Placeholder 4" descr="Image displaying the words ' Legacy - 15 lessons in leadership' - what the blacks can teach us about the business life - Quoted by James Kerr - &quot;Brilliant&quot;, Kevin Roberts, CEO Worldwide" title="Legacy - 15 lessons in lead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3236" y="1386506"/>
            <a:ext cx="3930989" cy="3756663"/>
          </a:xfrm>
          <a:prstGeom prst="rect">
            <a:avLst/>
          </a:prstGeom>
        </p:spPr>
      </p:pic>
      <p:sp>
        <p:nvSpPr>
          <p:cNvPr id="10" name="Rectangle 9"/>
          <p:cNvSpPr/>
          <p:nvPr/>
        </p:nvSpPr>
        <p:spPr>
          <a:xfrm>
            <a:off x="365760" y="5570806"/>
            <a:ext cx="11349990" cy="404447"/>
          </a:xfrm>
          <a:prstGeom prst="rect">
            <a:avLst/>
          </a:prstGeom>
          <a:solidFill>
            <a:srgbClr val="E94B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It is the Legacy Challenge and how we leave our schools in better shape than when we took them on</a:t>
            </a:r>
          </a:p>
        </p:txBody>
      </p:sp>
    </p:spTree>
    <p:extLst>
      <p:ext uri="{BB962C8B-B14F-4D97-AF65-F5344CB8AC3E}">
        <p14:creationId xmlns:p14="http://schemas.microsoft.com/office/powerpoint/2010/main" val="1034087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21047" y="-1562060"/>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“The standards you walk past are the standards you accept”</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237521" y="532941"/>
            <a:ext cx="11776287" cy="606540"/>
          </a:xfrm>
        </p:spPr>
        <p:txBody>
          <a:bodyPr/>
          <a:lstStyle/>
          <a:p>
            <a:r>
              <a:rPr lang="en-GB" sz="3600" dirty="0">
                <a:cs typeface="Arial" panose="020B0604020202020204" pitchFamily="34" charset="0"/>
              </a:rPr>
              <a:t>“The standards you walk past are the standards you accept” </a:t>
            </a:r>
            <a:endParaRPr lang="en-GB" sz="3600" dirty="0"/>
          </a:p>
        </p:txBody>
      </p:sp>
      <p:sp>
        <p:nvSpPr>
          <p:cNvPr id="3" name="Text Placeholder 2"/>
          <p:cNvSpPr>
            <a:spLocks noGrp="1"/>
          </p:cNvSpPr>
          <p:nvPr>
            <p:ph type="body" sz="quarter" idx="15"/>
          </p:nvPr>
        </p:nvSpPr>
        <p:spPr>
          <a:xfrm>
            <a:off x="421047" y="1352794"/>
            <a:ext cx="11294703" cy="4498975"/>
          </a:xfrm>
        </p:spPr>
        <p:txBody>
          <a:bodyPr/>
          <a:lstStyle/>
          <a:p>
            <a:pPr>
              <a:spcBef>
                <a:spcPts val="0"/>
              </a:spcBef>
            </a:pPr>
            <a:r>
              <a:rPr lang="en-GB" b="1" dirty="0">
                <a:solidFill>
                  <a:srgbClr val="E94B58"/>
                </a:solidFill>
                <a:latin typeface="Calibri" panose="020F0502020204030204" pitchFamily="34" charset="0"/>
                <a:cs typeface="Arial" panose="020B0604020202020204" pitchFamily="34" charset="0"/>
              </a:rPr>
              <a:t>What happens when we see the standards we want?</a:t>
            </a:r>
          </a:p>
          <a:p>
            <a:pPr>
              <a:spcBef>
                <a:spcPts val="0"/>
              </a:spcBef>
            </a:pPr>
            <a:endParaRPr lang="en-GB" sz="1050" b="1" dirty="0">
              <a:solidFill>
                <a:srgbClr val="E94B58"/>
              </a:solidFill>
              <a:latin typeface="Calibri" panose="020F0502020204030204" pitchFamily="34" charset="0"/>
              <a:cs typeface="Arial" panose="020B0604020202020204" pitchFamily="34" charset="0"/>
            </a:endParaRPr>
          </a:p>
          <a:p>
            <a:pPr marL="457200" lvl="1" indent="-457200">
              <a:spcBef>
                <a:spcPts val="0"/>
              </a:spcBef>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School Improvement </a:t>
            </a:r>
            <a:r>
              <a:rPr lang="en-GB" dirty="0">
                <a:latin typeface="Calibri" panose="020F0502020204030204" pitchFamily="34" charset="0"/>
                <a:cs typeface="Arial" panose="020B0604020202020204" pitchFamily="34" charset="0"/>
              </a:rPr>
              <a:t>is sequential and progressive</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Teacher Development </a:t>
            </a:r>
            <a:r>
              <a:rPr lang="en-GB" dirty="0">
                <a:latin typeface="Calibri" panose="020F0502020204030204" pitchFamily="34" charset="0"/>
                <a:cs typeface="Arial" panose="020B0604020202020204" pitchFamily="34" charset="0"/>
              </a:rPr>
              <a:t>is incremental and dynamic</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Children’s learning </a:t>
            </a:r>
            <a:r>
              <a:rPr lang="en-GB" dirty="0">
                <a:latin typeface="Calibri" panose="020F0502020204030204" pitchFamily="34" charset="0"/>
                <a:cs typeface="Arial" panose="020B0604020202020204" pitchFamily="34" charset="0"/>
              </a:rPr>
              <a:t>becomes enriched and embedded</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Curriculum</a:t>
            </a:r>
            <a:r>
              <a:rPr lang="en-GB" dirty="0">
                <a:latin typeface="Calibri" panose="020F0502020204030204" pitchFamily="34" charset="0"/>
                <a:cs typeface="Arial" panose="020B0604020202020204" pitchFamily="34" charset="0"/>
              </a:rPr>
              <a:t> becomes relevant and challenging</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Enrichment</a:t>
            </a:r>
            <a:r>
              <a:rPr lang="en-GB" b="1" dirty="0">
                <a:solidFill>
                  <a:srgbClr val="002060"/>
                </a:solidFill>
                <a:latin typeface="Calibri" panose="020F0502020204030204" pitchFamily="34" charset="0"/>
                <a:cs typeface="Arial" panose="020B0604020202020204" pitchFamily="34" charset="0"/>
              </a:rPr>
              <a:t> </a:t>
            </a:r>
            <a:r>
              <a:rPr lang="en-GB" dirty="0">
                <a:latin typeface="Calibri" panose="020F0502020204030204" pitchFamily="34" charset="0"/>
                <a:cs typeface="Arial" panose="020B0604020202020204" pitchFamily="34" charset="0"/>
              </a:rPr>
              <a:t>promotes deeper learning</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Relationships</a:t>
            </a:r>
            <a:r>
              <a:rPr lang="en-GB" dirty="0">
                <a:latin typeface="Calibri" panose="020F0502020204030204" pitchFamily="34" charset="0"/>
                <a:cs typeface="Arial" panose="020B0604020202020204" pitchFamily="34" charset="0"/>
              </a:rPr>
              <a:t> become more respectful</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Differences</a:t>
            </a:r>
            <a:r>
              <a:rPr lang="en-GB" dirty="0">
                <a:latin typeface="Calibri" panose="020F0502020204030204" pitchFamily="34" charset="0"/>
                <a:cs typeface="Arial" panose="020B0604020202020204" pitchFamily="34" charset="0"/>
              </a:rPr>
              <a:t> are celebrated</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Inclusion</a:t>
            </a:r>
            <a:r>
              <a:rPr lang="en-GB" dirty="0">
                <a:latin typeface="Calibri" panose="020F0502020204030204" pitchFamily="34" charset="0"/>
                <a:cs typeface="Arial" panose="020B0604020202020204" pitchFamily="34" charset="0"/>
              </a:rPr>
              <a:t> means people are included and welcomed</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Disagreements</a:t>
            </a:r>
            <a:r>
              <a:rPr lang="en-GB" dirty="0">
                <a:latin typeface="Calibri" panose="020F0502020204030204" pitchFamily="34" charset="0"/>
                <a:cs typeface="Arial" panose="020B0604020202020204" pitchFamily="34" charset="0"/>
              </a:rPr>
              <a:t> are resolved</a:t>
            </a:r>
          </a:p>
          <a:p>
            <a:pPr marL="457200" lvl="1" indent="-457200">
              <a:buFont typeface="Wingdings" panose="05000000000000000000" pitchFamily="2" charset="2"/>
              <a:buChar char="ü"/>
            </a:pPr>
            <a:r>
              <a:rPr lang="en-GB" b="1" dirty="0">
                <a:solidFill>
                  <a:srgbClr val="E94B58"/>
                </a:solidFill>
                <a:latin typeface="Calibri" panose="020F0502020204030204" pitchFamily="34" charset="0"/>
                <a:cs typeface="Arial" panose="020B0604020202020204" pitchFamily="34" charset="0"/>
              </a:rPr>
              <a:t>Communities</a:t>
            </a:r>
            <a:r>
              <a:rPr lang="en-GB" dirty="0">
                <a:latin typeface="Calibri" panose="020F0502020204030204" pitchFamily="34" charset="0"/>
                <a:cs typeface="Arial" panose="020B0604020202020204" pitchFamily="34" charset="0"/>
              </a:rPr>
              <a:t> are more hopeful and sustainable</a:t>
            </a:r>
          </a:p>
          <a:p>
            <a:endParaRPr lang="en-GB" dirty="0"/>
          </a:p>
        </p:txBody>
      </p:sp>
    </p:spTree>
    <p:extLst>
      <p:ext uri="{BB962C8B-B14F-4D97-AF65-F5344CB8AC3E}">
        <p14:creationId xmlns:p14="http://schemas.microsoft.com/office/powerpoint/2010/main" val="3542128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93895" y="-1434646"/>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Two questions the best leaders have to be able to answer</a:t>
            </a:r>
            <a:endParaRPr lang="en-GB" dirty="0"/>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3" name="Text Placeholder 10"/>
          <p:cNvSpPr>
            <a:spLocks noGrp="1"/>
          </p:cNvSpPr>
          <p:nvPr>
            <p:ph type="body" sz="quarter" idx="18"/>
          </p:nvPr>
        </p:nvSpPr>
        <p:spPr>
          <a:xfrm>
            <a:off x="237521" y="504808"/>
            <a:ext cx="11478229" cy="595709"/>
          </a:xfrm>
        </p:spPr>
        <p:txBody>
          <a:bodyPr/>
          <a:lstStyle/>
          <a:p>
            <a:r>
              <a:rPr lang="en-GB" sz="3600" dirty="0">
                <a:cs typeface="Arial" panose="020B0604020202020204" pitchFamily="34" charset="0"/>
              </a:rPr>
              <a:t>Two questions the best leaders have to be able to answer</a:t>
            </a:r>
            <a:endParaRPr lang="en-GB" sz="3600" dirty="0"/>
          </a:p>
          <a:p>
            <a:endParaRPr lang="en-GB" sz="3600" dirty="0"/>
          </a:p>
        </p:txBody>
      </p:sp>
      <p:sp>
        <p:nvSpPr>
          <p:cNvPr id="5" name="Text Placeholder 4"/>
          <p:cNvSpPr>
            <a:spLocks noGrp="1"/>
          </p:cNvSpPr>
          <p:nvPr>
            <p:ph type="body" sz="quarter" idx="16"/>
          </p:nvPr>
        </p:nvSpPr>
        <p:spPr>
          <a:xfrm>
            <a:off x="393895" y="1386506"/>
            <a:ext cx="6949440" cy="4538806"/>
          </a:xfrm>
        </p:spPr>
        <p:txBody>
          <a:bodyPr/>
          <a:lstStyle/>
          <a:p>
            <a:r>
              <a:rPr lang="en-GB" sz="3600" b="1" dirty="0">
                <a:solidFill>
                  <a:srgbClr val="E94B58"/>
                </a:solidFill>
              </a:rPr>
              <a:t>What are the standards that you would </a:t>
            </a:r>
            <a:r>
              <a:rPr lang="en-GB" sz="3600" b="1" u="sng" dirty="0">
                <a:solidFill>
                  <a:srgbClr val="E94B58"/>
                </a:solidFill>
              </a:rPr>
              <a:t>never </a:t>
            </a:r>
            <a:r>
              <a:rPr lang="en-GB" sz="3600" b="1" dirty="0">
                <a:solidFill>
                  <a:srgbClr val="E94B58"/>
                </a:solidFill>
              </a:rPr>
              <a:t>walk past if…</a:t>
            </a:r>
          </a:p>
          <a:p>
            <a:pPr marL="571500" indent="-571500">
              <a:spcBef>
                <a:spcPts val="0"/>
              </a:spcBef>
              <a:buClr>
                <a:srgbClr val="E94B58"/>
              </a:buClr>
              <a:buFont typeface="Calibri" panose="020F0502020204030204" pitchFamily="34" charset="0"/>
              <a:buChar char="˃"/>
            </a:pPr>
            <a:r>
              <a:rPr lang="en-GB" sz="3600" dirty="0"/>
              <a:t> …accepting them meant your team had to choose between you and their own personal values?</a:t>
            </a:r>
          </a:p>
          <a:p>
            <a:pPr marL="571500" indent="-571500">
              <a:spcBef>
                <a:spcPts val="0"/>
              </a:spcBef>
              <a:buClr>
                <a:srgbClr val="E94B58"/>
              </a:buClr>
              <a:buFont typeface="Calibri" panose="020F0502020204030204" pitchFamily="34" charset="0"/>
              <a:buChar char="˃"/>
            </a:pPr>
            <a:r>
              <a:rPr lang="en-GB" sz="3600" dirty="0"/>
              <a:t>…accepting them meant children remained disadvantaged?</a:t>
            </a:r>
          </a:p>
          <a:p>
            <a:endParaRPr lang="en-GB" sz="3600" b="1" dirty="0"/>
          </a:p>
        </p:txBody>
      </p:sp>
      <p:pic>
        <p:nvPicPr>
          <p:cNvPr id="8" name="Picture 7" descr="An image displaying a female with a lot of question marks above her head. " title="Question 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6601" y="1569757"/>
            <a:ext cx="3995731" cy="4116032"/>
          </a:xfrm>
          <a:prstGeom prst="rect">
            <a:avLst/>
          </a:prstGeom>
        </p:spPr>
      </p:pic>
    </p:spTree>
    <p:extLst>
      <p:ext uri="{BB962C8B-B14F-4D97-AF65-F5344CB8AC3E}">
        <p14:creationId xmlns:p14="http://schemas.microsoft.com/office/powerpoint/2010/main" val="2902364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504371" y="-1492703"/>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How do we make this a reality?</a:t>
            </a:r>
            <a:endParaRPr lang="en-GB" dirty="0"/>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3" name="Text Placeholder 10"/>
          <p:cNvSpPr>
            <a:spLocks noGrp="1"/>
          </p:cNvSpPr>
          <p:nvPr>
            <p:ph type="body" sz="quarter" idx="18"/>
          </p:nvPr>
        </p:nvSpPr>
        <p:spPr>
          <a:xfrm>
            <a:off x="237521" y="504808"/>
            <a:ext cx="11478229" cy="595709"/>
          </a:xfrm>
        </p:spPr>
        <p:txBody>
          <a:bodyPr/>
          <a:lstStyle/>
          <a:p>
            <a:r>
              <a:rPr lang="en-US" sz="4000" dirty="0">
                <a:cs typeface="Arial" panose="020B0604020202020204" pitchFamily="34" charset="0"/>
              </a:rPr>
              <a:t>How do we make this a reality?</a:t>
            </a:r>
            <a:endParaRPr lang="en-GB" sz="4000" dirty="0"/>
          </a:p>
        </p:txBody>
      </p:sp>
      <p:sp>
        <p:nvSpPr>
          <p:cNvPr id="5" name="Text Placeholder 4"/>
          <p:cNvSpPr>
            <a:spLocks noGrp="1"/>
          </p:cNvSpPr>
          <p:nvPr>
            <p:ph type="body" sz="quarter" idx="16"/>
          </p:nvPr>
        </p:nvSpPr>
        <p:spPr>
          <a:xfrm>
            <a:off x="801854" y="2982350"/>
            <a:ext cx="10607042" cy="858129"/>
          </a:xfrm>
        </p:spPr>
        <p:txBody>
          <a:bodyPr/>
          <a:lstStyle/>
          <a:p>
            <a:pPr algn="ctr"/>
            <a:r>
              <a:rPr lang="en-US" b="1" dirty="0">
                <a:cs typeface="Arial" panose="020B0604020202020204" pitchFamily="34" charset="0"/>
              </a:rPr>
              <a:t>We do it by developing a system of leaders who make ethical and values driven decisions in a culture of collaboration and collegiality</a:t>
            </a:r>
          </a:p>
          <a:p>
            <a:pPr algn="ctr"/>
            <a:endParaRPr lang="en-GB" sz="3600" b="1" dirty="0"/>
          </a:p>
        </p:txBody>
      </p:sp>
    </p:spTree>
    <p:extLst>
      <p:ext uri="{BB962C8B-B14F-4D97-AF65-F5344CB8AC3E}">
        <p14:creationId xmlns:p14="http://schemas.microsoft.com/office/powerpoint/2010/main" val="748795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237521" y="-1584327"/>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The 5 tests for purpose driven collaboration to pass</a:t>
            </a:r>
            <a:endParaRPr lang="en-GB" dirty="0"/>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4" name="Text Placeholder 3"/>
          <p:cNvSpPr>
            <a:spLocks noGrp="1"/>
          </p:cNvSpPr>
          <p:nvPr>
            <p:ph type="body" sz="quarter" idx="18"/>
          </p:nvPr>
        </p:nvSpPr>
        <p:spPr>
          <a:xfrm>
            <a:off x="237521" y="532944"/>
            <a:ext cx="11478229" cy="595709"/>
          </a:xfrm>
        </p:spPr>
        <p:txBody>
          <a:bodyPr/>
          <a:lstStyle/>
          <a:p>
            <a:r>
              <a:rPr lang="en-GB" sz="4000" dirty="0"/>
              <a:t>The 5 tests for purpose driven collaboration to pass</a:t>
            </a:r>
          </a:p>
          <a:p>
            <a:endParaRPr lang="en-GB" sz="4000" dirty="0"/>
          </a:p>
        </p:txBody>
      </p:sp>
      <p:sp>
        <p:nvSpPr>
          <p:cNvPr id="5" name="Text Placeholder 4"/>
          <p:cNvSpPr>
            <a:spLocks noGrp="1"/>
          </p:cNvSpPr>
          <p:nvPr>
            <p:ph type="body" sz="quarter" idx="16"/>
          </p:nvPr>
        </p:nvSpPr>
        <p:spPr/>
        <p:txBody>
          <a:bodyPr/>
          <a:lstStyle/>
          <a:p>
            <a:pPr marL="342900" indent="-342900" defTabSz="271589">
              <a:spcBef>
                <a:spcPts val="1898"/>
              </a:spcBef>
              <a:buClr>
                <a:srgbClr val="E94B58"/>
              </a:buClr>
              <a:buFont typeface="Arial" panose="020B0604020202020204" pitchFamily="34" charset="0"/>
              <a:buChar char="˃"/>
              <a:defRPr sz="2000">
                <a:latin typeface="Arial"/>
                <a:ea typeface="Arial"/>
                <a:cs typeface="Arial"/>
                <a:sym typeface="Arial"/>
              </a:defRPr>
            </a:pPr>
            <a:r>
              <a:rPr lang="en-GB" dirty="0"/>
              <a:t>When there is a clear set of agreed goals about the intended outcome of the collaboration-</a:t>
            </a:r>
            <a:r>
              <a:rPr lang="en-GB" b="1" dirty="0"/>
              <a:t>PURPOSE</a:t>
            </a:r>
          </a:p>
          <a:p>
            <a:pPr marL="342900" indent="-342900" defTabSz="271589">
              <a:spcBef>
                <a:spcPts val="1898"/>
              </a:spcBef>
              <a:buClr>
                <a:srgbClr val="E94B58"/>
              </a:buClr>
              <a:buFont typeface="Arial" panose="020B0604020202020204" pitchFamily="34" charset="0"/>
              <a:buChar char="˃"/>
              <a:defRPr sz="2000">
                <a:latin typeface="Arial"/>
                <a:ea typeface="Arial"/>
                <a:cs typeface="Arial"/>
                <a:sym typeface="Arial"/>
              </a:defRPr>
            </a:pPr>
            <a:r>
              <a:rPr lang="en-GB" dirty="0"/>
              <a:t>When there is recognition that giving and receiving is expected of all partners-</a:t>
            </a:r>
            <a:r>
              <a:rPr lang="en-GB" b="1" dirty="0"/>
              <a:t>MUTUALITY</a:t>
            </a:r>
          </a:p>
          <a:p>
            <a:pPr marL="342900" indent="-342900" defTabSz="271589">
              <a:spcBef>
                <a:spcPts val="1898"/>
              </a:spcBef>
              <a:buClr>
                <a:srgbClr val="E94B58"/>
              </a:buClr>
              <a:buFont typeface="Arial" panose="020B0604020202020204" pitchFamily="34" charset="0"/>
              <a:buChar char="˃"/>
              <a:defRPr sz="2000">
                <a:latin typeface="Arial"/>
                <a:ea typeface="Arial"/>
                <a:cs typeface="Arial"/>
                <a:sym typeface="Arial"/>
              </a:defRPr>
            </a:pPr>
            <a:r>
              <a:rPr lang="en-GB" dirty="0"/>
              <a:t>When there is an understanding that practice might need to change even if it is not a performance issue (yet)-</a:t>
            </a:r>
            <a:r>
              <a:rPr lang="en-GB" b="1" dirty="0"/>
              <a:t>CHANGE</a:t>
            </a:r>
          </a:p>
          <a:p>
            <a:pPr marL="342900" indent="-342900" defTabSz="271589">
              <a:spcBef>
                <a:spcPts val="1898"/>
              </a:spcBef>
              <a:buClr>
                <a:srgbClr val="E94B58"/>
              </a:buClr>
              <a:buFont typeface="Arial" panose="020B0604020202020204" pitchFamily="34" charset="0"/>
              <a:buChar char="˃"/>
              <a:defRPr sz="2000">
                <a:latin typeface="Arial"/>
                <a:ea typeface="Arial"/>
                <a:cs typeface="Arial"/>
                <a:sym typeface="Arial"/>
              </a:defRPr>
            </a:pPr>
            <a:r>
              <a:rPr lang="en-GB" dirty="0"/>
              <a:t>When there is a clear timescale for the collaboration to deliver its objectives-</a:t>
            </a:r>
            <a:r>
              <a:rPr lang="en-GB" b="1" dirty="0"/>
              <a:t>PACE</a:t>
            </a:r>
          </a:p>
          <a:p>
            <a:pPr marL="342900" indent="-342900" defTabSz="271589">
              <a:spcBef>
                <a:spcPts val="1898"/>
              </a:spcBef>
              <a:buClr>
                <a:srgbClr val="E94B58"/>
              </a:buClr>
              <a:buFont typeface="Arial" panose="020B0604020202020204" pitchFamily="34" charset="0"/>
              <a:buChar char="˃"/>
              <a:defRPr sz="2000">
                <a:latin typeface="Arial"/>
                <a:ea typeface="Arial"/>
                <a:cs typeface="Arial"/>
                <a:sym typeface="Arial"/>
              </a:defRPr>
            </a:pPr>
            <a:r>
              <a:rPr lang="en-GB" dirty="0"/>
              <a:t>That there is an opportunity cost in terms of finance, resources and time-</a:t>
            </a:r>
            <a:r>
              <a:rPr lang="en-GB" b="1" dirty="0"/>
              <a:t>PRIORITISATION</a:t>
            </a:r>
          </a:p>
          <a:p>
            <a:pPr algn="ctr"/>
            <a:endParaRPr lang="en-GB" sz="3600" b="1" dirty="0"/>
          </a:p>
        </p:txBody>
      </p:sp>
      <p:pic>
        <p:nvPicPr>
          <p:cNvPr id="8" name="Image" descr="Image"/>
          <p:cNvPicPr>
            <a:picLocks noChangeAspect="1"/>
          </p:cNvPicPr>
          <p:nvPr/>
        </p:nvPicPr>
        <p:blipFill>
          <a:blip r:embed="rId2"/>
          <a:srcRect l="9084" r="9082"/>
          <a:stretch>
            <a:fillRect/>
          </a:stretch>
        </p:blipFill>
        <p:spPr>
          <a:xfrm>
            <a:off x="7580142" y="1445811"/>
            <a:ext cx="3750473" cy="4420195"/>
          </a:xfrm>
          <a:prstGeom prst="rect">
            <a:avLst/>
          </a:prstGeom>
        </p:spPr>
      </p:pic>
    </p:spTree>
    <p:extLst>
      <p:ext uri="{BB962C8B-B14F-4D97-AF65-F5344CB8AC3E}">
        <p14:creationId xmlns:p14="http://schemas.microsoft.com/office/powerpoint/2010/main" val="159258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0167" y="-1506150"/>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The three contributions to collaboration </a:t>
            </a:r>
            <a:endParaRPr lang="en-GB" dirty="0"/>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6" name="Text Placeholder 5"/>
          <p:cNvSpPr>
            <a:spLocks noGrp="1"/>
          </p:cNvSpPr>
          <p:nvPr>
            <p:ph type="body" sz="quarter" idx="18"/>
          </p:nvPr>
        </p:nvSpPr>
        <p:spPr/>
        <p:txBody>
          <a:bodyPr/>
          <a:lstStyle/>
          <a:p>
            <a:r>
              <a:rPr lang="en-US" sz="4000" dirty="0">
                <a:cs typeface="Arial" panose="020B0604020202020204" pitchFamily="34" charset="0"/>
              </a:rPr>
              <a:t>The three contributions to collaboration</a:t>
            </a:r>
            <a:endParaRPr lang="en-GB" sz="4000" dirty="0"/>
          </a:p>
        </p:txBody>
      </p:sp>
      <p:sp>
        <p:nvSpPr>
          <p:cNvPr id="9" name="Oval 8">
            <a:extLst>
              <a:ext uri="{FF2B5EF4-FFF2-40B4-BE49-F238E27FC236}">
                <a16:creationId xmlns:a16="http://schemas.microsoft.com/office/drawing/2014/main" id="{34C44E9E-7F18-ED4A-B7E2-3BFB4FD87D0E}"/>
              </a:ext>
            </a:extLst>
          </p:cNvPr>
          <p:cNvSpPr/>
          <p:nvPr/>
        </p:nvSpPr>
        <p:spPr>
          <a:xfrm>
            <a:off x="450167" y="2139805"/>
            <a:ext cx="2754632" cy="1794753"/>
          </a:xfrm>
          <a:prstGeom prst="ellipse">
            <a:avLst/>
          </a:prstGeom>
          <a:solidFill>
            <a:srgbClr val="474C68"/>
          </a:solidFill>
          <a:ln>
            <a:solidFill>
              <a:srgbClr val="474C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Collaboration</a:t>
            </a:r>
          </a:p>
        </p:txBody>
      </p:sp>
      <p:cxnSp>
        <p:nvCxnSpPr>
          <p:cNvPr id="10" name="Straight Arrow Connector 9" descr="Arrow putting at the word 'Leading'" title="Arrow">
            <a:extLst>
              <a:ext uri="{FF2B5EF4-FFF2-40B4-BE49-F238E27FC236}">
                <a16:creationId xmlns:a16="http://schemas.microsoft.com/office/drawing/2014/main" id="{978CF0B7-9476-A245-ACEE-FE90D143C5B0}"/>
              </a:ext>
            </a:extLst>
          </p:cNvPr>
          <p:cNvCxnSpPr/>
          <p:nvPr/>
        </p:nvCxnSpPr>
        <p:spPr>
          <a:xfrm flipV="1">
            <a:off x="3389633" y="2250831"/>
            <a:ext cx="1126096" cy="446506"/>
          </a:xfrm>
          <a:prstGeom prst="straightConnector1">
            <a:avLst/>
          </a:prstGeom>
          <a:ln>
            <a:solidFill>
              <a:srgbClr val="3C3C3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putting at the word 'Particpating' " title="Arrow">
            <a:extLst>
              <a:ext uri="{FF2B5EF4-FFF2-40B4-BE49-F238E27FC236}">
                <a16:creationId xmlns:a16="http://schemas.microsoft.com/office/drawing/2014/main" id="{A292CF6F-7BDF-2D44-8F55-16A0F82D5C4B}"/>
              </a:ext>
            </a:extLst>
          </p:cNvPr>
          <p:cNvCxnSpPr/>
          <p:nvPr/>
        </p:nvCxnSpPr>
        <p:spPr>
          <a:xfrm>
            <a:off x="3389633" y="3077307"/>
            <a:ext cx="982363" cy="0"/>
          </a:xfrm>
          <a:prstGeom prst="straightConnector1">
            <a:avLst/>
          </a:prstGeom>
          <a:ln>
            <a:solidFill>
              <a:srgbClr val="3C3C3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ing at the word 'Endorsing' " title="Arrow">
            <a:extLst>
              <a:ext uri="{FF2B5EF4-FFF2-40B4-BE49-F238E27FC236}">
                <a16:creationId xmlns:a16="http://schemas.microsoft.com/office/drawing/2014/main" id="{73B0ECC8-121A-FB49-8DA2-22476A465F03}"/>
              </a:ext>
            </a:extLst>
          </p:cNvPr>
          <p:cNvCxnSpPr/>
          <p:nvPr/>
        </p:nvCxnSpPr>
        <p:spPr>
          <a:xfrm>
            <a:off x="3331410" y="3536051"/>
            <a:ext cx="1167198" cy="704336"/>
          </a:xfrm>
          <a:prstGeom prst="straightConnector1">
            <a:avLst/>
          </a:prstGeom>
          <a:ln>
            <a:solidFill>
              <a:srgbClr val="3C3C3B"/>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6"/>
          </p:nvPr>
        </p:nvSpPr>
        <p:spPr/>
        <p:txBody>
          <a:bodyPr/>
          <a:lstStyle/>
          <a:p>
            <a:r>
              <a:rPr lang="en-US" b="1" dirty="0">
                <a:cs typeface="Arial" panose="020B0604020202020204" pitchFamily="34" charset="0"/>
              </a:rPr>
              <a:t>Leading - </a:t>
            </a:r>
            <a:r>
              <a:rPr lang="en-US" dirty="0">
                <a:cs typeface="Arial" panose="020B0604020202020204" pitchFamily="34" charset="0"/>
              </a:rPr>
              <a:t>The school provides the leadership for a new collaborative experience that others sign up to</a:t>
            </a:r>
          </a:p>
          <a:p>
            <a:r>
              <a:rPr lang="en-US" b="1" dirty="0">
                <a:cs typeface="Arial" panose="020B0604020202020204" pitchFamily="34" charset="0"/>
              </a:rPr>
              <a:t>Participating - </a:t>
            </a:r>
            <a:r>
              <a:rPr lang="en-US" dirty="0">
                <a:cs typeface="Arial" panose="020B0604020202020204" pitchFamily="34" charset="0"/>
              </a:rPr>
              <a:t>The school takes part in the collaboration but does not lead it-adds capacity through activity and commits to doing what is needed</a:t>
            </a:r>
          </a:p>
          <a:p>
            <a:r>
              <a:rPr lang="en-US" b="1" dirty="0">
                <a:cs typeface="Arial" panose="020B0604020202020204" pitchFamily="34" charset="0"/>
              </a:rPr>
              <a:t>Endorsing - </a:t>
            </a:r>
            <a:r>
              <a:rPr lang="en-US" dirty="0">
                <a:cs typeface="Arial" panose="020B0604020202020204" pitchFamily="34" charset="0"/>
              </a:rPr>
              <a:t>The school neither leads nor participates but talks positively about it and encourages others to engage; takes part later in more appropriate collaborations</a:t>
            </a:r>
          </a:p>
          <a:p>
            <a:pPr algn="ctr"/>
            <a:endParaRPr lang="en-GB" sz="3600" b="1" dirty="0"/>
          </a:p>
        </p:txBody>
      </p:sp>
    </p:spTree>
    <p:extLst>
      <p:ext uri="{BB962C8B-B14F-4D97-AF65-F5344CB8AC3E}">
        <p14:creationId xmlns:p14="http://schemas.microsoft.com/office/powerpoint/2010/main" val="1279598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idx="4294967295"/>
          </p:nvPr>
        </p:nvSpPr>
        <p:spPr>
          <a:xfrm>
            <a:off x="376017" y="-1545753"/>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The call to arms</a:t>
            </a:r>
            <a:endParaRPr lang="en-GB" dirty="0"/>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6" name="Text Placeholder 5"/>
          <p:cNvSpPr>
            <a:spLocks noGrp="1"/>
          </p:cNvSpPr>
          <p:nvPr>
            <p:ph type="body" sz="quarter" idx="18"/>
          </p:nvPr>
        </p:nvSpPr>
        <p:spPr/>
        <p:txBody>
          <a:bodyPr/>
          <a:lstStyle/>
          <a:p>
            <a:r>
              <a:rPr lang="en-US" sz="4000" dirty="0">
                <a:cs typeface="Arial" panose="020B0604020202020204" pitchFamily="34" charset="0"/>
              </a:rPr>
              <a:t>The Call to arms</a:t>
            </a:r>
            <a:endParaRPr lang="en-GB" sz="4000" dirty="0"/>
          </a:p>
        </p:txBody>
      </p:sp>
      <p:sp>
        <p:nvSpPr>
          <p:cNvPr id="3" name="Text Placeholder 2"/>
          <p:cNvSpPr>
            <a:spLocks noGrp="1"/>
          </p:cNvSpPr>
          <p:nvPr>
            <p:ph type="body" sz="quarter" idx="16"/>
          </p:nvPr>
        </p:nvSpPr>
        <p:spPr>
          <a:xfrm>
            <a:off x="237521" y="1393077"/>
            <a:ext cx="11586179" cy="4477371"/>
          </a:xfrm>
        </p:spPr>
        <p:txBody>
          <a:bodyPr/>
          <a:lstStyle/>
          <a:p>
            <a:r>
              <a:rPr lang="en-US" b="1" dirty="0">
                <a:cs typeface="Arial" panose="020B0604020202020204" pitchFamily="34" charset="0"/>
              </a:rPr>
              <a:t>What Experiences should we be giving to our future leaders in our schools today?</a:t>
            </a:r>
            <a:endParaRPr lang="en-GB" b="1" dirty="0"/>
          </a:p>
        </p:txBody>
      </p:sp>
      <p:sp>
        <p:nvSpPr>
          <p:cNvPr id="4" name="Rectangle 3"/>
          <p:cNvSpPr/>
          <p:nvPr/>
        </p:nvSpPr>
        <p:spPr>
          <a:xfrm>
            <a:off x="464234" y="2417468"/>
            <a:ext cx="5169583"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Our Future Leaders need access to…..</a:t>
            </a:r>
          </a:p>
          <a:p>
            <a:pPr marL="342900" marR="0" lvl="0" indent="-34290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A Great Coach</a:t>
            </a:r>
          </a:p>
          <a:p>
            <a:pPr marL="342900" marR="0" lvl="0" indent="-34290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Chance to become a Coach</a:t>
            </a:r>
          </a:p>
          <a:p>
            <a:pPr marL="342900" marR="0" lvl="0" indent="-34290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The chance to mentor a new teacher</a:t>
            </a:r>
          </a:p>
          <a:p>
            <a:pPr marL="342900" marR="0" lvl="0" indent="-34290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Taking an assembly or experiencing talking to large audiences</a:t>
            </a:r>
          </a:p>
          <a:p>
            <a:pPr marL="342900" marR="0" lvl="0" indent="-34290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Lead a training development experience for colleagues</a:t>
            </a:r>
          </a:p>
          <a:p>
            <a:pPr marL="0" marR="0" lvl="0" indent="0" algn="l" defTabSz="914400" rtl="0" eaLnBrk="1" fontAlgn="auto" latinLnBrk="0" hangingPunct="1">
              <a:lnSpc>
                <a:spcPct val="100000"/>
              </a:lnSpc>
              <a:spcBef>
                <a:spcPts val="0"/>
              </a:spcBef>
              <a:spcAft>
                <a:spcPts val="0"/>
              </a:spcAft>
              <a:buClr>
                <a:srgbClr val="E94B58"/>
              </a:buClr>
              <a:buSzTx/>
              <a:buFontTx/>
              <a:buNone/>
              <a:tabLst/>
              <a:defRPr/>
            </a:pPr>
            <a:endPar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endParaRPr>
          </a:p>
        </p:txBody>
      </p:sp>
      <p:sp>
        <p:nvSpPr>
          <p:cNvPr id="7" name="Rectangle 6"/>
          <p:cNvSpPr/>
          <p:nvPr/>
        </p:nvSpPr>
        <p:spPr>
          <a:xfrm>
            <a:off x="5633817" y="2786800"/>
            <a:ext cx="6096000" cy="2677656"/>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Visit 5 different schools in the next 12 months</a:t>
            </a:r>
          </a:p>
          <a:p>
            <a:pPr marL="285750" marR="0" lvl="0" indent="-28575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Become a governor in a school other than your own</a:t>
            </a:r>
          </a:p>
          <a:p>
            <a:pPr marL="285750" marR="0" lvl="0" indent="-28575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Publish a blog or write a research project</a:t>
            </a:r>
          </a:p>
          <a:p>
            <a:pPr marL="285750" marR="0" lvl="0" indent="-285750" algn="l" defTabSz="914400" rtl="0" eaLnBrk="1" fontAlgn="auto" latinLnBrk="0" hangingPunct="1">
              <a:lnSpc>
                <a:spcPct val="100000"/>
              </a:lnSpc>
              <a:spcBef>
                <a:spcPts val="0"/>
              </a:spcBef>
              <a:spcAft>
                <a:spcPts val="0"/>
              </a:spcAft>
              <a:buClr>
                <a:srgbClr val="E94B5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C3C3B"/>
                </a:solidFill>
                <a:effectLst/>
                <a:uLnTx/>
                <a:uFillTx/>
                <a:latin typeface="Calibri" panose="020F0502020204030204"/>
                <a:ea typeface="+mn-ea"/>
                <a:cs typeface="Arial" panose="020B0604020202020204" pitchFamily="34" charset="0"/>
              </a:rPr>
              <a:t>Participate in and create new enrichment opportunities for children</a:t>
            </a:r>
          </a:p>
        </p:txBody>
      </p:sp>
    </p:spTree>
    <p:extLst>
      <p:ext uri="{BB962C8B-B14F-4D97-AF65-F5344CB8AC3E}">
        <p14:creationId xmlns:p14="http://schemas.microsoft.com/office/powerpoint/2010/main" val="1245271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31800" y="-1449161"/>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My 5 personal leadership lessons from the past 20 years</a:t>
            </a:r>
            <a:endParaRPr lang="en-GB" dirty="0"/>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6" name="Text Placeholder 5"/>
          <p:cNvSpPr>
            <a:spLocks noGrp="1"/>
          </p:cNvSpPr>
          <p:nvPr>
            <p:ph type="body" sz="quarter" idx="18"/>
          </p:nvPr>
        </p:nvSpPr>
        <p:spPr>
          <a:xfrm>
            <a:off x="237521" y="504808"/>
            <a:ext cx="11478229" cy="662810"/>
          </a:xfrm>
        </p:spPr>
        <p:txBody>
          <a:bodyPr/>
          <a:lstStyle/>
          <a:p>
            <a:r>
              <a:rPr lang="en-GB" sz="3600" dirty="0">
                <a:cs typeface="Arial" panose="020B0604020202020204" pitchFamily="34" charset="0"/>
              </a:rPr>
              <a:t>My 5 personal leadership lessons from the past 20 years</a:t>
            </a:r>
            <a:endParaRPr lang="en-GB" sz="3600" dirty="0"/>
          </a:p>
        </p:txBody>
      </p:sp>
      <p:sp>
        <p:nvSpPr>
          <p:cNvPr id="3" name="Text Placeholder 2"/>
          <p:cNvSpPr>
            <a:spLocks noGrp="1"/>
          </p:cNvSpPr>
          <p:nvPr>
            <p:ph type="body" sz="quarter" idx="16"/>
          </p:nvPr>
        </p:nvSpPr>
        <p:spPr>
          <a:xfrm>
            <a:off x="237521" y="1393077"/>
            <a:ext cx="11586179" cy="4477371"/>
          </a:xfrm>
        </p:spPr>
        <p:txBody>
          <a:bodyPr/>
          <a:lstStyle/>
          <a:p>
            <a:pPr marL="457200" indent="-457200" defTabSz="349138">
              <a:lnSpc>
                <a:spcPct val="100000"/>
              </a:lnSpc>
              <a:spcBef>
                <a:spcPts val="600"/>
              </a:spcBef>
              <a:buClr>
                <a:srgbClr val="E94B58"/>
              </a:buClr>
              <a:buFont typeface="Calibri" panose="020F0502020204030204" pitchFamily="34" charset="0"/>
              <a:buChar char="˃"/>
              <a:defRPr sz="2720"/>
            </a:pPr>
            <a:r>
              <a:rPr lang="en-GB" dirty="0"/>
              <a:t>It </a:t>
            </a:r>
            <a:r>
              <a:rPr lang="en-GB" b="1" dirty="0"/>
              <a:t>is</a:t>
            </a:r>
            <a:r>
              <a:rPr lang="en-GB" dirty="0"/>
              <a:t> OK to change your mind but it </a:t>
            </a:r>
            <a:r>
              <a:rPr lang="en-GB" b="1" dirty="0"/>
              <a:t>is not </a:t>
            </a:r>
            <a:r>
              <a:rPr lang="en-GB" dirty="0"/>
              <a:t>OK to compromise your values and beliefs</a:t>
            </a:r>
          </a:p>
          <a:p>
            <a:pPr marL="457200" indent="-457200" defTabSz="349138">
              <a:lnSpc>
                <a:spcPct val="100000"/>
              </a:lnSpc>
              <a:spcBef>
                <a:spcPts val="600"/>
              </a:spcBef>
              <a:buClr>
                <a:srgbClr val="E94B58"/>
              </a:buClr>
              <a:buFont typeface="Calibri" panose="020F0502020204030204" pitchFamily="34" charset="0"/>
              <a:buChar char="˃"/>
              <a:defRPr sz="2720"/>
            </a:pPr>
            <a:r>
              <a:rPr lang="en-GB" dirty="0"/>
              <a:t>People forget what you </a:t>
            </a:r>
            <a:r>
              <a:rPr lang="en-GB" b="1" dirty="0"/>
              <a:t>said,</a:t>
            </a:r>
            <a:r>
              <a:rPr lang="en-GB" dirty="0"/>
              <a:t> what you </a:t>
            </a:r>
            <a:r>
              <a:rPr lang="en-GB" b="1" dirty="0"/>
              <a:t>did </a:t>
            </a:r>
            <a:r>
              <a:rPr lang="en-GB" dirty="0"/>
              <a:t>but </a:t>
            </a:r>
            <a:r>
              <a:rPr lang="en-GB" b="1" dirty="0"/>
              <a:t>never</a:t>
            </a:r>
            <a:r>
              <a:rPr lang="en-GB" dirty="0"/>
              <a:t> how you made them </a:t>
            </a:r>
            <a:r>
              <a:rPr lang="en-GB" b="1" dirty="0"/>
              <a:t>feel </a:t>
            </a:r>
            <a:r>
              <a:rPr lang="en-GB" dirty="0"/>
              <a:t>(Maya Angelou)</a:t>
            </a:r>
          </a:p>
          <a:p>
            <a:pPr marL="457200" indent="-457200" defTabSz="349138">
              <a:lnSpc>
                <a:spcPct val="100000"/>
              </a:lnSpc>
              <a:spcBef>
                <a:spcPts val="600"/>
              </a:spcBef>
              <a:buClr>
                <a:srgbClr val="E94B58"/>
              </a:buClr>
              <a:buFont typeface="Calibri" panose="020F0502020204030204" pitchFamily="34" charset="0"/>
              <a:buChar char="˃"/>
              <a:defRPr sz="2720"/>
            </a:pPr>
            <a:r>
              <a:rPr lang="en-GB" b="1" dirty="0"/>
              <a:t>Improvement</a:t>
            </a:r>
            <a:r>
              <a:rPr lang="en-GB" dirty="0"/>
              <a:t> is not a quick fix-find the right strategy and steer the course even if it takes time for the results to catch up</a:t>
            </a:r>
          </a:p>
          <a:p>
            <a:pPr marL="457200" indent="-457200" defTabSz="349138">
              <a:lnSpc>
                <a:spcPct val="100000"/>
              </a:lnSpc>
              <a:spcBef>
                <a:spcPts val="600"/>
              </a:spcBef>
              <a:buClr>
                <a:srgbClr val="E94B58"/>
              </a:buClr>
              <a:buFont typeface="Calibri" panose="020F0502020204030204" pitchFamily="34" charset="0"/>
              <a:buChar char="˃"/>
              <a:defRPr sz="2720"/>
            </a:pPr>
            <a:r>
              <a:rPr lang="en-GB" dirty="0"/>
              <a:t>Aggressive </a:t>
            </a:r>
            <a:r>
              <a:rPr lang="en-GB" b="1" dirty="0"/>
              <a:t>behaviour</a:t>
            </a:r>
            <a:r>
              <a:rPr lang="en-GB" dirty="0"/>
              <a:t> whilst difficult and challenging is more often than not a cry for help than a desire to inflict damage</a:t>
            </a:r>
          </a:p>
          <a:p>
            <a:pPr marL="457200" indent="-457200" defTabSz="349138">
              <a:lnSpc>
                <a:spcPct val="100000"/>
              </a:lnSpc>
              <a:spcBef>
                <a:spcPts val="600"/>
              </a:spcBef>
              <a:buClr>
                <a:srgbClr val="E94B58"/>
              </a:buClr>
              <a:buFont typeface="Calibri" panose="020F0502020204030204" pitchFamily="34" charset="0"/>
              <a:buChar char="˃"/>
              <a:defRPr sz="2720"/>
            </a:pPr>
            <a:r>
              <a:rPr lang="en-GB" b="1" dirty="0"/>
              <a:t>Legacy matters</a:t>
            </a:r>
            <a:r>
              <a:rPr lang="en-GB" dirty="0"/>
              <a:t>-build teams, develop people and leave your school in a better state for your successor than it was in when you arrived</a:t>
            </a:r>
          </a:p>
        </p:txBody>
      </p:sp>
    </p:spTree>
    <p:extLst>
      <p:ext uri="{BB962C8B-B14F-4D97-AF65-F5344CB8AC3E}">
        <p14:creationId xmlns:p14="http://schemas.microsoft.com/office/powerpoint/2010/main" val="408966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50900" y="3675063"/>
            <a:ext cx="7251700" cy="2387600"/>
          </a:xfrm>
        </p:spPr>
        <p:txBody>
          <a:bodyPr>
            <a:normAutofit fontScale="90000"/>
          </a:bodyPr>
          <a:lstStyle/>
          <a:p>
            <a:pPr lvl="0">
              <a:defRPr/>
            </a:pPr>
            <a:r>
              <a:rPr lang="en-GB" dirty="0">
                <a:solidFill>
                  <a:srgbClr val="00B0F0"/>
                </a:solidFill>
                <a:latin typeface="Arial" panose="020B0604020202020204" pitchFamily="34" charset="0"/>
                <a:cs typeface="Arial" panose="020B0604020202020204" pitchFamily="34" charset="0"/>
              </a:rPr>
              <a:t>Chaired by Ava Sturridge-Packer</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CBE</a:t>
            </a:r>
            <a:br>
              <a:rPr lang="en-GB" dirty="0">
                <a:solidFill>
                  <a:srgbClr val="00B0F0"/>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613467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03200" y="3459163"/>
            <a:ext cx="5905500" cy="2387600"/>
          </a:xfrm>
        </p:spPr>
        <p:txBody>
          <a:bodyPr/>
          <a:lstStyle/>
          <a:p>
            <a:r>
              <a:rPr lang="en-GB" dirty="0">
                <a:solidFill>
                  <a:srgbClr val="00B0F0"/>
                </a:solidFill>
                <a:latin typeface="Arial" panose="020B0604020202020204" pitchFamily="34" charset="0"/>
                <a:cs typeface="Arial" panose="020B0604020202020204" pitchFamily="34" charset="0"/>
              </a:rPr>
              <a:t>Thank you</a:t>
            </a:r>
            <a:br>
              <a:rPr lang="en-GB" dirty="0">
                <a:solidFill>
                  <a:srgbClr val="00B0F0"/>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164383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70400"/>
            <a:ext cx="6083300" cy="2387600"/>
          </a:xfrm>
        </p:spPr>
        <p:txBody>
          <a:bodyPr>
            <a:normAutofit fontScale="90000"/>
          </a:bodyPr>
          <a:lstStyle/>
          <a:p>
            <a:pPr lvl="0">
              <a:defRPr/>
            </a:pPr>
            <a:r>
              <a:rPr lang="en-GB" dirty="0">
                <a:solidFill>
                  <a:srgbClr val="00B0F0"/>
                </a:solidFill>
                <a:latin typeface="Arial" panose="020B0604020202020204" pitchFamily="34" charset="0"/>
                <a:cs typeface="Arial" panose="020B0604020202020204" pitchFamily="34" charset="0"/>
              </a:rPr>
              <a:t>Next seminar:</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Steve Munby</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Imperfect Leadership</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4</a:t>
            </a:r>
            <a:r>
              <a:rPr lang="en-GB" baseline="30000" dirty="0">
                <a:solidFill>
                  <a:srgbClr val="00B0F0"/>
                </a:solidFill>
                <a:latin typeface="Arial" panose="020B0604020202020204" pitchFamily="34" charset="0"/>
                <a:cs typeface="Arial" panose="020B0604020202020204" pitchFamily="34" charset="0"/>
              </a:rPr>
              <a:t>th</a:t>
            </a:r>
            <a:r>
              <a:rPr lang="en-GB" dirty="0">
                <a:solidFill>
                  <a:srgbClr val="00B0F0"/>
                </a:solidFill>
                <a:latin typeface="Arial" panose="020B0604020202020204" pitchFamily="34" charset="0"/>
                <a:cs typeface="Arial" panose="020B0604020202020204" pitchFamily="34" charset="0"/>
              </a:rPr>
              <a:t> February 2020</a:t>
            </a:r>
            <a:br>
              <a:rPr lang="en-GB" dirty="0">
                <a:solidFill>
                  <a:srgbClr val="00B0F0"/>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52729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951088" y="411307"/>
            <a:ext cx="11161889" cy="1325563"/>
          </a:xfrm>
        </p:spPr>
        <p:txBody>
          <a:bodyPr vert="horz" lIns="91440" tIns="45720" rIns="91440" bIns="45720" rtlCol="0" anchor="ctr">
            <a:normAutofit fontScale="90000"/>
          </a:bodyPr>
          <a:lstStyle/>
          <a:p>
            <a:r>
              <a:rPr lang="en-GB" sz="4600" dirty="0">
                <a:solidFill>
                  <a:srgbClr val="00AEC5"/>
                </a:solidFill>
                <a:latin typeface="Arial" panose="020B0604020202020204" pitchFamily="34" charset="0"/>
                <a:cs typeface="Arial" panose="020B0604020202020204" pitchFamily="34" charset="0"/>
              </a:rPr>
              <a:t>Why we have established an Education Leadership </a:t>
            </a:r>
            <a:r>
              <a:rPr lang="en-GB" sz="4600" dirty="0" smtClean="0">
                <a:solidFill>
                  <a:srgbClr val="00AEC5"/>
                </a:solidFill>
                <a:latin typeface="Arial" panose="020B0604020202020204" pitchFamily="34" charset="0"/>
                <a:cs typeface="Arial" panose="020B0604020202020204" pitchFamily="34" charset="0"/>
              </a:rPr>
              <a:t>Academy</a:t>
            </a:r>
            <a:r>
              <a:rPr lang="en-GB" b="1" dirty="0"/>
              <a:t/>
            </a:r>
            <a:br>
              <a:rPr lang="en-GB" b="1" dirty="0"/>
            </a:br>
            <a:endParaRPr lang="en-GB" altLang="en-US" b="1" dirty="0"/>
          </a:p>
        </p:txBody>
      </p:sp>
      <p:sp>
        <p:nvSpPr>
          <p:cNvPr id="28675" name="Content Placeholder 2"/>
          <p:cNvSpPr>
            <a:spLocks noGrp="1"/>
          </p:cNvSpPr>
          <p:nvPr>
            <p:ph idx="1"/>
          </p:nvPr>
        </p:nvSpPr>
        <p:spPr>
          <a:xfrm>
            <a:off x="838200" y="1422834"/>
            <a:ext cx="10972800" cy="5079959"/>
          </a:xfrm>
        </p:spPr>
        <p:txBody>
          <a:bodyPr/>
          <a:lstStyle/>
          <a:p>
            <a:pPr lvl="0"/>
            <a:r>
              <a:rPr lang="en-GB" sz="2400" dirty="0" smtClean="0">
                <a:solidFill>
                  <a:schemeClr val="bg1"/>
                </a:solidFill>
                <a:latin typeface="Arial" panose="020B0604020202020204" pitchFamily="34" charset="0"/>
                <a:cs typeface="Arial" panose="020B0604020202020204" pitchFamily="34" charset="0"/>
              </a:rPr>
              <a:t>The </a:t>
            </a:r>
            <a:r>
              <a:rPr lang="en-GB" sz="2400" dirty="0">
                <a:solidFill>
                  <a:schemeClr val="bg1"/>
                </a:solidFill>
                <a:latin typeface="Arial" panose="020B0604020202020204" pitchFamily="34" charset="0"/>
                <a:cs typeface="Arial" panose="020B0604020202020204" pitchFamily="34" charset="0"/>
              </a:rPr>
              <a:t>critical nature of leadership – no recorded improvement journey without strong leadership </a:t>
            </a:r>
          </a:p>
          <a:p>
            <a:pPr lvl="0"/>
            <a:r>
              <a:rPr lang="en-GB" sz="2400" dirty="0">
                <a:solidFill>
                  <a:schemeClr val="bg1"/>
                </a:solidFill>
                <a:latin typeface="Arial" panose="020B0604020202020204" pitchFamily="34" charset="0"/>
                <a:cs typeface="Arial" panose="020B0604020202020204" pitchFamily="34" charset="0"/>
              </a:rPr>
              <a:t>Turbulent times 150 years on from the Forster Education Act: the need for a moral compass</a:t>
            </a:r>
          </a:p>
          <a:p>
            <a:pPr lvl="0"/>
            <a:r>
              <a:rPr lang="en-GB" sz="2400" dirty="0">
                <a:solidFill>
                  <a:schemeClr val="bg1"/>
                </a:solidFill>
                <a:latin typeface="Arial" panose="020B0604020202020204" pitchFamily="34" charset="0"/>
                <a:cs typeface="Arial" panose="020B0604020202020204" pitchFamily="34" charset="0"/>
              </a:rPr>
              <a:t>False polarisation out there: social inclusion v attainment, knowledge v skills, markets v democratic trust, technology v tradition</a:t>
            </a:r>
          </a:p>
          <a:p>
            <a:pPr lvl="0"/>
            <a:r>
              <a:rPr lang="en-GB" sz="2400" dirty="0">
                <a:solidFill>
                  <a:schemeClr val="bg1"/>
                </a:solidFill>
                <a:latin typeface="Arial" panose="020B0604020202020204" pitchFamily="34" charset="0"/>
                <a:cs typeface="Arial" panose="020B0604020202020204" pitchFamily="34" charset="0"/>
              </a:rPr>
              <a:t>Value-led leadership We ask “what matters?” before “what works?”</a:t>
            </a:r>
          </a:p>
          <a:p>
            <a:pPr lvl="0"/>
            <a:r>
              <a:rPr lang="en-GB" sz="2400" dirty="0">
                <a:solidFill>
                  <a:schemeClr val="bg1"/>
                </a:solidFill>
                <a:latin typeface="Arial" panose="020B0604020202020204" pitchFamily="34" charset="0"/>
                <a:cs typeface="Arial" panose="020B0604020202020204" pitchFamily="34" charset="0"/>
              </a:rPr>
              <a:t>The importance of social capital and place in a centralised education system</a:t>
            </a:r>
          </a:p>
          <a:p>
            <a:pPr>
              <a:buFont typeface="Arial" charset="0"/>
              <a:buChar char="•"/>
              <a:defRPr/>
            </a:pPr>
            <a:endParaRPr lang="en-US" sz="2800" dirty="0" smtClean="0"/>
          </a:p>
          <a:p>
            <a:pPr marL="0" indent="0" eaLnBrk="1" hangingPunct="1">
              <a:buNone/>
              <a:defRPr/>
            </a:pPr>
            <a:endParaRPr lang="en-GB" altLang="en-US" dirty="0" smtClean="0"/>
          </a:p>
          <a:p>
            <a:pPr marL="0" indent="0" eaLnBrk="1" hangingPunct="1">
              <a:buNone/>
              <a:defRPr/>
            </a:pPr>
            <a:endParaRPr lang="en-GB" altLang="en-US" dirty="0" smtClean="0"/>
          </a:p>
        </p:txBody>
      </p:sp>
    </p:spTree>
    <p:extLst>
      <p:ext uri="{BB962C8B-B14F-4D97-AF65-F5344CB8AC3E}">
        <p14:creationId xmlns:p14="http://schemas.microsoft.com/office/powerpoint/2010/main" val="3848092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325563"/>
          </a:xfrm>
        </p:spPr>
        <p:txBody>
          <a:bodyPr>
            <a:normAutofit/>
          </a:bodyPr>
          <a:lstStyle/>
          <a:p>
            <a:r>
              <a:rPr lang="en-GB" sz="4100" dirty="0">
                <a:solidFill>
                  <a:srgbClr val="00AEC5"/>
                </a:solidFill>
                <a:latin typeface="Arial" panose="020B0604020202020204" pitchFamily="34" charset="0"/>
                <a:cs typeface="Arial" panose="020B0604020202020204" pitchFamily="34" charset="0"/>
              </a:rPr>
              <a:t>What do we do?</a:t>
            </a:r>
          </a:p>
        </p:txBody>
      </p:sp>
      <p:sp>
        <p:nvSpPr>
          <p:cNvPr id="28675" name="Content Placeholder 2"/>
          <p:cNvSpPr>
            <a:spLocks noGrp="1"/>
          </p:cNvSpPr>
          <p:nvPr>
            <p:ph idx="1"/>
          </p:nvPr>
        </p:nvSpPr>
        <p:spPr>
          <a:xfrm>
            <a:off x="917222" y="837760"/>
            <a:ext cx="9445978" cy="3883378"/>
          </a:xfrm>
        </p:spPr>
        <p:txBody>
          <a:bodyPr>
            <a:normAutofit fontScale="92500" lnSpcReduction="20000"/>
          </a:bodyPr>
          <a:lstStyle/>
          <a:p>
            <a:pPr marL="0" indent="0" eaLnBrk="1" hangingPunct="1">
              <a:buNone/>
              <a:defRPr/>
            </a:pPr>
            <a:endParaRPr lang="en-GB" altLang="en-US" sz="2600" dirty="0">
              <a:solidFill>
                <a:schemeClr val="bg1"/>
              </a:solidFill>
              <a:latin typeface="Arial" panose="020B0604020202020204" pitchFamily="34" charset="0"/>
              <a:cs typeface="Arial" panose="020B0604020202020204" pitchFamily="34" charset="0"/>
            </a:endParaRPr>
          </a:p>
          <a:p>
            <a:pPr lvl="0"/>
            <a:r>
              <a:rPr lang="en-GB" sz="2600" dirty="0">
                <a:solidFill>
                  <a:schemeClr val="bg1"/>
                </a:solidFill>
                <a:latin typeface="Arial" panose="020B0604020202020204" pitchFamily="34" charset="0"/>
                <a:cs typeface="Arial" panose="020B0604020202020204" pitchFamily="34" charset="0"/>
              </a:rPr>
              <a:t>We teach today’s and tomorrow’s leaders from around the world - based in Birmingham and Dubai</a:t>
            </a:r>
          </a:p>
          <a:p>
            <a:pPr lvl="0"/>
            <a:r>
              <a:rPr lang="en-GB" sz="2600" dirty="0">
                <a:solidFill>
                  <a:schemeClr val="bg1"/>
                </a:solidFill>
                <a:latin typeface="Arial" panose="020B0604020202020204" pitchFamily="34" charset="0"/>
                <a:cs typeface="Arial" panose="020B0604020202020204" pitchFamily="34" charset="0"/>
              </a:rPr>
              <a:t>Our programmes are co-designed, co-constructed and co-delivered between academics and education leaders</a:t>
            </a:r>
          </a:p>
          <a:p>
            <a:pPr lvl="0"/>
            <a:r>
              <a:rPr lang="en-GB" sz="2600" dirty="0">
                <a:solidFill>
                  <a:schemeClr val="bg1"/>
                </a:solidFill>
                <a:latin typeface="Arial" panose="020B0604020202020204" pitchFamily="34" charset="0"/>
                <a:cs typeface="Arial" panose="020B0604020202020204" pitchFamily="34" charset="0"/>
              </a:rPr>
              <a:t>We combine the best research with the best contemporary leadership practice</a:t>
            </a:r>
          </a:p>
          <a:p>
            <a:pPr lvl="0"/>
            <a:r>
              <a:rPr lang="en-GB" sz="2600" dirty="0">
                <a:solidFill>
                  <a:schemeClr val="bg1"/>
                </a:solidFill>
                <a:latin typeface="Arial" panose="020B0604020202020204" pitchFamily="34" charset="0"/>
                <a:cs typeface="Arial" panose="020B0604020202020204" pitchFamily="34" charset="0"/>
              </a:rPr>
              <a:t>Developing plans to introduce an MBA Education Leadership DA programme</a:t>
            </a:r>
          </a:p>
          <a:p>
            <a:pPr lvl="0"/>
            <a:r>
              <a:rPr lang="en-GB" sz="2600" dirty="0">
                <a:solidFill>
                  <a:schemeClr val="bg1"/>
                </a:solidFill>
                <a:latin typeface="Arial" panose="020B0604020202020204" pitchFamily="34" charset="0"/>
                <a:cs typeface="Arial" panose="020B0604020202020204" pitchFamily="34" charset="0"/>
              </a:rPr>
              <a:t>Rolling out the Seminar Programme led by England’s top educationalists</a:t>
            </a:r>
          </a:p>
          <a:p>
            <a:pPr marL="0" indent="0" eaLnBrk="1" hangingPunct="1">
              <a:buNone/>
              <a:defRPr/>
            </a:pPr>
            <a:endParaRPr lang="en-GB" altLang="en-US" dirty="0" smtClean="0"/>
          </a:p>
        </p:txBody>
      </p:sp>
      <p:pic>
        <p:nvPicPr>
          <p:cNvPr id="7" name="Picture 6" descr="cid:0d8f470e-5280-49ed-9c82-503be6b6b01a@adf.bham.ac.uk"/>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360356" y="4255912"/>
            <a:ext cx="4250266" cy="2378694"/>
          </a:xfrm>
          <a:prstGeom prst="rect">
            <a:avLst/>
          </a:prstGeom>
          <a:noFill/>
          <a:ln>
            <a:noFill/>
          </a:ln>
        </p:spPr>
      </p:pic>
    </p:spTree>
    <p:extLst>
      <p:ext uri="{BB962C8B-B14F-4D97-AF65-F5344CB8AC3E}">
        <p14:creationId xmlns:p14="http://schemas.microsoft.com/office/powerpoint/2010/main" val="2247243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9400" y="4043363"/>
            <a:ext cx="9144000" cy="2387600"/>
          </a:xfrm>
        </p:spPr>
        <p:txBody>
          <a:bodyPr>
            <a:normAutofit fontScale="90000"/>
          </a:bodyPr>
          <a:lstStyle/>
          <a:p>
            <a:pPr lvl="0" algn="l">
              <a:defRPr/>
            </a:pPr>
            <a:r>
              <a:rPr lang="en-GB" dirty="0">
                <a:solidFill>
                  <a:srgbClr val="00B0F0"/>
                </a:solidFill>
                <a:latin typeface="Arial" panose="020B0604020202020204" pitchFamily="34" charset="0"/>
                <a:cs typeface="Arial" panose="020B0604020202020204" pitchFamily="34" charset="0"/>
              </a:rPr>
              <a:t>Next seminar:</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Steve Munby</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Imperfect Leadership</a:t>
            </a:r>
            <a:br>
              <a:rPr lang="en-GB" dirty="0">
                <a:solidFill>
                  <a:srgbClr val="00B0F0"/>
                </a:solidFill>
                <a:latin typeface="Arial" panose="020B0604020202020204" pitchFamily="34" charset="0"/>
                <a:cs typeface="Arial" panose="020B0604020202020204" pitchFamily="34" charset="0"/>
              </a:rPr>
            </a:br>
            <a:r>
              <a:rPr lang="en-GB" dirty="0">
                <a:solidFill>
                  <a:srgbClr val="00B0F0"/>
                </a:solidFill>
                <a:latin typeface="Arial" panose="020B0604020202020204" pitchFamily="34" charset="0"/>
                <a:cs typeface="Arial" panose="020B0604020202020204" pitchFamily="34" charset="0"/>
              </a:rPr>
              <a:t>4</a:t>
            </a:r>
            <a:r>
              <a:rPr lang="en-GB" baseline="30000" dirty="0">
                <a:solidFill>
                  <a:srgbClr val="00B0F0"/>
                </a:solidFill>
                <a:latin typeface="Arial" panose="020B0604020202020204" pitchFamily="34" charset="0"/>
                <a:cs typeface="Arial" panose="020B0604020202020204" pitchFamily="34" charset="0"/>
              </a:rPr>
              <a:t>th</a:t>
            </a:r>
            <a:r>
              <a:rPr lang="en-GB" dirty="0">
                <a:solidFill>
                  <a:srgbClr val="00B0F0"/>
                </a:solidFill>
                <a:latin typeface="Arial" panose="020B0604020202020204" pitchFamily="34" charset="0"/>
                <a:cs typeface="Arial" panose="020B0604020202020204" pitchFamily="34" charset="0"/>
              </a:rPr>
              <a:t> February 2020</a:t>
            </a:r>
            <a:br>
              <a:rPr lang="en-GB" dirty="0">
                <a:solidFill>
                  <a:srgbClr val="00B0F0"/>
                </a:solidFill>
                <a:latin typeface="Arial" panose="020B0604020202020204" pitchFamily="34" charset="0"/>
                <a:cs typeface="Arial" panose="020B0604020202020204" pitchFamily="34" charset="0"/>
              </a:rPr>
            </a:br>
            <a:r>
              <a:rPr lang="en-GB" dirty="0" smtClean="0"/>
              <a:t/>
            </a:r>
            <a:br>
              <a:rPr lang="en-GB" dirty="0" smtClean="0"/>
            </a:br>
            <a:endParaRPr lang="en-GB" dirty="0"/>
          </a:p>
        </p:txBody>
      </p:sp>
    </p:spTree>
    <p:extLst>
      <p:ext uri="{BB962C8B-B14F-4D97-AF65-F5344CB8AC3E}">
        <p14:creationId xmlns:p14="http://schemas.microsoft.com/office/powerpoint/2010/main" val="1432354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idx="4294967295"/>
          </p:nvPr>
        </p:nvSpPr>
        <p:spPr>
          <a:xfrm>
            <a:off x="838200" y="365125"/>
            <a:ext cx="10515600" cy="1325563"/>
          </a:xfrm>
          <a:prstGeom prst="rect">
            <a:avLst/>
          </a:prstGeom>
        </p:spPr>
        <p:txBody>
          <a:bodyPr/>
          <a:lstStyle/>
          <a:p>
            <a:r>
              <a:rPr lang="en-GB" dirty="0" smtClean="0"/>
              <a:t>The standards you walk past are the standards you accept</a:t>
            </a:r>
            <a:endParaRPr lang="en-GB" dirty="0"/>
          </a:p>
        </p:txBody>
      </p:sp>
      <p:sp>
        <p:nvSpPr>
          <p:cNvPr id="2" name="Text Placeholder 1"/>
          <p:cNvSpPr>
            <a:spLocks noGrp="1"/>
          </p:cNvSpPr>
          <p:nvPr>
            <p:ph type="body" sz="quarter" idx="10"/>
          </p:nvPr>
        </p:nvSpPr>
        <p:spPr/>
        <p:txBody>
          <a:bodyPr/>
          <a:lstStyle/>
          <a:p>
            <a:r>
              <a:rPr lang="en-GB" smtClean="0"/>
              <a:t>The standards you walk past are the standards you accept</a:t>
            </a:r>
            <a:endParaRPr lang="en-GB" dirty="0"/>
          </a:p>
        </p:txBody>
      </p:sp>
      <p:sp>
        <p:nvSpPr>
          <p:cNvPr id="3" name="Text Placeholder 2"/>
          <p:cNvSpPr>
            <a:spLocks noGrp="1"/>
          </p:cNvSpPr>
          <p:nvPr>
            <p:ph type="body" sz="quarter" idx="11"/>
          </p:nvPr>
        </p:nvSpPr>
        <p:spPr/>
        <p:txBody>
          <a:bodyPr/>
          <a:lstStyle/>
          <a:p>
            <a:r>
              <a:rPr lang="en-GB" smtClean="0"/>
              <a:t>Sir David Carter, Executive Director of System Leadership, Ambition Institute</a:t>
            </a:r>
          </a:p>
          <a:p>
            <a:endParaRPr lang="en-GB" dirty="0"/>
          </a:p>
        </p:txBody>
      </p:sp>
    </p:spTree>
    <p:extLst>
      <p:ext uri="{BB962C8B-B14F-4D97-AF65-F5344CB8AC3E}">
        <p14:creationId xmlns:p14="http://schemas.microsoft.com/office/powerpoint/2010/main" val="157749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idx="4294967295"/>
          </p:nvPr>
        </p:nvSpPr>
        <p:spPr>
          <a:xfrm>
            <a:off x="365760" y="-1424625"/>
            <a:ext cx="10515600" cy="1325563"/>
          </a:xfrm>
          <a:prstGeom prst="rect">
            <a:avLst/>
          </a:prstGeom>
        </p:spPr>
        <p:txBody>
          <a:bodyPr/>
          <a:lstStyle/>
          <a:p>
            <a:pPr rtl="0" eaLnBrk="1" latinLnBrk="0" hangingPunct="1"/>
            <a:r>
              <a:rPr lang="en-GB" sz="1800" kern="1200" dirty="0" smtClean="0">
                <a:solidFill>
                  <a:srgbClr val="000000"/>
                </a:solidFill>
                <a:effectLst/>
                <a:latin typeface="Calibri" panose="020F0502020204030204" pitchFamily="34" charset="0"/>
                <a:ea typeface="+mn-ea"/>
                <a:cs typeface="+mn-cs"/>
              </a:rPr>
              <a:t>Lieutenant General David Morrison</a:t>
            </a:r>
            <a:endParaRPr lang="en-GB" dirty="0"/>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5" name="Text Placeholder 4"/>
          <p:cNvSpPr>
            <a:spLocks noGrp="1"/>
          </p:cNvSpPr>
          <p:nvPr>
            <p:ph type="body" sz="quarter" idx="17"/>
          </p:nvPr>
        </p:nvSpPr>
        <p:spPr>
          <a:xfrm>
            <a:off x="55174" y="268104"/>
            <a:ext cx="11478229" cy="792162"/>
          </a:xfrm>
        </p:spPr>
        <p:txBody>
          <a:bodyPr/>
          <a:lstStyle/>
          <a:p>
            <a:r>
              <a:rPr lang="en-GB" dirty="0" smtClean="0">
                <a:cs typeface="Arial" panose="020B0604020202020204" pitchFamily="34" charset="0"/>
              </a:rPr>
              <a:t>Lieutenant General David Morrison</a:t>
            </a:r>
            <a:endParaRPr lang="en-GB" dirty="0"/>
          </a:p>
        </p:txBody>
      </p:sp>
      <p:sp>
        <p:nvSpPr>
          <p:cNvPr id="3" name="Text Placeholder 2"/>
          <p:cNvSpPr>
            <a:spLocks noGrp="1"/>
          </p:cNvSpPr>
          <p:nvPr>
            <p:ph type="body" sz="quarter" idx="15"/>
          </p:nvPr>
        </p:nvSpPr>
        <p:spPr>
          <a:xfrm>
            <a:off x="365760" y="1626217"/>
            <a:ext cx="6893170" cy="4253688"/>
          </a:xfrm>
        </p:spPr>
        <p:txBody>
          <a:bodyPr/>
          <a:lstStyle/>
          <a:p>
            <a:r>
              <a:rPr lang="en-GB" b="1" dirty="0" smtClean="0">
                <a:cs typeface="Arial" panose="020B0604020202020204" pitchFamily="34" charset="0"/>
              </a:rPr>
              <a:t>Published on 13 June 2013</a:t>
            </a:r>
            <a:endParaRPr lang="en-GB" dirty="0" smtClean="0">
              <a:cs typeface="Arial" panose="020B0604020202020204" pitchFamily="34" charset="0"/>
            </a:endParaRPr>
          </a:p>
          <a:p>
            <a:r>
              <a:rPr lang="en-GB" dirty="0" smtClean="0">
                <a:cs typeface="Arial" panose="020B0604020202020204" pitchFamily="34" charset="0"/>
              </a:rPr>
              <a:t>Message from the Chief of Army, Lieutenant General David Morrison, AO, to the Australian Army following the announcement on Thursday, 13 June 2013 of civilian police and Defence investigations into allegations of unacceptable behaviour by Army members.</a:t>
            </a:r>
          </a:p>
          <a:p>
            <a:endParaRPr lang="en-GB" dirty="0"/>
          </a:p>
        </p:txBody>
      </p:sp>
      <p:pic>
        <p:nvPicPr>
          <p:cNvPr id="8" name="Content Placeholder 4" descr="Picture of Lieutenant General David Morrison" title="Lieutenant General David Morri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759" y="1427432"/>
            <a:ext cx="3605644" cy="4034848"/>
          </a:xfrm>
          <a:prstGeom prst="rect">
            <a:avLst/>
          </a:prstGeom>
        </p:spPr>
      </p:pic>
    </p:spTree>
    <p:extLst>
      <p:ext uri="{BB962C8B-B14F-4D97-AF65-F5344CB8AC3E}">
        <p14:creationId xmlns:p14="http://schemas.microsoft.com/office/powerpoint/2010/main" val="392662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8894"/>
            <a:ext cx="9144000" cy="1054780"/>
          </a:xfrm>
        </p:spPr>
        <p:txBody>
          <a:bodyPr/>
          <a:lstStyle/>
          <a:p>
            <a:r>
              <a:rPr lang="en-GB" dirty="0" smtClean="0"/>
              <a:t>David Morrison – Video Clip</a:t>
            </a:r>
            <a:endParaRPr lang="en-GB" dirty="0"/>
          </a:p>
        </p:txBody>
      </p:sp>
      <p:sp>
        <p:nvSpPr>
          <p:cNvPr id="4" name="Subtitle 3"/>
          <p:cNvSpPr>
            <a:spLocks noGrp="1"/>
          </p:cNvSpPr>
          <p:nvPr>
            <p:ph type="subTitle" idx="1"/>
          </p:nvPr>
        </p:nvSpPr>
        <p:spPr/>
        <p:txBody>
          <a:bodyPr/>
          <a:lstStyle/>
          <a:p>
            <a:endParaRPr lang="en-GB"/>
          </a:p>
        </p:txBody>
      </p:sp>
      <p:sp>
        <p:nvSpPr>
          <p:cNvPr id="3" name="Slide Number Placeholder 2"/>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QaqpoeVgr8U" descr="Youtube video of Lieutenant General David Morrison. " title="Lieutenant General David Morrison AO"/>
          <p:cNvPicPr>
            <a:picLocks noRot="1" noChangeAspect="1"/>
          </p:cNvPicPr>
          <p:nvPr>
            <a:videoFile r:link="rId1"/>
          </p:nvPr>
        </p:nvPicPr>
        <p:blipFill>
          <a:blip r:embed="rId3"/>
          <a:stretch>
            <a:fillRect/>
          </a:stretch>
        </p:blipFill>
        <p:spPr>
          <a:xfrm>
            <a:off x="1379964" y="212843"/>
            <a:ext cx="9973836" cy="5738334"/>
          </a:xfrm>
          <a:prstGeom prst="rect">
            <a:avLst/>
          </a:prstGeom>
        </p:spPr>
      </p:pic>
      <p:sp>
        <p:nvSpPr>
          <p:cNvPr id="8" name="TextBox 7"/>
          <p:cNvSpPr txBox="1"/>
          <p:nvPr/>
        </p:nvSpPr>
        <p:spPr>
          <a:xfrm>
            <a:off x="858287" y="6106209"/>
            <a:ext cx="8416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3:07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https://www.youtube.com/watch?v=QaqpoeVgr8U</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771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EL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A theme" id="{062264B9-E9BC-4BEE-B109-1DED8F8D5C11}" vid="{D20F4944-A72C-4FA9-BB05-BE65C77D1BC3}"/>
    </a:ext>
  </a:extLst>
</a:theme>
</file>

<file path=ppt/theme/theme2.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AmbitionInstitute">
      <a:dk1>
        <a:sysClr val="windowText" lastClr="000000"/>
      </a:dk1>
      <a:lt1>
        <a:sysClr val="window" lastClr="FFFFFF"/>
      </a:lt1>
      <a:dk2>
        <a:srgbClr val="474C68"/>
      </a:dk2>
      <a:lt2>
        <a:srgbClr val="E7E6E6"/>
      </a:lt2>
      <a:accent1>
        <a:srgbClr val="FFCD00"/>
      </a:accent1>
      <a:accent2>
        <a:srgbClr val="E94B58"/>
      </a:accent2>
      <a:accent3>
        <a:srgbClr val="EC642E"/>
      </a:accent3>
      <a:accent4>
        <a:srgbClr val="672160"/>
      </a:accent4>
      <a:accent5>
        <a:srgbClr val="474C68"/>
      </a:accent5>
      <a:accent6>
        <a:srgbClr val="3C3C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ull slide pi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684</TotalTime>
  <Words>1990</Words>
  <Application>Microsoft Office PowerPoint</Application>
  <PresentationFormat>Widescreen</PresentationFormat>
  <Paragraphs>233</Paragraphs>
  <Slides>31</Slides>
  <Notes>2</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Calibri Light</vt:lpstr>
      <vt:lpstr>Palatino Linotype</vt:lpstr>
      <vt:lpstr>Wingdings</vt:lpstr>
      <vt:lpstr>ELA theme</vt:lpstr>
      <vt:lpstr>Quote Slides</vt:lpstr>
      <vt:lpstr>Content slides</vt:lpstr>
      <vt:lpstr>Full slide picture</vt:lpstr>
      <vt:lpstr>Education  Leadership Academy  Welcome to the  seminar </vt:lpstr>
      <vt:lpstr> ‘The standards you walk past are the standards you accept’ Sir David Carter </vt:lpstr>
      <vt:lpstr>Chaired by Ava Sturridge-Packer CBE </vt:lpstr>
      <vt:lpstr>Why we have established an Education Leadership Academy </vt:lpstr>
      <vt:lpstr>What do we do?</vt:lpstr>
      <vt:lpstr>Next seminar: Steve Munby Imperfect Leadership 4th February 2020  </vt:lpstr>
      <vt:lpstr>The standards you walk past are the standards you accept</vt:lpstr>
      <vt:lpstr>Lieutenant General David Morrison</vt:lpstr>
      <vt:lpstr>David Morrison – Video Clip</vt:lpstr>
      <vt:lpstr>How do you remain loyal to your values but deliver the right messages at the same time? </vt:lpstr>
      <vt:lpstr>The Leadership Landscape today</vt:lpstr>
      <vt:lpstr>My Career</vt:lpstr>
      <vt:lpstr>The multiple intelligences that enable leaders to be effective</vt:lpstr>
      <vt:lpstr>Leaders should show leadership through these virtues</vt:lpstr>
      <vt:lpstr>Leaders create a culture that creates impact</vt:lpstr>
      <vt:lpstr>How do we frame this in leadership schools?</vt:lpstr>
      <vt:lpstr>What are the standards we should expect to see when we lead others?</vt:lpstr>
      <vt:lpstr>How do we enact our vales as we improve our schools?</vt:lpstr>
      <vt:lpstr>How do we help others to model ethical leadership?</vt:lpstr>
      <vt:lpstr>How do we help others to model ethical leadership?</vt:lpstr>
      <vt:lpstr>How does our leadership raise the expectations in the communities we serve?</vt:lpstr>
      <vt:lpstr>Our generation of leaders must play an even bigger role in increasing Social Mobility</vt:lpstr>
      <vt:lpstr>“The standards you walk past are the standards you accept”</vt:lpstr>
      <vt:lpstr>Two questions the best leaders have to be able to answer</vt:lpstr>
      <vt:lpstr>How do we make this a reality?</vt:lpstr>
      <vt:lpstr>The 5 tests for purpose driven collaboration to pass</vt:lpstr>
      <vt:lpstr>The three contributions to collaboration </vt:lpstr>
      <vt:lpstr>The call to arms</vt:lpstr>
      <vt:lpstr>My 5 personal leadership lessons from the past 20 years</vt:lpstr>
      <vt:lpstr>Thank you </vt:lpstr>
      <vt:lpstr>Next seminar: Steve Munby Imperfect Leadership 4th February 2020 </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Seminar - David Carter</dc:title>
  <dc:subject>ELA Seminar Slides</dc:subject>
  <dc:creator>Angela Slater (College of Social Sciences)</dc:creator>
  <cp:lastModifiedBy>Julie Foster (College of Social Sciences)</cp:lastModifiedBy>
  <cp:revision>86</cp:revision>
  <dcterms:created xsi:type="dcterms:W3CDTF">2019-08-21T12:48:37Z</dcterms:created>
  <dcterms:modified xsi:type="dcterms:W3CDTF">2020-06-26T11:07:34Z</dcterms:modified>
</cp:coreProperties>
</file>