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41"/>
  </p:notesMasterIdLst>
  <p:sldIdLst>
    <p:sldId id="256" r:id="rId3"/>
    <p:sldId id="560" r:id="rId4"/>
    <p:sldId id="704" r:id="rId5"/>
    <p:sldId id="462" r:id="rId6"/>
    <p:sldId id="383" r:id="rId7"/>
    <p:sldId id="711" r:id="rId8"/>
    <p:sldId id="471" r:id="rId9"/>
    <p:sldId id="643" r:id="rId10"/>
    <p:sldId id="460" r:id="rId11"/>
    <p:sldId id="463" r:id="rId12"/>
    <p:sldId id="644" r:id="rId13"/>
    <p:sldId id="712" r:id="rId14"/>
    <p:sldId id="714" r:id="rId15"/>
    <p:sldId id="716" r:id="rId16"/>
    <p:sldId id="717" r:id="rId17"/>
    <p:sldId id="718" r:id="rId18"/>
    <p:sldId id="719" r:id="rId19"/>
    <p:sldId id="464" r:id="rId20"/>
    <p:sldId id="700" r:id="rId21"/>
    <p:sldId id="642" r:id="rId22"/>
    <p:sldId id="701" r:id="rId23"/>
    <p:sldId id="547" r:id="rId24"/>
    <p:sldId id="548" r:id="rId25"/>
    <p:sldId id="594" r:id="rId26"/>
    <p:sldId id="595" r:id="rId27"/>
    <p:sldId id="596" r:id="rId28"/>
    <p:sldId id="467" r:id="rId29"/>
    <p:sldId id="468" r:id="rId30"/>
    <p:sldId id="720" r:id="rId31"/>
    <p:sldId id="656" r:id="rId32"/>
    <p:sldId id="470" r:id="rId33"/>
    <p:sldId id="583" r:id="rId34"/>
    <p:sldId id="708" r:id="rId35"/>
    <p:sldId id="723" r:id="rId36"/>
    <p:sldId id="705" r:id="rId37"/>
    <p:sldId id="660" r:id="rId38"/>
    <p:sldId id="389" r:id="rId39"/>
    <p:sldId id="36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570D7-CB62-4289-94F1-E39B3BFDE37F}" v="7" dt="2020-01-24T15:57:39.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5" d="100"/>
          <a:sy n="115" d="100"/>
        </p:scale>
        <p:origin x="834"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39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9B325E-EAB6-4958-B032-B2476CFEA5BD}"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F870FEA5-14AE-4965-86C6-B4EA0C6191B2}">
      <dgm:prSet phldrT="[Text]"/>
      <dgm:spPr/>
      <dgm:t>
        <a:bodyPr/>
        <a:lstStyle/>
        <a:p>
          <a:r>
            <a:rPr lang="en-GB" dirty="0"/>
            <a:t>Saints</a:t>
          </a:r>
        </a:p>
      </dgm:t>
    </dgm:pt>
    <dgm:pt modelId="{00DF600D-4E91-4158-AE76-F83C5250E41F}" type="parTrans" cxnId="{86E0AF41-B067-4E5F-BACA-831B51C6C10C}">
      <dgm:prSet/>
      <dgm:spPr/>
      <dgm:t>
        <a:bodyPr/>
        <a:lstStyle/>
        <a:p>
          <a:endParaRPr lang="en-GB"/>
        </a:p>
      </dgm:t>
    </dgm:pt>
    <dgm:pt modelId="{2091140D-4177-4B50-8AC6-1E14F787C6B5}" type="sibTrans" cxnId="{86E0AF41-B067-4E5F-BACA-831B51C6C10C}">
      <dgm:prSet/>
      <dgm:spPr/>
      <dgm:t>
        <a:bodyPr/>
        <a:lstStyle/>
        <a:p>
          <a:endParaRPr lang="en-GB"/>
        </a:p>
      </dgm:t>
    </dgm:pt>
    <dgm:pt modelId="{88F87F86-9E8E-4B01-B0B3-DF727CDCA76C}">
      <dgm:prSet phldrT="[Text]"/>
      <dgm:spPr/>
      <dgm:t>
        <a:bodyPr/>
        <a:lstStyle/>
        <a:p>
          <a:r>
            <a:rPr lang="en-GB" dirty="0"/>
            <a:t>Stars</a:t>
          </a:r>
        </a:p>
      </dgm:t>
    </dgm:pt>
    <dgm:pt modelId="{8BDA14C6-B81A-48BF-9BE9-814C347915C4}" type="parTrans" cxnId="{CD2684CB-3786-427B-A1E6-09C964B04BC2}">
      <dgm:prSet/>
      <dgm:spPr/>
      <dgm:t>
        <a:bodyPr/>
        <a:lstStyle/>
        <a:p>
          <a:endParaRPr lang="en-GB"/>
        </a:p>
      </dgm:t>
    </dgm:pt>
    <dgm:pt modelId="{F7D29937-28F7-40E9-A037-A3596A154DB9}" type="sibTrans" cxnId="{CD2684CB-3786-427B-A1E6-09C964B04BC2}">
      <dgm:prSet/>
      <dgm:spPr/>
      <dgm:t>
        <a:bodyPr/>
        <a:lstStyle/>
        <a:p>
          <a:endParaRPr lang="en-GB"/>
        </a:p>
      </dgm:t>
    </dgm:pt>
    <dgm:pt modelId="{35C1EDC5-C8DE-4230-B613-4C8B1E46AE54}">
      <dgm:prSet phldrT="[Text]"/>
      <dgm:spPr/>
      <dgm:t>
        <a:bodyPr/>
        <a:lstStyle/>
        <a:p>
          <a:r>
            <a:rPr lang="en-GB" dirty="0"/>
            <a:t>Sloths</a:t>
          </a:r>
        </a:p>
      </dgm:t>
    </dgm:pt>
    <dgm:pt modelId="{626EEF7C-0856-48E6-9B07-BAEE4618CAD1}" type="parTrans" cxnId="{BFF179B5-7567-4D41-8D6B-9ACB9580BE13}">
      <dgm:prSet/>
      <dgm:spPr/>
      <dgm:t>
        <a:bodyPr/>
        <a:lstStyle/>
        <a:p>
          <a:endParaRPr lang="en-GB"/>
        </a:p>
      </dgm:t>
    </dgm:pt>
    <dgm:pt modelId="{B85C0FA2-86A3-4A04-8E92-92A04C29A3BD}" type="sibTrans" cxnId="{BFF179B5-7567-4D41-8D6B-9ACB9580BE13}">
      <dgm:prSet/>
      <dgm:spPr/>
      <dgm:t>
        <a:bodyPr/>
        <a:lstStyle/>
        <a:p>
          <a:endParaRPr lang="en-GB"/>
        </a:p>
      </dgm:t>
    </dgm:pt>
    <dgm:pt modelId="{8D7B280D-F447-4BAC-A83F-9C3ED99BC1DF}">
      <dgm:prSet phldrT="[Text]"/>
      <dgm:spPr/>
      <dgm:t>
        <a:bodyPr/>
        <a:lstStyle/>
        <a:p>
          <a:r>
            <a:rPr lang="en-GB" dirty="0"/>
            <a:t>Sinners</a:t>
          </a:r>
        </a:p>
      </dgm:t>
    </dgm:pt>
    <dgm:pt modelId="{322D2DD6-86E7-47EE-8AD9-5BBA172B8B44}" type="parTrans" cxnId="{80A6F7B7-DBD4-400B-9844-9A6D6004AC84}">
      <dgm:prSet/>
      <dgm:spPr/>
      <dgm:t>
        <a:bodyPr/>
        <a:lstStyle/>
        <a:p>
          <a:endParaRPr lang="en-GB"/>
        </a:p>
      </dgm:t>
    </dgm:pt>
    <dgm:pt modelId="{EE960F10-3922-4D06-8560-4A2A8BEAF43C}" type="sibTrans" cxnId="{80A6F7B7-DBD4-400B-9844-9A6D6004AC84}">
      <dgm:prSet/>
      <dgm:spPr/>
      <dgm:t>
        <a:bodyPr/>
        <a:lstStyle/>
        <a:p>
          <a:endParaRPr lang="en-GB"/>
        </a:p>
      </dgm:t>
    </dgm:pt>
    <dgm:pt modelId="{153084F5-5C3D-4447-81D6-890EDCBAB4A6}" type="pres">
      <dgm:prSet presAssocID="{5E9B325E-EAB6-4958-B032-B2476CFEA5BD}" presName="matrix" presStyleCnt="0">
        <dgm:presLayoutVars>
          <dgm:chMax val="1"/>
          <dgm:dir/>
          <dgm:resizeHandles val="exact"/>
        </dgm:presLayoutVars>
      </dgm:prSet>
      <dgm:spPr/>
      <dgm:t>
        <a:bodyPr/>
        <a:lstStyle/>
        <a:p>
          <a:endParaRPr lang="en-US"/>
        </a:p>
      </dgm:t>
    </dgm:pt>
    <dgm:pt modelId="{FA95E7AC-745A-4C42-8B60-89C50E997DD6}" type="pres">
      <dgm:prSet presAssocID="{5E9B325E-EAB6-4958-B032-B2476CFEA5BD}" presName="axisShape" presStyleLbl="bgShp" presStyleIdx="0" presStyleCnt="1" custScaleX="100119" custScaleY="94065"/>
      <dgm:spPr/>
    </dgm:pt>
    <dgm:pt modelId="{35928899-75F8-4EAF-8C9E-A133FF5407FF}" type="pres">
      <dgm:prSet presAssocID="{5E9B325E-EAB6-4958-B032-B2476CFEA5BD}" presName="rect1" presStyleLbl="node1" presStyleIdx="0" presStyleCnt="4">
        <dgm:presLayoutVars>
          <dgm:chMax val="0"/>
          <dgm:chPref val="0"/>
          <dgm:bulletEnabled val="1"/>
        </dgm:presLayoutVars>
      </dgm:prSet>
      <dgm:spPr/>
      <dgm:t>
        <a:bodyPr/>
        <a:lstStyle/>
        <a:p>
          <a:endParaRPr lang="en-US"/>
        </a:p>
      </dgm:t>
    </dgm:pt>
    <dgm:pt modelId="{1BCBB16F-764D-4E7A-9060-02E78FE398E4}" type="pres">
      <dgm:prSet presAssocID="{5E9B325E-EAB6-4958-B032-B2476CFEA5BD}" presName="rect2" presStyleLbl="node1" presStyleIdx="1" presStyleCnt="4">
        <dgm:presLayoutVars>
          <dgm:chMax val="0"/>
          <dgm:chPref val="0"/>
          <dgm:bulletEnabled val="1"/>
        </dgm:presLayoutVars>
      </dgm:prSet>
      <dgm:spPr/>
      <dgm:t>
        <a:bodyPr/>
        <a:lstStyle/>
        <a:p>
          <a:endParaRPr lang="en-US"/>
        </a:p>
      </dgm:t>
    </dgm:pt>
    <dgm:pt modelId="{73963EB8-6542-4625-9BE7-12C470E2324A}" type="pres">
      <dgm:prSet presAssocID="{5E9B325E-EAB6-4958-B032-B2476CFEA5BD}" presName="rect3" presStyleLbl="node1" presStyleIdx="2" presStyleCnt="4">
        <dgm:presLayoutVars>
          <dgm:chMax val="0"/>
          <dgm:chPref val="0"/>
          <dgm:bulletEnabled val="1"/>
        </dgm:presLayoutVars>
      </dgm:prSet>
      <dgm:spPr/>
      <dgm:t>
        <a:bodyPr/>
        <a:lstStyle/>
        <a:p>
          <a:endParaRPr lang="en-US"/>
        </a:p>
      </dgm:t>
    </dgm:pt>
    <dgm:pt modelId="{88CE567C-9808-4A90-93AC-3B5880AAD199}" type="pres">
      <dgm:prSet presAssocID="{5E9B325E-EAB6-4958-B032-B2476CFEA5BD}" presName="rect4" presStyleLbl="node1" presStyleIdx="3" presStyleCnt="4">
        <dgm:presLayoutVars>
          <dgm:chMax val="0"/>
          <dgm:chPref val="0"/>
          <dgm:bulletEnabled val="1"/>
        </dgm:presLayoutVars>
      </dgm:prSet>
      <dgm:spPr/>
      <dgm:t>
        <a:bodyPr/>
        <a:lstStyle/>
        <a:p>
          <a:endParaRPr lang="en-US"/>
        </a:p>
      </dgm:t>
    </dgm:pt>
  </dgm:ptLst>
  <dgm:cxnLst>
    <dgm:cxn modelId="{5972E8F2-1678-411A-80E0-0A570F18459B}" type="presOf" srcId="{8D7B280D-F447-4BAC-A83F-9C3ED99BC1DF}" destId="{88CE567C-9808-4A90-93AC-3B5880AAD199}" srcOrd="0" destOrd="0" presId="urn:microsoft.com/office/officeart/2005/8/layout/matrix2"/>
    <dgm:cxn modelId="{A6CB308D-0AEF-445F-818F-D83C42642309}" type="presOf" srcId="{35C1EDC5-C8DE-4230-B613-4C8B1E46AE54}" destId="{73963EB8-6542-4625-9BE7-12C470E2324A}" srcOrd="0" destOrd="0" presId="urn:microsoft.com/office/officeart/2005/8/layout/matrix2"/>
    <dgm:cxn modelId="{80A6F7B7-DBD4-400B-9844-9A6D6004AC84}" srcId="{5E9B325E-EAB6-4958-B032-B2476CFEA5BD}" destId="{8D7B280D-F447-4BAC-A83F-9C3ED99BC1DF}" srcOrd="3" destOrd="0" parTransId="{322D2DD6-86E7-47EE-8AD9-5BBA172B8B44}" sibTransId="{EE960F10-3922-4D06-8560-4A2A8BEAF43C}"/>
    <dgm:cxn modelId="{D4A3CF59-C4BB-4A55-8599-5C708C0773EF}" type="presOf" srcId="{88F87F86-9E8E-4B01-B0B3-DF727CDCA76C}" destId="{1BCBB16F-764D-4E7A-9060-02E78FE398E4}" srcOrd="0" destOrd="0" presId="urn:microsoft.com/office/officeart/2005/8/layout/matrix2"/>
    <dgm:cxn modelId="{CD2684CB-3786-427B-A1E6-09C964B04BC2}" srcId="{5E9B325E-EAB6-4958-B032-B2476CFEA5BD}" destId="{88F87F86-9E8E-4B01-B0B3-DF727CDCA76C}" srcOrd="1" destOrd="0" parTransId="{8BDA14C6-B81A-48BF-9BE9-814C347915C4}" sibTransId="{F7D29937-28F7-40E9-A037-A3596A154DB9}"/>
    <dgm:cxn modelId="{86E0AF41-B067-4E5F-BACA-831B51C6C10C}" srcId="{5E9B325E-EAB6-4958-B032-B2476CFEA5BD}" destId="{F870FEA5-14AE-4965-86C6-B4EA0C6191B2}" srcOrd="0" destOrd="0" parTransId="{00DF600D-4E91-4158-AE76-F83C5250E41F}" sibTransId="{2091140D-4177-4B50-8AC6-1E14F787C6B5}"/>
    <dgm:cxn modelId="{8ADD7492-37F3-4FF6-B4D8-C90562D8AB34}" type="presOf" srcId="{F870FEA5-14AE-4965-86C6-B4EA0C6191B2}" destId="{35928899-75F8-4EAF-8C9E-A133FF5407FF}" srcOrd="0" destOrd="0" presId="urn:microsoft.com/office/officeart/2005/8/layout/matrix2"/>
    <dgm:cxn modelId="{BFF179B5-7567-4D41-8D6B-9ACB9580BE13}" srcId="{5E9B325E-EAB6-4958-B032-B2476CFEA5BD}" destId="{35C1EDC5-C8DE-4230-B613-4C8B1E46AE54}" srcOrd="2" destOrd="0" parTransId="{626EEF7C-0856-48E6-9B07-BAEE4618CAD1}" sibTransId="{B85C0FA2-86A3-4A04-8E92-92A04C29A3BD}"/>
    <dgm:cxn modelId="{74C35BBC-CBDC-4FD2-B8CE-01DD63D32C64}" type="presOf" srcId="{5E9B325E-EAB6-4958-B032-B2476CFEA5BD}" destId="{153084F5-5C3D-4447-81D6-890EDCBAB4A6}" srcOrd="0" destOrd="0" presId="urn:microsoft.com/office/officeart/2005/8/layout/matrix2"/>
    <dgm:cxn modelId="{64C6EA07-4615-4ED1-BD58-FAABD0A58710}" type="presParOf" srcId="{153084F5-5C3D-4447-81D6-890EDCBAB4A6}" destId="{FA95E7AC-745A-4C42-8B60-89C50E997DD6}" srcOrd="0" destOrd="0" presId="urn:microsoft.com/office/officeart/2005/8/layout/matrix2"/>
    <dgm:cxn modelId="{610A92FC-3C71-4D3F-93E9-6B0122F7F6FD}" type="presParOf" srcId="{153084F5-5C3D-4447-81D6-890EDCBAB4A6}" destId="{35928899-75F8-4EAF-8C9E-A133FF5407FF}" srcOrd="1" destOrd="0" presId="urn:microsoft.com/office/officeart/2005/8/layout/matrix2"/>
    <dgm:cxn modelId="{02BBFDB5-32CA-4364-A0E3-194F0837CCEB}" type="presParOf" srcId="{153084F5-5C3D-4447-81D6-890EDCBAB4A6}" destId="{1BCBB16F-764D-4E7A-9060-02E78FE398E4}" srcOrd="2" destOrd="0" presId="urn:microsoft.com/office/officeart/2005/8/layout/matrix2"/>
    <dgm:cxn modelId="{E1BAA83F-E6B8-469D-9BA6-2942F2C1D832}" type="presParOf" srcId="{153084F5-5C3D-4447-81D6-890EDCBAB4A6}" destId="{73963EB8-6542-4625-9BE7-12C470E2324A}" srcOrd="3" destOrd="0" presId="urn:microsoft.com/office/officeart/2005/8/layout/matrix2"/>
    <dgm:cxn modelId="{0D0CC9D9-D74F-4D46-BBCE-2AC35FCCE142}" type="presParOf" srcId="{153084F5-5C3D-4447-81D6-890EDCBAB4A6}" destId="{88CE567C-9808-4A90-93AC-3B5880AAD199}"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5E7AC-745A-4C42-8B60-89C50E997DD6}">
      <dsp:nvSpPr>
        <dsp:cNvPr id="0" name=""/>
        <dsp:cNvSpPr/>
      </dsp:nvSpPr>
      <dsp:spPr>
        <a:xfrm>
          <a:off x="1149813" y="115389"/>
          <a:ext cx="3893059" cy="365765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928899-75F8-4EAF-8C9E-A133FF5407FF}">
      <dsp:nvSpPr>
        <dsp:cNvPr id="0" name=""/>
        <dsp:cNvSpPr/>
      </dsp:nvSpPr>
      <dsp:spPr>
        <a:xfrm>
          <a:off x="1404875" y="252748"/>
          <a:ext cx="1555372" cy="155537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a:t>Saints</a:t>
          </a:r>
        </a:p>
      </dsp:txBody>
      <dsp:txXfrm>
        <a:off x="1480802" y="328675"/>
        <a:ext cx="1403518" cy="1403518"/>
      </dsp:txXfrm>
    </dsp:sp>
    <dsp:sp modelId="{1BCBB16F-764D-4E7A-9060-02E78FE398E4}">
      <dsp:nvSpPr>
        <dsp:cNvPr id="0" name=""/>
        <dsp:cNvSpPr/>
      </dsp:nvSpPr>
      <dsp:spPr>
        <a:xfrm>
          <a:off x="3232438" y="252748"/>
          <a:ext cx="1555372" cy="155537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a:t>Stars</a:t>
          </a:r>
        </a:p>
      </dsp:txBody>
      <dsp:txXfrm>
        <a:off x="3308365" y="328675"/>
        <a:ext cx="1403518" cy="1403518"/>
      </dsp:txXfrm>
    </dsp:sp>
    <dsp:sp modelId="{73963EB8-6542-4625-9BE7-12C470E2324A}">
      <dsp:nvSpPr>
        <dsp:cNvPr id="0" name=""/>
        <dsp:cNvSpPr/>
      </dsp:nvSpPr>
      <dsp:spPr>
        <a:xfrm>
          <a:off x="1404875" y="2080311"/>
          <a:ext cx="1555372" cy="155537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a:t>Sloths</a:t>
          </a:r>
        </a:p>
      </dsp:txBody>
      <dsp:txXfrm>
        <a:off x="1480802" y="2156238"/>
        <a:ext cx="1403518" cy="1403518"/>
      </dsp:txXfrm>
    </dsp:sp>
    <dsp:sp modelId="{88CE567C-9808-4A90-93AC-3B5880AAD199}">
      <dsp:nvSpPr>
        <dsp:cNvPr id="0" name=""/>
        <dsp:cNvSpPr/>
      </dsp:nvSpPr>
      <dsp:spPr>
        <a:xfrm>
          <a:off x="3232438" y="2080311"/>
          <a:ext cx="1555372" cy="155537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a:t>Sinners</a:t>
          </a:r>
        </a:p>
      </dsp:txBody>
      <dsp:txXfrm>
        <a:off x="3308365" y="2156238"/>
        <a:ext cx="1403518" cy="140351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3842907C-D0AA-4C58-9F94-58B40AD65B29}" type="datetimeFigureOut">
              <a:rPr lang="en-US" smtClean="0"/>
              <a:pPr/>
              <a:t>6/25/2020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1D76769E-C829-4283-B80E-CB90D995C2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3444F4D-6DC4-4672-9809-FF7AEEBD7AFB}"/>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a:extLst>
              <a:ext uri="{FF2B5EF4-FFF2-40B4-BE49-F238E27FC236}">
                <a16:creationId xmlns:a16="http://schemas.microsoft.com/office/drawing/2014/main" id="{CC69C3EC-9133-4AD8-B8AD-2EB5A86682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34939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685800" y="3582807"/>
            <a:ext cx="7772400" cy="1199704"/>
          </a:xfrm>
        </p:spPr>
        <p:txBody>
          <a:bodyPr/>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grpSp>
        <p:nvGrpSpPr>
          <p:cNvPr id="2" name="Group 14"/>
          <p:cNvGrpSpPr/>
          <p:nvPr/>
        </p:nvGrpSpPr>
        <p:grpSpPr>
          <a:xfrm>
            <a:off x="-3765" y="4953000"/>
            <a:ext cx="9147765" cy="1912088"/>
            <a:chOff x="-3765" y="4832896"/>
            <a:chExt cx="9147765" cy="2032192"/>
          </a:xfrm>
        </p:grpSpPr>
        <p:sp>
          <p:nvSpPr>
            <p:cNvPr id="7" name="Shap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8" name="Shap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1" name="Shape 10"/>
            <p:cNvSpPr>
              <a:spLocks/>
            </p:cNvSpPr>
            <p:nvPr userDrawn="1"/>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E14BF-C004-4398-9186-5EE680724D95}" type="datetime2">
              <a:rPr lang="en-US" smtClean="0"/>
              <a:pPr/>
              <a:t>Thursday, June 25,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E14BF-C004-4398-9186-5EE680724D95}" type="datetime2">
              <a:rPr lang="en-US" smtClean="0"/>
              <a:pPr/>
              <a:t>Thursday, June 25,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68998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5760" indent="-256032">
              <a:buClr>
                <a:schemeClr val="bg2">
                  <a:lumMod val="25000"/>
                </a:schemeClr>
              </a:buClr>
              <a:buSzPct val="100000"/>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7FEF5B-F2CC-4EC5-8F1F-29A8BF9EFFA9}" type="datetime2">
              <a:rPr lang="en-US" smtClean="0"/>
              <a:pPr/>
              <a:t>Thursday, June 25,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10EEA-824F-4D46-AFE7-60426C8C06B0}" type="slidenum">
              <a:rPr lang="en-US" smtClean="0"/>
              <a:pPr/>
              <a:t>‹#›</a:t>
            </a:fld>
            <a:endParaRPr lang="en-US"/>
          </a:p>
        </p:txBody>
      </p:sp>
      <p:sp>
        <p:nvSpPr>
          <p:cNvPr id="7" name="Title 6"/>
          <p:cNvSpPr>
            <a:spLocks noGrp="1"/>
          </p:cNvSpPr>
          <p:nvPr>
            <p:ph type="title"/>
          </p:nvPr>
        </p:nvSpPr>
        <p:spPr/>
        <p:txBody>
          <a:bodyPr rtlCol="0"/>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3" name="Text Placeholder 2"/>
          <p:cNvSpPr>
            <a:spLocks noGrp="1"/>
          </p:cNvSpPr>
          <p:nvPr>
            <p:ph type="body" idx="1"/>
          </p:nvPr>
        </p:nvSpPr>
        <p:spPr>
          <a:xfrm>
            <a:off x="3922713" y="2888512"/>
            <a:ext cx="4572000" cy="1454888"/>
          </a:xfrm>
        </p:spPr>
        <p:txBody>
          <a:bodyPr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4" name="Date Placeholder 3"/>
          <p:cNvSpPr>
            <a:spLocks noGrp="1"/>
          </p:cNvSpPr>
          <p:nvPr>
            <p:ph type="dt" sz="half" idx="10"/>
          </p:nvPr>
        </p:nvSpPr>
        <p:spPr/>
        <p:txBody>
          <a:bodyPr/>
          <a:lstStyle/>
          <a:p>
            <a:fld id="{5F4709C1-563D-4D9C-B702-B64C84A5A174}" type="datetime2">
              <a:rPr lang="en-US" smtClean="0"/>
              <a:pPr/>
              <a:t>Thursday, June 25,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10EEA-824F-4D46-AFE7-60426C8C06B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8303D9-A6EB-41FB-BF22-3F49E470997E}" type="datetime2">
              <a:rPr lang="en-US" smtClean="0"/>
              <a:pPr/>
              <a:t>Thursday, June 25,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p>
        </p:txBody>
      </p:sp>
      <p:sp>
        <p:nvSpPr>
          <p:cNvPr id="8" name="Title 7"/>
          <p:cNvSpPr>
            <a:spLocks noGrp="1"/>
          </p:cNvSpPr>
          <p:nvPr>
            <p:ph type="title"/>
          </p:nvPr>
        </p:nvSpPr>
        <p:spPr/>
        <p:txBody>
          <a:bodyPr rtlCol="0"/>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lang="en-US"/>
              <a:t>Click to edit Master title style</a:t>
            </a:r>
            <a:endParaRPr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457200" y="1472430"/>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472430"/>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BB0534-5698-4F62-9CFE-5DE61A073E78}" type="datetime2">
              <a:rPr lang="en-US" smtClean="0"/>
              <a:pPr/>
              <a:t>Thursday, June 25,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410EEA-824F-4D46-AFE7-60426C8C06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4827A3-B249-4F87-AB1A-1E06AC1AA2A4}" type="datetime2">
              <a:rPr lang="en-US" smtClean="0"/>
              <a:pPr/>
              <a:t>Thursday, June 25,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10EEA-824F-4D46-AFE7-60426C8C06B0}" type="slidenum">
              <a:rPr lang="en-US" smtClean="0"/>
              <a:pPr/>
              <a:t>‹#›</a:t>
            </a:fld>
            <a:endParaRPr lang="en-US"/>
          </a:p>
        </p:txBody>
      </p:sp>
      <p:sp>
        <p:nvSpPr>
          <p:cNvPr id="6" name="Title 5"/>
          <p:cNvSpPr>
            <a:spLocks noGrp="1"/>
          </p:cNvSpPr>
          <p:nvPr>
            <p:ph type="title"/>
          </p:nvPr>
        </p:nvSpPr>
        <p:spPr/>
        <p:txBody>
          <a:bodyPr rtlCol="0"/>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46142-29B2-49CC-BCC6-A3AD70B4960E}" type="datetime2">
              <a:rPr lang="en-US" smtClean="0"/>
              <a:pPr/>
              <a:t>Thursday, June 25,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410EEA-824F-4D46-AFE7-60426C8C06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lang="en-US"/>
              <a:t>Click to edit Master title style</a:t>
            </a:r>
            <a:endParaRPr lang="en-US" dirty="0"/>
          </a:p>
        </p:txBody>
      </p:sp>
      <p:sp>
        <p:nvSpPr>
          <p:cNvPr id="3" name="Text Placeholder 2"/>
          <p:cNvSpPr>
            <a:spLocks noGrp="1"/>
          </p:cNvSpPr>
          <p:nvPr>
            <p:ph type="body" idx="2"/>
          </p:nvPr>
        </p:nvSpPr>
        <p:spPr>
          <a:xfrm>
            <a:off x="4419600" y="5334000"/>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727032" y="6407944"/>
            <a:ext cx="1920240" cy="365760"/>
          </a:xfrm>
        </p:spPr>
        <p:txBody>
          <a:bodyPr/>
          <a:lstStyle/>
          <a:p>
            <a:fld id="{E86C4691-4882-40A8-AF62-8CF6A18D40B2}" type="datetime2">
              <a:rPr lang="en-US" smtClean="0"/>
              <a:pPr/>
              <a:t>Thursday, June 25,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371568"/>
            <a:ext cx="7162800" cy="648232"/>
          </a:xfrm>
          <a:noFill/>
        </p:spPr>
        <p:txBody>
          <a:bodyPr anchor="t"/>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lang="en-US"/>
              <a:t>Click icon to add picture</a:t>
            </a:r>
            <a:endParaRPr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C6776A-4DEC-47EE-8A49-2C150ECB5465}" type="datetime2">
              <a:rPr lang="en-US" smtClean="0"/>
              <a:pPr/>
              <a:t>Thursday, June 25, 2020</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410EEA-824F-4D46-AFE7-60426C8C06B0}" type="slidenum">
              <a:rPr lang="en-US" smtClean="0"/>
              <a:pPr/>
              <a:t>‹#›</a:t>
            </a:fld>
            <a:endParaRPr lang="en-US">
              <a:solidFill>
                <a:schemeClr val="tx1"/>
              </a:solidFill>
            </a:endParaRPr>
          </a:p>
        </p:txBody>
      </p:sp>
      <p:sp>
        <p:nvSpPr>
          <p:cNvPr id="2" name="Title 1"/>
          <p:cNvSpPr>
            <a:spLocks noGrp="1"/>
          </p:cNvSpPr>
          <p:nvPr>
            <p:ph type="title"/>
          </p:nvPr>
        </p:nvSpPr>
        <p:spPr>
          <a:xfrm>
            <a:off x="228600" y="4807688"/>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endParaRPr lang="en-US" dirty="0"/>
          </a:p>
        </p:txBody>
      </p:sp>
      <p:sp>
        <p:nvSpPr>
          <p:cNvPr id="8" name="Shap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9" name="Shap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Shap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a:defRPr sz="1000">
                <a:solidFill>
                  <a:schemeClr val="tx1"/>
                </a:solidFill>
              </a:defRPr>
            </a:lvl1pPr>
            <a:extLst/>
          </a:lstStyle>
          <a:p>
            <a:fld id="{D10E14BF-C004-4398-9186-5EE680724D95}" type="datetime2">
              <a:rPr lang="en-US" smtClean="0"/>
              <a:pPr/>
              <a:t>Thursday, June 25, 2020</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a:defRPr sz="1000">
                <a:solidFill>
                  <a:schemeClr val="tx1"/>
                </a:solidFill>
              </a:defRPr>
            </a:lvl1pPr>
            <a:extLst/>
          </a:lstStyle>
          <a:p>
            <a:pPr algn="r"/>
            <a:endParaRPr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a:defRPr sz="1000" b="0">
                <a:solidFill>
                  <a:schemeClr val="tx1"/>
                </a:solidFill>
              </a:defRPr>
            </a:lvl1pPr>
            <a:extLst/>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012903" y="6309320"/>
            <a:ext cx="1761378" cy="52146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93" r:id="rId12"/>
  </p:sldLayoutIdLst>
  <p:txStyles>
    <p:titleStyle>
      <a:lvl1pPr algn="l" rtl="0" eaLnBrk="1" latinLnBrk="0" hangingPunct="1">
        <a:spcBef>
          <a:spcPct val="0"/>
        </a:spcBef>
        <a:buNone/>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5000"/>
        <a:buFont typeface="Wingdings 3"/>
        <a:buChar char=""/>
        <a:defRPr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755576" y="4005064"/>
            <a:ext cx="7848872" cy="983680"/>
          </a:xfrm>
        </p:spPr>
        <p:txBody>
          <a:bodyPr/>
          <a:lstStyle/>
          <a:p>
            <a:r>
              <a:rPr lang="en-US" dirty="0"/>
              <a:t>Steve Munby</a:t>
            </a:r>
          </a:p>
          <a:p>
            <a:r>
              <a:rPr lang="en-US" sz="2400" dirty="0"/>
              <a:t>Munby Education</a:t>
            </a:r>
          </a:p>
        </p:txBody>
      </p:sp>
      <p:sp>
        <p:nvSpPr>
          <p:cNvPr id="4" name="TextBox 3">
            <a:extLst>
              <a:ext uri="{FF2B5EF4-FFF2-40B4-BE49-F238E27FC236}">
                <a16:creationId xmlns:a16="http://schemas.microsoft.com/office/drawing/2014/main" id="{7D51A11E-DBB5-47E6-907F-02F367DC72CD}"/>
              </a:ext>
            </a:extLst>
          </p:cNvPr>
          <p:cNvSpPr txBox="1"/>
          <p:nvPr/>
        </p:nvSpPr>
        <p:spPr>
          <a:xfrm>
            <a:off x="791580" y="2232890"/>
            <a:ext cx="7488832" cy="1569660"/>
          </a:xfrm>
          <a:prstGeom prst="rect">
            <a:avLst/>
          </a:prstGeom>
          <a:noFill/>
        </p:spPr>
        <p:txBody>
          <a:bodyPr wrap="square" rtlCol="0">
            <a:spAutoFit/>
          </a:bodyPr>
          <a:lstStyle/>
          <a:p>
            <a:endParaRPr lang="en-GB" sz="2400" dirty="0"/>
          </a:p>
          <a:p>
            <a:r>
              <a:rPr lang="en-GB" sz="2400" dirty="0"/>
              <a:t>University of Birmingham</a:t>
            </a:r>
          </a:p>
          <a:p>
            <a:endParaRPr lang="en-GB" sz="2400" dirty="0"/>
          </a:p>
          <a:p>
            <a:r>
              <a:rPr lang="en-GB" sz="2400" dirty="0"/>
              <a:t>February  2020</a:t>
            </a:r>
          </a:p>
        </p:txBody>
      </p:sp>
      <p:sp>
        <p:nvSpPr>
          <p:cNvPr id="5" name="Rectangle 1">
            <a:extLst>
              <a:ext uri="{FF2B5EF4-FFF2-40B4-BE49-F238E27FC236}">
                <a16:creationId xmlns:a16="http://schemas.microsoft.com/office/drawing/2014/main" id="{92115FC0-ED83-4047-9363-6DABB26551CE}"/>
              </a:ext>
            </a:extLst>
          </p:cNvPr>
          <p:cNvSpPr>
            <a:spLocks noGrp="1"/>
          </p:cNvSpPr>
          <p:nvPr>
            <p:ph type="ctrTitle"/>
          </p:nvPr>
        </p:nvSpPr>
        <p:spPr>
          <a:xfrm>
            <a:off x="323528" y="764704"/>
            <a:ext cx="8424936" cy="1388783"/>
          </a:xfrm>
        </p:spPr>
        <p:txBody>
          <a:bodyPr>
            <a:normAutofit/>
          </a:bodyPr>
          <a:lstStyle/>
          <a:p>
            <a:pPr algn="l"/>
            <a:r>
              <a:rPr lang="en-US" sz="4100" dirty="0"/>
              <a:t>Imperfect Leadership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EE465-41E0-4C5E-A704-E26457B2D58E}"/>
              </a:ext>
            </a:extLst>
          </p:cNvPr>
          <p:cNvSpPr>
            <a:spLocks noGrp="1"/>
          </p:cNvSpPr>
          <p:nvPr>
            <p:ph idx="1"/>
          </p:nvPr>
        </p:nvSpPr>
        <p:spPr/>
        <p:txBody>
          <a:bodyPr/>
          <a:lstStyle/>
          <a:p>
            <a:pPr marL="82296" indent="0">
              <a:buNone/>
            </a:pPr>
            <a:r>
              <a:rPr lang="en-GB" dirty="0"/>
              <a:t>2. 	</a:t>
            </a:r>
            <a:r>
              <a:rPr lang="en-GB" b="1" i="1" dirty="0"/>
              <a:t>Imperfect leaders know their weaknesses 	so they try to appoint people who are 	noticeably better at things than 	they are. 	They try to ensure that the team has the 	balance of skills and expertise that no 	single person can possibly have. </a:t>
            </a:r>
            <a:endParaRPr lang="en-GB" dirty="0"/>
          </a:p>
        </p:txBody>
      </p:sp>
      <p:sp>
        <p:nvSpPr>
          <p:cNvPr id="3" name="Title 2">
            <a:extLst>
              <a:ext uri="{FF2B5EF4-FFF2-40B4-BE49-F238E27FC236}">
                <a16:creationId xmlns:a16="http://schemas.microsoft.com/office/drawing/2014/main" id="{AD079CE8-B21B-4925-944B-8ECB4B983D45}"/>
              </a:ext>
            </a:extLst>
          </p:cNvPr>
          <p:cNvSpPr>
            <a:spLocks noGrp="1"/>
          </p:cNvSpPr>
          <p:nvPr>
            <p:ph type="title"/>
          </p:nvPr>
        </p:nvSpPr>
        <p:spPr/>
        <p:txBody>
          <a:bodyPr/>
          <a:lstStyle/>
          <a:p>
            <a:r>
              <a:rPr lang="en-GB" dirty="0"/>
              <a:t>Imperfect Leadership</a:t>
            </a:r>
          </a:p>
        </p:txBody>
      </p:sp>
    </p:spTree>
    <p:extLst>
      <p:ext uri="{BB962C8B-B14F-4D97-AF65-F5344CB8AC3E}">
        <p14:creationId xmlns:p14="http://schemas.microsoft.com/office/powerpoint/2010/main" val="732017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CC4B76-7206-4924-9BF6-2B80857EDF31}"/>
              </a:ext>
            </a:extLst>
          </p:cNvPr>
          <p:cNvSpPr>
            <a:spLocks noGrp="1"/>
          </p:cNvSpPr>
          <p:nvPr>
            <p:ph idx="1"/>
          </p:nvPr>
        </p:nvSpPr>
        <p:spPr/>
        <p:txBody>
          <a:bodyPr/>
          <a:lstStyle/>
          <a:p>
            <a:pPr marL="82296" indent="0">
              <a:buNone/>
            </a:pPr>
            <a:r>
              <a:rPr lang="en-GB" b="1" i="1" dirty="0"/>
              <a:t>3.	Imperfect leaders understand that it is not 	all about them 	(why should it be?), and 	that it is better to be right at the end of a 	process than to be seen to be right at the 	beginning.  They empower their team and 	distribute the leadership. </a:t>
            </a:r>
            <a:endParaRPr lang="en-GB" dirty="0"/>
          </a:p>
        </p:txBody>
      </p:sp>
      <p:sp>
        <p:nvSpPr>
          <p:cNvPr id="3" name="Title 2">
            <a:extLst>
              <a:ext uri="{FF2B5EF4-FFF2-40B4-BE49-F238E27FC236}">
                <a16:creationId xmlns:a16="http://schemas.microsoft.com/office/drawing/2014/main" id="{7856B685-A5EF-4146-8B67-CFE9E03B1BFF}"/>
              </a:ext>
            </a:extLst>
          </p:cNvPr>
          <p:cNvSpPr>
            <a:spLocks noGrp="1"/>
          </p:cNvSpPr>
          <p:nvPr>
            <p:ph type="title"/>
          </p:nvPr>
        </p:nvSpPr>
        <p:spPr/>
        <p:txBody>
          <a:bodyPr/>
          <a:lstStyle/>
          <a:p>
            <a:r>
              <a:rPr lang="en-GB" dirty="0"/>
              <a:t>Imperfect Leadership</a:t>
            </a:r>
          </a:p>
        </p:txBody>
      </p:sp>
    </p:spTree>
    <p:extLst>
      <p:ext uri="{BB962C8B-B14F-4D97-AF65-F5344CB8AC3E}">
        <p14:creationId xmlns:p14="http://schemas.microsoft.com/office/powerpoint/2010/main" val="1561767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1762E6-266E-45C3-B94F-000FB7824489}"/>
              </a:ext>
            </a:extLst>
          </p:cNvPr>
          <p:cNvSpPr>
            <a:spLocks noGrp="1"/>
          </p:cNvSpPr>
          <p:nvPr>
            <p:ph idx="1"/>
          </p:nvPr>
        </p:nvSpPr>
        <p:spPr>
          <a:xfrm>
            <a:off x="359532" y="1538791"/>
            <a:ext cx="7884876" cy="3823929"/>
          </a:xfrm>
        </p:spPr>
        <p:txBody>
          <a:bodyPr>
            <a:normAutofit/>
          </a:bodyPr>
          <a:lstStyle/>
          <a:p>
            <a:pPr marL="61722" indent="0">
              <a:buNone/>
            </a:pPr>
            <a:endParaRPr lang="en-GB" dirty="0"/>
          </a:p>
          <a:p>
            <a:pPr marL="61722" indent="0">
              <a:buNone/>
            </a:pPr>
            <a:r>
              <a:rPr lang="en-GB" sz="2400" dirty="0"/>
              <a:t>Reason number 1.</a:t>
            </a:r>
          </a:p>
          <a:p>
            <a:pPr marL="61722" indent="0">
              <a:buNone/>
            </a:pPr>
            <a:endParaRPr lang="en-GB" sz="2400" dirty="0"/>
          </a:p>
          <a:p>
            <a:pPr marL="61722" indent="0">
              <a:buNone/>
            </a:pPr>
            <a:r>
              <a:rPr lang="en-GB" sz="2400" dirty="0"/>
              <a:t>The CEO keeps too much control.  He or she delegates tasks rather than responsibility.   Team members are neither empowered nor supported/coached in their key areas of work.  The team just waits for the CEO to make all the decisions.</a:t>
            </a:r>
          </a:p>
          <a:p>
            <a:endParaRPr lang="en-GB" dirty="0"/>
          </a:p>
        </p:txBody>
      </p:sp>
      <p:sp>
        <p:nvSpPr>
          <p:cNvPr id="3" name="Title 2">
            <a:extLst>
              <a:ext uri="{FF2B5EF4-FFF2-40B4-BE49-F238E27FC236}">
                <a16:creationId xmlns:a16="http://schemas.microsoft.com/office/drawing/2014/main" id="{518B216F-C63B-4E61-89AE-10E7EFAB8FCF}"/>
              </a:ext>
            </a:extLst>
          </p:cNvPr>
          <p:cNvSpPr>
            <a:spLocks noGrp="1"/>
          </p:cNvSpPr>
          <p:nvPr>
            <p:ph type="title"/>
          </p:nvPr>
        </p:nvSpPr>
        <p:spPr/>
        <p:txBody>
          <a:bodyPr/>
          <a:lstStyle/>
          <a:p>
            <a:r>
              <a:rPr lang="en-GB" dirty="0"/>
              <a:t>When teams go wrong</a:t>
            </a:r>
          </a:p>
        </p:txBody>
      </p:sp>
    </p:spTree>
    <p:extLst>
      <p:ext uri="{BB962C8B-B14F-4D97-AF65-F5344CB8AC3E}">
        <p14:creationId xmlns:p14="http://schemas.microsoft.com/office/powerpoint/2010/main" val="4028906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97E764-C1AA-4400-822B-1346FC603289}"/>
              </a:ext>
            </a:extLst>
          </p:cNvPr>
          <p:cNvSpPr>
            <a:spLocks noGrp="1"/>
          </p:cNvSpPr>
          <p:nvPr>
            <p:ph idx="1"/>
          </p:nvPr>
        </p:nvSpPr>
        <p:spPr/>
        <p:txBody>
          <a:bodyPr>
            <a:normAutofit/>
          </a:bodyPr>
          <a:lstStyle/>
          <a:p>
            <a:pPr marL="61722" indent="0">
              <a:buNone/>
            </a:pPr>
            <a:r>
              <a:rPr lang="en-GB" sz="2400" dirty="0"/>
              <a:t>Reason number 2</a:t>
            </a:r>
          </a:p>
          <a:p>
            <a:pPr marL="61722" indent="0">
              <a:buNone/>
            </a:pPr>
            <a:endParaRPr lang="en-GB" sz="2400" dirty="0"/>
          </a:p>
          <a:p>
            <a:pPr marL="61722" indent="0">
              <a:buNone/>
            </a:pPr>
            <a:r>
              <a:rPr lang="en-GB" sz="2400" dirty="0"/>
              <a:t>People are there because of their role rather than their expertise on the issues being addressed. At any given time, the person in the organisation with the most expertise on the issue being discussed may not even be in the room!  </a:t>
            </a:r>
          </a:p>
        </p:txBody>
      </p:sp>
      <p:sp>
        <p:nvSpPr>
          <p:cNvPr id="3" name="Title 2">
            <a:extLst>
              <a:ext uri="{FF2B5EF4-FFF2-40B4-BE49-F238E27FC236}">
                <a16:creationId xmlns:a16="http://schemas.microsoft.com/office/drawing/2014/main" id="{54309CE5-12BD-4155-875F-26F40EA1D4F2}"/>
              </a:ext>
            </a:extLst>
          </p:cNvPr>
          <p:cNvSpPr>
            <a:spLocks noGrp="1"/>
          </p:cNvSpPr>
          <p:nvPr>
            <p:ph type="title"/>
          </p:nvPr>
        </p:nvSpPr>
        <p:spPr/>
        <p:txBody>
          <a:bodyPr/>
          <a:lstStyle/>
          <a:p>
            <a:r>
              <a:rPr lang="en-GB" dirty="0"/>
              <a:t>Why teams go wrong</a:t>
            </a:r>
          </a:p>
        </p:txBody>
      </p:sp>
    </p:spTree>
    <p:extLst>
      <p:ext uri="{BB962C8B-B14F-4D97-AF65-F5344CB8AC3E}">
        <p14:creationId xmlns:p14="http://schemas.microsoft.com/office/powerpoint/2010/main" val="174989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97E764-C1AA-4400-822B-1346FC603289}"/>
              </a:ext>
            </a:extLst>
          </p:cNvPr>
          <p:cNvSpPr>
            <a:spLocks noGrp="1"/>
          </p:cNvSpPr>
          <p:nvPr>
            <p:ph idx="1"/>
          </p:nvPr>
        </p:nvSpPr>
        <p:spPr/>
        <p:txBody>
          <a:bodyPr>
            <a:normAutofit/>
          </a:bodyPr>
          <a:lstStyle/>
          <a:p>
            <a:pPr marL="61722" indent="0">
              <a:buNone/>
            </a:pPr>
            <a:r>
              <a:rPr lang="en-GB" sz="2400" dirty="0"/>
              <a:t>Reason number 3</a:t>
            </a:r>
          </a:p>
          <a:p>
            <a:pPr marL="61722" indent="0">
              <a:buNone/>
            </a:pPr>
            <a:endParaRPr lang="en-GB" sz="2400" dirty="0"/>
          </a:p>
          <a:p>
            <a:pPr marL="61722" indent="0">
              <a:buNone/>
            </a:pPr>
            <a:r>
              <a:rPr lang="en-GB" sz="2400" dirty="0"/>
              <a:t>Trust between team members can be lacking.   Lack of reciprocity and generosity within and outside the meeting can lead to tensions. The team does not address this or even discuss it.</a:t>
            </a:r>
          </a:p>
        </p:txBody>
      </p:sp>
      <p:sp>
        <p:nvSpPr>
          <p:cNvPr id="3" name="Title 2">
            <a:extLst>
              <a:ext uri="{FF2B5EF4-FFF2-40B4-BE49-F238E27FC236}">
                <a16:creationId xmlns:a16="http://schemas.microsoft.com/office/drawing/2014/main" id="{54309CE5-12BD-4155-875F-26F40EA1D4F2}"/>
              </a:ext>
            </a:extLst>
          </p:cNvPr>
          <p:cNvSpPr>
            <a:spLocks noGrp="1"/>
          </p:cNvSpPr>
          <p:nvPr>
            <p:ph type="title"/>
          </p:nvPr>
        </p:nvSpPr>
        <p:spPr/>
        <p:txBody>
          <a:bodyPr/>
          <a:lstStyle/>
          <a:p>
            <a:r>
              <a:rPr lang="en-GB" dirty="0"/>
              <a:t>Why teams go wrong</a:t>
            </a:r>
          </a:p>
        </p:txBody>
      </p:sp>
    </p:spTree>
    <p:extLst>
      <p:ext uri="{BB962C8B-B14F-4D97-AF65-F5344CB8AC3E}">
        <p14:creationId xmlns:p14="http://schemas.microsoft.com/office/powerpoint/2010/main" val="2151483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The 5 dysfunctions of a team triangle diagram" title="The 5 dysfunctions of a team">
            <a:extLst>
              <a:ext uri="{FF2B5EF4-FFF2-40B4-BE49-F238E27FC236}">
                <a16:creationId xmlns:a16="http://schemas.microsoft.com/office/drawing/2014/main" id="{E9AE0143-CB2C-4220-9265-50262E961D77}"/>
              </a:ext>
            </a:extLst>
          </p:cNvPr>
          <p:cNvSpPr>
            <a:spLocks noChangeArrowheads="1"/>
          </p:cNvSpPr>
          <p:nvPr/>
        </p:nvSpPr>
        <p:spPr bwMode="auto">
          <a:xfrm>
            <a:off x="2323505" y="2155628"/>
            <a:ext cx="3200400" cy="2470845"/>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endParaRPr lang="en-US" altLang="en-US" sz="1013"/>
          </a:p>
        </p:txBody>
      </p:sp>
      <p:sp>
        <p:nvSpPr>
          <p:cNvPr id="232451" name="Text Box 3">
            <a:extLst>
              <a:ext uri="{FF2B5EF4-FFF2-40B4-BE49-F238E27FC236}">
                <a16:creationId xmlns:a16="http://schemas.microsoft.com/office/drawing/2014/main" id="{677AF283-99DE-478E-8445-F73561C27961}"/>
              </a:ext>
            </a:extLst>
          </p:cNvPr>
          <p:cNvSpPr txBox="1">
            <a:spLocks noChangeArrowheads="1"/>
          </p:cNvSpPr>
          <p:nvPr/>
        </p:nvSpPr>
        <p:spPr bwMode="auto">
          <a:xfrm>
            <a:off x="2357437" y="4249004"/>
            <a:ext cx="3132535" cy="43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675"/>
              <a:t>Absence of</a:t>
            </a:r>
          </a:p>
          <a:p>
            <a:pPr algn="ctr">
              <a:spcBef>
                <a:spcPct val="50000"/>
              </a:spcBef>
            </a:pPr>
            <a:r>
              <a:rPr lang="en-GB" altLang="en-US" sz="1013" b="1"/>
              <a:t>TRUST</a:t>
            </a:r>
          </a:p>
        </p:txBody>
      </p:sp>
      <p:sp>
        <p:nvSpPr>
          <p:cNvPr id="232452" name="Text Box 4">
            <a:extLst>
              <a:ext uri="{FF2B5EF4-FFF2-40B4-BE49-F238E27FC236}">
                <a16:creationId xmlns:a16="http://schemas.microsoft.com/office/drawing/2014/main" id="{75497A4B-42CB-47FA-AD7C-DF4CFAF6DD25}"/>
              </a:ext>
            </a:extLst>
          </p:cNvPr>
          <p:cNvSpPr txBox="1">
            <a:spLocks noChangeArrowheads="1"/>
          </p:cNvSpPr>
          <p:nvPr/>
        </p:nvSpPr>
        <p:spPr bwMode="auto">
          <a:xfrm>
            <a:off x="2351188" y="3754041"/>
            <a:ext cx="3132535" cy="43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675"/>
              <a:t>Fear of </a:t>
            </a:r>
          </a:p>
          <a:p>
            <a:pPr algn="ctr">
              <a:spcBef>
                <a:spcPct val="50000"/>
              </a:spcBef>
            </a:pPr>
            <a:r>
              <a:rPr lang="en-GB" altLang="en-US" sz="1013" b="1"/>
              <a:t>CONFLICT</a:t>
            </a:r>
          </a:p>
        </p:txBody>
      </p:sp>
      <p:sp>
        <p:nvSpPr>
          <p:cNvPr id="232453" name="Text Box 5">
            <a:extLst>
              <a:ext uri="{FF2B5EF4-FFF2-40B4-BE49-F238E27FC236}">
                <a16:creationId xmlns:a16="http://schemas.microsoft.com/office/drawing/2014/main" id="{D98F03DA-40D6-4D56-946A-570C5DF7024E}"/>
              </a:ext>
            </a:extLst>
          </p:cNvPr>
          <p:cNvSpPr txBox="1">
            <a:spLocks noChangeArrowheads="1"/>
          </p:cNvSpPr>
          <p:nvPr/>
        </p:nvSpPr>
        <p:spPr bwMode="auto">
          <a:xfrm>
            <a:off x="2310111" y="3227189"/>
            <a:ext cx="3132535" cy="43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675" dirty="0"/>
              <a:t>Lack of </a:t>
            </a:r>
          </a:p>
          <a:p>
            <a:pPr algn="ctr">
              <a:spcBef>
                <a:spcPct val="50000"/>
              </a:spcBef>
            </a:pPr>
            <a:r>
              <a:rPr lang="en-GB" altLang="en-US" sz="1013" b="1" dirty="0"/>
              <a:t>COMMITMENT</a:t>
            </a:r>
          </a:p>
        </p:txBody>
      </p:sp>
      <p:sp>
        <p:nvSpPr>
          <p:cNvPr id="232454" name="Text Box 6">
            <a:extLst>
              <a:ext uri="{FF2B5EF4-FFF2-40B4-BE49-F238E27FC236}">
                <a16:creationId xmlns:a16="http://schemas.microsoft.com/office/drawing/2014/main" id="{847BC67B-5B2D-4FE0-969B-DB6AA2F10F9B}"/>
              </a:ext>
            </a:extLst>
          </p:cNvPr>
          <p:cNvSpPr txBox="1">
            <a:spLocks noChangeArrowheads="1"/>
          </p:cNvSpPr>
          <p:nvPr/>
        </p:nvSpPr>
        <p:spPr bwMode="auto">
          <a:xfrm>
            <a:off x="2351188" y="2660155"/>
            <a:ext cx="3132535" cy="43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675"/>
              <a:t>Avoidance of </a:t>
            </a:r>
          </a:p>
          <a:p>
            <a:pPr algn="ctr">
              <a:spcBef>
                <a:spcPct val="50000"/>
              </a:spcBef>
            </a:pPr>
            <a:r>
              <a:rPr lang="en-GB" altLang="en-US" sz="1013" b="1"/>
              <a:t>ACCOUNTABILITY</a:t>
            </a:r>
          </a:p>
        </p:txBody>
      </p:sp>
      <p:sp>
        <p:nvSpPr>
          <p:cNvPr id="232455" name="Text Box 7">
            <a:extLst>
              <a:ext uri="{FF2B5EF4-FFF2-40B4-BE49-F238E27FC236}">
                <a16:creationId xmlns:a16="http://schemas.microsoft.com/office/drawing/2014/main" id="{E5E23CD9-26C8-436B-BCC1-4869C0CDF79F}"/>
              </a:ext>
            </a:extLst>
          </p:cNvPr>
          <p:cNvSpPr txBox="1">
            <a:spLocks noChangeArrowheads="1"/>
          </p:cNvSpPr>
          <p:nvPr/>
        </p:nvSpPr>
        <p:spPr bwMode="auto">
          <a:xfrm>
            <a:off x="2344045" y="2133303"/>
            <a:ext cx="3098602" cy="43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675"/>
              <a:t>Inattention to</a:t>
            </a:r>
          </a:p>
          <a:p>
            <a:pPr algn="ctr">
              <a:spcBef>
                <a:spcPct val="50000"/>
              </a:spcBef>
            </a:pPr>
            <a:r>
              <a:rPr lang="en-GB" altLang="en-US" sz="1013" b="1"/>
              <a:t>RESULTS</a:t>
            </a:r>
          </a:p>
        </p:txBody>
      </p:sp>
      <p:sp>
        <p:nvSpPr>
          <p:cNvPr id="232460" name="Rectangle 12">
            <a:extLst>
              <a:ext uri="{FF2B5EF4-FFF2-40B4-BE49-F238E27FC236}">
                <a16:creationId xmlns:a16="http://schemas.microsoft.com/office/drawing/2014/main" id="{9B544A85-811C-40C0-B9BC-5630B8BBE66C}"/>
              </a:ext>
            </a:extLst>
          </p:cNvPr>
          <p:cNvSpPr>
            <a:spLocks noChangeArrowheads="1"/>
          </p:cNvSpPr>
          <p:nvPr/>
        </p:nvSpPr>
        <p:spPr bwMode="auto">
          <a:xfrm>
            <a:off x="4507708" y="4305004"/>
            <a:ext cx="1906489" cy="240209"/>
          </a:xfrm>
          <a:prstGeom prst="rect">
            <a:avLst/>
          </a:prstGeom>
          <a:solidFill>
            <a:srgbClr val="FFFFC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GB" altLang="en-US" sz="1013" dirty="0">
                <a:solidFill>
                  <a:srgbClr val="FF0000"/>
                </a:solidFill>
              </a:rPr>
              <a:t>Lack of Openness</a:t>
            </a:r>
          </a:p>
        </p:txBody>
      </p:sp>
      <p:sp>
        <p:nvSpPr>
          <p:cNvPr id="232461" name="Rectangle 13">
            <a:extLst>
              <a:ext uri="{FF2B5EF4-FFF2-40B4-BE49-F238E27FC236}">
                <a16:creationId xmlns:a16="http://schemas.microsoft.com/office/drawing/2014/main" id="{6550F2ED-3BE4-4406-BCB8-E5EB790203E2}"/>
              </a:ext>
            </a:extLst>
          </p:cNvPr>
          <p:cNvSpPr>
            <a:spLocks noChangeArrowheads="1"/>
          </p:cNvSpPr>
          <p:nvPr/>
        </p:nvSpPr>
        <p:spPr bwMode="auto">
          <a:xfrm>
            <a:off x="5018487" y="3779045"/>
            <a:ext cx="1395710" cy="240209"/>
          </a:xfrm>
          <a:prstGeom prst="rect">
            <a:avLst/>
          </a:prstGeom>
          <a:solidFill>
            <a:srgbClr val="FFFFC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GB" altLang="en-US" sz="1013" dirty="0">
                <a:solidFill>
                  <a:srgbClr val="FF0000"/>
                </a:solidFill>
              </a:rPr>
              <a:t>Artificial Harmony</a:t>
            </a:r>
          </a:p>
        </p:txBody>
      </p:sp>
      <p:sp>
        <p:nvSpPr>
          <p:cNvPr id="232462" name="Rectangle 14">
            <a:extLst>
              <a:ext uri="{FF2B5EF4-FFF2-40B4-BE49-F238E27FC236}">
                <a16:creationId xmlns:a16="http://schemas.microsoft.com/office/drawing/2014/main" id="{435B7393-4C27-49FD-A1C4-57A8A983D354}"/>
              </a:ext>
            </a:extLst>
          </p:cNvPr>
          <p:cNvSpPr>
            <a:spLocks noChangeArrowheads="1"/>
          </p:cNvSpPr>
          <p:nvPr/>
        </p:nvSpPr>
        <p:spPr bwMode="auto">
          <a:xfrm>
            <a:off x="4780063" y="3241478"/>
            <a:ext cx="1634133" cy="240209"/>
          </a:xfrm>
          <a:prstGeom prst="rect">
            <a:avLst/>
          </a:prstGeom>
          <a:solidFill>
            <a:srgbClr val="FFFFC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GB" altLang="en-US" sz="1013" dirty="0">
                <a:solidFill>
                  <a:srgbClr val="FF0000"/>
                </a:solidFill>
              </a:rPr>
              <a:t>Ambiguity &amp; Vagueness</a:t>
            </a:r>
          </a:p>
        </p:txBody>
      </p:sp>
      <p:sp>
        <p:nvSpPr>
          <p:cNvPr id="232463" name="Rectangle 15">
            <a:extLst>
              <a:ext uri="{FF2B5EF4-FFF2-40B4-BE49-F238E27FC236}">
                <a16:creationId xmlns:a16="http://schemas.microsoft.com/office/drawing/2014/main" id="{AAD02728-5818-478B-B436-F526E05FEF7A}"/>
              </a:ext>
            </a:extLst>
          </p:cNvPr>
          <p:cNvSpPr>
            <a:spLocks noChangeArrowheads="1"/>
          </p:cNvSpPr>
          <p:nvPr/>
        </p:nvSpPr>
        <p:spPr bwMode="auto">
          <a:xfrm>
            <a:off x="4576466" y="2685158"/>
            <a:ext cx="1837730" cy="240209"/>
          </a:xfrm>
          <a:prstGeom prst="rect">
            <a:avLst/>
          </a:prstGeom>
          <a:solidFill>
            <a:srgbClr val="FFFFC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GB" altLang="en-US" sz="1013" dirty="0">
                <a:solidFill>
                  <a:srgbClr val="FF0000"/>
                </a:solidFill>
              </a:rPr>
              <a:t>Low standards</a:t>
            </a:r>
          </a:p>
        </p:txBody>
      </p:sp>
      <p:sp>
        <p:nvSpPr>
          <p:cNvPr id="232464" name="Rectangle 16">
            <a:extLst>
              <a:ext uri="{FF2B5EF4-FFF2-40B4-BE49-F238E27FC236}">
                <a16:creationId xmlns:a16="http://schemas.microsoft.com/office/drawing/2014/main" id="{12A17DA3-BA02-425A-8EFE-04DF8CB7BF85}"/>
              </a:ext>
            </a:extLst>
          </p:cNvPr>
          <p:cNvSpPr>
            <a:spLocks noChangeArrowheads="1"/>
          </p:cNvSpPr>
          <p:nvPr/>
        </p:nvSpPr>
        <p:spPr bwMode="auto">
          <a:xfrm>
            <a:off x="4322644" y="2180541"/>
            <a:ext cx="2110979" cy="240209"/>
          </a:xfrm>
          <a:prstGeom prst="rect">
            <a:avLst/>
          </a:prstGeom>
          <a:solidFill>
            <a:srgbClr val="FFFFC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GB" altLang="en-US" sz="1013" dirty="0">
                <a:solidFill>
                  <a:srgbClr val="FF0000"/>
                </a:solidFill>
              </a:rPr>
              <a:t>Ego - Attention on me/my team</a:t>
            </a:r>
          </a:p>
        </p:txBody>
      </p:sp>
      <p:sp>
        <p:nvSpPr>
          <p:cNvPr id="232465" name="AutoShape 17" descr="Arrow putting upward" title="Arrow">
            <a:extLst>
              <a:ext uri="{FF2B5EF4-FFF2-40B4-BE49-F238E27FC236}">
                <a16:creationId xmlns:a16="http://schemas.microsoft.com/office/drawing/2014/main" id="{772CB3F7-EB30-4408-9037-41F94C495D6A}"/>
              </a:ext>
            </a:extLst>
          </p:cNvPr>
          <p:cNvSpPr>
            <a:spLocks noChangeArrowheads="1"/>
          </p:cNvSpPr>
          <p:nvPr/>
        </p:nvSpPr>
        <p:spPr bwMode="auto">
          <a:xfrm rot="16070372">
            <a:off x="6343204" y="4057204"/>
            <a:ext cx="453629" cy="216992"/>
          </a:xfrm>
          <a:prstGeom prst="curvedUpArrow">
            <a:avLst>
              <a:gd name="adj1" fmla="val 41811"/>
              <a:gd name="adj2" fmla="val 83621"/>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sz="1013"/>
          </a:p>
        </p:txBody>
      </p:sp>
      <p:sp>
        <p:nvSpPr>
          <p:cNvPr id="232466" name="AutoShape 18" descr="Arrow putting upward" title="Arrow">
            <a:extLst>
              <a:ext uri="{FF2B5EF4-FFF2-40B4-BE49-F238E27FC236}">
                <a16:creationId xmlns:a16="http://schemas.microsoft.com/office/drawing/2014/main" id="{808BDF5E-62F5-4724-95BF-D787049917FA}"/>
              </a:ext>
            </a:extLst>
          </p:cNvPr>
          <p:cNvSpPr>
            <a:spLocks noChangeArrowheads="1"/>
          </p:cNvSpPr>
          <p:nvPr/>
        </p:nvSpPr>
        <p:spPr bwMode="auto">
          <a:xfrm rot="16070372">
            <a:off x="6343204" y="3490169"/>
            <a:ext cx="453629" cy="216992"/>
          </a:xfrm>
          <a:prstGeom prst="curvedUpArrow">
            <a:avLst>
              <a:gd name="adj1" fmla="val 41811"/>
              <a:gd name="adj2" fmla="val 83621"/>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sz="1013"/>
          </a:p>
        </p:txBody>
      </p:sp>
      <p:sp>
        <p:nvSpPr>
          <p:cNvPr id="232467" name="AutoShape 19" descr="Arrow pointing upward" title="Arrow">
            <a:extLst>
              <a:ext uri="{FF2B5EF4-FFF2-40B4-BE49-F238E27FC236}">
                <a16:creationId xmlns:a16="http://schemas.microsoft.com/office/drawing/2014/main" id="{319F3901-E803-42D0-B06F-CDD5EA5B2E16}"/>
              </a:ext>
            </a:extLst>
          </p:cNvPr>
          <p:cNvSpPr>
            <a:spLocks noChangeArrowheads="1"/>
          </p:cNvSpPr>
          <p:nvPr/>
        </p:nvSpPr>
        <p:spPr bwMode="auto">
          <a:xfrm rot="16070372">
            <a:off x="6343204" y="3003501"/>
            <a:ext cx="453629" cy="216992"/>
          </a:xfrm>
          <a:prstGeom prst="curvedUpArrow">
            <a:avLst>
              <a:gd name="adj1" fmla="val 41811"/>
              <a:gd name="adj2" fmla="val 83621"/>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sz="1013"/>
          </a:p>
        </p:txBody>
      </p:sp>
      <p:sp>
        <p:nvSpPr>
          <p:cNvPr id="232468" name="AutoShape 20" descr="Arrow pointing upward" title="Arrow">
            <a:extLst>
              <a:ext uri="{FF2B5EF4-FFF2-40B4-BE49-F238E27FC236}">
                <a16:creationId xmlns:a16="http://schemas.microsoft.com/office/drawing/2014/main" id="{68A03AF9-895D-4C80-A9EA-B7318CC2329A}"/>
              </a:ext>
            </a:extLst>
          </p:cNvPr>
          <p:cNvSpPr>
            <a:spLocks noChangeArrowheads="1"/>
          </p:cNvSpPr>
          <p:nvPr/>
        </p:nvSpPr>
        <p:spPr bwMode="auto">
          <a:xfrm rot="16070372">
            <a:off x="6343204" y="2396282"/>
            <a:ext cx="453629" cy="216992"/>
          </a:xfrm>
          <a:prstGeom prst="curvedUpArrow">
            <a:avLst>
              <a:gd name="adj1" fmla="val 41811"/>
              <a:gd name="adj2" fmla="val 83621"/>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sz="1013"/>
          </a:p>
        </p:txBody>
      </p:sp>
      <p:sp>
        <p:nvSpPr>
          <p:cNvPr id="232469" name="Rectangle 21">
            <a:extLst>
              <a:ext uri="{FF2B5EF4-FFF2-40B4-BE49-F238E27FC236}">
                <a16:creationId xmlns:a16="http://schemas.microsoft.com/office/drawing/2014/main" id="{46537609-F529-42A7-A672-E24FA6BE2C40}"/>
              </a:ext>
            </a:extLst>
          </p:cNvPr>
          <p:cNvSpPr>
            <a:spLocks noGrp="1" noChangeArrowheads="1"/>
          </p:cNvSpPr>
          <p:nvPr>
            <p:ph type="title"/>
          </p:nvPr>
        </p:nvSpPr>
        <p:spPr>
          <a:xfrm>
            <a:off x="2222600" y="1654672"/>
            <a:ext cx="4629150" cy="234851"/>
          </a:xfrm>
          <a:ln>
            <a:miter lim="800000"/>
            <a:headEnd/>
            <a:tailEnd/>
          </a:ln>
        </p:spPr>
        <p:txBody>
          <a:bodyPr rtlCol="0" anchor="t">
            <a:normAutofit fontScale="90000"/>
          </a:bodyPr>
          <a:lstStyle/>
          <a:p>
            <a:pPr>
              <a:defRPr/>
            </a:pPr>
            <a:r>
              <a:rPr lang="en-US" sz="2025"/>
              <a:t>The 5 Dysfunctions Of A Team</a:t>
            </a:r>
          </a:p>
        </p:txBody>
      </p:sp>
      <p:sp>
        <p:nvSpPr>
          <p:cNvPr id="2066" name="Line 22" descr="Seperation on diagram" title="Line">
            <a:extLst>
              <a:ext uri="{FF2B5EF4-FFF2-40B4-BE49-F238E27FC236}">
                <a16:creationId xmlns:a16="http://schemas.microsoft.com/office/drawing/2014/main" id="{9CD8A398-82DC-4DBF-A26B-07E7C0A39C8B}"/>
              </a:ext>
            </a:extLst>
          </p:cNvPr>
          <p:cNvSpPr>
            <a:spLocks noChangeShapeType="1"/>
          </p:cNvSpPr>
          <p:nvPr/>
        </p:nvSpPr>
        <p:spPr bwMode="auto">
          <a:xfrm>
            <a:off x="3640635" y="2578001"/>
            <a:ext cx="5670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13"/>
          </a:p>
        </p:txBody>
      </p:sp>
      <p:sp>
        <p:nvSpPr>
          <p:cNvPr id="2067" name="Line 23" descr="Seperation on diagram" title="Seperation on diagram">
            <a:extLst>
              <a:ext uri="{FF2B5EF4-FFF2-40B4-BE49-F238E27FC236}">
                <a16:creationId xmlns:a16="http://schemas.microsoft.com/office/drawing/2014/main" id="{DAFBC6C3-1FEE-4523-A01F-8DA752D05C89}"/>
              </a:ext>
            </a:extLst>
          </p:cNvPr>
          <p:cNvSpPr>
            <a:spLocks noChangeShapeType="1"/>
          </p:cNvSpPr>
          <p:nvPr/>
        </p:nvSpPr>
        <p:spPr bwMode="auto">
          <a:xfrm>
            <a:off x="3276303" y="3145036"/>
            <a:ext cx="12956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13"/>
          </a:p>
        </p:txBody>
      </p:sp>
      <p:sp>
        <p:nvSpPr>
          <p:cNvPr id="2068" name="Line 24" descr="Seperation on diagram" title="Seperation on diagram">
            <a:extLst>
              <a:ext uri="{FF2B5EF4-FFF2-40B4-BE49-F238E27FC236}">
                <a16:creationId xmlns:a16="http://schemas.microsoft.com/office/drawing/2014/main" id="{5AC60821-6F26-42AF-BC1D-93D553CCAAD6}"/>
              </a:ext>
            </a:extLst>
          </p:cNvPr>
          <p:cNvSpPr>
            <a:spLocks noChangeShapeType="1"/>
          </p:cNvSpPr>
          <p:nvPr/>
        </p:nvSpPr>
        <p:spPr bwMode="auto">
          <a:xfrm>
            <a:off x="2952156" y="3671888"/>
            <a:ext cx="19439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13"/>
          </a:p>
        </p:txBody>
      </p:sp>
      <p:sp>
        <p:nvSpPr>
          <p:cNvPr id="2069" name="Line 25" descr="Seperation on diagram" title="Seperation on diagram">
            <a:extLst>
              <a:ext uri="{FF2B5EF4-FFF2-40B4-BE49-F238E27FC236}">
                <a16:creationId xmlns:a16="http://schemas.microsoft.com/office/drawing/2014/main" id="{CEB6AF74-B417-4277-BB0B-0E1569985DF8}"/>
              </a:ext>
            </a:extLst>
          </p:cNvPr>
          <p:cNvSpPr>
            <a:spLocks noChangeShapeType="1"/>
          </p:cNvSpPr>
          <p:nvPr/>
        </p:nvSpPr>
        <p:spPr bwMode="auto">
          <a:xfrm>
            <a:off x="2586933" y="4198739"/>
            <a:ext cx="26735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13"/>
          </a:p>
        </p:txBody>
      </p:sp>
      <p:sp>
        <p:nvSpPr>
          <p:cNvPr id="2" name="TextBox 1">
            <a:extLst>
              <a:ext uri="{FF2B5EF4-FFF2-40B4-BE49-F238E27FC236}">
                <a16:creationId xmlns:a16="http://schemas.microsoft.com/office/drawing/2014/main" id="{25D00074-17BF-4791-B5BB-692F2DC830C2}"/>
              </a:ext>
            </a:extLst>
          </p:cNvPr>
          <p:cNvSpPr txBox="1"/>
          <p:nvPr/>
        </p:nvSpPr>
        <p:spPr>
          <a:xfrm>
            <a:off x="5766435" y="1654673"/>
            <a:ext cx="1671281" cy="455959"/>
          </a:xfrm>
          <a:prstGeom prst="rect">
            <a:avLst/>
          </a:prstGeom>
          <a:noFill/>
        </p:spPr>
        <p:txBody>
          <a:bodyPr wrap="square" rtlCol="0">
            <a:spAutoFit/>
          </a:bodyPr>
          <a:lstStyle/>
          <a:p>
            <a:r>
              <a:rPr lang="en-GB" altLang="x-none" sz="1350" dirty="0">
                <a:solidFill>
                  <a:schemeClr val="tx2">
                    <a:lumMod val="90000"/>
                  </a:schemeClr>
                </a:solidFill>
                <a:latin typeface="Arial" charset="0"/>
              </a:rPr>
              <a:t>Patrick Lencioni</a:t>
            </a:r>
          </a:p>
          <a:p>
            <a:endParaRPr lang="en-GB" sz="1013" dirty="0"/>
          </a:p>
        </p:txBody>
      </p:sp>
    </p:spTree>
    <p:extLst>
      <p:ext uri="{BB962C8B-B14F-4D97-AF65-F5344CB8AC3E}">
        <p14:creationId xmlns:p14="http://schemas.microsoft.com/office/powerpoint/2010/main" val="37780342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451"/>
                                        </p:tgtEl>
                                        <p:attrNameLst>
                                          <p:attrName>style.visibility</p:attrName>
                                        </p:attrNameLst>
                                      </p:cBhvr>
                                      <p:to>
                                        <p:strVal val="visible"/>
                                      </p:to>
                                    </p:set>
                                    <p:animEffect transition="in" filter="dissolve">
                                      <p:cBhvr>
                                        <p:cTn id="7" dur="500"/>
                                        <p:tgtEl>
                                          <p:spTgt spid="232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246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32452"/>
                                        </p:tgtEl>
                                        <p:attrNameLst>
                                          <p:attrName>style.visibility</p:attrName>
                                        </p:attrNameLst>
                                      </p:cBhvr>
                                      <p:to>
                                        <p:strVal val="visible"/>
                                      </p:to>
                                    </p:set>
                                    <p:animEffect transition="in" filter="dissolve">
                                      <p:cBhvr>
                                        <p:cTn id="16" dur="500"/>
                                        <p:tgtEl>
                                          <p:spTgt spid="2324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24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2453"/>
                                        </p:tgtEl>
                                        <p:attrNameLst>
                                          <p:attrName>style.visibility</p:attrName>
                                        </p:attrNameLst>
                                      </p:cBhvr>
                                      <p:to>
                                        <p:strVal val="visible"/>
                                      </p:to>
                                    </p:set>
                                    <p:animEffect transition="in" filter="dissolve">
                                      <p:cBhvr>
                                        <p:cTn id="27" dur="500"/>
                                        <p:tgtEl>
                                          <p:spTgt spid="2324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246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3246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32454"/>
                                        </p:tgtEl>
                                        <p:attrNameLst>
                                          <p:attrName>style.visibility</p:attrName>
                                        </p:attrNameLst>
                                      </p:cBhvr>
                                      <p:to>
                                        <p:strVal val="visible"/>
                                      </p:to>
                                    </p:set>
                                    <p:animEffect transition="in" filter="dissolve">
                                      <p:cBhvr>
                                        <p:cTn id="38" dur="500"/>
                                        <p:tgtEl>
                                          <p:spTgt spid="23245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24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246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32455"/>
                                        </p:tgtEl>
                                        <p:attrNameLst>
                                          <p:attrName>style.visibility</p:attrName>
                                        </p:attrNameLst>
                                      </p:cBhvr>
                                      <p:to>
                                        <p:strVal val="visible"/>
                                      </p:to>
                                    </p:set>
                                    <p:animEffect transition="in" filter="dissolve">
                                      <p:cBhvr>
                                        <p:cTn id="49" dur="500"/>
                                        <p:tgtEl>
                                          <p:spTgt spid="23245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246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32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p:bldP spid="232452" grpId="0"/>
      <p:bldP spid="232453" grpId="0"/>
      <p:bldP spid="232454" grpId="0"/>
      <p:bldP spid="232455" grpId="0"/>
      <p:bldP spid="232460" grpId="0" animBg="1"/>
      <p:bldP spid="232461" grpId="0" animBg="1"/>
      <p:bldP spid="232462" grpId="0" animBg="1"/>
      <p:bldP spid="232463" grpId="0" animBg="1"/>
      <p:bldP spid="232464" grpId="0" animBg="1"/>
      <p:bldP spid="232465" grpId="0" animBg="1"/>
      <p:bldP spid="232466" grpId="0" animBg="1"/>
      <p:bldP spid="232467" grpId="0" animBg="1"/>
      <p:bldP spid="2324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F2BF279B-2EDC-4056-9F1E-850066DC35B5}"/>
              </a:ext>
            </a:extLst>
          </p:cNvPr>
          <p:cNvSpPr>
            <a:spLocks noGrp="1" noChangeArrowheads="1"/>
          </p:cNvSpPr>
          <p:nvPr>
            <p:ph type="title"/>
          </p:nvPr>
        </p:nvSpPr>
        <p:spPr/>
        <p:txBody>
          <a:bodyPr>
            <a:normAutofit/>
          </a:bodyPr>
          <a:lstStyle/>
          <a:p>
            <a:pPr eaLnBrk="1" hangingPunct="1">
              <a:defRPr/>
            </a:pPr>
            <a:r>
              <a:rPr lang="en-GB" altLang="x-none" sz="2100" dirty="0">
                <a:latin typeface="Arial" charset="0"/>
              </a:rPr>
              <a:t>Members of trusting teams…</a:t>
            </a:r>
          </a:p>
        </p:txBody>
      </p:sp>
      <p:sp>
        <p:nvSpPr>
          <p:cNvPr id="164867" name="Rectangle 3">
            <a:extLst>
              <a:ext uri="{FF2B5EF4-FFF2-40B4-BE49-F238E27FC236}">
                <a16:creationId xmlns:a16="http://schemas.microsoft.com/office/drawing/2014/main" id="{66EC2272-74FB-4024-B998-FC97478DE5B5}"/>
              </a:ext>
            </a:extLst>
          </p:cNvPr>
          <p:cNvSpPr>
            <a:spLocks noGrp="1" noChangeArrowheads="1"/>
          </p:cNvSpPr>
          <p:nvPr>
            <p:ph type="body" idx="1"/>
          </p:nvPr>
        </p:nvSpPr>
        <p:spPr>
          <a:xfrm>
            <a:off x="413538" y="1754815"/>
            <a:ext cx="7244562" cy="3607904"/>
          </a:xfrm>
        </p:spPr>
        <p:txBody>
          <a:bodyPr>
            <a:normAutofit/>
          </a:bodyPr>
          <a:lstStyle/>
          <a:p>
            <a:pPr eaLnBrk="1" hangingPunct="1">
              <a:lnSpc>
                <a:spcPct val="90000"/>
              </a:lnSpc>
              <a:defRPr/>
            </a:pPr>
            <a:r>
              <a:rPr lang="en-GB" altLang="x-none" sz="2400" dirty="0">
                <a:latin typeface="Arial" charset="0"/>
              </a:rPr>
              <a:t>Admit weaknesses and mistakes</a:t>
            </a:r>
          </a:p>
          <a:p>
            <a:pPr eaLnBrk="1" hangingPunct="1">
              <a:lnSpc>
                <a:spcPct val="90000"/>
              </a:lnSpc>
              <a:defRPr/>
            </a:pPr>
            <a:r>
              <a:rPr lang="en-GB" altLang="x-none" sz="2400" dirty="0">
                <a:latin typeface="Arial" charset="0"/>
              </a:rPr>
              <a:t>Ask for help</a:t>
            </a:r>
          </a:p>
          <a:p>
            <a:pPr eaLnBrk="1" hangingPunct="1">
              <a:lnSpc>
                <a:spcPct val="90000"/>
              </a:lnSpc>
              <a:defRPr/>
            </a:pPr>
            <a:r>
              <a:rPr lang="en-GB" altLang="x-none" sz="2400" dirty="0">
                <a:latin typeface="Arial" charset="0"/>
              </a:rPr>
              <a:t>Accept questions and input about their areas of responsibility</a:t>
            </a:r>
          </a:p>
          <a:p>
            <a:pPr eaLnBrk="1" hangingPunct="1">
              <a:lnSpc>
                <a:spcPct val="90000"/>
              </a:lnSpc>
              <a:defRPr/>
            </a:pPr>
            <a:r>
              <a:rPr lang="en-GB" altLang="x-none" sz="2400" dirty="0">
                <a:latin typeface="Arial" charset="0"/>
              </a:rPr>
              <a:t>Take risks in offering feedback and assistance</a:t>
            </a:r>
          </a:p>
          <a:p>
            <a:pPr eaLnBrk="1" hangingPunct="1">
              <a:lnSpc>
                <a:spcPct val="90000"/>
              </a:lnSpc>
              <a:defRPr/>
            </a:pPr>
            <a:r>
              <a:rPr lang="en-GB" altLang="x-none" sz="2400" dirty="0">
                <a:latin typeface="Arial" charset="0"/>
              </a:rPr>
              <a:t>Appreciate and tap into one another’s skills and experience</a:t>
            </a:r>
          </a:p>
          <a:p>
            <a:pPr eaLnBrk="1" hangingPunct="1">
              <a:lnSpc>
                <a:spcPct val="90000"/>
              </a:lnSpc>
              <a:defRPr/>
            </a:pPr>
            <a:r>
              <a:rPr lang="en-GB" altLang="x-none" sz="2400" dirty="0">
                <a:latin typeface="Arial" charset="0"/>
              </a:rPr>
              <a:t>Offer and accept apologies without hesitation</a:t>
            </a:r>
          </a:p>
          <a:p>
            <a:pPr algn="r" eaLnBrk="1" hangingPunct="1">
              <a:lnSpc>
                <a:spcPct val="90000"/>
              </a:lnSpc>
              <a:buFontTx/>
              <a:buNone/>
              <a:defRPr/>
            </a:pPr>
            <a:r>
              <a:rPr lang="en-GB" altLang="x-none" sz="1350" dirty="0">
                <a:latin typeface="Arial" charset="0"/>
              </a:rPr>
              <a:t>Patrick Lencioni</a:t>
            </a:r>
          </a:p>
          <a:p>
            <a:pPr algn="r" eaLnBrk="1" hangingPunct="1">
              <a:lnSpc>
                <a:spcPct val="90000"/>
              </a:lnSpc>
              <a:buFontTx/>
              <a:buNone/>
              <a:defRPr/>
            </a:pPr>
            <a:endParaRPr lang="en-GB" altLang="x-none" sz="1350" dirty="0">
              <a:latin typeface="Arial" charset="0"/>
            </a:endParaRPr>
          </a:p>
        </p:txBody>
      </p:sp>
    </p:spTree>
    <p:extLst>
      <p:ext uri="{BB962C8B-B14F-4D97-AF65-F5344CB8AC3E}">
        <p14:creationId xmlns:p14="http://schemas.microsoft.com/office/powerpoint/2010/main" val="3984302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04CF7-50F7-4F98-BCAD-CE61693EF91A}"/>
              </a:ext>
            </a:extLst>
          </p:cNvPr>
          <p:cNvSpPr>
            <a:spLocks noGrp="1"/>
          </p:cNvSpPr>
          <p:nvPr>
            <p:ph type="title"/>
          </p:nvPr>
        </p:nvSpPr>
        <p:spPr/>
        <p:txBody>
          <a:bodyPr/>
          <a:lstStyle/>
          <a:p>
            <a:r>
              <a:rPr lang="en-GB" dirty="0"/>
              <a:t>The Circle of Trust</a:t>
            </a:r>
          </a:p>
        </p:txBody>
      </p:sp>
      <p:sp>
        <p:nvSpPr>
          <p:cNvPr id="4" name="Circle: Hollow 3" descr="Image of a circle" title="Circle of Trust">
            <a:extLst>
              <a:ext uri="{FF2B5EF4-FFF2-40B4-BE49-F238E27FC236}">
                <a16:creationId xmlns:a16="http://schemas.microsoft.com/office/drawing/2014/main" id="{CD6D38E9-8189-483A-B75B-14FE4CAD247D}"/>
              </a:ext>
            </a:extLst>
          </p:cNvPr>
          <p:cNvSpPr/>
          <p:nvPr/>
        </p:nvSpPr>
        <p:spPr>
          <a:xfrm>
            <a:off x="3146108" y="2307719"/>
            <a:ext cx="2943000" cy="2943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chemeClr val="tx1"/>
              </a:solidFill>
            </a:endParaRPr>
          </a:p>
        </p:txBody>
      </p:sp>
      <p:sp>
        <p:nvSpPr>
          <p:cNvPr id="5" name="TextBox 4">
            <a:extLst>
              <a:ext uri="{FF2B5EF4-FFF2-40B4-BE49-F238E27FC236}">
                <a16:creationId xmlns:a16="http://schemas.microsoft.com/office/drawing/2014/main" id="{5CB50D39-E6ED-42FB-840A-ACB5228767DB}"/>
              </a:ext>
            </a:extLst>
          </p:cNvPr>
          <p:cNvSpPr txBox="1"/>
          <p:nvPr/>
        </p:nvSpPr>
        <p:spPr>
          <a:xfrm>
            <a:off x="4869180" y="2436261"/>
            <a:ext cx="216000" cy="421972"/>
          </a:xfrm>
          <a:prstGeom prst="ellipse">
            <a:avLst/>
          </a:prstGeom>
          <a:solidFill>
            <a:srgbClr val="C00000"/>
          </a:solidFill>
        </p:spPr>
        <p:txBody>
          <a:bodyPr wrap="square" rtlCol="0" anchor="ctr">
            <a:spAutoFit/>
          </a:bodyPr>
          <a:lstStyle/>
          <a:p>
            <a:pPr algn="ctr"/>
            <a:r>
              <a:rPr lang="en-GB" sz="1350" b="1" dirty="0">
                <a:solidFill>
                  <a:schemeClr val="bg1"/>
                </a:solidFill>
              </a:rPr>
              <a:t>B</a:t>
            </a:r>
          </a:p>
        </p:txBody>
      </p:sp>
      <p:sp>
        <p:nvSpPr>
          <p:cNvPr id="6" name="TextBox 5">
            <a:extLst>
              <a:ext uri="{FF2B5EF4-FFF2-40B4-BE49-F238E27FC236}">
                <a16:creationId xmlns:a16="http://schemas.microsoft.com/office/drawing/2014/main" id="{172719F4-D965-4B76-A740-90F64BE24041}"/>
              </a:ext>
            </a:extLst>
          </p:cNvPr>
          <p:cNvSpPr txBox="1"/>
          <p:nvPr/>
        </p:nvSpPr>
        <p:spPr>
          <a:xfrm>
            <a:off x="4446270" y="3167781"/>
            <a:ext cx="216000" cy="421972"/>
          </a:xfrm>
          <a:prstGeom prst="ellipse">
            <a:avLst/>
          </a:prstGeom>
          <a:solidFill>
            <a:srgbClr val="C00000"/>
          </a:solidFill>
        </p:spPr>
        <p:txBody>
          <a:bodyPr wrap="square" rtlCol="0" anchor="ctr">
            <a:spAutoFit/>
          </a:bodyPr>
          <a:lstStyle/>
          <a:p>
            <a:pPr algn="ctr"/>
            <a:r>
              <a:rPr lang="en-GB" sz="1350" b="1" dirty="0">
                <a:solidFill>
                  <a:schemeClr val="bg1"/>
                </a:solidFill>
              </a:rPr>
              <a:t>C</a:t>
            </a:r>
          </a:p>
        </p:txBody>
      </p:sp>
      <p:sp>
        <p:nvSpPr>
          <p:cNvPr id="13" name="TextBox 12">
            <a:extLst>
              <a:ext uri="{FF2B5EF4-FFF2-40B4-BE49-F238E27FC236}">
                <a16:creationId xmlns:a16="http://schemas.microsoft.com/office/drawing/2014/main" id="{D0D5F6A6-62ED-4CDC-BCDE-55D46CC2108C}"/>
              </a:ext>
            </a:extLst>
          </p:cNvPr>
          <p:cNvSpPr txBox="1"/>
          <p:nvPr/>
        </p:nvSpPr>
        <p:spPr>
          <a:xfrm>
            <a:off x="4869180" y="3539256"/>
            <a:ext cx="216000" cy="421972"/>
          </a:xfrm>
          <a:prstGeom prst="ellipse">
            <a:avLst/>
          </a:prstGeom>
          <a:solidFill>
            <a:srgbClr val="C00000"/>
          </a:solidFill>
        </p:spPr>
        <p:txBody>
          <a:bodyPr wrap="square" rtlCol="0" anchor="ctr">
            <a:spAutoFit/>
          </a:bodyPr>
          <a:lstStyle/>
          <a:p>
            <a:pPr algn="ctr"/>
            <a:r>
              <a:rPr lang="en-GB" sz="1350" b="1" dirty="0">
                <a:solidFill>
                  <a:schemeClr val="bg1"/>
                </a:solidFill>
              </a:rPr>
              <a:t>D</a:t>
            </a:r>
          </a:p>
        </p:txBody>
      </p:sp>
      <p:sp>
        <p:nvSpPr>
          <p:cNvPr id="14" name="TextBox 13">
            <a:extLst>
              <a:ext uri="{FF2B5EF4-FFF2-40B4-BE49-F238E27FC236}">
                <a16:creationId xmlns:a16="http://schemas.microsoft.com/office/drawing/2014/main" id="{B6D74D05-3FD3-4965-AF9E-E299ABCB57ED}"/>
              </a:ext>
            </a:extLst>
          </p:cNvPr>
          <p:cNvSpPr txBox="1"/>
          <p:nvPr/>
        </p:nvSpPr>
        <p:spPr>
          <a:xfrm>
            <a:off x="3743325" y="4402221"/>
            <a:ext cx="216000" cy="421972"/>
          </a:xfrm>
          <a:prstGeom prst="ellipse">
            <a:avLst/>
          </a:prstGeom>
          <a:solidFill>
            <a:srgbClr val="C00000"/>
          </a:solidFill>
        </p:spPr>
        <p:txBody>
          <a:bodyPr wrap="square" rtlCol="0" anchor="ctr">
            <a:spAutoFit/>
          </a:bodyPr>
          <a:lstStyle/>
          <a:p>
            <a:pPr algn="ctr"/>
            <a:r>
              <a:rPr lang="en-GB" sz="1350" b="1" dirty="0">
                <a:solidFill>
                  <a:schemeClr val="bg1"/>
                </a:solidFill>
              </a:rPr>
              <a:t>E</a:t>
            </a:r>
          </a:p>
        </p:txBody>
      </p:sp>
      <p:sp>
        <p:nvSpPr>
          <p:cNvPr id="11" name="TextBox 10">
            <a:extLst>
              <a:ext uri="{FF2B5EF4-FFF2-40B4-BE49-F238E27FC236}">
                <a16:creationId xmlns:a16="http://schemas.microsoft.com/office/drawing/2014/main" id="{726C0E2B-8AB0-4892-9A82-0910EA65B475}"/>
              </a:ext>
            </a:extLst>
          </p:cNvPr>
          <p:cNvSpPr txBox="1"/>
          <p:nvPr/>
        </p:nvSpPr>
        <p:spPr>
          <a:xfrm>
            <a:off x="2771968" y="3021695"/>
            <a:ext cx="216000" cy="421972"/>
          </a:xfrm>
          <a:prstGeom prst="ellipse">
            <a:avLst/>
          </a:prstGeom>
          <a:solidFill>
            <a:srgbClr val="C00000"/>
          </a:solidFill>
        </p:spPr>
        <p:txBody>
          <a:bodyPr wrap="square" rtlCol="0" anchor="ctr">
            <a:spAutoFit/>
          </a:bodyPr>
          <a:lstStyle/>
          <a:p>
            <a:pPr algn="ctr"/>
            <a:r>
              <a:rPr lang="en-GB" sz="1350" b="1" dirty="0">
                <a:solidFill>
                  <a:schemeClr val="bg1"/>
                </a:solidFill>
              </a:rPr>
              <a:t>A</a:t>
            </a:r>
          </a:p>
        </p:txBody>
      </p:sp>
    </p:spTree>
    <p:extLst>
      <p:ext uri="{BB962C8B-B14F-4D97-AF65-F5344CB8AC3E}">
        <p14:creationId xmlns:p14="http://schemas.microsoft.com/office/powerpoint/2010/main" val="68040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EE465-41E0-4C5E-A704-E26457B2D58E}"/>
              </a:ext>
            </a:extLst>
          </p:cNvPr>
          <p:cNvSpPr>
            <a:spLocks noGrp="1"/>
          </p:cNvSpPr>
          <p:nvPr>
            <p:ph idx="1"/>
          </p:nvPr>
        </p:nvSpPr>
        <p:spPr/>
        <p:txBody>
          <a:bodyPr/>
          <a:lstStyle/>
          <a:p>
            <a:pPr marL="82296" indent="0">
              <a:buNone/>
            </a:pPr>
            <a:r>
              <a:rPr lang="en-GB" b="1" i="1" dirty="0"/>
              <a:t>4.	Imperfect leaders are invitational. They 	ask for help and are prepared to admit 	that they need it</a:t>
            </a:r>
          </a:p>
          <a:p>
            <a:pPr marL="82296" indent="0">
              <a:buNone/>
            </a:pPr>
            <a:endParaRPr lang="en-GB" b="1" i="1" dirty="0"/>
          </a:p>
        </p:txBody>
      </p:sp>
      <p:sp>
        <p:nvSpPr>
          <p:cNvPr id="3" name="Title 2">
            <a:extLst>
              <a:ext uri="{FF2B5EF4-FFF2-40B4-BE49-F238E27FC236}">
                <a16:creationId xmlns:a16="http://schemas.microsoft.com/office/drawing/2014/main" id="{AD079CE8-B21B-4925-944B-8ECB4B983D45}"/>
              </a:ext>
            </a:extLst>
          </p:cNvPr>
          <p:cNvSpPr>
            <a:spLocks noGrp="1"/>
          </p:cNvSpPr>
          <p:nvPr>
            <p:ph type="title"/>
          </p:nvPr>
        </p:nvSpPr>
        <p:spPr/>
        <p:txBody>
          <a:bodyPr/>
          <a:lstStyle/>
          <a:p>
            <a:r>
              <a:rPr lang="en-GB" dirty="0"/>
              <a:t>Imperfect Leadership</a:t>
            </a:r>
          </a:p>
        </p:txBody>
      </p:sp>
    </p:spTree>
    <p:extLst>
      <p:ext uri="{BB962C8B-B14F-4D97-AF65-F5344CB8AC3E}">
        <p14:creationId xmlns:p14="http://schemas.microsoft.com/office/powerpoint/2010/main" val="2891572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A2CA3C-AA25-4DE4-809C-5F7B8381D2FF}"/>
              </a:ext>
            </a:extLst>
          </p:cNvPr>
          <p:cNvSpPr>
            <a:spLocks noGrp="1"/>
          </p:cNvSpPr>
          <p:nvPr>
            <p:ph idx="1"/>
          </p:nvPr>
        </p:nvSpPr>
        <p:spPr>
          <a:xfrm>
            <a:off x="457200" y="1988840"/>
            <a:ext cx="8229600" cy="4018451"/>
          </a:xfrm>
        </p:spPr>
        <p:txBody>
          <a:bodyPr/>
          <a:lstStyle/>
          <a:p>
            <a:pPr marL="624078" indent="-514350">
              <a:buFont typeface="+mj-lt"/>
              <a:buAutoNum type="arabicPeriod"/>
            </a:pPr>
            <a:r>
              <a:rPr lang="en-GB" dirty="0"/>
              <a:t>It builds collective ownership and is more likely to change behaviours</a:t>
            </a:r>
          </a:p>
          <a:p>
            <a:pPr marL="624078" indent="-514350">
              <a:buFont typeface="+mj-lt"/>
              <a:buAutoNum type="arabicPeriod"/>
            </a:pPr>
            <a:endParaRPr lang="en-GB" dirty="0"/>
          </a:p>
          <a:p>
            <a:pPr marL="109728" indent="0">
              <a:buNone/>
            </a:pPr>
            <a:endParaRPr lang="en-GB" dirty="0"/>
          </a:p>
        </p:txBody>
      </p:sp>
      <p:sp>
        <p:nvSpPr>
          <p:cNvPr id="3" name="Title 2">
            <a:extLst>
              <a:ext uri="{FF2B5EF4-FFF2-40B4-BE49-F238E27FC236}">
                <a16:creationId xmlns:a16="http://schemas.microsoft.com/office/drawing/2014/main" id="{8175C308-FFCB-415E-8218-4A7173FB115B}"/>
              </a:ext>
            </a:extLst>
          </p:cNvPr>
          <p:cNvSpPr>
            <a:spLocks noGrp="1"/>
          </p:cNvSpPr>
          <p:nvPr>
            <p:ph type="title"/>
          </p:nvPr>
        </p:nvSpPr>
        <p:spPr/>
        <p:txBody>
          <a:bodyPr>
            <a:normAutofit fontScale="90000"/>
          </a:bodyPr>
          <a:lstStyle/>
          <a:p>
            <a:r>
              <a:rPr lang="en-GB" dirty="0"/>
              <a:t>Why Invitational leadership/asking for help is so effective</a:t>
            </a:r>
          </a:p>
        </p:txBody>
      </p:sp>
    </p:spTree>
    <p:extLst>
      <p:ext uri="{BB962C8B-B14F-4D97-AF65-F5344CB8AC3E}">
        <p14:creationId xmlns:p14="http://schemas.microsoft.com/office/powerpoint/2010/main" val="296815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71600"/>
            <a:ext cx="7772400" cy="1829761"/>
          </a:xfrm>
        </p:spPr>
        <p:txBody>
          <a:bodyPr/>
          <a:lstStyle/>
          <a:p>
            <a:r>
              <a:rPr lang="en-GB" dirty="0" smtClean="0"/>
              <a:t>Imperfect Leadership: Book</a:t>
            </a:r>
            <a:endParaRPr lang="en-GB" dirty="0"/>
          </a:p>
        </p:txBody>
      </p:sp>
      <p:pic>
        <p:nvPicPr>
          <p:cNvPr id="1026" name="Picture 2" descr="Imperfect Lead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02623">
            <a:off x="1553056" y="267282"/>
            <a:ext cx="3246822" cy="487023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243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AFAA-7D99-46A7-AB7A-EE8C2921AF00}"/>
              </a:ext>
            </a:extLst>
          </p:cNvPr>
          <p:cNvSpPr>
            <a:spLocks noGrp="1"/>
          </p:cNvSpPr>
          <p:nvPr>
            <p:ph type="title"/>
          </p:nvPr>
        </p:nvSpPr>
        <p:spPr/>
        <p:txBody>
          <a:bodyPr/>
          <a:lstStyle/>
          <a:p>
            <a:r>
              <a:rPr lang="en-GB" b="1" dirty="0"/>
              <a:t>Santorini in the mist</a:t>
            </a:r>
          </a:p>
        </p:txBody>
      </p:sp>
      <p:pic>
        <p:nvPicPr>
          <p:cNvPr id="3074" name="Picture 2" descr="Image result for photos santorini in the mist">
            <a:extLst>
              <a:ext uri="{FF2B5EF4-FFF2-40B4-BE49-F238E27FC236}">
                <a16:creationId xmlns:a16="http://schemas.microsoft.com/office/drawing/2014/main" id="{8D4F11A0-F90B-4B3E-BF07-37EC910994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0306" y="2300288"/>
            <a:ext cx="4881026" cy="274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89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C0B482-972F-4930-962E-25F186094D96}"/>
              </a:ext>
            </a:extLst>
          </p:cNvPr>
          <p:cNvSpPr>
            <a:spLocks noGrp="1"/>
          </p:cNvSpPr>
          <p:nvPr>
            <p:ph idx="1"/>
          </p:nvPr>
        </p:nvSpPr>
        <p:spPr/>
        <p:txBody>
          <a:bodyPr/>
          <a:lstStyle/>
          <a:p>
            <a:pPr marL="109728" indent="0">
              <a:buNone/>
            </a:pPr>
            <a:endParaRPr lang="en-GB" dirty="0"/>
          </a:p>
          <a:p>
            <a:pPr marL="109728" indent="0">
              <a:buNone/>
            </a:pPr>
            <a:endParaRPr lang="en-GB" dirty="0"/>
          </a:p>
          <a:p>
            <a:pPr marL="109728" indent="0">
              <a:buNone/>
            </a:pPr>
            <a:endParaRPr lang="en-GB" dirty="0"/>
          </a:p>
          <a:p>
            <a:pPr marL="109728" indent="0">
              <a:buNone/>
            </a:pPr>
            <a:r>
              <a:rPr lang="en-GB" dirty="0"/>
              <a:t>2.	It leads to better and cleverer strategies</a:t>
            </a:r>
          </a:p>
          <a:p>
            <a:pPr marL="624078" indent="-514350">
              <a:buFont typeface="+mj-lt"/>
              <a:buAutoNum type="arabicPeriod"/>
            </a:pPr>
            <a:endParaRPr lang="en-GB" dirty="0"/>
          </a:p>
          <a:p>
            <a:endParaRPr lang="en-GB" dirty="0"/>
          </a:p>
        </p:txBody>
      </p:sp>
      <p:sp>
        <p:nvSpPr>
          <p:cNvPr id="3" name="Title 2">
            <a:extLst>
              <a:ext uri="{FF2B5EF4-FFF2-40B4-BE49-F238E27FC236}">
                <a16:creationId xmlns:a16="http://schemas.microsoft.com/office/drawing/2014/main" id="{780C789A-00F8-4799-8971-D66BF147A037}"/>
              </a:ext>
            </a:extLst>
          </p:cNvPr>
          <p:cNvSpPr>
            <a:spLocks noGrp="1"/>
          </p:cNvSpPr>
          <p:nvPr>
            <p:ph type="title"/>
          </p:nvPr>
        </p:nvSpPr>
        <p:spPr/>
        <p:txBody>
          <a:bodyPr>
            <a:normAutofit fontScale="90000"/>
          </a:bodyPr>
          <a:lstStyle/>
          <a:p>
            <a:r>
              <a:rPr lang="en-GB" dirty="0"/>
              <a:t>Why Invitational leadership/asking for help is so effective</a:t>
            </a:r>
          </a:p>
        </p:txBody>
      </p:sp>
    </p:spTree>
    <p:extLst>
      <p:ext uri="{BB962C8B-B14F-4D97-AF65-F5344CB8AC3E}">
        <p14:creationId xmlns:p14="http://schemas.microsoft.com/office/powerpoint/2010/main" val="635202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B0B962-71A1-428F-8975-7F6E3FC483BF}"/>
              </a:ext>
            </a:extLst>
          </p:cNvPr>
          <p:cNvSpPr>
            <a:spLocks noGrp="1"/>
          </p:cNvSpPr>
          <p:nvPr>
            <p:ph type="title"/>
          </p:nvPr>
        </p:nvSpPr>
        <p:spPr/>
        <p:txBody>
          <a:bodyPr/>
          <a:lstStyle/>
          <a:p>
            <a:r>
              <a:rPr lang="en-GB" dirty="0"/>
              <a:t>Knowsley Education Office.</a:t>
            </a:r>
          </a:p>
        </p:txBody>
      </p:sp>
      <p:pic>
        <p:nvPicPr>
          <p:cNvPr id="4" name="Content Placeholder 3" descr="Picture of Knowsley Education Office" title="Knowsley Education office">
            <a:extLst>
              <a:ext uri="{FF2B5EF4-FFF2-40B4-BE49-F238E27FC236}">
                <a16:creationId xmlns:a16="http://schemas.microsoft.com/office/drawing/2014/main" id="{CE43CE49-40C8-41C4-A1DC-D8D31A239879}"/>
              </a:ext>
            </a:extLst>
          </p:cNvPr>
          <p:cNvPicPr>
            <a:picLocks noGrp="1" noChangeAspect="1"/>
          </p:cNvPicPr>
          <p:nvPr>
            <p:ph idx="1"/>
          </p:nvPr>
        </p:nvPicPr>
        <p:blipFill>
          <a:blip r:embed="rId2"/>
          <a:stretch>
            <a:fillRect/>
          </a:stretch>
        </p:blipFill>
        <p:spPr>
          <a:xfrm>
            <a:off x="1283077" y="1920480"/>
            <a:ext cx="3224051" cy="3510440"/>
          </a:xfrm>
          <a:prstGeom prst="rect">
            <a:avLst/>
          </a:prstGeom>
        </p:spPr>
      </p:pic>
      <p:pic>
        <p:nvPicPr>
          <p:cNvPr id="7" name="Picture 6" descr="Picture of Mcdonalds outside Knowsley Education office" title="Mcdonalds ">
            <a:extLst>
              <a:ext uri="{FF2B5EF4-FFF2-40B4-BE49-F238E27FC236}">
                <a16:creationId xmlns:a16="http://schemas.microsoft.com/office/drawing/2014/main" id="{1272B360-5593-495A-86E6-FF5217D67BA3}"/>
              </a:ext>
            </a:extLst>
          </p:cNvPr>
          <p:cNvPicPr>
            <a:picLocks noChangeAspect="1"/>
          </p:cNvPicPr>
          <p:nvPr/>
        </p:nvPicPr>
        <p:blipFill>
          <a:blip r:embed="rId3"/>
          <a:stretch>
            <a:fillRect/>
          </a:stretch>
        </p:blipFill>
        <p:spPr>
          <a:xfrm>
            <a:off x="4572001" y="1920480"/>
            <a:ext cx="3224051" cy="3510440"/>
          </a:xfrm>
          <a:prstGeom prst="rect">
            <a:avLst/>
          </a:prstGeom>
        </p:spPr>
      </p:pic>
    </p:spTree>
    <p:extLst>
      <p:ext uri="{BB962C8B-B14F-4D97-AF65-F5344CB8AC3E}">
        <p14:creationId xmlns:p14="http://schemas.microsoft.com/office/powerpoint/2010/main" val="2926782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77C3-A2AE-41F4-B0BA-D14E164B89DA}"/>
              </a:ext>
            </a:extLst>
          </p:cNvPr>
          <p:cNvSpPr>
            <a:spLocks noGrp="1"/>
          </p:cNvSpPr>
          <p:nvPr>
            <p:ph type="title"/>
          </p:nvPr>
        </p:nvSpPr>
        <p:spPr/>
        <p:txBody>
          <a:bodyPr>
            <a:normAutofit fontScale="90000"/>
          </a:bodyPr>
          <a:lstStyle/>
          <a:p>
            <a:r>
              <a:rPr lang="en-GB" dirty="0"/>
              <a:t>The National College for School Leadership</a:t>
            </a:r>
          </a:p>
        </p:txBody>
      </p:sp>
      <p:pic>
        <p:nvPicPr>
          <p:cNvPr id="1028" name="Picture 4" descr="Image result for national college for school leadership">
            <a:extLst>
              <a:ext uri="{FF2B5EF4-FFF2-40B4-BE49-F238E27FC236}">
                <a16:creationId xmlns:a16="http://schemas.microsoft.com/office/drawing/2014/main" id="{9B2B5771-EDFF-48F7-87EA-61732B124E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5116" y="2024225"/>
            <a:ext cx="3441185" cy="319650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national college for school leadership">
            <a:extLst>
              <a:ext uri="{FF2B5EF4-FFF2-40B4-BE49-F238E27FC236}">
                <a16:creationId xmlns:a16="http://schemas.microsoft.com/office/drawing/2014/main" id="{6D05A1A1-ADF8-4ED3-B68B-9A3878536503}"/>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 name="AutoShape 8" descr="Image result for national college for school leadership">
            <a:extLst>
              <a:ext uri="{FF2B5EF4-FFF2-40B4-BE49-F238E27FC236}">
                <a16:creationId xmlns:a16="http://schemas.microsoft.com/office/drawing/2014/main" id="{A2EC5028-F56C-4F27-9A21-196C479C1463}"/>
              </a:ext>
            </a:extLst>
          </p:cNvPr>
          <p:cNvSpPr>
            <a:spLocks noChangeAspect="1" noChangeArrowheads="1"/>
          </p:cNvSpPr>
          <p:nvPr/>
        </p:nvSpPr>
        <p:spPr bwMode="auto">
          <a:xfrm>
            <a:off x="4572000" y="1637271"/>
            <a:ext cx="2020330" cy="20203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6" name="AutoShape 10" descr="Image result for national college for school leadership">
            <a:extLst>
              <a:ext uri="{FF2B5EF4-FFF2-40B4-BE49-F238E27FC236}">
                <a16:creationId xmlns:a16="http://schemas.microsoft.com/office/drawing/2014/main" id="{DE06B3AE-3A49-486C-9571-541394A5B5FE}"/>
              </a:ext>
            </a:extLst>
          </p:cNvPr>
          <p:cNvSpPr>
            <a:spLocks noChangeAspect="1" noChangeArrowheads="1"/>
          </p:cNvSpPr>
          <p:nvPr/>
        </p:nvSpPr>
        <p:spPr bwMode="auto">
          <a:xfrm>
            <a:off x="4572001" y="1522973"/>
            <a:ext cx="2134628" cy="21346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7" name="AutoShape 12" descr="Image result for national college for school leadership">
            <a:extLst>
              <a:ext uri="{FF2B5EF4-FFF2-40B4-BE49-F238E27FC236}">
                <a16:creationId xmlns:a16="http://schemas.microsoft.com/office/drawing/2014/main" id="{FCFA0553-F0F5-433C-8DD3-31403CB9DAE0}"/>
              </a:ext>
            </a:extLst>
          </p:cNvPr>
          <p:cNvSpPr>
            <a:spLocks noChangeAspect="1" noChangeArrowheads="1"/>
          </p:cNvSpPr>
          <p:nvPr/>
        </p:nvSpPr>
        <p:spPr bwMode="auto">
          <a:xfrm>
            <a:off x="4572000" y="1767016"/>
            <a:ext cx="1890584" cy="1890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14" descr="C:\Users\Steve's worklaptop\OneDrive\Documents\Personal\photo of NCSL bar.webp">
            <a:extLst>
              <a:ext uri="{FF2B5EF4-FFF2-40B4-BE49-F238E27FC236}">
                <a16:creationId xmlns:a16="http://schemas.microsoft.com/office/drawing/2014/main" id="{978B7CAA-E6EC-4964-972E-0069D5B52D62}"/>
              </a:ext>
            </a:extLst>
          </p:cNvPr>
          <p:cNvSpPr>
            <a:spLocks noChangeAspect="1" noChangeArrowheads="1"/>
          </p:cNvSpPr>
          <p:nvPr/>
        </p:nvSpPr>
        <p:spPr bwMode="auto">
          <a:xfrm>
            <a:off x="4571999" y="-9719252"/>
            <a:ext cx="13376853" cy="133768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16" descr="C:\Users\Steve's worklaptop\OneDrive\Documents\Personal\photo of NCSL bar.webp">
            <a:extLst>
              <a:ext uri="{FF2B5EF4-FFF2-40B4-BE49-F238E27FC236}">
                <a16:creationId xmlns:a16="http://schemas.microsoft.com/office/drawing/2014/main" id="{D537842B-F61D-4D05-BF92-DE5672309A52}"/>
              </a:ext>
            </a:extLst>
          </p:cNvPr>
          <p:cNvSpPr>
            <a:spLocks noChangeAspect="1" noChangeArrowheads="1"/>
          </p:cNvSpPr>
          <p:nvPr/>
        </p:nvSpPr>
        <p:spPr bwMode="auto">
          <a:xfrm>
            <a:off x="4572000" y="2378676"/>
            <a:ext cx="1278924" cy="12789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 name="AutoShape 18" descr="C:\Users\Steve's worklaptop\OneDrive\Pictures\Photo of bar at NCSL.webp">
            <a:extLst>
              <a:ext uri="{FF2B5EF4-FFF2-40B4-BE49-F238E27FC236}">
                <a16:creationId xmlns:a16="http://schemas.microsoft.com/office/drawing/2014/main" id="{38AEC792-3CBC-4BA6-8D05-9BF333687743}"/>
              </a:ext>
            </a:extLst>
          </p:cNvPr>
          <p:cNvSpPr>
            <a:spLocks noChangeAspect="1" noChangeArrowheads="1"/>
          </p:cNvSpPr>
          <p:nvPr/>
        </p:nvSpPr>
        <p:spPr bwMode="auto">
          <a:xfrm>
            <a:off x="4572000" y="1419225"/>
            <a:ext cx="2238375" cy="2238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1" name="Picture 10" descr="Picture of inside the National College for School Leadership. " title="The National College for School Leadership">
            <a:extLst>
              <a:ext uri="{FF2B5EF4-FFF2-40B4-BE49-F238E27FC236}">
                <a16:creationId xmlns:a16="http://schemas.microsoft.com/office/drawing/2014/main" id="{FAEC6DD2-3B94-4266-AFAD-085958186BEA}"/>
              </a:ext>
            </a:extLst>
          </p:cNvPr>
          <p:cNvPicPr>
            <a:picLocks noChangeAspect="1"/>
          </p:cNvPicPr>
          <p:nvPr/>
        </p:nvPicPr>
        <p:blipFill>
          <a:blip r:embed="rId3"/>
          <a:stretch>
            <a:fillRect/>
          </a:stretch>
        </p:blipFill>
        <p:spPr>
          <a:xfrm>
            <a:off x="4839566" y="1841442"/>
            <a:ext cx="2988013" cy="3562073"/>
          </a:xfrm>
          <a:prstGeom prst="rect">
            <a:avLst/>
          </a:prstGeom>
        </p:spPr>
      </p:pic>
    </p:spTree>
    <p:extLst>
      <p:ext uri="{BB962C8B-B14F-4D97-AF65-F5344CB8AC3E}">
        <p14:creationId xmlns:p14="http://schemas.microsoft.com/office/powerpoint/2010/main" val="4068962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AD09D1-1B37-4302-8EB6-1754DCA53666}"/>
              </a:ext>
            </a:extLst>
          </p:cNvPr>
          <p:cNvSpPr>
            <a:spLocks noGrp="1"/>
          </p:cNvSpPr>
          <p:nvPr>
            <p:ph idx="1"/>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788663" lvl="1" indent="-514350">
              <a:buAutoNum type="arabicPeriod" startAt="5"/>
            </a:pPr>
            <a:r>
              <a:rPr lang="en-GB" sz="3200" i="1" dirty="0"/>
              <a:t>Imperfect leaders acknowledge their mistakes. They are not 	afraid of being seen to be imperfect.  They avoid narcissism and manage their ego. </a:t>
            </a:r>
            <a:endParaRPr lang="en-GB" sz="3200" dirty="0"/>
          </a:p>
          <a:p>
            <a:pPr marL="82294" indent="0">
              <a:buNone/>
            </a:pPr>
            <a:endParaRPr lang="en-GB" dirty="0"/>
          </a:p>
          <a:p>
            <a:endParaRPr lang="en-GB" dirty="0"/>
          </a:p>
        </p:txBody>
      </p:sp>
      <p:sp>
        <p:nvSpPr>
          <p:cNvPr id="3" name="Title 2">
            <a:extLst>
              <a:ext uri="{FF2B5EF4-FFF2-40B4-BE49-F238E27FC236}">
                <a16:creationId xmlns:a16="http://schemas.microsoft.com/office/drawing/2014/main" id="{8E4BDF8F-CF54-4CFE-9066-298339CE7690}"/>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Imperfect Leadership</a:t>
            </a:r>
          </a:p>
        </p:txBody>
      </p:sp>
    </p:spTree>
    <p:extLst>
      <p:ext uri="{BB962C8B-B14F-4D97-AF65-F5344CB8AC3E}">
        <p14:creationId xmlns:p14="http://schemas.microsoft.com/office/powerpoint/2010/main" val="2632486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1755576"/>
            <a:ext cx="8229600" cy="1143000"/>
          </a:xfrm>
        </p:spPr>
        <p:txBody>
          <a:bodyPr>
            <a:normAutofit fontScale="90000"/>
          </a:bodyPr>
          <a:lstStyle/>
          <a:p>
            <a:r>
              <a:rPr lang="en-GB" dirty="0" smtClean="0"/>
              <a:t>Charting the downfall of the ‘famous five’ </a:t>
            </a:r>
            <a:r>
              <a:rPr lang="en-GB" dirty="0" err="1" smtClean="0"/>
              <a:t>superheads</a:t>
            </a:r>
            <a:endParaRPr lang="en-GB" dirty="0"/>
          </a:p>
        </p:txBody>
      </p:sp>
      <p:pic>
        <p:nvPicPr>
          <p:cNvPr id="3" name="Picture 2" descr="Image of an article by richard vaughan, october 2016" title="Charting the Downfall of the 'Famous five' superheads"/>
          <p:cNvPicPr/>
          <p:nvPr/>
        </p:nvPicPr>
        <p:blipFill>
          <a:blip r:embed="rId2">
            <a:extLst>
              <a:ext uri="{28A0092B-C50C-407E-A947-70E740481C1C}">
                <a14:useLocalDpi xmlns:a14="http://schemas.microsoft.com/office/drawing/2010/main" val="0"/>
              </a:ext>
            </a:extLst>
          </a:blip>
          <a:stretch>
            <a:fillRect/>
          </a:stretch>
        </p:blipFill>
        <p:spPr>
          <a:xfrm>
            <a:off x="1655676" y="1214754"/>
            <a:ext cx="5724636" cy="4050450"/>
          </a:xfrm>
          <a:prstGeom prst="rect">
            <a:avLst/>
          </a:prstGeom>
        </p:spPr>
      </p:pic>
    </p:spTree>
    <p:extLst>
      <p:ext uri="{BB962C8B-B14F-4D97-AF65-F5344CB8AC3E}">
        <p14:creationId xmlns:p14="http://schemas.microsoft.com/office/powerpoint/2010/main" val="2936408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55576" y="-1322417"/>
            <a:ext cx="8229600" cy="1143000"/>
          </a:xfrm>
        </p:spPr>
        <p:txBody>
          <a:bodyPr/>
          <a:lstStyle/>
          <a:p>
            <a:r>
              <a:rPr lang="en-GB" dirty="0" smtClean="0"/>
              <a:t>Quote by Dr Ben Laker</a:t>
            </a:r>
            <a:endParaRPr lang="en-GB" dirty="0"/>
          </a:p>
        </p:txBody>
      </p:sp>
      <p:sp>
        <p:nvSpPr>
          <p:cNvPr id="3" name="TextBox 2">
            <a:extLst>
              <a:ext uri="{FF2B5EF4-FFF2-40B4-BE49-F238E27FC236}">
                <a16:creationId xmlns:a16="http://schemas.microsoft.com/office/drawing/2014/main" id="{023E1ED7-22E2-4716-A144-3C18155BF587}"/>
              </a:ext>
            </a:extLst>
          </p:cNvPr>
          <p:cNvSpPr txBox="1"/>
          <p:nvPr/>
        </p:nvSpPr>
        <p:spPr>
          <a:xfrm>
            <a:off x="467544" y="764704"/>
            <a:ext cx="8136904" cy="203132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100" dirty="0">
                <a:solidFill>
                  <a:prstClr val="black"/>
                </a:solidFill>
                <a:latin typeface="Lucida Sans Unicode"/>
              </a:rPr>
              <a:t>“</a:t>
            </a:r>
            <a:r>
              <a:rPr lang="en-GB" sz="2100" i="1" dirty="0">
                <a:solidFill>
                  <a:prstClr val="black"/>
                </a:solidFill>
                <a:latin typeface="Lucida Sans Unicode"/>
              </a:rPr>
              <a:t>Success requires a moderate fear of failure because it is the balance of such fear with the desire to excel that leads to great leadership”……</a:t>
            </a:r>
          </a:p>
          <a:p>
            <a:endParaRPr lang="en-GB" sz="2100" i="1" dirty="0">
              <a:solidFill>
                <a:prstClr val="black"/>
              </a:solidFill>
              <a:latin typeface="Lucida Sans Unicode"/>
            </a:endParaRPr>
          </a:p>
          <a:p>
            <a:r>
              <a:rPr lang="en-GB" sz="2100" i="1" dirty="0">
                <a:solidFill>
                  <a:prstClr val="black"/>
                </a:solidFill>
                <a:latin typeface="Lucida Sans Unicode"/>
              </a:rPr>
              <a:t>those who lack this fear of failure “break rules, take risks and sense no boundaries; they are a law unto themselves</a:t>
            </a:r>
            <a:r>
              <a:rPr lang="en-GB" sz="2100" dirty="0">
                <a:solidFill>
                  <a:prstClr val="black"/>
                </a:solidFill>
                <a:latin typeface="Lucida Sans Unicode"/>
              </a:rPr>
              <a:t>”. </a:t>
            </a:r>
          </a:p>
        </p:txBody>
      </p:sp>
      <p:sp>
        <p:nvSpPr>
          <p:cNvPr id="4" name="TextBox 3">
            <a:extLst>
              <a:ext uri="{FF2B5EF4-FFF2-40B4-BE49-F238E27FC236}">
                <a16:creationId xmlns:a16="http://schemas.microsoft.com/office/drawing/2014/main" id="{F35F1989-A386-47E9-B022-1E34F61806B5}"/>
              </a:ext>
            </a:extLst>
          </p:cNvPr>
          <p:cNvSpPr txBox="1"/>
          <p:nvPr/>
        </p:nvSpPr>
        <p:spPr>
          <a:xfrm>
            <a:off x="6400801" y="4883150"/>
            <a:ext cx="2076450" cy="36933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800" dirty="0">
                <a:solidFill>
                  <a:prstClr val="black"/>
                </a:solidFill>
                <a:latin typeface="Lucida Sans Unicode"/>
              </a:rPr>
              <a:t>Dr Ben Laker</a:t>
            </a:r>
          </a:p>
        </p:txBody>
      </p:sp>
    </p:spTree>
    <p:extLst>
      <p:ext uri="{BB962C8B-B14F-4D97-AF65-F5344CB8AC3E}">
        <p14:creationId xmlns:p14="http://schemas.microsoft.com/office/powerpoint/2010/main" val="2278354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EE465-41E0-4C5E-A704-E26457B2D58E}"/>
              </a:ext>
            </a:extLst>
          </p:cNvPr>
          <p:cNvSpPr>
            <a:spLocks noGrp="1"/>
          </p:cNvSpPr>
          <p:nvPr>
            <p:ph idx="1"/>
          </p:nvPr>
        </p:nvSpPr>
        <p:spPr/>
        <p:txBody>
          <a:bodyPr/>
          <a:lstStyle/>
          <a:p>
            <a:pPr marL="82296" indent="0">
              <a:buNone/>
            </a:pPr>
            <a:r>
              <a:rPr lang="en-GB" b="1" i="1" dirty="0"/>
              <a:t>6.     Imperfect leaders make public promises because they are acutely aware of their own weaknesses and they know that, without making public promises, they might fail to deliver on something that is really important</a:t>
            </a:r>
          </a:p>
          <a:p>
            <a:pPr marL="82296" indent="0">
              <a:buNone/>
            </a:pPr>
            <a:endParaRPr lang="en-GB" b="1" i="1" dirty="0"/>
          </a:p>
        </p:txBody>
      </p:sp>
      <p:sp>
        <p:nvSpPr>
          <p:cNvPr id="3" name="Title 2">
            <a:extLst>
              <a:ext uri="{FF2B5EF4-FFF2-40B4-BE49-F238E27FC236}">
                <a16:creationId xmlns:a16="http://schemas.microsoft.com/office/drawing/2014/main" id="{AD079CE8-B21B-4925-944B-8ECB4B983D45}"/>
              </a:ext>
            </a:extLst>
          </p:cNvPr>
          <p:cNvSpPr>
            <a:spLocks noGrp="1"/>
          </p:cNvSpPr>
          <p:nvPr>
            <p:ph type="title"/>
          </p:nvPr>
        </p:nvSpPr>
        <p:spPr>
          <a:xfrm>
            <a:off x="461764" y="188640"/>
            <a:ext cx="8229600" cy="1143000"/>
          </a:xfrm>
        </p:spPr>
        <p:txBody>
          <a:bodyPr/>
          <a:lstStyle/>
          <a:p>
            <a:r>
              <a:rPr lang="en-GB" dirty="0"/>
              <a:t>Imperfect Leadership</a:t>
            </a:r>
          </a:p>
        </p:txBody>
      </p:sp>
    </p:spTree>
    <p:extLst>
      <p:ext uri="{BB962C8B-B14F-4D97-AF65-F5344CB8AC3E}">
        <p14:creationId xmlns:p14="http://schemas.microsoft.com/office/powerpoint/2010/main" val="3494460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EE465-41E0-4C5E-A704-E26457B2D58E}"/>
              </a:ext>
            </a:extLst>
          </p:cNvPr>
          <p:cNvSpPr>
            <a:spLocks noGrp="1"/>
          </p:cNvSpPr>
          <p:nvPr>
            <p:ph idx="1"/>
          </p:nvPr>
        </p:nvSpPr>
        <p:spPr/>
        <p:txBody>
          <a:bodyPr/>
          <a:lstStyle/>
          <a:p>
            <a:pPr marL="82296" indent="0">
              <a:buNone/>
            </a:pPr>
            <a:r>
              <a:rPr lang="en-GB" b="1" i="1" dirty="0"/>
              <a:t>7.     Imperfect leaders are learners. If they 	mess up – and they often do – imperfect 	leaders learn from their mistakes and try 	to do it better next time. They worry 	about having got it wrong today 	(sometimes they worry too much), but 	they are even more concerned about 	getting it right tomorrow </a:t>
            </a:r>
          </a:p>
          <a:p>
            <a:pPr marL="82296" indent="0">
              <a:buNone/>
            </a:pPr>
            <a:endParaRPr lang="en-GB" b="1" i="1" dirty="0"/>
          </a:p>
        </p:txBody>
      </p:sp>
      <p:sp>
        <p:nvSpPr>
          <p:cNvPr id="3" name="Title 2">
            <a:extLst>
              <a:ext uri="{FF2B5EF4-FFF2-40B4-BE49-F238E27FC236}">
                <a16:creationId xmlns:a16="http://schemas.microsoft.com/office/drawing/2014/main" id="{AD079CE8-B21B-4925-944B-8ECB4B983D45}"/>
              </a:ext>
            </a:extLst>
          </p:cNvPr>
          <p:cNvSpPr>
            <a:spLocks noGrp="1"/>
          </p:cNvSpPr>
          <p:nvPr>
            <p:ph type="title"/>
          </p:nvPr>
        </p:nvSpPr>
        <p:spPr/>
        <p:txBody>
          <a:bodyPr/>
          <a:lstStyle/>
          <a:p>
            <a:r>
              <a:rPr lang="en-GB" dirty="0"/>
              <a:t>Imperfect Leadership</a:t>
            </a:r>
          </a:p>
        </p:txBody>
      </p:sp>
    </p:spTree>
    <p:extLst>
      <p:ext uri="{BB962C8B-B14F-4D97-AF65-F5344CB8AC3E}">
        <p14:creationId xmlns:p14="http://schemas.microsoft.com/office/powerpoint/2010/main" val="1091499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BF7428-346B-4EA0-B48E-CBAB63783019}"/>
              </a:ext>
            </a:extLst>
          </p:cNvPr>
          <p:cNvSpPr>
            <a:spLocks noGrp="1"/>
          </p:cNvSpPr>
          <p:nvPr>
            <p:ph idx="1"/>
          </p:nvPr>
        </p:nvSpPr>
        <p:spPr>
          <a:xfrm>
            <a:off x="323528" y="1844824"/>
            <a:ext cx="8190910" cy="3517895"/>
          </a:xfrm>
        </p:spPr>
        <p:txBody>
          <a:bodyPr>
            <a:normAutofit fontScale="92500" lnSpcReduction="10000"/>
          </a:bodyPr>
          <a:lstStyle/>
          <a:p>
            <a:pPr marL="61722" indent="0">
              <a:buNone/>
            </a:pPr>
            <a:r>
              <a:rPr lang="en-GB" dirty="0"/>
              <a:t>“</a:t>
            </a:r>
            <a:r>
              <a:rPr lang="en-GB" sz="2250" i="1" dirty="0"/>
              <a:t>We all make mistakes, and it is important that we give ourselves permission to have those down times. But the best leaders are able to be at their best more often because they reflect on it, then they apply what they are learning in a more consistent way.   Reducing variation within our own leadership– that is a great skill. Outstanding leaders aren’t necessarily better leaders than the rest of us, they just operate at their best more often</a:t>
            </a:r>
            <a:r>
              <a:rPr lang="en-GB" sz="2250" dirty="0"/>
              <a:t>”</a:t>
            </a:r>
          </a:p>
          <a:p>
            <a:pPr marL="61722" indent="0">
              <a:buNone/>
            </a:pPr>
            <a:endParaRPr lang="en-GB" dirty="0"/>
          </a:p>
          <a:p>
            <a:pPr marL="61722" indent="0">
              <a:buNone/>
            </a:pPr>
            <a:r>
              <a:rPr lang="en-GB" dirty="0"/>
              <a:t>Steve Munby		Imperfect Leadership</a:t>
            </a:r>
          </a:p>
        </p:txBody>
      </p:sp>
      <p:sp>
        <p:nvSpPr>
          <p:cNvPr id="3" name="Title 2">
            <a:extLst>
              <a:ext uri="{FF2B5EF4-FFF2-40B4-BE49-F238E27FC236}">
                <a16:creationId xmlns:a16="http://schemas.microsoft.com/office/drawing/2014/main" id="{CD7780ED-7745-4125-B6B9-D5AC07BD9A92}"/>
              </a:ext>
            </a:extLst>
          </p:cNvPr>
          <p:cNvSpPr>
            <a:spLocks noGrp="1"/>
          </p:cNvSpPr>
          <p:nvPr>
            <p:ph type="title"/>
          </p:nvPr>
        </p:nvSpPr>
        <p:spPr>
          <a:xfrm>
            <a:off x="323528" y="764704"/>
            <a:ext cx="7334572" cy="730579"/>
          </a:xfrm>
        </p:spPr>
        <p:txBody>
          <a:bodyPr>
            <a:normAutofit fontScale="90000"/>
          </a:bodyPr>
          <a:lstStyle/>
          <a:p>
            <a:r>
              <a:rPr lang="en-GB" dirty="0"/>
              <a:t>Being at our best more often</a:t>
            </a:r>
          </a:p>
        </p:txBody>
      </p:sp>
    </p:spTree>
    <p:extLst>
      <p:ext uri="{BB962C8B-B14F-4D97-AF65-F5344CB8AC3E}">
        <p14:creationId xmlns:p14="http://schemas.microsoft.com/office/powerpoint/2010/main" val="1590570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3C179-CC02-44FA-8FAA-D6E8CADAD48E}"/>
              </a:ext>
            </a:extLst>
          </p:cNvPr>
          <p:cNvSpPr>
            <a:spLocks noGrp="1"/>
          </p:cNvSpPr>
          <p:nvPr>
            <p:ph idx="1"/>
          </p:nvPr>
        </p:nvSpPr>
        <p:spPr>
          <a:xfrm>
            <a:off x="457200" y="1268760"/>
            <a:ext cx="8229600" cy="4738531"/>
          </a:xfrm>
        </p:spPr>
        <p:txBody>
          <a:bodyPr>
            <a:normAutofit fontScale="92500" lnSpcReduction="20000"/>
          </a:bodyPr>
          <a:lstStyle/>
          <a:p>
            <a:r>
              <a:rPr lang="en-GB" dirty="0"/>
              <a:t>“</a:t>
            </a:r>
            <a:r>
              <a:rPr lang="en-GB" i="1" dirty="0" err="1"/>
              <a:t>Many’s</a:t>
            </a:r>
            <a:r>
              <a:rPr lang="en-GB" i="1" dirty="0"/>
              <a:t> the time I’ve been mistaken and many times confused</a:t>
            </a:r>
            <a:r>
              <a:rPr lang="en-GB" dirty="0"/>
              <a:t>” </a:t>
            </a:r>
            <a:r>
              <a:rPr lang="en-GB" sz="2000" dirty="0"/>
              <a:t>Paul Simon.  American Tune</a:t>
            </a:r>
          </a:p>
          <a:p>
            <a:endParaRPr lang="en-GB" sz="2000" dirty="0"/>
          </a:p>
          <a:p>
            <a:r>
              <a:rPr lang="en-GB" dirty="0"/>
              <a:t>“</a:t>
            </a:r>
            <a:r>
              <a:rPr lang="en-GB" i="1" dirty="0"/>
              <a:t>You need me, need you, need him, need everyone</a:t>
            </a:r>
            <a:r>
              <a:rPr lang="en-GB" dirty="0"/>
              <a:t>”  </a:t>
            </a:r>
            <a:r>
              <a:rPr lang="en-GB" sz="2000" dirty="0"/>
              <a:t>Lindisfarne   January song</a:t>
            </a:r>
            <a:r>
              <a:rPr lang="en-GB" dirty="0"/>
              <a:t>.</a:t>
            </a:r>
          </a:p>
          <a:p>
            <a:pPr marL="109728" indent="0">
              <a:buNone/>
            </a:pPr>
            <a:endParaRPr lang="en-GB" dirty="0"/>
          </a:p>
          <a:p>
            <a:r>
              <a:rPr lang="en-GB" dirty="0"/>
              <a:t>“</a:t>
            </a:r>
            <a:r>
              <a:rPr lang="en-GB" i="1" dirty="0"/>
              <a:t>You’ve got to wake up every morning with a smile on your face</a:t>
            </a:r>
            <a:r>
              <a:rPr lang="en-GB" dirty="0"/>
              <a:t>”  </a:t>
            </a:r>
            <a:r>
              <a:rPr lang="en-GB" sz="2000" dirty="0"/>
              <a:t>Carol King Beautiful</a:t>
            </a:r>
          </a:p>
          <a:p>
            <a:endParaRPr lang="en-GB" sz="2000" dirty="0"/>
          </a:p>
          <a:p>
            <a:r>
              <a:rPr lang="en-GB" dirty="0"/>
              <a:t>“</a:t>
            </a:r>
            <a:r>
              <a:rPr lang="en-GB" i="1" dirty="0"/>
              <a:t>It’s not dark yet, but it’s getting there</a:t>
            </a:r>
            <a:r>
              <a:rPr lang="en-GB" sz="2200" dirty="0"/>
              <a:t>”   Bob Dylan.  Not dark yet.</a:t>
            </a:r>
          </a:p>
          <a:p>
            <a:endParaRPr lang="en-GB" sz="2200" dirty="0"/>
          </a:p>
          <a:p>
            <a:r>
              <a:rPr lang="en-GB" dirty="0"/>
              <a:t>“</a:t>
            </a:r>
            <a:r>
              <a:rPr lang="en-GB" i="1" dirty="0"/>
              <a:t>When all the parts of the puzzle start to look like they fit</a:t>
            </a:r>
            <a:r>
              <a:rPr lang="en-GB" dirty="0"/>
              <a:t>”  </a:t>
            </a:r>
            <a:r>
              <a:rPr lang="en-GB" sz="2200" dirty="0"/>
              <a:t>Van Morrison.  Days like this.</a:t>
            </a:r>
          </a:p>
        </p:txBody>
      </p:sp>
      <p:sp>
        <p:nvSpPr>
          <p:cNvPr id="3" name="Title 2">
            <a:extLst>
              <a:ext uri="{FF2B5EF4-FFF2-40B4-BE49-F238E27FC236}">
                <a16:creationId xmlns:a16="http://schemas.microsoft.com/office/drawing/2014/main" id="{7250428B-A02E-4749-AB82-2ACC24E2C591}"/>
              </a:ext>
            </a:extLst>
          </p:cNvPr>
          <p:cNvSpPr>
            <a:spLocks noGrp="1"/>
          </p:cNvSpPr>
          <p:nvPr>
            <p:ph type="title"/>
          </p:nvPr>
        </p:nvSpPr>
        <p:spPr/>
        <p:txBody>
          <a:bodyPr>
            <a:normAutofit fontScale="90000"/>
          </a:bodyPr>
          <a:lstStyle/>
          <a:p>
            <a:r>
              <a:rPr lang="en-GB" dirty="0"/>
              <a:t>Lyrics from “Imperfect Leadership”</a:t>
            </a:r>
          </a:p>
        </p:txBody>
      </p:sp>
    </p:spTree>
    <p:extLst>
      <p:ext uri="{BB962C8B-B14F-4D97-AF65-F5344CB8AC3E}">
        <p14:creationId xmlns:p14="http://schemas.microsoft.com/office/powerpoint/2010/main" val="4873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EE465-41E0-4C5E-A704-E26457B2D58E}"/>
              </a:ext>
            </a:extLst>
          </p:cNvPr>
          <p:cNvSpPr>
            <a:spLocks noGrp="1"/>
          </p:cNvSpPr>
          <p:nvPr>
            <p:ph idx="1"/>
          </p:nvPr>
        </p:nvSpPr>
        <p:spPr/>
        <p:txBody>
          <a:bodyPr/>
          <a:lstStyle/>
          <a:p>
            <a:pPr marL="82296" indent="0">
              <a:buNone/>
            </a:pPr>
            <a:r>
              <a:rPr lang="en-GB" b="1" i="1" dirty="0"/>
              <a:t>8.     Imperfect leaders encourage others to 	step up to 	leadership rather than putting 	them off.   There is a deep 	understanding 	in the organisation that you don’t have to 	be “the finished product” in order to 	become a leader.</a:t>
            </a:r>
          </a:p>
        </p:txBody>
      </p:sp>
      <p:sp>
        <p:nvSpPr>
          <p:cNvPr id="3" name="Title 2">
            <a:extLst>
              <a:ext uri="{FF2B5EF4-FFF2-40B4-BE49-F238E27FC236}">
                <a16:creationId xmlns:a16="http://schemas.microsoft.com/office/drawing/2014/main" id="{AD079CE8-B21B-4925-944B-8ECB4B983D45}"/>
              </a:ext>
            </a:extLst>
          </p:cNvPr>
          <p:cNvSpPr>
            <a:spLocks noGrp="1"/>
          </p:cNvSpPr>
          <p:nvPr>
            <p:ph type="title"/>
          </p:nvPr>
        </p:nvSpPr>
        <p:spPr/>
        <p:txBody>
          <a:bodyPr/>
          <a:lstStyle/>
          <a:p>
            <a:r>
              <a:rPr lang="en-GB" dirty="0"/>
              <a:t>Imperfect Leadership</a:t>
            </a:r>
          </a:p>
        </p:txBody>
      </p:sp>
    </p:spTree>
    <p:extLst>
      <p:ext uri="{BB962C8B-B14F-4D97-AF65-F5344CB8AC3E}">
        <p14:creationId xmlns:p14="http://schemas.microsoft.com/office/powerpoint/2010/main" val="3223816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EE465-41E0-4C5E-A704-E26457B2D58E}"/>
              </a:ext>
            </a:extLst>
          </p:cNvPr>
          <p:cNvSpPr>
            <a:spLocks noGrp="1"/>
          </p:cNvSpPr>
          <p:nvPr>
            <p:ph idx="1"/>
          </p:nvPr>
        </p:nvSpPr>
        <p:spPr/>
        <p:txBody>
          <a:bodyPr/>
          <a:lstStyle/>
          <a:p>
            <a:pPr marL="82296" indent="0">
              <a:buNone/>
            </a:pPr>
            <a:r>
              <a:rPr lang="en-GB" b="1" i="1" dirty="0"/>
              <a:t>9.    Imperfect leaders are authentic</a:t>
            </a:r>
          </a:p>
          <a:p>
            <a:pPr marL="82296" indent="0">
              <a:buNone/>
            </a:pPr>
            <a:endParaRPr lang="en-GB" b="1" i="1" dirty="0"/>
          </a:p>
        </p:txBody>
      </p:sp>
      <p:sp>
        <p:nvSpPr>
          <p:cNvPr id="3" name="Title 2">
            <a:extLst>
              <a:ext uri="{FF2B5EF4-FFF2-40B4-BE49-F238E27FC236}">
                <a16:creationId xmlns:a16="http://schemas.microsoft.com/office/drawing/2014/main" id="{AD079CE8-B21B-4925-944B-8ECB4B983D45}"/>
              </a:ext>
            </a:extLst>
          </p:cNvPr>
          <p:cNvSpPr>
            <a:spLocks noGrp="1"/>
          </p:cNvSpPr>
          <p:nvPr>
            <p:ph type="title"/>
          </p:nvPr>
        </p:nvSpPr>
        <p:spPr/>
        <p:txBody>
          <a:bodyPr/>
          <a:lstStyle/>
          <a:p>
            <a:r>
              <a:rPr lang="en-GB" dirty="0"/>
              <a:t>Imperfect Leadership</a:t>
            </a:r>
          </a:p>
        </p:txBody>
      </p:sp>
    </p:spTree>
    <p:extLst>
      <p:ext uri="{BB962C8B-B14F-4D97-AF65-F5344CB8AC3E}">
        <p14:creationId xmlns:p14="http://schemas.microsoft.com/office/powerpoint/2010/main" val="3066907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E4CFA-B8D2-41EE-866D-EBDB7F5C6B0F}"/>
              </a:ext>
            </a:extLst>
          </p:cNvPr>
          <p:cNvSpPr>
            <a:spLocks noGrp="1"/>
          </p:cNvSpPr>
          <p:nvPr>
            <p:ph idx="1"/>
          </p:nvPr>
        </p:nvSpPr>
        <p:spPr>
          <a:xfrm>
            <a:off x="539552" y="1772816"/>
            <a:ext cx="8147248" cy="4234475"/>
          </a:xfrm>
        </p:spPr>
        <p:txBody>
          <a:bodyPr>
            <a:normAutofit lnSpcReduction="10000"/>
          </a:bodyPr>
          <a:lstStyle/>
          <a:p>
            <a:pPr marL="82294" indent="0">
              <a:buNone/>
            </a:pPr>
            <a:r>
              <a:rPr lang="en-GB" i="1" dirty="0">
                <a:solidFill>
                  <a:schemeClr val="tx1">
                    <a:lumMod val="75000"/>
                    <a:lumOff val="25000"/>
                  </a:schemeClr>
                </a:solidFill>
              </a:rPr>
              <a:t>“People will forgive leaders who make mistakes and admit to them, but they hate a cover-up or a blame culture. It takes confidence to admit to being a learner and to being vulnerable, and those who do so are probably more self-confident than those who give the impression that they know all the answers</a:t>
            </a:r>
            <a:r>
              <a:rPr lang="en-GB" dirty="0">
                <a:solidFill>
                  <a:schemeClr val="tx1">
                    <a:lumMod val="75000"/>
                    <a:lumOff val="25000"/>
                  </a:schemeClr>
                </a:solidFill>
              </a:rPr>
              <a:t>”</a:t>
            </a:r>
          </a:p>
          <a:p>
            <a:pPr marL="82294" indent="0">
              <a:buNone/>
            </a:pPr>
            <a:endParaRPr lang="en-GB" dirty="0">
              <a:solidFill>
                <a:schemeClr val="tx1">
                  <a:lumMod val="75000"/>
                  <a:lumOff val="25000"/>
                </a:schemeClr>
              </a:solidFill>
            </a:endParaRPr>
          </a:p>
          <a:p>
            <a:pPr marL="82294" indent="0">
              <a:buNone/>
            </a:pPr>
            <a:r>
              <a:rPr lang="en-GB" dirty="0">
                <a:solidFill>
                  <a:schemeClr val="tx1">
                    <a:lumMod val="75000"/>
                    <a:lumOff val="25000"/>
                  </a:schemeClr>
                </a:solidFill>
              </a:rPr>
              <a:t>Steve Munby			</a:t>
            </a:r>
          </a:p>
          <a:p>
            <a:pPr marL="82294" indent="0">
              <a:buNone/>
            </a:pPr>
            <a:r>
              <a:rPr lang="en-GB" dirty="0">
                <a:solidFill>
                  <a:schemeClr val="tx1">
                    <a:lumMod val="75000"/>
                    <a:lumOff val="25000"/>
                  </a:schemeClr>
                </a:solidFill>
              </a:rPr>
              <a:t>Imperfect Leadership</a:t>
            </a:r>
          </a:p>
        </p:txBody>
      </p:sp>
      <p:sp>
        <p:nvSpPr>
          <p:cNvPr id="3" name="Title 2">
            <a:extLst>
              <a:ext uri="{FF2B5EF4-FFF2-40B4-BE49-F238E27FC236}">
                <a16:creationId xmlns:a16="http://schemas.microsoft.com/office/drawing/2014/main" id="{36124106-A4FB-482A-B339-36AB8891E1F8}"/>
              </a:ext>
            </a:extLst>
          </p:cNvPr>
          <p:cNvSpPr>
            <a:spLocks noGrp="1"/>
          </p:cNvSpPr>
          <p:nvPr>
            <p:ph type="title"/>
          </p:nvPr>
        </p:nvSpPr>
        <p:spPr>
          <a:xfrm>
            <a:off x="666751" y="996950"/>
            <a:ext cx="7778750" cy="971297"/>
          </a:xfrm>
        </p:spPr>
        <p:txBody>
          <a:bodyPr/>
          <a:lstStyle/>
          <a:p>
            <a:r>
              <a:rPr lang="en-GB" dirty="0"/>
              <a:t>Imperfect Leadership</a:t>
            </a:r>
          </a:p>
        </p:txBody>
      </p:sp>
    </p:spTree>
    <p:extLst>
      <p:ext uri="{BB962C8B-B14F-4D97-AF65-F5344CB8AC3E}">
        <p14:creationId xmlns:p14="http://schemas.microsoft.com/office/powerpoint/2010/main" val="1376514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33E3F-C7C9-4EA0-AC98-4EDC4F148B12}"/>
              </a:ext>
            </a:extLst>
          </p:cNvPr>
          <p:cNvSpPr>
            <a:spLocks noGrp="1"/>
          </p:cNvSpPr>
          <p:nvPr>
            <p:ph idx="1"/>
          </p:nvPr>
        </p:nvSpPr>
        <p:spPr/>
        <p:txBody>
          <a:bodyPr/>
          <a:lstStyle/>
          <a:p>
            <a:pPr marL="82296" indent="0">
              <a:buNone/>
            </a:pPr>
            <a:r>
              <a:rPr lang="en-GB" dirty="0"/>
              <a:t>“</a:t>
            </a:r>
            <a:r>
              <a:rPr lang="en-GB" i="1" dirty="0"/>
              <a:t>It’s not dark yet, but it’s getting there</a:t>
            </a:r>
            <a:r>
              <a:rPr lang="en-GB" sz="1650" dirty="0"/>
              <a:t>”   Bob Dylan.  Not dark yet</a:t>
            </a:r>
            <a:endParaRPr lang="en-GB" dirty="0"/>
          </a:p>
        </p:txBody>
      </p:sp>
      <p:sp>
        <p:nvSpPr>
          <p:cNvPr id="3" name="Title 2">
            <a:extLst>
              <a:ext uri="{FF2B5EF4-FFF2-40B4-BE49-F238E27FC236}">
                <a16:creationId xmlns:a16="http://schemas.microsoft.com/office/drawing/2014/main" id="{6442F7A8-CF76-45AA-82CE-7A57D88BCE5A}"/>
              </a:ext>
            </a:extLst>
          </p:cNvPr>
          <p:cNvSpPr>
            <a:spLocks noGrp="1"/>
          </p:cNvSpPr>
          <p:nvPr>
            <p:ph type="title"/>
          </p:nvPr>
        </p:nvSpPr>
        <p:spPr/>
        <p:txBody>
          <a:bodyPr/>
          <a:lstStyle/>
          <a:p>
            <a:r>
              <a:rPr lang="en-GB" dirty="0"/>
              <a:t>Dark Nights of the Soul </a:t>
            </a:r>
          </a:p>
        </p:txBody>
      </p:sp>
    </p:spTree>
    <p:extLst>
      <p:ext uri="{BB962C8B-B14F-4D97-AF65-F5344CB8AC3E}">
        <p14:creationId xmlns:p14="http://schemas.microsoft.com/office/powerpoint/2010/main" val="1073317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07FD9B-33FF-4D47-9621-4E0FBADF62F5}"/>
              </a:ext>
            </a:extLst>
          </p:cNvPr>
          <p:cNvSpPr>
            <a:spLocks noGrp="1"/>
          </p:cNvSpPr>
          <p:nvPr>
            <p:ph type="title"/>
          </p:nvPr>
        </p:nvSpPr>
        <p:spPr>
          <a:xfrm>
            <a:off x="611560" y="-1322127"/>
            <a:ext cx="8229600" cy="1143000"/>
          </a:xfrm>
        </p:spPr>
        <p:txBody>
          <a:bodyPr>
            <a:normAutofit fontScale="90000"/>
          </a:bodyPr>
          <a:lstStyle/>
          <a:p>
            <a:r>
              <a:rPr lang="en-GB" dirty="0" smtClean="0"/>
              <a:t>Quote by Jose </a:t>
            </a:r>
            <a:r>
              <a:rPr lang="en-GB" dirty="0" err="1" smtClean="0"/>
              <a:t>Mourinho</a:t>
            </a:r>
            <a:r>
              <a:rPr lang="en-GB" dirty="0" smtClean="0"/>
              <a:t>, July 2004</a:t>
            </a:r>
            <a:endParaRPr lang="en-GB" dirty="0"/>
          </a:p>
        </p:txBody>
      </p:sp>
      <p:sp>
        <p:nvSpPr>
          <p:cNvPr id="2" name="Content Placeholder 1">
            <a:extLst>
              <a:ext uri="{FF2B5EF4-FFF2-40B4-BE49-F238E27FC236}">
                <a16:creationId xmlns:a16="http://schemas.microsoft.com/office/drawing/2014/main" id="{64C73D3C-A8CD-4C3E-9571-4BEBEA4A13E8}"/>
              </a:ext>
            </a:extLst>
          </p:cNvPr>
          <p:cNvSpPr>
            <a:spLocks noGrp="1"/>
          </p:cNvSpPr>
          <p:nvPr>
            <p:ph idx="1"/>
          </p:nvPr>
        </p:nvSpPr>
        <p:spPr>
          <a:xfrm>
            <a:off x="1439653" y="857251"/>
            <a:ext cx="5309870" cy="3535619"/>
          </a:xfrm>
        </p:spPr>
        <p:txBody>
          <a:bodyPr>
            <a:normAutofit lnSpcReduction="10000"/>
          </a:bodyPr>
          <a:lstStyle/>
          <a:p>
            <a:pPr marL="82296" indent="0">
              <a:buNone/>
            </a:pPr>
            <a:endParaRPr lang="en-GB" dirty="0"/>
          </a:p>
          <a:p>
            <a:pPr marL="82296" indent="0">
              <a:buNone/>
            </a:pPr>
            <a:endParaRPr lang="en-GB" sz="2475" dirty="0"/>
          </a:p>
          <a:p>
            <a:pPr marL="82296" indent="0">
              <a:buNone/>
            </a:pPr>
            <a:r>
              <a:rPr lang="en-GB" sz="2475" i="1" dirty="0">
                <a:latin typeface="Calibri" panose="020F0502020204030204" pitchFamily="34" charset="0"/>
                <a:cs typeface="Calibri" panose="020F0502020204030204" pitchFamily="34" charset="0"/>
              </a:rPr>
              <a:t>“</a:t>
            </a:r>
            <a:r>
              <a:rPr lang="en-GB" sz="2475" i="1" dirty="0"/>
              <a:t>Please don’t say I’m arrogant, because what I say is true. I am European champion, so I’m not…one of…of the bottle. I’m a…I think I’m a special one.</a:t>
            </a:r>
            <a:r>
              <a:rPr lang="en-GB" sz="2475" i="1" dirty="0">
                <a:latin typeface="Calibri" panose="020F0502020204030204" pitchFamily="34" charset="0"/>
                <a:cs typeface="Calibri" panose="020F0502020204030204" pitchFamily="34" charset="0"/>
              </a:rPr>
              <a:t>”</a:t>
            </a:r>
          </a:p>
          <a:p>
            <a:endParaRPr lang="en-GB" dirty="0"/>
          </a:p>
          <a:p>
            <a:pPr marL="82296" indent="0">
              <a:buNone/>
            </a:pPr>
            <a:r>
              <a:rPr lang="en-GB" dirty="0"/>
              <a:t>Jose Mourinho, July 2004  </a:t>
            </a:r>
          </a:p>
        </p:txBody>
      </p:sp>
      <p:pic>
        <p:nvPicPr>
          <p:cNvPr id="1026" name="Picture 2" descr="Image result for photos of jose mourinho 2004">
            <a:extLst>
              <a:ext uri="{FF2B5EF4-FFF2-40B4-BE49-F238E27FC236}">
                <a16:creationId xmlns:a16="http://schemas.microsoft.com/office/drawing/2014/main" id="{2AC1F93B-5DCD-4298-BD49-35D2390CD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933055"/>
            <a:ext cx="2746648" cy="206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939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E24F6-B602-4D56-A204-C763B3F40F77}"/>
              </a:ext>
            </a:extLst>
          </p:cNvPr>
          <p:cNvSpPr>
            <a:spLocks noGrp="1"/>
          </p:cNvSpPr>
          <p:nvPr>
            <p:ph type="title"/>
          </p:nvPr>
        </p:nvSpPr>
        <p:spPr/>
        <p:txBody>
          <a:bodyPr>
            <a:normAutofit fontScale="90000"/>
          </a:bodyPr>
          <a:lstStyle/>
          <a:p>
            <a:r>
              <a:rPr lang="en-GB" dirty="0"/>
              <a:t>Jurgen Klopp – An Imperfect Leader</a:t>
            </a:r>
          </a:p>
        </p:txBody>
      </p:sp>
      <p:sp>
        <p:nvSpPr>
          <p:cNvPr id="2" name="Content Placeholder 1">
            <a:extLst>
              <a:ext uri="{FF2B5EF4-FFF2-40B4-BE49-F238E27FC236}">
                <a16:creationId xmlns:a16="http://schemas.microsoft.com/office/drawing/2014/main" id="{BC3A3A73-1867-4646-96DF-168BE8FD23DB}"/>
              </a:ext>
            </a:extLst>
          </p:cNvPr>
          <p:cNvSpPr>
            <a:spLocks noGrp="1"/>
          </p:cNvSpPr>
          <p:nvPr>
            <p:ph idx="1"/>
          </p:nvPr>
        </p:nvSpPr>
        <p:spPr>
          <a:xfrm>
            <a:off x="457200" y="1646803"/>
            <a:ext cx="8229600" cy="2808312"/>
          </a:xfrm>
        </p:spPr>
        <p:txBody>
          <a:bodyPr>
            <a:normAutofit fontScale="77500" lnSpcReduction="20000"/>
          </a:bodyPr>
          <a:lstStyle/>
          <a:p>
            <a:pPr marL="82296" indent="0">
              <a:buNone/>
            </a:pPr>
            <a:r>
              <a:rPr lang="en-GB" dirty="0"/>
              <a:t>“I know that I am good at a couple of things, really good at a few things and that’s enough………</a:t>
            </a:r>
          </a:p>
          <a:p>
            <a:pPr marL="82296" indent="0">
              <a:buNone/>
            </a:pPr>
            <a:r>
              <a:rPr lang="en-GB" dirty="0"/>
              <a:t>My confidence is big enough that I can really let people grow next to me…..</a:t>
            </a:r>
          </a:p>
          <a:p>
            <a:pPr marL="82296" indent="0">
              <a:buNone/>
            </a:pPr>
            <a:r>
              <a:rPr lang="en-GB" dirty="0"/>
              <a:t>I need experts around me…that’s what leadership is….have strong people around you with better knowledge in different departments than yourself…don’t act like you know everything, be ready to admit that.. </a:t>
            </a:r>
          </a:p>
          <a:p>
            <a:pPr marL="82296" indent="0">
              <a:buNone/>
            </a:pPr>
            <a:r>
              <a:rPr lang="en-GB" dirty="0"/>
              <a:t>It’s not a real philosophy, it’s just my way of life.” </a:t>
            </a:r>
          </a:p>
        </p:txBody>
      </p:sp>
      <p:pic>
        <p:nvPicPr>
          <p:cNvPr id="1026" name="Picture 2" descr="Image result for pictures of jurgen klopp">
            <a:extLst>
              <a:ext uri="{FF2B5EF4-FFF2-40B4-BE49-F238E27FC236}">
                <a16:creationId xmlns:a16="http://schemas.microsoft.com/office/drawing/2014/main" id="{9739C382-4669-44B8-8517-8C66652B5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946" y="4293096"/>
            <a:ext cx="2862442" cy="156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196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CA9AE8-2EB8-4AC4-9F45-3235B55EDB60}"/>
              </a:ext>
            </a:extLst>
          </p:cNvPr>
          <p:cNvSpPr>
            <a:spLocks noGrp="1"/>
          </p:cNvSpPr>
          <p:nvPr>
            <p:ph idx="1"/>
          </p:nvPr>
        </p:nvSpPr>
        <p:spPr/>
        <p:txBody>
          <a:bodyPr>
            <a:normAutofit lnSpcReduction="10000"/>
          </a:bodyPr>
          <a:lstStyle/>
          <a:p>
            <a:pPr marL="82296" indent="0">
              <a:buNone/>
            </a:pPr>
            <a:r>
              <a:rPr lang="en-GB" dirty="0"/>
              <a:t>‘</a:t>
            </a:r>
            <a:r>
              <a:rPr lang="en-GB" i="1" dirty="0"/>
              <a:t>If we want sustainable, well-led schools, if we want long-term and effective education systems, if we want to attract the next generation into leadership, then we should ditch all the striving towards perfection, focus on doing what is right for the students, genuinely ask for help from others and celebrate the fact that we are imperfect leaders</a:t>
            </a:r>
            <a:r>
              <a:rPr lang="en-GB" dirty="0"/>
              <a:t>’. </a:t>
            </a:r>
          </a:p>
          <a:p>
            <a:pPr marL="82296" indent="0">
              <a:buNone/>
            </a:pPr>
            <a:endParaRPr lang="en-GB" dirty="0"/>
          </a:p>
          <a:p>
            <a:pPr marL="82296" indent="0">
              <a:buNone/>
            </a:pPr>
            <a:r>
              <a:rPr lang="en-GB" dirty="0"/>
              <a:t>	Steve Munby	Imperfect Leadership</a:t>
            </a:r>
          </a:p>
        </p:txBody>
      </p:sp>
      <p:sp>
        <p:nvSpPr>
          <p:cNvPr id="3" name="Title 2">
            <a:extLst>
              <a:ext uri="{FF2B5EF4-FFF2-40B4-BE49-F238E27FC236}">
                <a16:creationId xmlns:a16="http://schemas.microsoft.com/office/drawing/2014/main" id="{CC9CC0D2-70B8-4AE7-82DC-2692CC6374F9}"/>
              </a:ext>
            </a:extLst>
          </p:cNvPr>
          <p:cNvSpPr>
            <a:spLocks noGrp="1"/>
          </p:cNvSpPr>
          <p:nvPr>
            <p:ph type="title"/>
          </p:nvPr>
        </p:nvSpPr>
        <p:spPr/>
        <p:txBody>
          <a:bodyPr>
            <a:normAutofit fontScale="90000"/>
          </a:bodyPr>
          <a:lstStyle/>
          <a:p>
            <a:r>
              <a:rPr lang="en-GB" dirty="0"/>
              <a:t>Why Imperfect Leadership is so important</a:t>
            </a:r>
          </a:p>
        </p:txBody>
      </p:sp>
    </p:spTree>
    <p:extLst>
      <p:ext uri="{BB962C8B-B14F-4D97-AF65-F5344CB8AC3E}">
        <p14:creationId xmlns:p14="http://schemas.microsoft.com/office/powerpoint/2010/main" val="2089786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333500"/>
            <a:ext cx="8229600" cy="1143000"/>
          </a:xfrm>
        </p:spPr>
        <p:txBody>
          <a:bodyPr>
            <a:normAutofit/>
          </a:bodyPr>
          <a:lstStyle/>
          <a:p>
            <a:r>
              <a:rPr lang="en-GB" dirty="0" err="1">
                <a:solidFill>
                  <a:schemeClr val="bg1"/>
                </a:solidFill>
              </a:rPr>
              <a:t>Masai</a:t>
            </a:r>
            <a:r>
              <a:rPr lang="en-GB" dirty="0">
                <a:solidFill>
                  <a:schemeClr val="bg1"/>
                </a:solidFill>
              </a:rPr>
              <a:t> Traditional Greeting</a:t>
            </a:r>
          </a:p>
        </p:txBody>
      </p:sp>
      <p:pic>
        <p:nvPicPr>
          <p:cNvPr id="4" name="Picture 3" descr="An image translating 'Kasserian Ingera' which means 'How goes it with our children'" title="Kasserian Ingera"/>
          <p:cNvPicPr>
            <a:picLocks noChangeAspect="1"/>
          </p:cNvPicPr>
          <p:nvPr/>
        </p:nvPicPr>
        <p:blipFill rotWithShape="1">
          <a:blip r:embed="rId3" cstate="print">
            <a:extLst>
              <a:ext uri="{28A0092B-C50C-407E-A947-70E740481C1C}">
                <a14:useLocalDpi xmlns:a14="http://schemas.microsoft.com/office/drawing/2010/main" val="0"/>
              </a:ext>
            </a:extLst>
          </a:blip>
          <a:srcRect b="3333"/>
          <a:stretch/>
        </p:blipFill>
        <p:spPr>
          <a:xfrm>
            <a:off x="0" y="-1240"/>
            <a:ext cx="9159265" cy="6858000"/>
          </a:xfrm>
          <a:prstGeom prst="rect">
            <a:avLst/>
          </a:prstGeom>
        </p:spPr>
      </p:pic>
      <p:sp>
        <p:nvSpPr>
          <p:cNvPr id="2" name="Text Placeholder 2"/>
          <p:cNvSpPr txBox="1">
            <a:spLocks/>
          </p:cNvSpPr>
          <p:nvPr/>
        </p:nvSpPr>
        <p:spPr>
          <a:xfrm>
            <a:off x="685799" y="685800"/>
            <a:ext cx="5629275" cy="914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5400" b="1" dirty="0">
                <a:solidFill>
                  <a:schemeClr val="bg2">
                    <a:lumMod val="25000"/>
                  </a:schemeClr>
                </a:solidFill>
                <a:latin typeface="Tempus Sans ITC" panose="04020404030D07020202" pitchFamily="82" charset="0"/>
                <a:cs typeface="Arial" panose="020B0604020202020204" pitchFamily="34" charset="0"/>
              </a:rPr>
              <a:t>“</a:t>
            </a:r>
            <a:r>
              <a:rPr lang="en-GB" sz="5400" b="1" dirty="0" err="1">
                <a:solidFill>
                  <a:schemeClr val="bg2">
                    <a:lumMod val="25000"/>
                  </a:schemeClr>
                </a:solidFill>
                <a:latin typeface="Tempus Sans ITC" panose="04020404030D07020202" pitchFamily="82" charset="0"/>
                <a:cs typeface="Arial" panose="020B0604020202020204" pitchFamily="34" charset="0"/>
              </a:rPr>
              <a:t>Kasserian</a:t>
            </a:r>
            <a:r>
              <a:rPr lang="en-GB" sz="5400" b="1" dirty="0">
                <a:solidFill>
                  <a:schemeClr val="bg2">
                    <a:lumMod val="25000"/>
                  </a:schemeClr>
                </a:solidFill>
                <a:latin typeface="Tempus Sans ITC" panose="04020404030D07020202" pitchFamily="82" charset="0"/>
                <a:cs typeface="Arial" panose="020B0604020202020204" pitchFamily="34" charset="0"/>
              </a:rPr>
              <a:t> </a:t>
            </a:r>
            <a:r>
              <a:rPr lang="en-GB" sz="5400" b="1" dirty="0" err="1">
                <a:solidFill>
                  <a:schemeClr val="bg2">
                    <a:lumMod val="25000"/>
                  </a:schemeClr>
                </a:solidFill>
                <a:latin typeface="Tempus Sans ITC" panose="04020404030D07020202" pitchFamily="82" charset="0"/>
                <a:cs typeface="Arial" panose="020B0604020202020204" pitchFamily="34" charset="0"/>
              </a:rPr>
              <a:t>Ingera</a:t>
            </a:r>
            <a:r>
              <a:rPr lang="en-GB" sz="5400" b="1" dirty="0">
                <a:solidFill>
                  <a:schemeClr val="bg2">
                    <a:lumMod val="25000"/>
                  </a:schemeClr>
                </a:solidFill>
                <a:latin typeface="Tempus Sans ITC" panose="04020404030D07020202" pitchFamily="82" charset="0"/>
                <a:cs typeface="Arial" panose="020B0604020202020204" pitchFamily="34" charset="0"/>
              </a:rPr>
              <a:t>”</a:t>
            </a:r>
          </a:p>
        </p:txBody>
      </p:sp>
      <p:sp>
        <p:nvSpPr>
          <p:cNvPr id="5" name="Text Placeholder 2"/>
          <p:cNvSpPr txBox="1">
            <a:spLocks/>
          </p:cNvSpPr>
          <p:nvPr/>
        </p:nvSpPr>
        <p:spPr>
          <a:xfrm>
            <a:off x="5105400" y="3657600"/>
            <a:ext cx="4191000" cy="1600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3600" dirty="0">
                <a:latin typeface="Tempus Sans ITC" panose="04020404030D07020202" pitchFamily="82" charset="0"/>
                <a:cs typeface="Arial" panose="020B0604020202020204" pitchFamily="34" charset="0"/>
              </a:rPr>
              <a:t>“How goes it </a:t>
            </a:r>
          </a:p>
          <a:p>
            <a:pPr marL="0" indent="0">
              <a:buNone/>
            </a:pPr>
            <a:r>
              <a:rPr lang="en-GB" sz="3600" dirty="0">
                <a:latin typeface="Tempus Sans ITC" panose="04020404030D07020202" pitchFamily="82" charset="0"/>
                <a:cs typeface="Arial" panose="020B0604020202020204" pitchFamily="34" charset="0"/>
              </a:rPr>
              <a:t>with our children?”</a:t>
            </a:r>
          </a:p>
        </p:txBody>
      </p:sp>
      <p:sp>
        <p:nvSpPr>
          <p:cNvPr id="6" name="Text Placeholder 2"/>
          <p:cNvSpPr txBox="1">
            <a:spLocks/>
          </p:cNvSpPr>
          <p:nvPr/>
        </p:nvSpPr>
        <p:spPr>
          <a:xfrm>
            <a:off x="152400" y="6446520"/>
            <a:ext cx="4191000" cy="533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i="1" dirty="0" err="1">
                <a:latin typeface="Arial" panose="020B0604020202020204" pitchFamily="34" charset="0"/>
                <a:cs typeface="Arial" panose="020B0604020202020204" pitchFamily="34" charset="0"/>
              </a:rPr>
              <a:t>Masai</a:t>
            </a:r>
            <a:r>
              <a:rPr lang="en-GB" sz="1800" b="1" i="1" dirty="0">
                <a:latin typeface="Arial" panose="020B0604020202020204" pitchFamily="34" charset="0"/>
                <a:cs typeface="Arial" panose="020B0604020202020204" pitchFamily="34" charset="0"/>
              </a:rPr>
              <a:t> traditional greeting</a:t>
            </a:r>
          </a:p>
        </p:txBody>
      </p:sp>
    </p:spTree>
    <p:extLst>
      <p:ext uri="{BB962C8B-B14F-4D97-AF65-F5344CB8AC3E}">
        <p14:creationId xmlns:p14="http://schemas.microsoft.com/office/powerpoint/2010/main" val="861469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704" y="2636912"/>
            <a:ext cx="5832648" cy="1143000"/>
          </a:xfrm>
        </p:spPr>
        <p:txBody>
          <a:bodyPr>
            <a:normAutofit/>
          </a:bodyPr>
          <a:lstStyle/>
          <a:p>
            <a:r>
              <a:rPr lang="en-GB" sz="2400" dirty="0"/>
              <a:t>Email: steve@munbyeducation.co.uk</a:t>
            </a:r>
          </a:p>
        </p:txBody>
      </p:sp>
      <p:sp>
        <p:nvSpPr>
          <p:cNvPr id="4" name="Title 2"/>
          <p:cNvSpPr txBox="1">
            <a:spLocks/>
          </p:cNvSpPr>
          <p:nvPr/>
        </p:nvSpPr>
        <p:spPr>
          <a:xfrm>
            <a:off x="2555776" y="3573016"/>
            <a:ext cx="4906888"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2400" dirty="0"/>
              <a:t>Twitter: @</a:t>
            </a:r>
            <a:r>
              <a:rPr lang="en-GB" sz="2400" dirty="0" err="1"/>
              <a:t>steve_munby</a:t>
            </a:r>
            <a:endParaRPr lang="en-GB" sz="2400" dirty="0"/>
          </a:p>
        </p:txBody>
      </p:sp>
    </p:spTree>
    <p:extLst>
      <p:ext uri="{BB962C8B-B14F-4D97-AF65-F5344CB8AC3E}">
        <p14:creationId xmlns:p14="http://schemas.microsoft.com/office/powerpoint/2010/main" val="413559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EE465-41E0-4C5E-A704-E26457B2D58E}"/>
              </a:ext>
            </a:extLst>
          </p:cNvPr>
          <p:cNvSpPr>
            <a:spLocks noGrp="1"/>
          </p:cNvSpPr>
          <p:nvPr>
            <p:ph idx="1"/>
          </p:nvPr>
        </p:nvSpPr>
        <p:spPr/>
        <p:txBody>
          <a:bodyPr/>
          <a:lstStyle/>
          <a:p>
            <a:pPr marL="468059" indent="-385763">
              <a:buFont typeface="+mj-lt"/>
              <a:buAutoNum type="arabicPeriod"/>
            </a:pPr>
            <a:r>
              <a:rPr lang="en-GB" b="1" i="1" dirty="0"/>
              <a:t>Imperfect leaders are self-aware – they know their own strengths and weaknesses</a:t>
            </a:r>
          </a:p>
          <a:p>
            <a:endParaRPr lang="en-GB" dirty="0"/>
          </a:p>
        </p:txBody>
      </p:sp>
      <p:sp>
        <p:nvSpPr>
          <p:cNvPr id="3" name="Title 2">
            <a:extLst>
              <a:ext uri="{FF2B5EF4-FFF2-40B4-BE49-F238E27FC236}">
                <a16:creationId xmlns:a16="http://schemas.microsoft.com/office/drawing/2014/main" id="{AD079CE8-B21B-4925-944B-8ECB4B983D45}"/>
              </a:ext>
            </a:extLst>
          </p:cNvPr>
          <p:cNvSpPr>
            <a:spLocks noGrp="1"/>
          </p:cNvSpPr>
          <p:nvPr>
            <p:ph type="title"/>
          </p:nvPr>
        </p:nvSpPr>
        <p:spPr/>
        <p:txBody>
          <a:bodyPr/>
          <a:lstStyle/>
          <a:p>
            <a:r>
              <a:rPr lang="en-GB" dirty="0"/>
              <a:t>Imperfect Leadership</a:t>
            </a:r>
          </a:p>
        </p:txBody>
      </p:sp>
    </p:spTree>
    <p:extLst>
      <p:ext uri="{BB962C8B-B14F-4D97-AF65-F5344CB8AC3E}">
        <p14:creationId xmlns:p14="http://schemas.microsoft.com/office/powerpoint/2010/main" val="460526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19885E-6C17-417F-92A3-6635F69929C6}"/>
              </a:ext>
            </a:extLst>
          </p:cNvPr>
          <p:cNvSpPr>
            <a:spLocks noGrp="1"/>
          </p:cNvSpPr>
          <p:nvPr>
            <p:ph type="title"/>
          </p:nvPr>
        </p:nvSpPr>
        <p:spPr>
          <a:xfrm>
            <a:off x="1259632" y="116632"/>
            <a:ext cx="6398468" cy="1440160"/>
          </a:xfrm>
        </p:spPr>
        <p:txBody>
          <a:bodyPr>
            <a:normAutofit/>
          </a:bodyPr>
          <a:lstStyle/>
          <a:p>
            <a:r>
              <a:rPr lang="en-GB" dirty="0"/>
              <a:t>The iceberg model</a:t>
            </a:r>
          </a:p>
        </p:txBody>
      </p:sp>
      <p:sp>
        <p:nvSpPr>
          <p:cNvPr id="2" name="Content Placeholder 1">
            <a:extLst>
              <a:ext uri="{FF2B5EF4-FFF2-40B4-BE49-F238E27FC236}">
                <a16:creationId xmlns:a16="http://schemas.microsoft.com/office/drawing/2014/main" id="{E4A961A3-B0CD-475E-9745-979AD8E9A137}"/>
              </a:ext>
            </a:extLst>
          </p:cNvPr>
          <p:cNvSpPr>
            <a:spLocks noGrp="1"/>
          </p:cNvSpPr>
          <p:nvPr>
            <p:ph idx="1"/>
          </p:nvPr>
        </p:nvSpPr>
        <p:spPr>
          <a:xfrm>
            <a:off x="35496" y="1340768"/>
            <a:ext cx="8928992" cy="3731296"/>
          </a:xfrm>
          <a:blipFill dpi="0" rotWithShape="1">
            <a:blip r:embed="rId2">
              <a:alphaModFix amt="28000"/>
            </a:blip>
            <a:srcRect/>
            <a:stretch>
              <a:fillRect/>
            </a:stretch>
          </a:blipFill>
        </p:spPr>
        <p:txBody>
          <a:bodyPr>
            <a:normAutofit/>
          </a:bodyPr>
          <a:lstStyle/>
          <a:p>
            <a:pPr marL="1157288" lvl="8" indent="0">
              <a:buNone/>
            </a:pPr>
            <a:r>
              <a:rPr lang="en-GB" sz="1575" dirty="0"/>
              <a:t>			Knowledge</a:t>
            </a:r>
          </a:p>
          <a:p>
            <a:pPr marL="1157288" lvl="8" indent="0">
              <a:buNone/>
            </a:pPr>
            <a:r>
              <a:rPr lang="en-GB" dirty="0"/>
              <a:t>			</a:t>
            </a:r>
            <a:r>
              <a:rPr lang="en-GB" b="1" dirty="0"/>
              <a:t>My reservoir of knowledge and experience</a:t>
            </a:r>
          </a:p>
          <a:p>
            <a:pPr marL="1157288" lvl="8" indent="0">
              <a:buNone/>
            </a:pPr>
            <a:r>
              <a:rPr lang="en-GB" b="1" dirty="0"/>
              <a:t>			</a:t>
            </a:r>
            <a:r>
              <a:rPr lang="en-GB" sz="1575" dirty="0"/>
              <a:t>Skills</a:t>
            </a:r>
          </a:p>
          <a:p>
            <a:pPr marL="1157288" lvl="8" indent="0">
              <a:buNone/>
            </a:pPr>
            <a:r>
              <a:rPr lang="en-GB" dirty="0"/>
              <a:t>			</a:t>
            </a:r>
            <a:r>
              <a:rPr lang="en-GB" b="1" dirty="0"/>
              <a:t>What I can do</a:t>
            </a:r>
          </a:p>
          <a:p>
            <a:pPr marL="1157288" lvl="8" indent="0">
              <a:buNone/>
            </a:pPr>
            <a:r>
              <a:rPr lang="en-GB" sz="1575" dirty="0"/>
              <a:t>			Social role</a:t>
            </a:r>
          </a:p>
          <a:p>
            <a:pPr marL="1157288" lvl="8" indent="0">
              <a:buNone/>
            </a:pPr>
            <a:r>
              <a:rPr lang="en-GB" dirty="0"/>
              <a:t>			</a:t>
            </a:r>
            <a:r>
              <a:rPr lang="en-GB" b="1" dirty="0"/>
              <a:t>How I see myself in society</a:t>
            </a:r>
          </a:p>
          <a:p>
            <a:pPr marL="1157288" lvl="8" indent="0">
              <a:buNone/>
            </a:pPr>
            <a:r>
              <a:rPr lang="en-GB" dirty="0"/>
              <a:t>			</a:t>
            </a:r>
            <a:r>
              <a:rPr lang="en-GB" sz="1575" dirty="0"/>
              <a:t>Self-image</a:t>
            </a:r>
          </a:p>
          <a:p>
            <a:pPr marL="1157288" lvl="8" indent="0">
              <a:buNone/>
            </a:pPr>
            <a:r>
              <a:rPr lang="en-GB" dirty="0"/>
              <a:t>			</a:t>
            </a:r>
            <a:r>
              <a:rPr lang="en-GB" b="1" dirty="0"/>
              <a:t>What I value in myself</a:t>
            </a:r>
          </a:p>
          <a:p>
            <a:pPr marL="1157288" lvl="8" indent="0">
              <a:buNone/>
            </a:pPr>
            <a:r>
              <a:rPr lang="en-GB" dirty="0"/>
              <a:t>			</a:t>
            </a:r>
            <a:r>
              <a:rPr lang="en-GB" sz="1575" dirty="0"/>
              <a:t>Traits</a:t>
            </a:r>
          </a:p>
          <a:p>
            <a:pPr marL="1157288" lvl="8" indent="0">
              <a:buNone/>
            </a:pPr>
            <a:r>
              <a:rPr lang="en-GB" dirty="0"/>
              <a:t>			</a:t>
            </a:r>
            <a:r>
              <a:rPr lang="en-GB" b="1" dirty="0"/>
              <a:t>My non-conscious patterns of behaviour</a:t>
            </a:r>
          </a:p>
          <a:p>
            <a:pPr marL="1157288" lvl="8" indent="0">
              <a:buNone/>
            </a:pPr>
            <a:r>
              <a:rPr lang="en-GB" dirty="0"/>
              <a:t>			</a:t>
            </a:r>
            <a:r>
              <a:rPr lang="en-GB" sz="1575" dirty="0"/>
              <a:t>Motives</a:t>
            </a:r>
          </a:p>
          <a:p>
            <a:pPr marL="1157288" lvl="8" indent="0">
              <a:buNone/>
            </a:pPr>
            <a:r>
              <a:rPr lang="en-GB" dirty="0"/>
              <a:t>			</a:t>
            </a:r>
            <a:r>
              <a:rPr lang="en-GB" b="1" dirty="0"/>
              <a:t>What excites me and matters most to me</a:t>
            </a:r>
          </a:p>
        </p:txBody>
      </p:sp>
      <p:sp>
        <p:nvSpPr>
          <p:cNvPr id="4" name="TextBox 3">
            <a:extLst>
              <a:ext uri="{FF2B5EF4-FFF2-40B4-BE49-F238E27FC236}">
                <a16:creationId xmlns:a16="http://schemas.microsoft.com/office/drawing/2014/main" id="{A22DA029-FF2A-4C69-8307-BE9F99DA5D1C}"/>
              </a:ext>
            </a:extLst>
          </p:cNvPr>
          <p:cNvSpPr txBox="1"/>
          <p:nvPr/>
        </p:nvSpPr>
        <p:spPr>
          <a:xfrm>
            <a:off x="395536" y="5229200"/>
            <a:ext cx="7200800" cy="369332"/>
          </a:xfrm>
          <a:prstGeom prst="rect">
            <a:avLst/>
          </a:prstGeom>
          <a:noFill/>
        </p:spPr>
        <p:txBody>
          <a:bodyPr wrap="square" rtlCol="0">
            <a:spAutoFit/>
          </a:bodyPr>
          <a:lstStyle/>
          <a:p>
            <a:r>
              <a:rPr lang="en-AU" i="1">
                <a:solidFill>
                  <a:prstClr val="black">
                    <a:lumMod val="65000"/>
                    <a:lumOff val="35000"/>
                  </a:prstClr>
                </a:solidFill>
                <a:latin typeface="Calibri"/>
              </a:rPr>
              <a:t>Source: </a:t>
            </a:r>
            <a:r>
              <a:rPr lang="en-AU" i="1">
                <a:solidFill>
                  <a:prstClr val="black">
                    <a:lumMod val="65000"/>
                    <a:lumOff val="35000"/>
                  </a:prstClr>
                </a:solidFill>
              </a:rPr>
              <a:t>Adapted from The Iceberg Model by M. Goodman, 2002</a:t>
            </a:r>
            <a:endParaRPr lang="en-GB" dirty="0"/>
          </a:p>
        </p:txBody>
      </p:sp>
    </p:spTree>
    <p:extLst>
      <p:ext uri="{BB962C8B-B14F-4D97-AF65-F5344CB8AC3E}">
        <p14:creationId xmlns:p14="http://schemas.microsoft.com/office/powerpoint/2010/main" val="3254188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A961A3-B0CD-475E-9745-979AD8E9A137}"/>
              </a:ext>
            </a:extLst>
          </p:cNvPr>
          <p:cNvSpPr>
            <a:spLocks noGrp="1"/>
          </p:cNvSpPr>
          <p:nvPr>
            <p:ph idx="1"/>
          </p:nvPr>
        </p:nvSpPr>
        <p:spPr>
          <a:xfrm>
            <a:off x="143508" y="1538790"/>
            <a:ext cx="7830870" cy="4158462"/>
          </a:xfrm>
          <a:noFill/>
        </p:spPr>
        <p:txBody>
          <a:bodyPr>
            <a:noAutofit/>
          </a:bodyPr>
          <a:lstStyle/>
          <a:p>
            <a:pPr marL="1060847" lvl="8" indent="-192881">
              <a:buFont typeface="+mj-lt"/>
              <a:buAutoNum type="arabicPeriod"/>
            </a:pPr>
            <a:r>
              <a:rPr lang="en-GB" sz="1500" dirty="0"/>
              <a:t>What </a:t>
            </a:r>
            <a:r>
              <a:rPr lang="en-GB" sz="1500" b="1" dirty="0"/>
              <a:t>knowledge, experience</a:t>
            </a:r>
            <a:r>
              <a:rPr lang="en-GB" sz="1500" dirty="0"/>
              <a:t> and </a:t>
            </a:r>
            <a:r>
              <a:rPr lang="en-GB" sz="1500" b="1" dirty="0"/>
              <a:t>skills</a:t>
            </a:r>
            <a:r>
              <a:rPr lang="en-GB" sz="1500" dirty="0"/>
              <a:t> do I have that make me an effective leader/  What are the gaps?	</a:t>
            </a:r>
          </a:p>
          <a:p>
            <a:pPr marL="1060847" lvl="8" indent="-192881">
              <a:buFont typeface="+mj-lt"/>
              <a:buAutoNum type="arabicPeriod"/>
            </a:pPr>
            <a:endParaRPr lang="en-GB" sz="1500" dirty="0"/>
          </a:p>
          <a:p>
            <a:pPr marL="1060847" lvl="8" indent="-192881">
              <a:buFont typeface="+mj-lt"/>
              <a:buAutoNum type="arabicPeriod"/>
            </a:pPr>
            <a:r>
              <a:rPr lang="en-GB" sz="1500" dirty="0"/>
              <a:t>What do I think </a:t>
            </a:r>
            <a:r>
              <a:rPr lang="en-GB" sz="1500" b="1" dirty="0"/>
              <a:t>others</a:t>
            </a:r>
            <a:r>
              <a:rPr lang="en-GB" sz="1500" dirty="0"/>
              <a:t> want and expect from me as a leader? How do I know?  Am I happy with that? </a:t>
            </a:r>
          </a:p>
          <a:p>
            <a:pPr marL="1060847" lvl="8" indent="-192881">
              <a:buFont typeface="+mj-lt"/>
              <a:buAutoNum type="arabicPeriod"/>
            </a:pPr>
            <a:endParaRPr lang="en-GB" sz="1500" dirty="0"/>
          </a:p>
          <a:p>
            <a:pPr marL="1060847" lvl="8" indent="-192881">
              <a:buFont typeface="+mj-lt"/>
              <a:buAutoNum type="arabicPeriod"/>
            </a:pPr>
            <a:r>
              <a:rPr lang="en-GB" sz="1500" dirty="0"/>
              <a:t>How do my </a:t>
            </a:r>
            <a:r>
              <a:rPr lang="en-GB" sz="1500" b="1" dirty="0"/>
              <a:t>traits</a:t>
            </a:r>
            <a:r>
              <a:rPr lang="en-GB" sz="1500" dirty="0"/>
              <a:t> work for or against me as a leader? What are my default modes?  Why do I sometimes end up behaving in a way that I regret afterwards?  How might I adapt or change my default modes to make me even more effective? 	</a:t>
            </a:r>
          </a:p>
          <a:p>
            <a:pPr marL="1060847" lvl="8" indent="-192881">
              <a:buFont typeface="+mj-lt"/>
              <a:buAutoNum type="arabicPeriod"/>
            </a:pPr>
            <a:endParaRPr lang="en-GB" sz="1500" dirty="0"/>
          </a:p>
          <a:p>
            <a:pPr marL="1060847" lvl="8" indent="-192881">
              <a:buFont typeface="+mj-lt"/>
              <a:buAutoNum type="arabicPeriod"/>
            </a:pPr>
            <a:r>
              <a:rPr lang="en-GB" sz="1500" dirty="0"/>
              <a:t>What </a:t>
            </a:r>
            <a:r>
              <a:rPr lang="en-GB" sz="1500" b="1" dirty="0"/>
              <a:t>motivates </a:t>
            </a:r>
            <a:r>
              <a:rPr lang="en-GB" sz="1500" dirty="0"/>
              <a:t>me about leadership?  What are my drivers and how does that effect my behaviour and how I feel about myself? Making a difference? Achievement? Ambition? Status and power?  Income for my family?  Not being a failure? Being liked?  </a:t>
            </a:r>
          </a:p>
        </p:txBody>
      </p:sp>
      <p:sp>
        <p:nvSpPr>
          <p:cNvPr id="3" name="Title 2">
            <a:extLst>
              <a:ext uri="{FF2B5EF4-FFF2-40B4-BE49-F238E27FC236}">
                <a16:creationId xmlns:a16="http://schemas.microsoft.com/office/drawing/2014/main" id="{2A19885E-6C17-417F-92A3-6635F69929C6}"/>
              </a:ext>
            </a:extLst>
          </p:cNvPr>
          <p:cNvSpPr>
            <a:spLocks noGrp="1"/>
          </p:cNvSpPr>
          <p:nvPr>
            <p:ph type="title"/>
          </p:nvPr>
        </p:nvSpPr>
        <p:spPr>
          <a:xfrm>
            <a:off x="1907704" y="476672"/>
            <a:ext cx="4806315" cy="756083"/>
          </a:xfrm>
        </p:spPr>
        <p:txBody>
          <a:bodyPr>
            <a:normAutofit fontScale="90000"/>
          </a:bodyPr>
          <a:lstStyle/>
          <a:p>
            <a:r>
              <a:rPr lang="en-GB" dirty="0"/>
              <a:t>The iceberg model</a:t>
            </a:r>
          </a:p>
        </p:txBody>
      </p:sp>
    </p:spTree>
    <p:extLst>
      <p:ext uri="{BB962C8B-B14F-4D97-AF65-F5344CB8AC3E}">
        <p14:creationId xmlns:p14="http://schemas.microsoft.com/office/powerpoint/2010/main" val="3547743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91FD28-B446-4FE1-BE6C-4BF04B749005}"/>
              </a:ext>
            </a:extLst>
          </p:cNvPr>
          <p:cNvSpPr>
            <a:spLocks noGrp="1"/>
          </p:cNvSpPr>
          <p:nvPr>
            <p:ph idx="1"/>
          </p:nvPr>
        </p:nvSpPr>
        <p:spPr/>
        <p:txBody>
          <a:bodyPr/>
          <a:lstStyle/>
          <a:p>
            <a:pPr marL="82296" indent="0">
              <a:buNone/>
            </a:pPr>
            <a:endParaRPr lang="en-GB" dirty="0"/>
          </a:p>
          <a:p>
            <a:pPr marL="82296" indent="0">
              <a:buNone/>
            </a:pPr>
            <a:r>
              <a:rPr lang="en-GB" dirty="0"/>
              <a:t>“</a:t>
            </a:r>
            <a:r>
              <a:rPr lang="en-GB" i="1" dirty="0"/>
              <a:t>Leaders need to develop their own leadership style based on their beliefs and values, their expertise and skills and their personality. But context matters so our leadership style has to change as our context changes.”</a:t>
            </a:r>
            <a:endParaRPr lang="en-GB" dirty="0"/>
          </a:p>
          <a:p>
            <a:pPr marL="82296" indent="0">
              <a:buNone/>
            </a:pPr>
            <a:endParaRPr lang="en-GB" dirty="0"/>
          </a:p>
          <a:p>
            <a:pPr marL="82296" indent="0">
              <a:buNone/>
            </a:pPr>
            <a:r>
              <a:rPr lang="en-GB" dirty="0"/>
              <a:t>Steve Munby		Imperfect Leadership.</a:t>
            </a:r>
          </a:p>
        </p:txBody>
      </p:sp>
      <p:sp>
        <p:nvSpPr>
          <p:cNvPr id="3" name="Title 2">
            <a:extLst>
              <a:ext uri="{FF2B5EF4-FFF2-40B4-BE49-F238E27FC236}">
                <a16:creationId xmlns:a16="http://schemas.microsoft.com/office/drawing/2014/main" id="{FED17563-9E29-4CEC-9BE2-E54E839DD44A}"/>
              </a:ext>
            </a:extLst>
          </p:cNvPr>
          <p:cNvSpPr>
            <a:spLocks noGrp="1"/>
          </p:cNvSpPr>
          <p:nvPr>
            <p:ph type="title"/>
          </p:nvPr>
        </p:nvSpPr>
        <p:spPr/>
        <p:txBody>
          <a:bodyPr>
            <a:normAutofit/>
          </a:bodyPr>
          <a:lstStyle/>
          <a:p>
            <a:r>
              <a:rPr lang="en-GB" dirty="0"/>
              <a:t>Leadership Style</a:t>
            </a:r>
          </a:p>
        </p:txBody>
      </p:sp>
    </p:spTree>
    <p:extLst>
      <p:ext uri="{BB962C8B-B14F-4D97-AF65-F5344CB8AC3E}">
        <p14:creationId xmlns:p14="http://schemas.microsoft.com/office/powerpoint/2010/main" val="474957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4BA60-02A5-496B-8CE2-2E12EF248000}"/>
              </a:ext>
            </a:extLst>
          </p:cNvPr>
          <p:cNvSpPr>
            <a:spLocks noGrp="1"/>
          </p:cNvSpPr>
          <p:nvPr>
            <p:ph type="title"/>
          </p:nvPr>
        </p:nvSpPr>
        <p:spPr>
          <a:xfrm>
            <a:off x="457200" y="-387424"/>
            <a:ext cx="8795320" cy="2250647"/>
          </a:xfrm>
        </p:spPr>
        <p:txBody>
          <a:bodyPr>
            <a:noAutofit/>
          </a:bodyPr>
          <a:lstStyle/>
          <a:p>
            <a:r>
              <a:rPr lang="en-GB" dirty="0"/>
              <a:t>Sigmoid Curve - Understanding the inflection point</a:t>
            </a:r>
          </a:p>
        </p:txBody>
      </p:sp>
      <p:sp>
        <p:nvSpPr>
          <p:cNvPr id="6" name="TextBox 5">
            <a:extLst>
              <a:ext uri="{FF2B5EF4-FFF2-40B4-BE49-F238E27FC236}">
                <a16:creationId xmlns:a16="http://schemas.microsoft.com/office/drawing/2014/main" id="{3CDEA863-4612-4254-9028-5329E4ED00AC}"/>
              </a:ext>
            </a:extLst>
          </p:cNvPr>
          <p:cNvSpPr txBox="1"/>
          <p:nvPr/>
        </p:nvSpPr>
        <p:spPr>
          <a:xfrm>
            <a:off x="5220072" y="5741672"/>
            <a:ext cx="3561976" cy="276999"/>
          </a:xfrm>
          <a:prstGeom prst="rect">
            <a:avLst/>
          </a:prstGeom>
          <a:noFill/>
        </p:spPr>
        <p:txBody>
          <a:bodyPr wrap="square" rtlCol="0">
            <a:spAutoFit/>
          </a:bodyPr>
          <a:lstStyle/>
          <a:p>
            <a:r>
              <a:rPr lang="en-GB" sz="1200" dirty="0">
                <a:solidFill>
                  <a:schemeClr val="tx1">
                    <a:lumMod val="75000"/>
                    <a:lumOff val="25000"/>
                  </a:schemeClr>
                </a:solidFill>
              </a:rPr>
              <a:t>Source: </a:t>
            </a:r>
            <a:r>
              <a:rPr lang="en-GB" sz="1200" i="1" dirty="0">
                <a:solidFill>
                  <a:schemeClr val="tx1">
                    <a:lumMod val="75000"/>
                    <a:lumOff val="25000"/>
                  </a:schemeClr>
                </a:solidFill>
              </a:rPr>
              <a:t>The Age of Unreason, Charles Handy</a:t>
            </a:r>
          </a:p>
        </p:txBody>
      </p:sp>
      <p:pic>
        <p:nvPicPr>
          <p:cNvPr id="7" name="Picture 6" descr="A diagram of the sigmoid curve" title="The Sigmoid Curve">
            <a:extLst>
              <a:ext uri="{FF2B5EF4-FFF2-40B4-BE49-F238E27FC236}">
                <a16:creationId xmlns:a16="http://schemas.microsoft.com/office/drawing/2014/main" id="{23713965-FB49-4B07-907C-2DBAF2CA391F}"/>
              </a:ext>
            </a:extLst>
          </p:cNvPr>
          <p:cNvPicPr>
            <a:picLocks noChangeAspect="1"/>
          </p:cNvPicPr>
          <p:nvPr/>
        </p:nvPicPr>
        <p:blipFill>
          <a:blip r:embed="rId2"/>
          <a:stretch>
            <a:fillRect/>
          </a:stretch>
        </p:blipFill>
        <p:spPr>
          <a:xfrm>
            <a:off x="102384" y="1285281"/>
            <a:ext cx="7565960" cy="4456391"/>
          </a:xfrm>
          <a:prstGeom prst="rect">
            <a:avLst/>
          </a:prstGeom>
        </p:spPr>
      </p:pic>
      <p:sp>
        <p:nvSpPr>
          <p:cNvPr id="8" name="TextBox 7">
            <a:extLst>
              <a:ext uri="{FF2B5EF4-FFF2-40B4-BE49-F238E27FC236}">
                <a16:creationId xmlns:a16="http://schemas.microsoft.com/office/drawing/2014/main" id="{4F2AFDCA-3297-40E3-98CA-B8157D9B7DE1}"/>
              </a:ext>
            </a:extLst>
          </p:cNvPr>
          <p:cNvSpPr txBox="1"/>
          <p:nvPr/>
        </p:nvSpPr>
        <p:spPr>
          <a:xfrm>
            <a:off x="1475656" y="4994778"/>
            <a:ext cx="3091665" cy="307777"/>
          </a:xfrm>
          <a:prstGeom prst="rect">
            <a:avLst/>
          </a:prstGeom>
          <a:solidFill>
            <a:schemeClr val="bg1"/>
          </a:solidFill>
        </p:spPr>
        <p:txBody>
          <a:bodyPr wrap="square" rtlCol="0">
            <a:spAutoFit/>
          </a:bodyPr>
          <a:lstStyle/>
          <a:p>
            <a:pPr algn="ctr"/>
            <a:r>
              <a:rPr lang="en-AU" sz="1400" b="1" dirty="0">
                <a:solidFill>
                  <a:schemeClr val="accent2"/>
                </a:solidFill>
              </a:rPr>
              <a:t>Time</a:t>
            </a:r>
          </a:p>
        </p:txBody>
      </p:sp>
      <p:sp>
        <p:nvSpPr>
          <p:cNvPr id="10" name="TextBox 9">
            <a:extLst>
              <a:ext uri="{FF2B5EF4-FFF2-40B4-BE49-F238E27FC236}">
                <a16:creationId xmlns:a16="http://schemas.microsoft.com/office/drawing/2014/main" id="{99A908D5-EBFC-4097-8FAF-7B736121E0FC}"/>
              </a:ext>
            </a:extLst>
          </p:cNvPr>
          <p:cNvSpPr txBox="1"/>
          <p:nvPr/>
        </p:nvSpPr>
        <p:spPr>
          <a:xfrm rot="16200000">
            <a:off x="-660492" y="3135219"/>
            <a:ext cx="1880456" cy="307777"/>
          </a:xfrm>
          <a:prstGeom prst="rect">
            <a:avLst/>
          </a:prstGeom>
          <a:noFill/>
        </p:spPr>
        <p:txBody>
          <a:bodyPr wrap="square" rtlCol="0">
            <a:spAutoFit/>
          </a:bodyPr>
          <a:lstStyle/>
          <a:p>
            <a:pPr algn="ctr"/>
            <a:r>
              <a:rPr lang="en-AU" sz="1400" b="1" dirty="0">
                <a:solidFill>
                  <a:schemeClr val="accent2"/>
                </a:solidFill>
              </a:rPr>
              <a:t>Activity</a:t>
            </a:r>
          </a:p>
        </p:txBody>
      </p:sp>
      <p:sp>
        <p:nvSpPr>
          <p:cNvPr id="11" name="TextBox 10">
            <a:extLst>
              <a:ext uri="{FF2B5EF4-FFF2-40B4-BE49-F238E27FC236}">
                <a16:creationId xmlns:a16="http://schemas.microsoft.com/office/drawing/2014/main" id="{E65C6DC0-4992-499F-9CBC-0BCBDDE46897}"/>
              </a:ext>
            </a:extLst>
          </p:cNvPr>
          <p:cNvSpPr txBox="1"/>
          <p:nvPr/>
        </p:nvSpPr>
        <p:spPr>
          <a:xfrm>
            <a:off x="1043608" y="3196982"/>
            <a:ext cx="2160239" cy="307777"/>
          </a:xfrm>
          <a:prstGeom prst="rect">
            <a:avLst/>
          </a:prstGeom>
          <a:noFill/>
        </p:spPr>
        <p:txBody>
          <a:bodyPr wrap="square" rtlCol="0">
            <a:spAutoFit/>
          </a:bodyPr>
          <a:lstStyle/>
          <a:p>
            <a:pPr algn="ctr"/>
            <a:r>
              <a:rPr lang="en-AU" sz="1400" b="1" dirty="0">
                <a:solidFill>
                  <a:schemeClr val="accent2"/>
                </a:solidFill>
              </a:rPr>
              <a:t>The inflection point</a:t>
            </a:r>
          </a:p>
        </p:txBody>
      </p:sp>
    </p:spTree>
    <p:extLst>
      <p:ext uri="{BB962C8B-B14F-4D97-AF65-F5344CB8AC3E}">
        <p14:creationId xmlns:p14="http://schemas.microsoft.com/office/powerpoint/2010/main" val="356611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6CD8D1-ACD2-4A8A-BE3D-60EE268DE098}"/>
              </a:ext>
            </a:extLst>
          </p:cNvPr>
          <p:cNvSpPr>
            <a:spLocks noGrp="1"/>
          </p:cNvSpPr>
          <p:nvPr>
            <p:ph type="title"/>
          </p:nvPr>
        </p:nvSpPr>
        <p:spPr/>
        <p:txBody>
          <a:bodyPr>
            <a:normAutofit fontScale="90000"/>
          </a:bodyPr>
          <a:lstStyle/>
          <a:p>
            <a:r>
              <a:rPr lang="en-GB" dirty="0"/>
              <a:t>  Using leadership styles to manage colleagues</a:t>
            </a:r>
          </a:p>
        </p:txBody>
      </p:sp>
      <p:graphicFrame>
        <p:nvGraphicFramePr>
          <p:cNvPr id="4" name="Content Placeholder 3" descr="Top left reads 'saints, top right reads 'stars', bottom left reads 'sloths', bottom right reads 'sinners'. " title="Leadership styles diagram">
            <a:extLst>
              <a:ext uri="{FF2B5EF4-FFF2-40B4-BE49-F238E27FC236}">
                <a16:creationId xmlns:a16="http://schemas.microsoft.com/office/drawing/2014/main" id="{67D2EDF6-20D9-4596-8BD9-E8441F16AD5E}"/>
              </a:ext>
            </a:extLst>
          </p:cNvPr>
          <p:cNvGraphicFramePr>
            <a:graphicFrameLocks noGrp="1"/>
          </p:cNvGraphicFramePr>
          <p:nvPr>
            <p:ph idx="1"/>
            <p:extLst>
              <p:ext uri="{D42A27DB-BD31-4B8C-83A1-F6EECF244321}">
                <p14:modId xmlns:p14="http://schemas.microsoft.com/office/powerpoint/2010/main" val="1873492029"/>
              </p:ext>
            </p:extLst>
          </p:nvPr>
        </p:nvGraphicFramePr>
        <p:xfrm>
          <a:off x="971600" y="1700808"/>
          <a:ext cx="6192687"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3C1E1CF-6268-4E1F-88F7-745BFA32CA6D}"/>
              </a:ext>
            </a:extLst>
          </p:cNvPr>
          <p:cNvSpPr txBox="1"/>
          <p:nvPr/>
        </p:nvSpPr>
        <p:spPr>
          <a:xfrm>
            <a:off x="2771800" y="1458381"/>
            <a:ext cx="3177517" cy="300082"/>
          </a:xfrm>
          <a:prstGeom prst="rect">
            <a:avLst/>
          </a:prstGeom>
          <a:noFill/>
        </p:spPr>
        <p:txBody>
          <a:bodyPr wrap="square" rtlCol="0">
            <a:spAutoFit/>
          </a:bodyPr>
          <a:lstStyle/>
          <a:p>
            <a:pPr defTabSz="257175">
              <a:defRPr/>
            </a:pPr>
            <a:r>
              <a:rPr lang="en-GB" sz="1013" b="1" dirty="0">
                <a:solidFill>
                  <a:prstClr val="black"/>
                </a:solidFill>
                <a:latin typeface="Lucida Sans Unicode"/>
              </a:rPr>
              <a:t>     </a:t>
            </a:r>
            <a:r>
              <a:rPr lang="en-GB" sz="1350" b="1" dirty="0">
                <a:solidFill>
                  <a:prstClr val="black"/>
                </a:solidFill>
                <a:latin typeface="Lucida Sans Unicode"/>
              </a:rPr>
              <a:t>Good Behaviour and Values</a:t>
            </a:r>
          </a:p>
        </p:txBody>
      </p:sp>
      <p:sp>
        <p:nvSpPr>
          <p:cNvPr id="6" name="TextBox 5">
            <a:extLst>
              <a:ext uri="{FF2B5EF4-FFF2-40B4-BE49-F238E27FC236}">
                <a16:creationId xmlns:a16="http://schemas.microsoft.com/office/drawing/2014/main" id="{F17A6669-B523-4211-A8F6-0738A0E0B444}"/>
              </a:ext>
            </a:extLst>
          </p:cNvPr>
          <p:cNvSpPr txBox="1"/>
          <p:nvPr/>
        </p:nvSpPr>
        <p:spPr>
          <a:xfrm>
            <a:off x="6134099" y="3494490"/>
            <a:ext cx="1649731" cy="303920"/>
          </a:xfrm>
          <a:prstGeom prst="rect">
            <a:avLst/>
          </a:prstGeom>
          <a:noFill/>
        </p:spPr>
        <p:txBody>
          <a:bodyPr wrap="square" rtlCol="0">
            <a:spAutoFit/>
          </a:bodyPr>
          <a:lstStyle/>
          <a:p>
            <a:pPr defTabSz="257175">
              <a:defRPr/>
            </a:pPr>
            <a:r>
              <a:rPr lang="en-GB" sz="1350" b="1" dirty="0">
                <a:solidFill>
                  <a:prstClr val="black"/>
                </a:solidFill>
                <a:latin typeface="Lucida Sans Unicode"/>
              </a:rPr>
              <a:t>Highly Effective</a:t>
            </a:r>
          </a:p>
        </p:txBody>
      </p:sp>
      <p:sp>
        <p:nvSpPr>
          <p:cNvPr id="7" name="TextBox 6">
            <a:extLst>
              <a:ext uri="{FF2B5EF4-FFF2-40B4-BE49-F238E27FC236}">
                <a16:creationId xmlns:a16="http://schemas.microsoft.com/office/drawing/2014/main" id="{C0D54E44-3E3A-4113-9E47-13D28022D40C}"/>
              </a:ext>
            </a:extLst>
          </p:cNvPr>
          <p:cNvSpPr txBox="1"/>
          <p:nvPr/>
        </p:nvSpPr>
        <p:spPr>
          <a:xfrm>
            <a:off x="703033" y="2235187"/>
            <a:ext cx="1420696" cy="584775"/>
          </a:xfrm>
          <a:prstGeom prst="rect">
            <a:avLst/>
          </a:prstGeom>
          <a:noFill/>
        </p:spPr>
        <p:txBody>
          <a:bodyPr wrap="square" rtlCol="0">
            <a:spAutoFit/>
          </a:bodyPr>
          <a:lstStyle/>
          <a:p>
            <a:pPr defTabSz="257175">
              <a:defRPr/>
            </a:pPr>
            <a:r>
              <a:rPr lang="en-GB" sz="1600" dirty="0">
                <a:solidFill>
                  <a:prstClr val="black"/>
                </a:solidFill>
                <a:latin typeface="Lucida Sans Unicode"/>
              </a:rPr>
              <a:t>Coach and support</a:t>
            </a:r>
          </a:p>
        </p:txBody>
      </p:sp>
      <p:sp>
        <p:nvSpPr>
          <p:cNvPr id="8" name="TextBox 7">
            <a:extLst>
              <a:ext uri="{FF2B5EF4-FFF2-40B4-BE49-F238E27FC236}">
                <a16:creationId xmlns:a16="http://schemas.microsoft.com/office/drawing/2014/main" id="{68AF06D5-FC5E-4209-BD4E-47C1C95297D6}"/>
              </a:ext>
            </a:extLst>
          </p:cNvPr>
          <p:cNvSpPr txBox="1"/>
          <p:nvPr/>
        </p:nvSpPr>
        <p:spPr>
          <a:xfrm>
            <a:off x="703031" y="4008783"/>
            <a:ext cx="1641649" cy="584775"/>
          </a:xfrm>
          <a:prstGeom prst="rect">
            <a:avLst/>
          </a:prstGeom>
          <a:noFill/>
        </p:spPr>
        <p:txBody>
          <a:bodyPr wrap="square" rtlCol="0">
            <a:spAutoFit/>
          </a:bodyPr>
          <a:lstStyle/>
          <a:p>
            <a:pPr defTabSz="257175">
              <a:defRPr/>
            </a:pPr>
            <a:r>
              <a:rPr lang="en-GB" sz="1600" b="1" dirty="0">
                <a:solidFill>
                  <a:prstClr val="black"/>
                </a:solidFill>
                <a:latin typeface="Lucida Sans Unicode"/>
              </a:rPr>
              <a:t>Remove or neutralise</a:t>
            </a:r>
          </a:p>
        </p:txBody>
      </p:sp>
      <p:sp>
        <p:nvSpPr>
          <p:cNvPr id="9" name="TextBox 8">
            <a:extLst>
              <a:ext uri="{FF2B5EF4-FFF2-40B4-BE49-F238E27FC236}">
                <a16:creationId xmlns:a16="http://schemas.microsoft.com/office/drawing/2014/main" id="{7FD34853-4635-4273-9F1F-34878F77E554}"/>
              </a:ext>
            </a:extLst>
          </p:cNvPr>
          <p:cNvSpPr txBox="1"/>
          <p:nvPr/>
        </p:nvSpPr>
        <p:spPr>
          <a:xfrm>
            <a:off x="5949317" y="2235187"/>
            <a:ext cx="1420696" cy="584775"/>
          </a:xfrm>
          <a:prstGeom prst="rect">
            <a:avLst/>
          </a:prstGeom>
          <a:noFill/>
        </p:spPr>
        <p:txBody>
          <a:bodyPr wrap="square" rtlCol="0">
            <a:spAutoFit/>
          </a:bodyPr>
          <a:lstStyle/>
          <a:p>
            <a:pPr defTabSz="257175">
              <a:defRPr/>
            </a:pPr>
            <a:r>
              <a:rPr lang="en-GB" sz="1600" dirty="0">
                <a:solidFill>
                  <a:prstClr val="black"/>
                </a:solidFill>
                <a:latin typeface="Lucida Sans Unicode"/>
              </a:rPr>
              <a:t>Recognise and stretch</a:t>
            </a:r>
          </a:p>
        </p:txBody>
      </p:sp>
      <p:sp>
        <p:nvSpPr>
          <p:cNvPr id="10" name="TextBox 9">
            <a:extLst>
              <a:ext uri="{FF2B5EF4-FFF2-40B4-BE49-F238E27FC236}">
                <a16:creationId xmlns:a16="http://schemas.microsoft.com/office/drawing/2014/main" id="{39AB97A3-2560-48BD-9499-5DAC0CB3A9C7}"/>
              </a:ext>
            </a:extLst>
          </p:cNvPr>
          <p:cNvSpPr txBox="1"/>
          <p:nvPr/>
        </p:nvSpPr>
        <p:spPr>
          <a:xfrm>
            <a:off x="5949316" y="3997947"/>
            <a:ext cx="1960244" cy="523220"/>
          </a:xfrm>
          <a:prstGeom prst="rect">
            <a:avLst/>
          </a:prstGeom>
          <a:noFill/>
        </p:spPr>
        <p:txBody>
          <a:bodyPr wrap="square" rtlCol="0">
            <a:spAutoFit/>
          </a:bodyPr>
          <a:lstStyle/>
          <a:p>
            <a:pPr defTabSz="257175">
              <a:defRPr/>
            </a:pPr>
            <a:r>
              <a:rPr lang="en-GB" sz="1400" b="1" dirty="0">
                <a:solidFill>
                  <a:prstClr val="black"/>
                </a:solidFill>
                <a:latin typeface="Lucida Sans Unicode"/>
              </a:rPr>
              <a:t>Feedback and sanctions</a:t>
            </a:r>
          </a:p>
        </p:txBody>
      </p:sp>
      <p:sp>
        <p:nvSpPr>
          <p:cNvPr id="11" name="TextBox 10">
            <a:extLst>
              <a:ext uri="{FF2B5EF4-FFF2-40B4-BE49-F238E27FC236}">
                <a16:creationId xmlns:a16="http://schemas.microsoft.com/office/drawing/2014/main" id="{8CBBEE36-B9AA-4AB5-90FB-ACE711C10CC9}"/>
              </a:ext>
            </a:extLst>
          </p:cNvPr>
          <p:cNvSpPr txBox="1"/>
          <p:nvPr/>
        </p:nvSpPr>
        <p:spPr>
          <a:xfrm>
            <a:off x="6248400" y="5242744"/>
            <a:ext cx="2217420" cy="461665"/>
          </a:xfrm>
          <a:prstGeom prst="rect">
            <a:avLst/>
          </a:prstGeom>
          <a:noFill/>
        </p:spPr>
        <p:txBody>
          <a:bodyPr wrap="square" rtlCol="0">
            <a:spAutoFit/>
          </a:bodyPr>
          <a:lstStyle/>
          <a:p>
            <a:pPr defTabSz="257175">
              <a:defRPr/>
            </a:pPr>
            <a:r>
              <a:rPr lang="en-GB" sz="1200" b="1" dirty="0">
                <a:solidFill>
                  <a:prstClr val="black"/>
                </a:solidFill>
                <a:latin typeface="Lucida Sans Unicode"/>
              </a:rPr>
              <a:t>Pendleton and Furnham  2012</a:t>
            </a:r>
          </a:p>
        </p:txBody>
      </p:sp>
      <p:sp>
        <p:nvSpPr>
          <p:cNvPr id="2" name="TextBox 1">
            <a:extLst>
              <a:ext uri="{FF2B5EF4-FFF2-40B4-BE49-F238E27FC236}">
                <a16:creationId xmlns:a16="http://schemas.microsoft.com/office/drawing/2014/main" id="{96E83299-0FC1-43D0-9969-D6DEC9362E54}"/>
              </a:ext>
            </a:extLst>
          </p:cNvPr>
          <p:cNvSpPr txBox="1"/>
          <p:nvPr/>
        </p:nvSpPr>
        <p:spPr>
          <a:xfrm>
            <a:off x="703032" y="2819962"/>
            <a:ext cx="1611543" cy="700351"/>
          </a:xfrm>
          <a:prstGeom prst="rect">
            <a:avLst/>
          </a:prstGeom>
          <a:noFill/>
        </p:spPr>
        <p:txBody>
          <a:bodyPr wrap="square" rtlCol="0">
            <a:spAutoFit/>
          </a:bodyPr>
          <a:lstStyle/>
          <a:p>
            <a:pPr defTabSz="514350"/>
            <a:r>
              <a:rPr lang="en-GB" sz="1400" dirty="0">
                <a:solidFill>
                  <a:srgbClr val="FF0000"/>
                </a:solidFill>
                <a:latin typeface="Lucida Sans Unicode"/>
              </a:rPr>
              <a:t>Coaching Pace-setting</a:t>
            </a:r>
          </a:p>
          <a:p>
            <a:pPr defTabSz="514350"/>
            <a:endParaRPr lang="en-GB" sz="1013" dirty="0">
              <a:solidFill>
                <a:prstClr val="black"/>
              </a:solidFill>
              <a:latin typeface="Lucida Sans Unicode"/>
            </a:endParaRPr>
          </a:p>
        </p:txBody>
      </p:sp>
      <p:sp>
        <p:nvSpPr>
          <p:cNvPr id="12" name="TextBox 11">
            <a:extLst>
              <a:ext uri="{FF2B5EF4-FFF2-40B4-BE49-F238E27FC236}">
                <a16:creationId xmlns:a16="http://schemas.microsoft.com/office/drawing/2014/main" id="{9B8EB042-1EF2-4299-841A-BE48F8069166}"/>
              </a:ext>
            </a:extLst>
          </p:cNvPr>
          <p:cNvSpPr txBox="1"/>
          <p:nvPr/>
        </p:nvSpPr>
        <p:spPr>
          <a:xfrm>
            <a:off x="5949316" y="2890868"/>
            <a:ext cx="1483539" cy="523220"/>
          </a:xfrm>
          <a:prstGeom prst="rect">
            <a:avLst/>
          </a:prstGeom>
          <a:noFill/>
        </p:spPr>
        <p:txBody>
          <a:bodyPr wrap="square" rtlCol="0">
            <a:spAutoFit/>
          </a:bodyPr>
          <a:lstStyle/>
          <a:p>
            <a:pPr defTabSz="514350"/>
            <a:r>
              <a:rPr lang="en-GB" sz="1400" dirty="0">
                <a:solidFill>
                  <a:srgbClr val="FF0000"/>
                </a:solidFill>
                <a:latin typeface="Lucida Sans Unicode"/>
              </a:rPr>
              <a:t>Affiliative. </a:t>
            </a:r>
          </a:p>
          <a:p>
            <a:pPr defTabSz="514350"/>
            <a:r>
              <a:rPr lang="en-GB" sz="1400" dirty="0">
                <a:solidFill>
                  <a:srgbClr val="FF0000"/>
                </a:solidFill>
                <a:latin typeface="Lucida Sans Unicode"/>
              </a:rPr>
              <a:t>Democratic</a:t>
            </a:r>
          </a:p>
        </p:txBody>
      </p:sp>
      <p:sp>
        <p:nvSpPr>
          <p:cNvPr id="13" name="TextBox 12">
            <a:extLst>
              <a:ext uri="{FF2B5EF4-FFF2-40B4-BE49-F238E27FC236}">
                <a16:creationId xmlns:a16="http://schemas.microsoft.com/office/drawing/2014/main" id="{B0365AAF-9A72-4FA3-ADAA-E2436964AF0A}"/>
              </a:ext>
            </a:extLst>
          </p:cNvPr>
          <p:cNvSpPr txBox="1"/>
          <p:nvPr/>
        </p:nvSpPr>
        <p:spPr>
          <a:xfrm>
            <a:off x="703031" y="4725144"/>
            <a:ext cx="1348689" cy="307777"/>
          </a:xfrm>
          <a:prstGeom prst="rect">
            <a:avLst/>
          </a:prstGeom>
          <a:noFill/>
        </p:spPr>
        <p:txBody>
          <a:bodyPr wrap="square" rtlCol="0">
            <a:spAutoFit/>
          </a:bodyPr>
          <a:lstStyle/>
          <a:p>
            <a:pPr defTabSz="514350"/>
            <a:r>
              <a:rPr lang="en-GB" sz="1400" dirty="0">
                <a:solidFill>
                  <a:srgbClr val="FF0000"/>
                </a:solidFill>
                <a:latin typeface="Lucida Sans Unicode"/>
              </a:rPr>
              <a:t>Commanding</a:t>
            </a:r>
            <a:endParaRPr lang="en-GB" sz="1400" dirty="0">
              <a:solidFill>
                <a:prstClr val="black"/>
              </a:solidFill>
              <a:latin typeface="Lucida Sans Unicode"/>
            </a:endParaRPr>
          </a:p>
        </p:txBody>
      </p:sp>
      <p:sp>
        <p:nvSpPr>
          <p:cNvPr id="14" name="TextBox 13">
            <a:extLst>
              <a:ext uri="{FF2B5EF4-FFF2-40B4-BE49-F238E27FC236}">
                <a16:creationId xmlns:a16="http://schemas.microsoft.com/office/drawing/2014/main" id="{691F6671-3CDF-40AF-93ED-A5E146983CB5}"/>
              </a:ext>
            </a:extLst>
          </p:cNvPr>
          <p:cNvSpPr txBox="1"/>
          <p:nvPr/>
        </p:nvSpPr>
        <p:spPr>
          <a:xfrm>
            <a:off x="2314575" y="5411107"/>
            <a:ext cx="3634741" cy="300082"/>
          </a:xfrm>
          <a:prstGeom prst="rect">
            <a:avLst/>
          </a:prstGeom>
          <a:noFill/>
        </p:spPr>
        <p:txBody>
          <a:bodyPr wrap="square" rtlCol="0">
            <a:spAutoFit/>
          </a:bodyPr>
          <a:lstStyle/>
          <a:p>
            <a:r>
              <a:rPr lang="en-GB" sz="1350" b="1" dirty="0"/>
              <a:t>Poor behaviour and questionable values</a:t>
            </a:r>
          </a:p>
        </p:txBody>
      </p:sp>
      <p:sp>
        <p:nvSpPr>
          <p:cNvPr id="16" name="TextBox 15">
            <a:extLst>
              <a:ext uri="{FF2B5EF4-FFF2-40B4-BE49-F238E27FC236}">
                <a16:creationId xmlns:a16="http://schemas.microsoft.com/office/drawing/2014/main" id="{281681B7-1F1E-486C-A663-7B1C11879AC2}"/>
              </a:ext>
            </a:extLst>
          </p:cNvPr>
          <p:cNvSpPr txBox="1"/>
          <p:nvPr/>
        </p:nvSpPr>
        <p:spPr>
          <a:xfrm>
            <a:off x="539553" y="3498328"/>
            <a:ext cx="1512167" cy="304296"/>
          </a:xfrm>
          <a:prstGeom prst="rect">
            <a:avLst/>
          </a:prstGeom>
          <a:noFill/>
        </p:spPr>
        <p:txBody>
          <a:bodyPr wrap="square" rtlCol="0">
            <a:spAutoFit/>
          </a:bodyPr>
          <a:lstStyle/>
          <a:p>
            <a:r>
              <a:rPr lang="en-GB" sz="1350" b="1" dirty="0"/>
              <a:t>Ineffective</a:t>
            </a:r>
          </a:p>
        </p:txBody>
      </p:sp>
      <p:sp>
        <p:nvSpPr>
          <p:cNvPr id="17" name="TextBox 16">
            <a:extLst>
              <a:ext uri="{FF2B5EF4-FFF2-40B4-BE49-F238E27FC236}">
                <a16:creationId xmlns:a16="http://schemas.microsoft.com/office/drawing/2014/main" id="{41278E22-B789-416C-8AAC-9E105BE28729}"/>
              </a:ext>
            </a:extLst>
          </p:cNvPr>
          <p:cNvSpPr txBox="1"/>
          <p:nvPr/>
        </p:nvSpPr>
        <p:spPr>
          <a:xfrm>
            <a:off x="6012160" y="4581127"/>
            <a:ext cx="1872208" cy="523220"/>
          </a:xfrm>
          <a:prstGeom prst="rect">
            <a:avLst/>
          </a:prstGeom>
          <a:noFill/>
        </p:spPr>
        <p:txBody>
          <a:bodyPr wrap="square" rtlCol="0">
            <a:spAutoFit/>
          </a:bodyPr>
          <a:lstStyle/>
          <a:p>
            <a:r>
              <a:rPr lang="en-GB" sz="1400" dirty="0">
                <a:solidFill>
                  <a:srgbClr val="FF0000"/>
                </a:solidFill>
              </a:rPr>
              <a:t>Commanding.  Coaching</a:t>
            </a:r>
            <a:r>
              <a:rPr lang="en-GB" sz="1050" dirty="0">
                <a:solidFill>
                  <a:srgbClr val="FF0000"/>
                </a:solidFill>
              </a:rPr>
              <a:t>.</a:t>
            </a:r>
          </a:p>
        </p:txBody>
      </p:sp>
    </p:spTree>
    <p:extLst>
      <p:ext uri="{BB962C8B-B14F-4D97-AF65-F5344CB8AC3E}">
        <p14:creationId xmlns:p14="http://schemas.microsoft.com/office/powerpoint/2010/main" val="176112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130000" t="-95000" r="40000" b="21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4B2C8F-C7CE-4FA1-B28D-E59C84E153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on brainstorming</Template>
  <TotalTime>0</TotalTime>
  <Words>1611</Words>
  <Application>Microsoft Office PowerPoint</Application>
  <PresentationFormat>On-screen Show (4:3)</PresentationFormat>
  <Paragraphs>181</Paragraphs>
  <Slides>38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Lucida Sans Unicode</vt:lpstr>
      <vt:lpstr>Tempus Sans ITC</vt:lpstr>
      <vt:lpstr>Verdana</vt:lpstr>
      <vt:lpstr>Wingdings</vt:lpstr>
      <vt:lpstr>Wingdings 2</vt:lpstr>
      <vt:lpstr>Wingdings 3</vt:lpstr>
      <vt:lpstr>Concourse</vt:lpstr>
      <vt:lpstr>Imperfect Leadership</vt:lpstr>
      <vt:lpstr>Imperfect Leadership: Book</vt:lpstr>
      <vt:lpstr>Lyrics from “Imperfect Leadership”</vt:lpstr>
      <vt:lpstr>Imperfect Leadership</vt:lpstr>
      <vt:lpstr>The iceberg model</vt:lpstr>
      <vt:lpstr>The iceberg model</vt:lpstr>
      <vt:lpstr>Leadership Style</vt:lpstr>
      <vt:lpstr>Sigmoid Curve - Understanding the inflection point</vt:lpstr>
      <vt:lpstr>  Using leadership styles to manage colleagues</vt:lpstr>
      <vt:lpstr>Imperfect Leadership</vt:lpstr>
      <vt:lpstr>Imperfect Leadership</vt:lpstr>
      <vt:lpstr>When teams go wrong</vt:lpstr>
      <vt:lpstr>Why teams go wrong</vt:lpstr>
      <vt:lpstr>Why teams go wrong</vt:lpstr>
      <vt:lpstr>The 5 Dysfunctions Of A Team</vt:lpstr>
      <vt:lpstr>Members of trusting teams…</vt:lpstr>
      <vt:lpstr>The Circle of Trust</vt:lpstr>
      <vt:lpstr>Imperfect Leadership</vt:lpstr>
      <vt:lpstr>Why Invitational leadership/asking for help is so effective</vt:lpstr>
      <vt:lpstr>Santorini in the mist</vt:lpstr>
      <vt:lpstr>Why Invitational leadership/asking for help is so effective</vt:lpstr>
      <vt:lpstr>Knowsley Education Office.</vt:lpstr>
      <vt:lpstr>The National College for School Leadership</vt:lpstr>
      <vt:lpstr>Imperfect Leadership</vt:lpstr>
      <vt:lpstr>Charting the downfall of the ‘famous five’ superheads</vt:lpstr>
      <vt:lpstr>Quote by Dr Ben Laker</vt:lpstr>
      <vt:lpstr>Imperfect Leadership</vt:lpstr>
      <vt:lpstr>Imperfect Leadership</vt:lpstr>
      <vt:lpstr>Being at our best more often</vt:lpstr>
      <vt:lpstr>Imperfect Leadership</vt:lpstr>
      <vt:lpstr>Imperfect Leadership</vt:lpstr>
      <vt:lpstr>Imperfect Leadership</vt:lpstr>
      <vt:lpstr>Dark Nights of the Soul </vt:lpstr>
      <vt:lpstr>Quote by Jose Mourinho, July 2004</vt:lpstr>
      <vt:lpstr>Jurgen Klopp – An Imperfect Leader</vt:lpstr>
      <vt:lpstr>Why Imperfect Leadership is so important</vt:lpstr>
      <vt:lpstr>Masai Traditional Greeting</vt:lpstr>
      <vt:lpstr>Email: steve@munbyeducation.co.uk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Principled, Invitational and Imperfect Leadership</dc:title>
  <dc:creator/>
  <cp:keywords/>
  <cp:lastModifiedBy/>
  <cp:revision>6</cp:revision>
  <dcterms:created xsi:type="dcterms:W3CDTF">2017-06-23T13:33:52Z</dcterms:created>
  <dcterms:modified xsi:type="dcterms:W3CDTF">2020-06-25T13:09:37Z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TC101671239990</vt:lpwstr>
  </property>
</Properties>
</file>