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4"/>
  </p:sldMasterIdLst>
  <p:notesMasterIdLst>
    <p:notesMasterId r:id="rId22"/>
  </p:notesMasterIdLst>
  <p:handoutMasterIdLst>
    <p:handoutMasterId r:id="rId23"/>
  </p:handoutMasterIdLst>
  <p:sldIdLst>
    <p:sldId id="267" r:id="rId5"/>
    <p:sldId id="276" r:id="rId6"/>
    <p:sldId id="281" r:id="rId7"/>
    <p:sldId id="280" r:id="rId8"/>
    <p:sldId id="268" r:id="rId9"/>
    <p:sldId id="288" r:id="rId10"/>
    <p:sldId id="289" r:id="rId11"/>
    <p:sldId id="269" r:id="rId12"/>
    <p:sldId id="282" r:id="rId13"/>
    <p:sldId id="284" r:id="rId14"/>
    <p:sldId id="283" r:id="rId15"/>
    <p:sldId id="285" r:id="rId16"/>
    <p:sldId id="286" r:id="rId17"/>
    <p:sldId id="287" r:id="rId18"/>
    <p:sldId id="273" r:id="rId19"/>
    <p:sldId id="275" r:id="rId20"/>
    <p:sldId id="2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25C22DC-3B8E-4806-BA43-DB33834E240A}">
          <p14:sldIdLst>
            <p14:sldId id="267"/>
            <p14:sldId id="276"/>
            <p14:sldId id="281"/>
            <p14:sldId id="280"/>
            <p14:sldId id="268"/>
            <p14:sldId id="288"/>
            <p14:sldId id="289"/>
            <p14:sldId id="269"/>
            <p14:sldId id="282"/>
            <p14:sldId id="284"/>
            <p14:sldId id="283"/>
            <p14:sldId id="285"/>
            <p14:sldId id="286"/>
            <p14:sldId id="287"/>
            <p14:sldId id="273"/>
            <p14:sldId id="275"/>
          </p14:sldIdLst>
        </p14:section>
        <p14:section name="Second Slide Replacements" id="{40A9EAF2-0EA8-4454-AF98-BEC55A95DE35}">
          <p14:sldIdLst>
            <p14:sldId id="279"/>
          </p14:sldIdLst>
        </p14:section>
      </p14:sectionLst>
    </p:ext>
    <p:ext uri="{EFAFB233-063F-42B5-8137-9DF3F51BA10A}">
      <p15:sldGuideLst xmlns:p15="http://schemas.microsoft.com/office/powerpoint/2012/main" xmlns="">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62" d="100"/>
          <a:sy n="62" d="100"/>
        </p:scale>
        <p:origin x="792" y="52"/>
      </p:cViewPr>
      <p:guideLst>
        <p:guide orient="horz" pos="2160"/>
        <p:guide pos="3840"/>
      </p:guideLst>
    </p:cSldViewPr>
  </p:slideViewPr>
  <p:notesTextViewPr>
    <p:cViewPr>
      <p:scale>
        <a:sx n="3" d="2"/>
        <a:sy n="3" d="2"/>
      </p:scale>
      <p:origin x="0" y="0"/>
    </p:cViewPr>
  </p:notesTextViewPr>
  <p:sorterViewPr>
    <p:cViewPr>
      <p:scale>
        <a:sx n="100" d="100"/>
        <a:sy n="100" d="100"/>
      </p:scale>
      <p:origin x="0" y="211"/>
    </p:cViewPr>
  </p:sorterViewPr>
  <p:notesViewPr>
    <p:cSldViewPr snapToGrid="0">
      <p:cViewPr varScale="1">
        <p:scale>
          <a:sx n="82" d="100"/>
          <a:sy n="82" d="100"/>
        </p:scale>
        <p:origin x="385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66298271902405"/>
          <c:y val="0.19454906274188011"/>
          <c:w val="0.41802369467190859"/>
          <c:h val="0.72760212068835073"/>
        </c:manualLayout>
      </c:layout>
      <c:doughnutChart>
        <c:varyColors val="1"/>
        <c:ser>
          <c:idx val="1"/>
          <c:order val="0"/>
          <c:tx>
            <c:strRef>
              <c:f>'[Additional Chart.xlsx]Sheet1'!$C$1</c:f>
              <c:strCache>
                <c:ptCount val="1"/>
                <c:pt idx="0">
                  <c:v>% Share if MID Benefit Equally Distributed</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C-26AA-43FB-87BF-BECA539ED6F7}"/>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E-26AA-43FB-87BF-BECA539ED6F7}"/>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10-26AA-43FB-87BF-BECA539ED6F7}"/>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12-26AA-43FB-87BF-BECA539ED6F7}"/>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14-26AA-43FB-87BF-BECA539ED6F7}"/>
              </c:ext>
            </c:extLst>
          </c:dPt>
          <c:dLbls>
            <c:dLbl>
              <c:idx val="4"/>
              <c:layout>
                <c:manualLayout>
                  <c:x val="1.1889598193101992E-2"/>
                  <c:y val="-7.982261640798228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26AA-43FB-87BF-BECA539ED6F7}"/>
                </c:ext>
              </c:extLst>
            </c:dLbl>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'[Additional Chart.xlsx]Sheet1'!$A$2:$A$6</c:f>
              <c:strCache>
                <c:ptCount val="5"/>
                <c:pt idx="0">
                  <c:v>White</c:v>
                </c:pt>
                <c:pt idx="1">
                  <c:v>Black</c:v>
                </c:pt>
                <c:pt idx="2">
                  <c:v>Latino</c:v>
                </c:pt>
                <c:pt idx="3">
                  <c:v>Asian</c:v>
                </c:pt>
                <c:pt idx="4">
                  <c:v>Other</c:v>
                </c:pt>
              </c:strCache>
            </c:strRef>
          </c:cat>
          <c:val>
            <c:numRef>
              <c:f>'[Additional Chart.xlsx]Sheet1'!$C$2:$C$6</c:f>
              <c:numCache>
                <c:formatCode>0.0%</c:formatCode>
                <c:ptCount val="5"/>
                <c:pt idx="0">
                  <c:v>0.67400000000000004</c:v>
                </c:pt>
                <c:pt idx="1">
                  <c:v>0.128</c:v>
                </c:pt>
                <c:pt idx="2">
                  <c:v>0.129</c:v>
                </c:pt>
                <c:pt idx="3">
                  <c:v>4.7E-2</c:v>
                </c:pt>
                <c:pt idx="4">
                  <c:v>2.2000000000000002E-2</c:v>
                </c:pt>
              </c:numCache>
            </c:numRef>
          </c:val>
          <c:extLst xmlns:c16r2="http://schemas.microsoft.com/office/drawing/2015/06/chart">
            <c:ext xmlns:c16="http://schemas.microsoft.com/office/drawing/2014/chart" uri="{C3380CC4-5D6E-409C-BE32-E72D297353CC}">
              <c16:uniqueId val="{00000015-26AA-43FB-87BF-BECA539ED6F7}"/>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0.77659538614044654"/>
          <c:y val="0.33196454656028307"/>
          <c:w val="0.1408566983776115"/>
          <c:h val="0.38381619149047613"/>
        </c:manualLayout>
      </c:layout>
      <c:overlay val="0"/>
      <c:spPr>
        <a:noFill/>
        <a:ln>
          <a:noFill/>
        </a:ln>
        <a:effectLst/>
      </c:spPr>
      <c:txPr>
        <a:bodyPr rot="0" spcFirstLastPara="1" vertOverflow="ellipsis" vert="horz" wrap="square" anchor="ctr" anchorCtr="1"/>
        <a:lstStyle/>
        <a:p>
          <a:pPr rtl="0">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ysClr val="window" lastClr="FFFFFF"/>
    </a:solidFill>
    <a:ln>
      <a:no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0.20399</cdr:x>
      <cdr:y>0.09091</cdr:y>
    </cdr:from>
    <cdr:to>
      <cdr:x>0.49335</cdr:x>
      <cdr:y>0.16601</cdr:y>
    </cdr:to>
    <cdr:sp macro="" textlink="">
      <cdr:nvSpPr>
        <cdr:cNvPr id="2" name="TextBox 1">
          <a:extLst xmlns:a="http://schemas.openxmlformats.org/drawingml/2006/main">
            <a:ext uri="{FF2B5EF4-FFF2-40B4-BE49-F238E27FC236}">
              <a16:creationId xmlns:a16="http://schemas.microsoft.com/office/drawing/2014/main" xmlns="" id="{DEF3C957-F162-4972-9EB2-82341B3B001C}"/>
            </a:ext>
          </a:extLst>
        </cdr:cNvPr>
        <cdr:cNvSpPr txBox="1"/>
      </cdr:nvSpPr>
      <cdr:spPr>
        <a:xfrm xmlns:a="http://schemas.openxmlformats.org/drawingml/2006/main">
          <a:off x="1752600" y="438150"/>
          <a:ext cx="2486025" cy="3619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0.03991</cdr:x>
      <cdr:y>0.07115</cdr:y>
    </cdr:from>
    <cdr:to>
      <cdr:x>0.45898</cdr:x>
      <cdr:y>0.19565</cdr:y>
    </cdr:to>
    <cdr:sp macro="" textlink="">
      <cdr:nvSpPr>
        <cdr:cNvPr id="3" name="TextBox 2">
          <a:extLst xmlns:a="http://schemas.openxmlformats.org/drawingml/2006/main">
            <a:ext uri="{FF2B5EF4-FFF2-40B4-BE49-F238E27FC236}">
              <a16:creationId xmlns:a16="http://schemas.microsoft.com/office/drawing/2014/main" xmlns="" id="{C79F04A2-DDD3-490E-9A43-DE9AD6B300BC}"/>
            </a:ext>
          </a:extLst>
        </cdr:cNvPr>
        <cdr:cNvSpPr txBox="1"/>
      </cdr:nvSpPr>
      <cdr:spPr>
        <a:xfrm xmlns:a="http://schemas.openxmlformats.org/drawingml/2006/main">
          <a:off x="342900" y="342900"/>
          <a:ext cx="3600450" cy="6000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0.04656</cdr:x>
      <cdr:y>0.08498</cdr:y>
    </cdr:from>
    <cdr:to>
      <cdr:x>0.43459</cdr:x>
      <cdr:y>0.17984</cdr:y>
    </cdr:to>
    <cdr:sp macro="" textlink="">
      <cdr:nvSpPr>
        <cdr:cNvPr id="4" name="TextBox 3">
          <a:extLst xmlns:a="http://schemas.openxmlformats.org/drawingml/2006/main">
            <a:ext uri="{FF2B5EF4-FFF2-40B4-BE49-F238E27FC236}">
              <a16:creationId xmlns:a16="http://schemas.microsoft.com/office/drawing/2014/main" xmlns="" id="{CF339D51-B97D-46E4-8F39-EE8847292D1E}"/>
            </a:ext>
          </a:extLst>
        </cdr:cNvPr>
        <cdr:cNvSpPr txBox="1"/>
      </cdr:nvSpPr>
      <cdr:spPr>
        <a:xfrm xmlns:a="http://schemas.openxmlformats.org/drawingml/2006/main">
          <a:off x="400050" y="409575"/>
          <a:ext cx="3333750"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0.01019</cdr:x>
      <cdr:y>0.04429</cdr:y>
    </cdr:from>
    <cdr:to>
      <cdr:x>0.98089</cdr:x>
      <cdr:y>0.1663</cdr:y>
    </cdr:to>
    <cdr:sp macro="" textlink="">
      <cdr:nvSpPr>
        <cdr:cNvPr id="5" name="TextBox 4">
          <a:extLst xmlns:a="http://schemas.openxmlformats.org/drawingml/2006/main">
            <a:ext uri="{FF2B5EF4-FFF2-40B4-BE49-F238E27FC236}">
              <a16:creationId xmlns:a16="http://schemas.microsoft.com/office/drawing/2014/main" xmlns="" id="{C7A9D98E-AFB3-4560-9581-F4FB2ECB4CDA}"/>
            </a:ext>
          </a:extLst>
        </cdr:cNvPr>
        <cdr:cNvSpPr txBox="1"/>
      </cdr:nvSpPr>
      <cdr:spPr>
        <a:xfrm xmlns:a="http://schemas.openxmlformats.org/drawingml/2006/main">
          <a:off x="76200" y="190241"/>
          <a:ext cx="7258049" cy="5241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dirty="0"/>
            <a:t>Equitable Share</a:t>
          </a:r>
          <a:r>
            <a:rPr lang="en-US" sz="1400" b="1" baseline="0" dirty="0"/>
            <a:t> of Mortgage Interest Deduction Benefit </a:t>
          </a:r>
          <a:endParaRPr lang="en-US" sz="1400" b="1" dirty="0"/>
        </a:p>
      </cdr:txBody>
    </cdr:sp>
  </cdr:relSizeAnchor>
  <cdr:relSizeAnchor xmlns:cdr="http://schemas.openxmlformats.org/drawingml/2006/chartDrawing">
    <cdr:from>
      <cdr:x>0.72611</cdr:x>
      <cdr:y>0.25277</cdr:y>
    </cdr:from>
    <cdr:to>
      <cdr:x>0.99745</cdr:x>
      <cdr:y>0.31707</cdr:y>
    </cdr:to>
    <cdr:sp macro="" textlink="">
      <cdr:nvSpPr>
        <cdr:cNvPr id="6" name="TextBox 5">
          <a:extLst xmlns:a="http://schemas.openxmlformats.org/drawingml/2006/main">
            <a:ext uri="{FF2B5EF4-FFF2-40B4-BE49-F238E27FC236}">
              <a16:creationId xmlns:a16="http://schemas.microsoft.com/office/drawing/2014/main" xmlns="" id="{B2F4D3F5-7930-4F76-82BA-67924D888F2F}"/>
            </a:ext>
          </a:extLst>
        </cdr:cNvPr>
        <cdr:cNvSpPr txBox="1"/>
      </cdr:nvSpPr>
      <cdr:spPr>
        <a:xfrm xmlns:a="http://schemas.openxmlformats.org/drawingml/2006/main">
          <a:off x="5429250" y="1085850"/>
          <a:ext cx="2028825" cy="276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a:latin typeface="Times New Roman" panose="02020603050405020304" pitchFamily="18" charset="0"/>
              <a:cs typeface="Times New Roman" panose="02020603050405020304" pitchFamily="18" charset="0"/>
            </a:rPr>
            <a:t>Household Race/Ethnicity</a:t>
          </a:r>
        </a:p>
      </cdr:txBody>
    </cdr:sp>
  </cdr:relSizeAnchor>
  <cdr:relSizeAnchor xmlns:cdr="http://schemas.openxmlformats.org/drawingml/2006/chartDrawing">
    <cdr:from>
      <cdr:x>0.03694</cdr:x>
      <cdr:y>0.25942</cdr:y>
    </cdr:from>
    <cdr:to>
      <cdr:x>0.28153</cdr:x>
      <cdr:y>0.33925</cdr:y>
    </cdr:to>
    <cdr:sp macro="" textlink="">
      <cdr:nvSpPr>
        <cdr:cNvPr id="8" name="TextBox 7">
          <a:extLst xmlns:a="http://schemas.openxmlformats.org/drawingml/2006/main">
            <a:ext uri="{FF2B5EF4-FFF2-40B4-BE49-F238E27FC236}">
              <a16:creationId xmlns:a16="http://schemas.microsoft.com/office/drawing/2014/main" xmlns="" id="{518B339C-F861-4FB3-BA0A-E3ACEF139D0B}"/>
            </a:ext>
          </a:extLst>
        </cdr:cNvPr>
        <cdr:cNvSpPr txBox="1"/>
      </cdr:nvSpPr>
      <cdr:spPr>
        <a:xfrm xmlns:a="http://schemas.openxmlformats.org/drawingml/2006/main">
          <a:off x="276225" y="1114425"/>
          <a:ext cx="1828800" cy="3429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0.32229</cdr:x>
      <cdr:y>0.10865</cdr:y>
    </cdr:from>
    <cdr:to>
      <cdr:x>0.37452</cdr:x>
      <cdr:y>0.60754</cdr:y>
    </cdr:to>
    <cdr:sp macro="" textlink="">
      <cdr:nvSpPr>
        <cdr:cNvPr id="9" name="TextBox 8">
          <a:extLst xmlns:a="http://schemas.openxmlformats.org/drawingml/2006/main">
            <a:ext uri="{FF2B5EF4-FFF2-40B4-BE49-F238E27FC236}">
              <a16:creationId xmlns:a16="http://schemas.microsoft.com/office/drawing/2014/main" xmlns="" id="{5EDF2633-4AAB-4C4E-A700-D013B4B7EC40}"/>
            </a:ext>
          </a:extLst>
        </cdr:cNvPr>
        <cdr:cNvSpPr txBox="1"/>
      </cdr:nvSpPr>
      <cdr:spPr>
        <a:xfrm xmlns:a="http://schemas.openxmlformats.org/drawingml/2006/main" rot="18362984">
          <a:off x="1533526" y="1343025"/>
          <a:ext cx="2143125" cy="390525"/>
        </a:xfrm>
        <a:prstGeom xmlns:a="http://schemas.openxmlformats.org/drawingml/2006/main" prst="rect">
          <a:avLst/>
        </a:prstGeom>
      </cdr:spPr>
      <cdr:txBody>
        <a:bodyPr xmlns:a="http://schemas.openxmlformats.org/drawingml/2006/main" vertOverflow="clip" wrap="square" rtlCol="0">
          <a:prstTxWarp prst="textArchUp">
            <a:avLst/>
          </a:prstTxWarp>
        </a:bodyPr>
        <a:lstStyle xmlns:a="http://schemas.openxmlformats.org/drawingml/2006/main"/>
        <a:p xmlns:a="http://schemas.openxmlformats.org/drawingml/2006/main">
          <a:pPr algn="ctr"/>
          <a:r>
            <a:rPr lang="en-US" sz="1050" b="1">
              <a:latin typeface="Times New Roman" panose="02020603050405020304" pitchFamily="18" charset="0"/>
              <a:cs typeface="Times New Roman" panose="02020603050405020304" pitchFamily="18" charset="0"/>
            </a:rPr>
            <a:t>Equitable Share</a:t>
          </a:r>
        </a:p>
      </cdr:txBody>
    </cdr:sp>
  </cdr:relSizeAnchor>
  <cdr:relSizeAnchor xmlns:cdr="http://schemas.openxmlformats.org/drawingml/2006/chartDrawing">
    <cdr:from>
      <cdr:x>0</cdr:x>
      <cdr:y>0.898</cdr:y>
    </cdr:from>
    <cdr:to>
      <cdr:x>0.45223</cdr:x>
      <cdr:y>1</cdr:y>
    </cdr:to>
    <cdr:sp macro="" textlink="">
      <cdr:nvSpPr>
        <cdr:cNvPr id="12" name="TextBox 11">
          <a:extLst xmlns:a="http://schemas.openxmlformats.org/drawingml/2006/main">
            <a:ext uri="{FF2B5EF4-FFF2-40B4-BE49-F238E27FC236}">
              <a16:creationId xmlns:a16="http://schemas.microsoft.com/office/drawing/2014/main" xmlns="" id="{84B58D05-2C43-47FF-8A0C-71A97E265204}"/>
            </a:ext>
          </a:extLst>
        </cdr:cNvPr>
        <cdr:cNvSpPr txBox="1"/>
      </cdr:nvSpPr>
      <cdr:spPr>
        <a:xfrm xmlns:a="http://schemas.openxmlformats.org/drawingml/2006/main">
          <a:off x="0" y="3857625"/>
          <a:ext cx="3381375" cy="4381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dirty="0">
              <a:latin typeface="Times New Roman" panose="02020603050405020304" pitchFamily="18" charset="0"/>
              <a:cs typeface="Times New Roman" panose="02020603050405020304" pitchFamily="18" charset="0"/>
            </a:rPr>
            <a:t>Note: An</a:t>
          </a:r>
          <a:r>
            <a:rPr lang="en-US" sz="900" baseline="0" dirty="0">
              <a:latin typeface="Times New Roman" panose="02020603050405020304" pitchFamily="18" charset="0"/>
              <a:cs typeface="Times New Roman" panose="02020603050405020304" pitchFamily="18" charset="0"/>
            </a:rPr>
            <a:t> equitable share assumes the MID benefit is proportional to the distribution of households by race and ethnicity.</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591099-7EBE-4D12-B880-CCA6B38B92A6}" type="datetimeFigureOut">
              <a:rPr lang="en-US" smtClean="0"/>
              <a:t>1/29/2018</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3A36C10-A9D4-4995-9BAF-95FBD77A724B}" type="slidenum">
              <a:rPr lang="en-US" smtClean="0"/>
              <a:t>‹#›</a:t>
            </a:fld>
            <a:endParaRPr lang="en-US" dirty="0"/>
          </a:p>
        </p:txBody>
      </p:sp>
    </p:spTree>
    <p:extLst>
      <p:ext uri="{BB962C8B-B14F-4D97-AF65-F5344CB8AC3E}">
        <p14:creationId xmlns:p14="http://schemas.microsoft.com/office/powerpoint/2010/main" val="2509218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CF4299-1721-48C6-878D-74296BE00D21}" type="datetimeFigureOut">
              <a:rPr lang="en-US" smtClean="0"/>
              <a:t>1/29/2018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AEF9EC-8318-4FF6-847E-A85BBD2B7E49}" type="slidenum">
              <a:rPr lang="en-US" smtClean="0"/>
              <a:t>‹#›</a:t>
            </a:fld>
            <a:endParaRPr lang="en-US" dirty="0"/>
          </a:p>
        </p:txBody>
      </p:sp>
    </p:spTree>
    <p:extLst>
      <p:ext uri="{BB962C8B-B14F-4D97-AF65-F5344CB8AC3E}">
        <p14:creationId xmlns:p14="http://schemas.microsoft.com/office/powerpoint/2010/main" val="2283195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55650" indent="-290513">
              <a:spcBef>
                <a:spcPct val="30000"/>
              </a:spcBef>
              <a:defRPr sz="1200">
                <a:solidFill>
                  <a:schemeClr val="tx1"/>
                </a:solidFill>
                <a:latin typeface="Arial" panose="020B0604020202020204" pitchFamily="34" charset="0"/>
              </a:defRPr>
            </a:lvl2pPr>
            <a:lvl3pPr marL="1163638" indent="-231775">
              <a:spcBef>
                <a:spcPct val="30000"/>
              </a:spcBef>
              <a:defRPr sz="1200">
                <a:solidFill>
                  <a:schemeClr val="tx1"/>
                </a:solidFill>
                <a:latin typeface="Arial" panose="020B0604020202020204" pitchFamily="34" charset="0"/>
              </a:defRPr>
            </a:lvl3pPr>
            <a:lvl4pPr marL="1630363" indent="-231775">
              <a:spcBef>
                <a:spcPct val="30000"/>
              </a:spcBef>
              <a:defRPr sz="1200">
                <a:solidFill>
                  <a:schemeClr val="tx1"/>
                </a:solidFill>
                <a:latin typeface="Arial" panose="020B0604020202020204" pitchFamily="34" charset="0"/>
              </a:defRPr>
            </a:lvl4pPr>
            <a:lvl5pPr marL="2095500" indent="-231775">
              <a:spcBef>
                <a:spcPct val="30000"/>
              </a:spcBef>
              <a:defRPr sz="1200">
                <a:solidFill>
                  <a:schemeClr val="tx1"/>
                </a:solidFill>
                <a:latin typeface="Arial" panose="020B0604020202020204" pitchFamily="34" charset="0"/>
              </a:defRPr>
            </a:lvl5pPr>
            <a:lvl6pPr marL="2552700" indent="-231775" eaLnBrk="0" fontAlgn="base" hangingPunct="0">
              <a:spcBef>
                <a:spcPct val="30000"/>
              </a:spcBef>
              <a:spcAft>
                <a:spcPct val="0"/>
              </a:spcAft>
              <a:defRPr sz="1200">
                <a:solidFill>
                  <a:schemeClr val="tx1"/>
                </a:solidFill>
                <a:latin typeface="Arial" panose="020B0604020202020204" pitchFamily="34" charset="0"/>
              </a:defRPr>
            </a:lvl6pPr>
            <a:lvl7pPr marL="3009900" indent="-231775" eaLnBrk="0" fontAlgn="base" hangingPunct="0">
              <a:spcBef>
                <a:spcPct val="30000"/>
              </a:spcBef>
              <a:spcAft>
                <a:spcPct val="0"/>
              </a:spcAft>
              <a:defRPr sz="1200">
                <a:solidFill>
                  <a:schemeClr val="tx1"/>
                </a:solidFill>
                <a:latin typeface="Arial" panose="020B0604020202020204" pitchFamily="34" charset="0"/>
              </a:defRPr>
            </a:lvl7pPr>
            <a:lvl8pPr marL="3467100" indent="-231775" eaLnBrk="0" fontAlgn="base" hangingPunct="0">
              <a:spcBef>
                <a:spcPct val="30000"/>
              </a:spcBef>
              <a:spcAft>
                <a:spcPct val="0"/>
              </a:spcAft>
              <a:defRPr sz="1200">
                <a:solidFill>
                  <a:schemeClr val="tx1"/>
                </a:solidFill>
                <a:latin typeface="Arial" panose="020B0604020202020204" pitchFamily="34" charset="0"/>
              </a:defRPr>
            </a:lvl8pPr>
            <a:lvl9pPr marL="3924300" indent="-2317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D97EFA7-08DF-4670-ADB9-58D3A957B72C}" type="slidenum">
              <a:rPr lang="en-US" altLang="en-US" smtClean="0">
                <a:solidFill>
                  <a:prstClr val="black"/>
                </a:solidFill>
              </a:rPr>
              <a:pPr>
                <a:spcBef>
                  <a:spcPct val="0"/>
                </a:spcBef>
              </a:pPr>
              <a:t>11</a:t>
            </a:fld>
            <a:endParaRPr lang="en-US" altLang="en-US" smtClean="0">
              <a:solidFill>
                <a:prstClr val="black"/>
              </a:solidFill>
            </a:endParaRPr>
          </a:p>
        </p:txBody>
      </p:sp>
      <p:sp>
        <p:nvSpPr>
          <p:cNvPr id="5123" name="Rectangle 2"/>
          <p:cNvSpPr>
            <a:spLocks noGrp="1" noRot="1" noChangeAspect="1" noChangeArrowheads="1" noTextEdit="1"/>
          </p:cNvSpPr>
          <p:nvPr>
            <p:ph type="sldImg"/>
          </p:nvPr>
        </p:nvSpPr>
        <p:spPr>
          <a:xfrm>
            <a:off x="381000" y="685800"/>
            <a:ext cx="6096000" cy="3429000"/>
          </a:xfrm>
          <a:ln/>
        </p:spPr>
      </p:sp>
      <p:sp>
        <p:nvSpPr>
          <p:cNvPr id="5124" name="Rectangle 3"/>
          <p:cNvSpPr>
            <a:spLocks noGrp="1" noChangeArrowheads="1"/>
          </p:cNvSpPr>
          <p:nvPr>
            <p:ph type="body" idx="1"/>
          </p:nvPr>
        </p:nvSpPr>
        <p:spPr>
          <a:noFill/>
        </p:spPr>
        <p:txBody>
          <a:bodyPr/>
          <a:lstStyle/>
          <a:p>
            <a:pPr eaLnBrk="1" hangingPunct="1"/>
            <a:endParaRPr lang="en-US" altLang="en-US" dirty="0" smtClean="0">
              <a:latin typeface="Arial" panose="020B0604020202020204" pitchFamily="34" charset="0"/>
            </a:endParaRP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On my very first day in the US, I was in downtown Los Angeles waiting for the bus to take me to a friend’s house,  I was approached by 2 homeless people who were probably around 30 years old who asked me for money and told me that they did not have a home. Up to that point in time, I had only seen homeless people on my extended travels to a number of poor Asian countries such as India and Bangladesh but had never seen them in any of the European countries I had been to and definitely did not expect to find homeless people in the US. Why would there be homeless people in the US? We all know that the US is the richest country in the world, so why would there be homeless people here? Needless to say, I was very puzzled but in my first weeks in the US I heard the word homeless over and over again, and it was then I got interested in learning more about it. And so I have been involved in research on homelessness for more than 20 years.</a:t>
            </a:r>
          </a:p>
        </p:txBody>
      </p:sp>
    </p:spTree>
    <p:extLst>
      <p:ext uri="{BB962C8B-B14F-4D97-AF65-F5344CB8AC3E}">
        <p14:creationId xmlns:p14="http://schemas.microsoft.com/office/powerpoint/2010/main" val="3247733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8327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444FFE-4BDB-4301-83D8-FE8B25E7CF5A}" type="datetime1">
              <a:rPr lang="en-US" smtClean="0"/>
              <a:t>1/29/2018</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2617458684"/>
      </p:ext>
    </p:extLst>
  </p:cSld>
  <p:clrMapOvr>
    <a:masterClrMapping/>
  </p:clrMapOvr>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444FFE-4BDB-4301-83D8-FE8B25E7CF5A}" type="datetime1">
              <a:rPr lang="en-US" smtClean="0"/>
              <a:t>1/29/2018</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4152177528"/>
      </p:ext>
    </p:extLst>
  </p:cSld>
  <p:clrMapOvr>
    <a:masterClrMapping/>
  </p:clrMapOvr>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444FFE-4BDB-4301-83D8-FE8B25E7CF5A}" type="datetime1">
              <a:rPr lang="en-US" smtClean="0"/>
              <a:t>1/29/2018</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727775086"/>
      </p:ext>
    </p:extLst>
  </p:cSld>
  <p:clrMapOvr>
    <a:masterClrMapping/>
  </p:clrMapOvr>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444FFE-4BDB-4301-83D8-FE8B25E7CF5A}" type="datetime1">
              <a:rPr lang="en-US" smtClean="0"/>
              <a:t>1/29/2018</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274585153"/>
      </p:ext>
    </p:extLst>
  </p:cSld>
  <p:clrMapOvr>
    <a:masterClrMapping/>
  </p:clrMapOvr>
  <p:timing>
    <p:tnLst>
      <p:par>
        <p:cTn id="1" dur="indefinite" restart="never" nodeType="tmRoot"/>
      </p:par>
    </p:tn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CC444FFE-4BDB-4301-83D8-FE8B25E7CF5A}" type="datetime1">
              <a:rPr lang="en-US" smtClean="0"/>
              <a:t>1/29/2018</a:t>
            </a:fld>
            <a:endParaRPr lang="en-US" dirty="0"/>
          </a:p>
        </p:txBody>
      </p:sp>
      <p:sp>
        <p:nvSpPr>
          <p:cNvPr id="4" name="Footer Placeholder 3"/>
          <p:cNvSpPr>
            <a:spLocks noGrp="1"/>
          </p:cNvSpPr>
          <p:nvPr>
            <p:ph type="ftr" sz="quarter" idx="11"/>
          </p:nvPr>
        </p:nvSpPr>
        <p:spPr/>
        <p:txBody>
          <a:bodyPr/>
          <a:lstStyle/>
          <a:p>
            <a:r>
              <a:rPr lang="en-US" smtClean="0"/>
              <a:t>Add a footer</a:t>
            </a:r>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2801018536"/>
      </p:ext>
    </p:extLst>
  </p:cSld>
  <p:clrMapOvr>
    <a:masterClrMapping/>
  </p:clrMapOvr>
  <p:timing>
    <p:tnLst>
      <p:par>
        <p:cTn id="1" dur="indefinite" restart="never" nodeType="tmRoot"/>
      </p:par>
    </p:tnLst>
  </p:timing>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CC444FFE-4BDB-4301-83D8-FE8B25E7CF5A}" type="datetime1">
              <a:rPr lang="en-US" smtClean="0"/>
              <a:t>1/29/2018</a:t>
            </a:fld>
            <a:endParaRPr lang="en-US" dirty="0"/>
          </a:p>
        </p:txBody>
      </p:sp>
      <p:sp>
        <p:nvSpPr>
          <p:cNvPr id="4" name="Footer Placeholder 3"/>
          <p:cNvSpPr>
            <a:spLocks noGrp="1"/>
          </p:cNvSpPr>
          <p:nvPr>
            <p:ph type="ftr" sz="quarter" idx="11"/>
          </p:nvPr>
        </p:nvSpPr>
        <p:spPr/>
        <p:txBody>
          <a:bodyPr/>
          <a:lstStyle/>
          <a:p>
            <a:r>
              <a:rPr lang="en-US" smtClean="0"/>
              <a:t>Add a footer</a:t>
            </a:r>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3292648246"/>
      </p:ext>
    </p:extLst>
  </p:cSld>
  <p:clrMapOvr>
    <a:masterClrMapping/>
  </p:clrMapOvr>
  <p:timing>
    <p:tnLst>
      <p:par>
        <p:cTn id="1" dur="indefinite" restart="never" nodeType="tmRoot"/>
      </p:par>
    </p:tnLst>
  </p:timing>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C40B874-E53C-42B9-98BA-0781B387246C}" type="datetime1">
              <a:rPr lang="en-US" smtClean="0"/>
              <a:t>1/29/2018</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154111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D402F4-45D7-406A-9C33-75238E131A1E}" type="datetime1">
              <a:rPr lang="en-US" smtClean="0"/>
              <a:t>1/29/2018</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123951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6E011-4F7D-42D0-82E1-078A40B76F01}" type="datetime1">
              <a:rPr lang="en-US" smtClean="0"/>
              <a:t>1/29/2018</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383060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A471FE-0FCC-47A4-B218-06AF00AFA70F}" type="datetime1">
              <a:rPr lang="en-US" smtClean="0"/>
              <a:t>1/29/2018</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113839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E42C22A-A385-4013-8BC3-1C712ED98224}" type="datetime1">
              <a:rPr lang="en-US" smtClean="0"/>
              <a:t>1/29/2018</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259557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4143CD7-DDC2-4E28-B80E-11B3368F8846}" type="datetime1">
              <a:rPr lang="en-US" smtClean="0"/>
              <a:t>1/29/2018</a:t>
            </a:fld>
            <a:endParaRPr lang="en-US" dirty="0"/>
          </a:p>
        </p:txBody>
      </p:sp>
      <p:sp>
        <p:nvSpPr>
          <p:cNvPr id="8" name="Footer Placeholder 7"/>
          <p:cNvSpPr>
            <a:spLocks noGrp="1"/>
          </p:cNvSpPr>
          <p:nvPr>
            <p:ph type="ftr" sz="quarter" idx="11"/>
          </p:nvPr>
        </p:nvSpPr>
        <p:spPr/>
        <p:txBody>
          <a:bodyPr/>
          <a:lstStyle/>
          <a:p>
            <a:r>
              <a:rPr lang="en-US" smtClean="0"/>
              <a:t>Add a footer</a:t>
            </a:r>
            <a:endParaRPr lang="en-US" dirty="0"/>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68088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8882D6B-0F0F-41E5-8A0F-FC2D7E2110E0}" type="datetime1">
              <a:rPr lang="en-US" smtClean="0"/>
              <a:t>1/29/2018</a:t>
            </a:fld>
            <a:endParaRPr lang="en-US" dirty="0"/>
          </a:p>
        </p:txBody>
      </p:sp>
      <p:sp>
        <p:nvSpPr>
          <p:cNvPr id="4" name="Footer Placeholder 3"/>
          <p:cNvSpPr>
            <a:spLocks noGrp="1"/>
          </p:cNvSpPr>
          <p:nvPr>
            <p:ph type="ftr" sz="quarter" idx="11"/>
          </p:nvPr>
        </p:nvSpPr>
        <p:spPr/>
        <p:txBody>
          <a:bodyPr/>
          <a:lstStyle/>
          <a:p>
            <a:r>
              <a:rPr lang="en-US" smtClean="0"/>
              <a:t>Add a footer</a:t>
            </a:r>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375254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9C1A38-D70F-41CF-857C-945C6FF6B07D}" type="datetime1">
              <a:rPr lang="en-US" smtClean="0"/>
              <a:t>1/29/2018</a:t>
            </a:fld>
            <a:endParaRPr lang="en-US" dirty="0"/>
          </a:p>
        </p:txBody>
      </p:sp>
      <p:sp>
        <p:nvSpPr>
          <p:cNvPr id="3" name="Footer Placeholder 2"/>
          <p:cNvSpPr>
            <a:spLocks noGrp="1"/>
          </p:cNvSpPr>
          <p:nvPr>
            <p:ph type="ftr" sz="quarter" idx="11"/>
          </p:nvPr>
        </p:nvSpPr>
        <p:spPr/>
        <p:txBody>
          <a:bodyPr/>
          <a:lstStyle/>
          <a:p>
            <a:r>
              <a:rPr lang="en-US" smtClean="0"/>
              <a:t>Add a footer</a:t>
            </a:r>
            <a:endParaRPr lang="en-US" dirty="0"/>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281402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2B96DC-D1E7-4668-A471-A46ECA2AE34F}" type="datetime1">
              <a:rPr lang="en-US" smtClean="0"/>
              <a:t>1/29/2018</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
        <p:nvSpPr>
          <p:cNvPr id="8" name="Rectangle 7"/>
          <p:cNvSpPr/>
          <p:nvPr userDrawn="1"/>
        </p:nvSpPr>
        <p:spPr bwMode="hidden">
          <a:xfrm>
            <a:off x="0" y="0"/>
            <a:ext cx="7315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7518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7014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CC444FFE-4BDB-4301-83D8-FE8B25E7CF5A}" type="datetime1">
              <a:rPr lang="en-US" smtClean="0"/>
              <a:t>1/29/2018</a:t>
            </a:fld>
            <a:endParaRPr lang="en-US"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r>
              <a:rPr lang="en-US" smtClean="0"/>
              <a:t>Add a footer</a:t>
            </a:r>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3676818811"/>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9.jp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0079" y="0"/>
            <a:ext cx="4511842"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187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Mortgage Interest Deduction [3</a:t>
            </a:r>
            <a:r>
              <a:rPr lang="en-US" baseline="30000" dirty="0" smtClean="0"/>
              <a:t>rd</a:t>
            </a:r>
            <a:r>
              <a:rPr lang="en-US" dirty="0" smtClean="0"/>
              <a:t> Rail?]</a:t>
            </a:r>
            <a:endParaRPr lang="en-US" dirty="0"/>
          </a:p>
        </p:txBody>
      </p:sp>
      <p:sp>
        <p:nvSpPr>
          <p:cNvPr id="3" name="Content Placeholder 2"/>
          <p:cNvSpPr>
            <a:spLocks noGrp="1"/>
          </p:cNvSpPr>
          <p:nvPr>
            <p:ph idx="1"/>
          </p:nvPr>
        </p:nvSpPr>
        <p:spPr/>
        <p:txBody>
          <a:bodyPr/>
          <a:lstStyle/>
          <a:p>
            <a:r>
              <a:rPr lang="en-US" dirty="0" smtClean="0"/>
              <a:t>What is Housing Policy of U.S?</a:t>
            </a:r>
          </a:p>
          <a:p>
            <a:r>
              <a:rPr lang="en-US" dirty="0" smtClean="0"/>
              <a:t>About $40B spent on means-tested programs</a:t>
            </a:r>
          </a:p>
          <a:p>
            <a:r>
              <a:rPr lang="en-US" dirty="0" smtClean="0"/>
              <a:t>Contrast, $205.6B (2015) invested in Home Ownership Subsidies</a:t>
            </a:r>
          </a:p>
          <a:p>
            <a:r>
              <a:rPr lang="en-US" dirty="0" smtClean="0"/>
              <a:t>To 10% Amass 86% of MID Subsidy</a:t>
            </a:r>
            <a:endParaRPr lang="en-US" dirty="0"/>
          </a:p>
        </p:txBody>
      </p:sp>
    </p:spTree>
    <p:extLst>
      <p:ext uri="{BB962C8B-B14F-4D97-AF65-F5344CB8AC3E}">
        <p14:creationId xmlns:p14="http://schemas.microsoft.com/office/powerpoint/2010/main" val="102903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016000" y="2057403"/>
            <a:ext cx="10363200" cy="1470025"/>
          </a:xfrm>
        </p:spPr>
        <p:txBody>
          <a:bodyPr/>
          <a:lstStyle/>
          <a:p>
            <a:pPr eaLnBrk="1" hangingPunct="1"/>
            <a:endParaRPr lang="en-US" altLang="en-US" sz="4000"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1333500"/>
            <a:ext cx="11176000" cy="4191000"/>
          </a:xfrm>
          <a:prstGeom prst="rect">
            <a:avLst/>
          </a:prstGeom>
        </p:spPr>
      </p:pic>
    </p:spTree>
    <p:extLst>
      <p:ext uri="{BB962C8B-B14F-4D97-AF65-F5344CB8AC3E}">
        <p14:creationId xmlns:p14="http://schemas.microsoft.com/office/powerpoint/2010/main" val="97285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Equity?</a:t>
            </a:r>
            <a:endParaRPr lang="en-US" dirty="0"/>
          </a:p>
        </p:txBody>
      </p:sp>
      <p:sp>
        <p:nvSpPr>
          <p:cNvPr id="3" name="Content Placeholder 2"/>
          <p:cNvSpPr>
            <a:spLocks noGrp="1"/>
          </p:cNvSpPr>
          <p:nvPr>
            <p:ph idx="1"/>
          </p:nvPr>
        </p:nvSpPr>
        <p:spPr/>
        <p:txBody>
          <a:bodyPr/>
          <a:lstStyle/>
          <a:p>
            <a:endParaRPr lang="en-US"/>
          </a:p>
        </p:txBody>
      </p:sp>
      <p:graphicFrame>
        <p:nvGraphicFramePr>
          <p:cNvPr id="8" name="Chart 7">
            <a:extLst>
              <a:ext uri="{FF2B5EF4-FFF2-40B4-BE49-F238E27FC236}">
                <a16:creationId xmlns:a16="http://schemas.microsoft.com/office/drawing/2014/main" xmlns="" id="{2FE5DDF9-7545-42D7-AC2D-B8BDEEF0EAAD}"/>
              </a:ext>
            </a:extLst>
          </p:cNvPr>
          <p:cNvGraphicFramePr>
            <a:graphicFrameLocks/>
          </p:cNvGraphicFramePr>
          <p:nvPr>
            <p:extLst/>
          </p:nvPr>
        </p:nvGraphicFramePr>
        <p:xfrm>
          <a:off x="609600" y="1420416"/>
          <a:ext cx="10867135" cy="4474369"/>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p:cNvPicPr>
            <a:picLocks noChangeAspect="1"/>
          </p:cNvPicPr>
          <p:nvPr/>
        </p:nvPicPr>
        <p:blipFill>
          <a:blip r:embed="rId3"/>
          <a:stretch>
            <a:fillRect/>
          </a:stretch>
        </p:blipFill>
        <p:spPr>
          <a:xfrm>
            <a:off x="696171" y="1420415"/>
            <a:ext cx="10939063" cy="4723484"/>
          </a:xfrm>
          <a:prstGeom prst="rect">
            <a:avLst/>
          </a:prstGeom>
          <a:noFill/>
        </p:spPr>
      </p:pic>
    </p:spTree>
    <p:extLst>
      <p:ext uri="{BB962C8B-B14F-4D97-AF65-F5344CB8AC3E}">
        <p14:creationId xmlns:p14="http://schemas.microsoft.com/office/powerpoint/2010/main" val="131605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 Re-Distributes Wealth</a:t>
            </a:r>
            <a:endParaRPr lang="en-US" dirty="0"/>
          </a:p>
        </p:txBody>
      </p:sp>
      <p:sp>
        <p:nvSpPr>
          <p:cNvPr id="3" name="Content Placeholder 2"/>
          <p:cNvSpPr>
            <a:spLocks noGrp="1"/>
          </p:cNvSpPr>
          <p:nvPr>
            <p:ph idx="1"/>
          </p:nvPr>
        </p:nvSpPr>
        <p:spPr/>
        <p:txBody>
          <a:bodyPr/>
          <a:lstStyle/>
          <a:p>
            <a:r>
              <a:rPr lang="en-US" dirty="0" smtClean="0"/>
              <a:t>Mortgage </a:t>
            </a:r>
            <a:r>
              <a:rPr lang="en-US" dirty="0"/>
              <a:t>Interest </a:t>
            </a:r>
            <a:r>
              <a:rPr lang="en-US" dirty="0" smtClean="0"/>
              <a:t>Deduction promotes </a:t>
            </a:r>
            <a:r>
              <a:rPr lang="en-US" dirty="0"/>
              <a:t>both racial and economic inequality by distributing the lion’s share of </a:t>
            </a:r>
            <a:r>
              <a:rPr lang="en-US" dirty="0" smtClean="0"/>
              <a:t>tax benefit </a:t>
            </a:r>
            <a:r>
              <a:rPr lang="en-US" dirty="0"/>
              <a:t>towards wealthy, white </a:t>
            </a:r>
            <a:r>
              <a:rPr lang="en-US" dirty="0" smtClean="0"/>
              <a:t>households.</a:t>
            </a:r>
          </a:p>
          <a:p>
            <a:r>
              <a:rPr lang="en-US" dirty="0" smtClean="0"/>
              <a:t>New evidence-- black </a:t>
            </a:r>
            <a:r>
              <a:rPr lang="en-US" dirty="0"/>
              <a:t>and Latino households </a:t>
            </a:r>
            <a:r>
              <a:rPr lang="en-US" dirty="0" smtClean="0"/>
              <a:t>access </a:t>
            </a:r>
            <a:r>
              <a:rPr lang="en-US" dirty="0"/>
              <a:t>just 6 and 7 percent of total benefits from the mortgage interest deduction respectively, despite the fact that black and Latino households each make up about 13 percent of the U.S. population. </a:t>
            </a:r>
            <a:endParaRPr lang="en-US" dirty="0" smtClean="0"/>
          </a:p>
          <a:p>
            <a:r>
              <a:rPr lang="en-US" dirty="0" smtClean="0"/>
              <a:t>This </a:t>
            </a:r>
            <a:r>
              <a:rPr lang="en-US" dirty="0"/>
              <a:t>amounts to an estimated $4.8 billion in lost housing investments for black families and $4.1 billion dollars directed away from Latino families, relative to a more equitable distribution of benefits. </a:t>
            </a:r>
          </a:p>
        </p:txBody>
      </p:sp>
    </p:spTree>
    <p:extLst>
      <p:ext uri="{BB962C8B-B14F-4D97-AF65-F5344CB8AC3E}">
        <p14:creationId xmlns:p14="http://schemas.microsoft.com/office/powerpoint/2010/main" val="341182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Way(s) Forward</a:t>
            </a:r>
            <a:endParaRPr lang="en-US" dirty="0"/>
          </a:p>
        </p:txBody>
      </p:sp>
      <p:sp>
        <p:nvSpPr>
          <p:cNvPr id="3" name="Content Placeholder 2"/>
          <p:cNvSpPr>
            <a:spLocks noGrp="1"/>
          </p:cNvSpPr>
          <p:nvPr>
            <p:ph idx="1"/>
          </p:nvPr>
        </p:nvSpPr>
        <p:spPr/>
        <p:txBody>
          <a:bodyPr>
            <a:normAutofit/>
          </a:bodyPr>
          <a:lstStyle/>
          <a:p>
            <a:r>
              <a:rPr lang="en-US" sz="3200" dirty="0" smtClean="0"/>
              <a:t>Racial Justice Filter, Plus, for Policy</a:t>
            </a:r>
          </a:p>
          <a:p>
            <a:r>
              <a:rPr lang="en-US" sz="3200" dirty="0" smtClean="0"/>
              <a:t>Multi-Sector Approaches</a:t>
            </a:r>
          </a:p>
          <a:p>
            <a:r>
              <a:rPr lang="en-US" sz="3200" dirty="0" smtClean="0"/>
              <a:t>Wait, Wait, No Talk of Economic Security, Mobility Unless Wealth Key Part of Analysis</a:t>
            </a:r>
          </a:p>
          <a:p>
            <a:r>
              <a:rPr lang="en-US" sz="3200" dirty="0" smtClean="0"/>
              <a:t>Re-Connect Work and Wealth—retirement savings, paid sick leave, health insurance</a:t>
            </a:r>
          </a:p>
          <a:p>
            <a:endParaRPr lang="en-US" sz="3200" dirty="0"/>
          </a:p>
        </p:txBody>
      </p:sp>
    </p:spTree>
    <p:extLst>
      <p:ext uri="{BB962C8B-B14F-4D97-AF65-F5344CB8AC3E}">
        <p14:creationId xmlns:p14="http://schemas.microsoft.com/office/powerpoint/2010/main" val="287383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conversation continues…</a:t>
            </a:r>
          </a:p>
        </p:txBody>
      </p:sp>
      <p:pic>
        <p:nvPicPr>
          <p:cNvPr id="1026" name="Picture 2" descr="Image result for email icon"/>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32731" y="1732449"/>
            <a:ext cx="1868638" cy="18686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623108" y="2143450"/>
            <a:ext cx="4643966" cy="1384995"/>
          </a:xfrm>
          <a:prstGeom prst="rect">
            <a:avLst/>
          </a:prstGeom>
          <a:noFill/>
        </p:spPr>
        <p:txBody>
          <a:bodyPr wrap="square" rtlCol="0">
            <a:spAutoFit/>
          </a:bodyPr>
          <a:lstStyle/>
          <a:p>
            <a:r>
              <a:rPr lang="en-US" sz="2800" dirty="0" smtClean="0"/>
              <a:t>Tshapiro@brandeis.edu</a:t>
            </a:r>
          </a:p>
          <a:p>
            <a:r>
              <a:rPr lang="en-US" sz="2800" dirty="0" smtClean="0"/>
              <a:t>For more information,</a:t>
            </a:r>
          </a:p>
          <a:p>
            <a:r>
              <a:rPr lang="en-US" sz="2800" dirty="0" smtClean="0"/>
              <a:t>Agulliksen@brandeis.edu</a:t>
            </a:r>
          </a:p>
        </p:txBody>
      </p:sp>
      <p:pic>
        <p:nvPicPr>
          <p:cNvPr id="1028" name="Picture 4" descr="Image result for twitt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6402" y="1732449"/>
            <a:ext cx="1984375" cy="19843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046606" y="3601087"/>
            <a:ext cx="4643966" cy="1815882"/>
          </a:xfrm>
          <a:prstGeom prst="rect">
            <a:avLst/>
          </a:prstGeom>
          <a:noFill/>
        </p:spPr>
        <p:txBody>
          <a:bodyPr wrap="square" rtlCol="0">
            <a:spAutoFit/>
          </a:bodyPr>
          <a:lstStyle/>
          <a:p>
            <a:pPr algn="ctr"/>
            <a:r>
              <a:rPr lang="en-US" sz="2800" dirty="0" smtClean="0"/>
              <a:t>@</a:t>
            </a:r>
            <a:r>
              <a:rPr lang="en-US" sz="2800" dirty="0" err="1" smtClean="0"/>
              <a:t>tmshapiro</a:t>
            </a:r>
            <a:endParaRPr lang="en-US" sz="2800" dirty="0" smtClean="0"/>
          </a:p>
          <a:p>
            <a:pPr algn="ctr"/>
            <a:r>
              <a:rPr lang="en-US" sz="2800" dirty="0" smtClean="0"/>
              <a:t>@</a:t>
            </a:r>
            <a:r>
              <a:rPr lang="en-US" sz="2800" dirty="0" err="1" smtClean="0"/>
              <a:t>IASP_Heller</a:t>
            </a:r>
            <a:endParaRPr lang="en-US" sz="2800" dirty="0" smtClean="0"/>
          </a:p>
          <a:p>
            <a:pPr algn="ctr"/>
            <a:r>
              <a:rPr lang="en-US" sz="2800" dirty="0" smtClean="0"/>
              <a:t>#</a:t>
            </a:r>
            <a:r>
              <a:rPr lang="en-US" sz="2800" dirty="0" err="1" smtClean="0"/>
              <a:t>ToxicInequality</a:t>
            </a:r>
            <a:endParaRPr lang="en-US" sz="2800" dirty="0" smtClean="0"/>
          </a:p>
          <a:p>
            <a:pPr algn="ctr"/>
            <a:r>
              <a:rPr lang="en-US" sz="2800" dirty="0" smtClean="0"/>
              <a:t>#</a:t>
            </a:r>
            <a:r>
              <a:rPr lang="en-US" sz="2800" dirty="0" err="1"/>
              <a:t>R</a:t>
            </a:r>
            <a:r>
              <a:rPr lang="en-US" sz="2800" dirty="0" err="1" smtClean="0"/>
              <a:t>acialWealthGap</a:t>
            </a:r>
            <a:endParaRPr lang="en-US" sz="2800" dirty="0" smtClean="0"/>
          </a:p>
        </p:txBody>
      </p:sp>
      <p:sp>
        <p:nvSpPr>
          <p:cNvPr id="13" name="TextBox 12"/>
          <p:cNvSpPr txBox="1"/>
          <p:nvPr/>
        </p:nvSpPr>
        <p:spPr>
          <a:xfrm>
            <a:off x="2623108" y="4562165"/>
            <a:ext cx="4643966" cy="523220"/>
          </a:xfrm>
          <a:prstGeom prst="rect">
            <a:avLst/>
          </a:prstGeom>
          <a:noFill/>
        </p:spPr>
        <p:txBody>
          <a:bodyPr wrap="square" rtlCol="0">
            <a:spAutoFit/>
          </a:bodyPr>
          <a:lstStyle/>
          <a:p>
            <a:r>
              <a:rPr lang="en-US" sz="2800" dirty="0" smtClean="0"/>
              <a:t>IASP.brandeis.edu</a:t>
            </a:r>
          </a:p>
        </p:txBody>
      </p:sp>
      <p:pic>
        <p:nvPicPr>
          <p:cNvPr id="1034" name="Picture 10" descr="Image result for website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089" y="3787081"/>
            <a:ext cx="1740280" cy="1740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7050" y="5735476"/>
            <a:ext cx="9711835" cy="926092"/>
          </a:xfrm>
          <a:prstGeom prst="rect">
            <a:avLst/>
          </a:prstGeom>
        </p:spPr>
      </p:pic>
    </p:spTree>
    <p:extLst>
      <p:ext uri="{BB962C8B-B14F-4D97-AF65-F5344CB8AC3E}">
        <p14:creationId xmlns:p14="http://schemas.microsoft.com/office/powerpoint/2010/main" val="149819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34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Racialwealthaudit.org</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5305" y="1731963"/>
            <a:ext cx="9251864" cy="4059237"/>
          </a:xfrm>
        </p:spPr>
      </p:pic>
    </p:spTree>
    <p:extLst>
      <p:ext uri="{BB962C8B-B14F-4D97-AF65-F5344CB8AC3E}">
        <p14:creationId xmlns:p14="http://schemas.microsoft.com/office/powerpoint/2010/main" val="382302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504170"/>
            <a:ext cx="11887200" cy="970450"/>
          </a:xfrm>
        </p:spPr>
        <p:txBody>
          <a:bodyPr>
            <a:normAutofit fontScale="90000"/>
          </a:bodyPr>
          <a:lstStyle/>
          <a:p>
            <a:r>
              <a:rPr lang="en-US" dirty="0" smtClean="0"/>
              <a:t>Toxic Inequality in the United States:</a:t>
            </a:r>
            <a:br>
              <a:rPr lang="en-US" dirty="0" smtClean="0"/>
            </a:br>
            <a:r>
              <a:rPr lang="en-US" sz="3600" dirty="0" smtClean="0"/>
              <a:t>Economic Inequality and Racial Injustice Driving Ugly Politics</a:t>
            </a:r>
            <a:r>
              <a:rPr lang="en-US" dirty="0" smtClean="0"/>
              <a:t/>
            </a:r>
            <a:br>
              <a:rPr lang="en-US" dirty="0" smtClean="0"/>
            </a:br>
            <a:endParaRPr lang="en-US" sz="3100" dirty="0"/>
          </a:p>
        </p:txBody>
      </p:sp>
      <p:sp>
        <p:nvSpPr>
          <p:cNvPr id="5" name="Content Placeholder 4"/>
          <p:cNvSpPr>
            <a:spLocks noGrp="1"/>
          </p:cNvSpPr>
          <p:nvPr>
            <p:ph sz="half" idx="1"/>
          </p:nvPr>
        </p:nvSpPr>
        <p:spPr>
          <a:xfrm>
            <a:off x="6090674" y="1532859"/>
            <a:ext cx="5493391" cy="4058750"/>
          </a:xfrm>
        </p:spPr>
        <p:txBody>
          <a:bodyPr/>
          <a:lstStyle/>
          <a:p>
            <a:pPr marL="36900" indent="0">
              <a:buNone/>
            </a:pPr>
            <a:endParaRPr lang="en-US" sz="3200" dirty="0" smtClean="0"/>
          </a:p>
          <a:p>
            <a:r>
              <a:rPr lang="en-US" sz="3200" dirty="0" smtClean="0"/>
              <a:t>University of Birmingham</a:t>
            </a:r>
            <a:endParaRPr lang="en-US" sz="3200" dirty="0"/>
          </a:p>
          <a:p>
            <a:r>
              <a:rPr lang="en-US" sz="3200" smtClean="0"/>
              <a:t>January 19, </a:t>
            </a:r>
            <a:r>
              <a:rPr lang="en-US" sz="3200" dirty="0" smtClean="0"/>
              <a:t>2018</a:t>
            </a:r>
            <a:endParaRPr lang="en-US" sz="3200" dirty="0"/>
          </a:p>
          <a:p>
            <a:endParaRPr lang="en-US"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13795" y="1796362"/>
            <a:ext cx="4199303" cy="2799535"/>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758" y="5708087"/>
            <a:ext cx="9711835" cy="926092"/>
          </a:xfrm>
          <a:prstGeom prst="rect">
            <a:avLst/>
          </a:prstGeom>
        </p:spPr>
      </p:pic>
      <p:sp>
        <p:nvSpPr>
          <p:cNvPr id="6" name="TextBox 5"/>
          <p:cNvSpPr txBox="1"/>
          <p:nvPr/>
        </p:nvSpPr>
        <p:spPr>
          <a:xfrm>
            <a:off x="0" y="4690327"/>
            <a:ext cx="6257026" cy="923330"/>
          </a:xfrm>
          <a:prstGeom prst="rect">
            <a:avLst/>
          </a:prstGeom>
          <a:noFill/>
        </p:spPr>
        <p:txBody>
          <a:bodyPr wrap="square" rtlCol="0">
            <a:spAutoFit/>
          </a:bodyPr>
          <a:lstStyle/>
          <a:p>
            <a:pPr algn="ctr"/>
            <a:r>
              <a:rPr lang="en-US" dirty="0" smtClean="0"/>
              <a:t>Director, IASP. </a:t>
            </a:r>
            <a:r>
              <a:rPr lang="en-US" dirty="0" err="1" smtClean="0"/>
              <a:t>Prokross</a:t>
            </a:r>
            <a:r>
              <a:rPr lang="en-US" dirty="0" smtClean="0"/>
              <a:t> Professor of Law and Social Policy Heller School for Social Policy and Management, </a:t>
            </a:r>
          </a:p>
          <a:p>
            <a:pPr algn="ctr"/>
            <a:r>
              <a:rPr lang="en-US" dirty="0" smtClean="0"/>
              <a:t>Brandeis University</a:t>
            </a:r>
            <a:endParaRPr lang="en-US" dirty="0"/>
          </a:p>
        </p:txBody>
      </p:sp>
      <p:pic>
        <p:nvPicPr>
          <p:cNvPr id="7" name="Picture 6"/>
          <p:cNvPicPr>
            <a:picLocks noChangeAspect="1"/>
          </p:cNvPicPr>
          <p:nvPr/>
        </p:nvPicPr>
        <p:blipFill>
          <a:blip r:embed="rId4"/>
          <a:stretch>
            <a:fillRect/>
          </a:stretch>
        </p:blipFill>
        <p:spPr>
          <a:xfrm>
            <a:off x="9139274" y="4508624"/>
            <a:ext cx="514273" cy="514273"/>
          </a:xfrm>
          <a:prstGeom prst="rect">
            <a:avLst/>
          </a:prstGeom>
        </p:spPr>
      </p:pic>
      <p:sp>
        <p:nvSpPr>
          <p:cNvPr id="8" name="Rectangle 7"/>
          <p:cNvSpPr/>
          <p:nvPr/>
        </p:nvSpPr>
        <p:spPr>
          <a:xfrm>
            <a:off x="9185097" y="4422733"/>
            <a:ext cx="2630184" cy="1200329"/>
          </a:xfrm>
          <a:prstGeom prst="rect">
            <a:avLst/>
          </a:prstGeom>
        </p:spPr>
        <p:txBody>
          <a:bodyPr wrap="square">
            <a:spAutoFit/>
          </a:bodyPr>
          <a:lstStyle/>
          <a:p>
            <a:pPr algn="ctr"/>
            <a:r>
              <a:rPr lang="en-US" dirty="0"/>
              <a:t>@</a:t>
            </a:r>
            <a:r>
              <a:rPr lang="en-US" dirty="0" err="1"/>
              <a:t>tmshapiro</a:t>
            </a:r>
            <a:endParaRPr lang="en-US" dirty="0"/>
          </a:p>
          <a:p>
            <a:pPr algn="ctr"/>
            <a:r>
              <a:rPr lang="en-US" dirty="0"/>
              <a:t>@</a:t>
            </a:r>
            <a:r>
              <a:rPr lang="en-US" dirty="0" err="1"/>
              <a:t>IASP_Heller</a:t>
            </a:r>
            <a:endParaRPr lang="en-US" dirty="0"/>
          </a:p>
          <a:p>
            <a:pPr algn="ctr"/>
            <a:r>
              <a:rPr lang="en-US" dirty="0"/>
              <a:t>#</a:t>
            </a:r>
            <a:r>
              <a:rPr lang="en-US" dirty="0" err="1"/>
              <a:t>ToxicInequality</a:t>
            </a:r>
            <a:endParaRPr lang="en-US" dirty="0"/>
          </a:p>
          <a:p>
            <a:pPr algn="ctr"/>
            <a:r>
              <a:rPr lang="en-US" dirty="0"/>
              <a:t>#</a:t>
            </a:r>
            <a:r>
              <a:rPr lang="en-US" dirty="0" err="1"/>
              <a:t>RacialWealthGap</a:t>
            </a:r>
            <a:endParaRPr lang="en-US" dirty="0"/>
          </a:p>
        </p:txBody>
      </p:sp>
    </p:spTree>
    <p:extLst>
      <p:ext uri="{BB962C8B-B14F-4D97-AF65-F5344CB8AC3E}">
        <p14:creationId xmlns:p14="http://schemas.microsoft.com/office/powerpoint/2010/main" val="396524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Toxic Inequality?</a:t>
            </a:r>
            <a:endParaRPr lang="en-US" dirty="0"/>
          </a:p>
        </p:txBody>
      </p:sp>
      <p:sp>
        <p:nvSpPr>
          <p:cNvPr id="3" name="Content Placeholder 2"/>
          <p:cNvSpPr>
            <a:spLocks noGrp="1"/>
          </p:cNvSpPr>
          <p:nvPr>
            <p:ph sz="half" idx="1"/>
          </p:nvPr>
        </p:nvSpPr>
        <p:spPr>
          <a:xfrm>
            <a:off x="913795" y="1732449"/>
            <a:ext cx="10353762" cy="4058750"/>
          </a:xfrm>
        </p:spPr>
        <p:txBody>
          <a:bodyPr/>
          <a:lstStyle/>
          <a:p>
            <a:r>
              <a:rPr lang="en-US" sz="3200" dirty="0">
                <a:latin typeface="Calibri" charset="0"/>
                <a:ea typeface="Calibri" charset="0"/>
                <a:cs typeface="Calibri" charset="0"/>
              </a:rPr>
              <a:t>Convergence, Not Your Ordinary Inequality</a:t>
            </a:r>
          </a:p>
          <a:p>
            <a:r>
              <a:rPr lang="en-US" sz="3200" dirty="0">
                <a:latin typeface="Calibri" charset="0"/>
                <a:ea typeface="Calibri" charset="0"/>
                <a:cs typeface="Calibri" charset="0"/>
              </a:rPr>
              <a:t>Historic Income and Wealth Inequality</a:t>
            </a:r>
          </a:p>
          <a:p>
            <a:r>
              <a:rPr lang="en-US" sz="3200" dirty="0">
                <a:latin typeface="Calibri" charset="0"/>
                <a:ea typeface="Calibri" charset="0"/>
                <a:cs typeface="Calibri" charset="0"/>
              </a:rPr>
              <a:t>Stalled Mobility/Stagnated Living Standards</a:t>
            </a:r>
          </a:p>
          <a:p>
            <a:r>
              <a:rPr lang="en-US" sz="3200" dirty="0">
                <a:latin typeface="Calibri" charset="0"/>
                <a:ea typeface="Calibri" charset="0"/>
                <a:cs typeface="Calibri" charset="0"/>
              </a:rPr>
              <a:t>Widening Racial Wealth Gap</a:t>
            </a:r>
          </a:p>
          <a:p>
            <a:r>
              <a:rPr lang="en-US" sz="3200" dirty="0">
                <a:latin typeface="Calibri" charset="0"/>
                <a:ea typeface="Calibri" charset="0"/>
                <a:cs typeface="Calibri" charset="0"/>
              </a:rPr>
              <a:t>Demographic Changes</a:t>
            </a:r>
          </a:p>
          <a:p>
            <a:r>
              <a:rPr lang="en-US" sz="3200" dirty="0">
                <a:latin typeface="Calibri" charset="0"/>
                <a:ea typeface="Calibri" charset="0"/>
                <a:cs typeface="Calibri" charset="0"/>
              </a:rPr>
              <a:t>Pandering to Racial Anxieties</a:t>
            </a:r>
          </a:p>
          <a:p>
            <a:endParaRPr lang="en-US" dirty="0"/>
          </a:p>
        </p:txBody>
      </p:sp>
    </p:spTree>
    <p:extLst>
      <p:ext uri="{BB962C8B-B14F-4D97-AF65-F5344CB8AC3E}">
        <p14:creationId xmlns:p14="http://schemas.microsoft.com/office/powerpoint/2010/main" val="208976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436" y="401053"/>
            <a:ext cx="7517081" cy="6432427"/>
          </a:xfrm>
          <a:prstGeom prst="rect">
            <a:avLst/>
          </a:prstGeom>
          <a:noFill/>
          <a:ln>
            <a:noFill/>
          </a:ln>
          <a:effectLst>
            <a:outerShdw blurRad="25400" dir="17880000">
              <a:srgbClr val="000000">
                <a:alpha val="46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244436" y="0"/>
            <a:ext cx="7517081" cy="609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7860" y="18257"/>
            <a:ext cx="6645275"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426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2"/>
          <p:cNvPicPr>
            <a:picLocks noGrp="1" noChangeAspect="1"/>
          </p:cNvPicPr>
          <p:nvPr/>
        </p:nvPicPr>
        <p:blipFill rotWithShape="1">
          <a:blip r:embed="rId2" cstate="print">
            <a:extLst>
              <a:ext uri="{28A0092B-C50C-407E-A947-70E740481C1C}">
                <a14:useLocalDpi xmlns:a14="http://schemas.microsoft.com/office/drawing/2010/main" val="0"/>
              </a:ext>
            </a:extLst>
          </a:blip>
          <a:srcRect b="9386"/>
          <a:stretch/>
        </p:blipFill>
        <p:spPr>
          <a:xfrm>
            <a:off x="3543300" y="392526"/>
            <a:ext cx="5105399" cy="6072948"/>
          </a:xfrm>
          <a:prstGeom prst="rect">
            <a:avLst/>
          </a:prstGeom>
          <a:effectLst>
            <a:outerShdw blurRad="25400" dir="17880000">
              <a:srgbClr val="000000">
                <a:alpha val="46000"/>
              </a:srgbClr>
            </a:outerShdw>
          </a:effectLst>
        </p:spPr>
      </p:pic>
    </p:spTree>
    <p:extLst>
      <p:ext uri="{BB962C8B-B14F-4D97-AF65-F5344CB8AC3E}">
        <p14:creationId xmlns:p14="http://schemas.microsoft.com/office/powerpoint/2010/main" val="334659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What Happens to Wealth…</a:t>
            </a:r>
            <a:br>
              <a:rPr lang="en-US" dirty="0" smtClean="0"/>
            </a:br>
            <a:r>
              <a:rPr lang="en-US" dirty="0" smtClean="0"/>
              <a:t> Once Incomes are Similar?</a:t>
            </a:r>
            <a:endParaRPr lang="en-US" dirty="0"/>
          </a:p>
        </p:txBody>
      </p:sp>
      <p:graphicFrame>
        <p:nvGraphicFramePr>
          <p:cNvPr id="6" name="Content Placeholder 5"/>
          <p:cNvGraphicFramePr>
            <a:graphicFrameLocks noGrp="1"/>
          </p:cNvGraphicFramePr>
          <p:nvPr>
            <p:ph idx="1"/>
            <p:extLst/>
          </p:nvPr>
        </p:nvGraphicFramePr>
        <p:xfrm>
          <a:off x="838200" y="1825625"/>
          <a:ext cx="10515600" cy="3102127"/>
        </p:xfrm>
        <a:graphic>
          <a:graphicData uri="http://schemas.openxmlformats.org/drawingml/2006/table">
            <a:tbl>
              <a:tblPr firstRow="1" bandRow="1">
                <a:tableStyleId>{5C22544A-7EE6-4342-B048-85BDC9FD1C3A}</a:tableStyleId>
              </a:tblPr>
              <a:tblGrid>
                <a:gridCol w="1966645">
                  <a:extLst>
                    <a:ext uri="{9D8B030D-6E8A-4147-A177-3AD203B41FA5}">
                      <a16:colId xmlns:a16="http://schemas.microsoft.com/office/drawing/2014/main" xmlns="" val="3840147104"/>
                    </a:ext>
                  </a:extLst>
                </a:gridCol>
                <a:gridCol w="2239595">
                  <a:extLst>
                    <a:ext uri="{9D8B030D-6E8A-4147-A177-3AD203B41FA5}">
                      <a16:colId xmlns:a16="http://schemas.microsoft.com/office/drawing/2014/main" xmlns="" val="3121562617"/>
                    </a:ext>
                  </a:extLst>
                </a:gridCol>
                <a:gridCol w="1099506">
                  <a:extLst>
                    <a:ext uri="{9D8B030D-6E8A-4147-A177-3AD203B41FA5}">
                      <a16:colId xmlns:a16="http://schemas.microsoft.com/office/drawing/2014/main" xmlns="" val="2822700836"/>
                    </a:ext>
                  </a:extLst>
                </a:gridCol>
                <a:gridCol w="2229492">
                  <a:extLst>
                    <a:ext uri="{9D8B030D-6E8A-4147-A177-3AD203B41FA5}">
                      <a16:colId xmlns:a16="http://schemas.microsoft.com/office/drawing/2014/main" xmlns="" val="1040105202"/>
                    </a:ext>
                  </a:extLst>
                </a:gridCol>
                <a:gridCol w="2980362">
                  <a:extLst>
                    <a:ext uri="{9D8B030D-6E8A-4147-A177-3AD203B41FA5}">
                      <a16:colId xmlns:a16="http://schemas.microsoft.com/office/drawing/2014/main" xmlns="" val="3855038715"/>
                    </a:ext>
                  </a:extLst>
                </a:gridCol>
              </a:tblGrid>
              <a:tr h="663727">
                <a:tc>
                  <a:txBody>
                    <a:bodyPr/>
                    <a:lstStyle/>
                    <a:p>
                      <a:r>
                        <a:rPr lang="en-US" dirty="0" smtClean="0"/>
                        <a:t>Income</a:t>
                      </a:r>
                      <a:r>
                        <a:rPr lang="en-US" baseline="0" dirty="0" smtClean="0"/>
                        <a:t> Band</a:t>
                      </a:r>
                      <a:endParaRPr lang="en-US" dirty="0"/>
                    </a:p>
                  </a:txBody>
                  <a:tcPr/>
                </a:tc>
                <a:tc>
                  <a:txBody>
                    <a:bodyPr/>
                    <a:lstStyle/>
                    <a:p>
                      <a:r>
                        <a:rPr lang="en-US" dirty="0" smtClean="0"/>
                        <a:t>White, Non-Hispanic</a:t>
                      </a:r>
                    </a:p>
                    <a:p>
                      <a:r>
                        <a:rPr lang="en-US" dirty="0" smtClean="0"/>
                        <a:t>Net</a:t>
                      </a:r>
                      <a:r>
                        <a:rPr lang="en-US" baseline="0" dirty="0" smtClean="0"/>
                        <a:t> Wealth</a:t>
                      </a:r>
                      <a:endParaRPr lang="en-US" dirty="0"/>
                    </a:p>
                  </a:txBody>
                  <a:tcPr/>
                </a:tc>
                <a:tc>
                  <a:txBody>
                    <a:bodyPr/>
                    <a:lstStyle/>
                    <a:p>
                      <a:r>
                        <a:rPr lang="en-US" dirty="0" smtClean="0"/>
                        <a:t>Black</a:t>
                      </a:r>
                    </a:p>
                    <a:p>
                      <a:r>
                        <a:rPr lang="en-US" dirty="0" smtClean="0"/>
                        <a:t>Net Wealth</a:t>
                      </a:r>
                      <a:endParaRPr lang="en-US" dirty="0"/>
                    </a:p>
                  </a:txBody>
                  <a:tcPr/>
                </a:tc>
                <a:tc>
                  <a:txBody>
                    <a:bodyPr/>
                    <a:lstStyle/>
                    <a:p>
                      <a:r>
                        <a:rPr lang="en-US" dirty="0" smtClean="0"/>
                        <a:t>Black-to-White</a:t>
                      </a:r>
                      <a:r>
                        <a:rPr lang="en-US" baseline="0" dirty="0" smtClean="0"/>
                        <a:t> Ratio</a:t>
                      </a:r>
                      <a:endParaRPr lang="en-US" dirty="0"/>
                    </a:p>
                  </a:txBody>
                  <a:tcPr/>
                </a:tc>
                <a:tc>
                  <a:txBody>
                    <a:bodyPr/>
                    <a:lstStyle/>
                    <a:p>
                      <a:r>
                        <a:rPr lang="en-US" dirty="0" smtClean="0"/>
                        <a:t>Latino-to-White Ratio</a:t>
                      </a:r>
                      <a:endParaRPr lang="en-US" dirty="0"/>
                    </a:p>
                  </a:txBody>
                  <a:tcPr/>
                </a:tc>
                <a:extLst>
                  <a:ext uri="{0D108BD9-81ED-4DB2-BD59-A6C34878D82A}">
                    <a16:rowId xmlns:a16="http://schemas.microsoft.com/office/drawing/2014/main" xmlns="" val="2312783808"/>
                  </a:ext>
                </a:extLst>
              </a:tr>
              <a:tr h="6298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&lt;25</a:t>
                      </a:r>
                      <a:r>
                        <a:rPr lang="en-US" baseline="30000" dirty="0" smtClean="0"/>
                        <a:t>th</a:t>
                      </a:r>
                      <a:r>
                        <a:rPr lang="en-US" baseline="0" dirty="0" smtClean="0"/>
                        <a:t> Percentile</a:t>
                      </a:r>
                      <a:endParaRPr lang="en-US" dirty="0" smtClean="0"/>
                    </a:p>
                    <a:p>
                      <a:r>
                        <a:rPr lang="en-US" sz="1800" dirty="0" smtClean="0"/>
                        <a:t>(&lt;$25k)</a:t>
                      </a:r>
                      <a:endParaRPr lang="en-US" sz="1800" dirty="0"/>
                    </a:p>
                  </a:txBody>
                  <a:tcPr/>
                </a:tc>
                <a:tc>
                  <a:txBody>
                    <a:bodyPr/>
                    <a:lstStyle/>
                    <a:p>
                      <a:r>
                        <a:rPr lang="en-US" dirty="0" smtClean="0"/>
                        <a:t>$13,400</a:t>
                      </a:r>
                      <a:endParaRPr lang="en-US" dirty="0"/>
                    </a:p>
                  </a:txBody>
                  <a:tcPr/>
                </a:tc>
                <a:tc>
                  <a:txBody>
                    <a:bodyPr/>
                    <a:lstStyle/>
                    <a:p>
                      <a:r>
                        <a:rPr lang="en-US" dirty="0" smtClean="0"/>
                        <a:t>$210</a:t>
                      </a:r>
                      <a:endParaRPr lang="en-US" dirty="0"/>
                    </a:p>
                  </a:txBody>
                  <a:tcPr/>
                </a:tc>
                <a:tc>
                  <a:txBody>
                    <a:bodyPr/>
                    <a:lstStyle/>
                    <a:p>
                      <a:r>
                        <a:rPr lang="en-US" dirty="0" smtClean="0">
                          <a:solidFill>
                            <a:srgbClr val="FF0000"/>
                          </a:solidFill>
                        </a:rPr>
                        <a:t>.15</a:t>
                      </a:r>
                      <a:endParaRPr lang="en-US" dirty="0">
                        <a:solidFill>
                          <a:srgbClr val="FF0000"/>
                        </a:solidFill>
                      </a:endParaRPr>
                    </a:p>
                  </a:txBody>
                  <a:tcPr/>
                </a:tc>
                <a:tc>
                  <a:txBody>
                    <a:bodyPr/>
                    <a:lstStyle/>
                    <a:p>
                      <a:r>
                        <a:rPr lang="en-US" dirty="0" smtClean="0">
                          <a:solidFill>
                            <a:srgbClr val="FF0000"/>
                          </a:solidFill>
                        </a:rPr>
                        <a:t>.10</a:t>
                      </a:r>
                      <a:endParaRPr lang="en-US" dirty="0">
                        <a:solidFill>
                          <a:srgbClr val="FF0000"/>
                        </a:solidFill>
                      </a:endParaRPr>
                    </a:p>
                  </a:txBody>
                  <a:tcPr/>
                </a:tc>
                <a:extLst>
                  <a:ext uri="{0D108BD9-81ED-4DB2-BD59-A6C34878D82A}">
                    <a16:rowId xmlns:a16="http://schemas.microsoft.com/office/drawing/2014/main" xmlns="" val="91678517"/>
                  </a:ext>
                </a:extLst>
              </a:tr>
              <a:tr h="663727">
                <a:tc>
                  <a:txBody>
                    <a:bodyPr/>
                    <a:lstStyle/>
                    <a:p>
                      <a:r>
                        <a:rPr lang="en-US" dirty="0" smtClean="0"/>
                        <a:t>40</a:t>
                      </a:r>
                      <a:r>
                        <a:rPr lang="en-US" baseline="30000" dirty="0" smtClean="0"/>
                        <a:t>th</a:t>
                      </a:r>
                      <a:r>
                        <a:rPr lang="en-US" dirty="0" smtClean="0"/>
                        <a:t>-60</a:t>
                      </a:r>
                      <a:r>
                        <a:rPr lang="en-US" baseline="30000" dirty="0" smtClean="0"/>
                        <a:t>th</a:t>
                      </a:r>
                      <a:r>
                        <a:rPr lang="en-US" baseline="0" dirty="0" smtClean="0"/>
                        <a:t> Percentile</a:t>
                      </a:r>
                    </a:p>
                    <a:p>
                      <a:r>
                        <a:rPr lang="en-US" sz="1600" baseline="0" dirty="0" smtClean="0"/>
                        <a:t>($40-66k)</a:t>
                      </a:r>
                      <a:endParaRPr lang="en-US" sz="1600" dirty="0"/>
                    </a:p>
                  </a:txBody>
                  <a:tcPr/>
                </a:tc>
                <a:tc>
                  <a:txBody>
                    <a:bodyPr/>
                    <a:lstStyle/>
                    <a:p>
                      <a:r>
                        <a:rPr lang="en-US" dirty="0" smtClean="0"/>
                        <a:t>$97,500</a:t>
                      </a:r>
                      <a:endParaRPr lang="en-US" dirty="0"/>
                    </a:p>
                  </a:txBody>
                  <a:tcPr/>
                </a:tc>
                <a:tc>
                  <a:txBody>
                    <a:bodyPr/>
                    <a:lstStyle/>
                    <a:p>
                      <a:r>
                        <a:rPr lang="en-US" dirty="0" smtClean="0"/>
                        <a:t>$21,000</a:t>
                      </a:r>
                      <a:endParaRPr lang="en-US" dirty="0"/>
                    </a:p>
                  </a:txBody>
                  <a:tcPr/>
                </a:tc>
                <a:tc>
                  <a:txBody>
                    <a:bodyPr/>
                    <a:lstStyle/>
                    <a:p>
                      <a:r>
                        <a:rPr lang="en-US" dirty="0" smtClean="0">
                          <a:solidFill>
                            <a:srgbClr val="FF0000"/>
                          </a:solidFill>
                        </a:rPr>
                        <a:t>.22</a:t>
                      </a:r>
                      <a:endParaRPr lang="en-US" dirty="0">
                        <a:solidFill>
                          <a:srgbClr val="FF0000"/>
                        </a:solidFill>
                      </a:endParaRPr>
                    </a:p>
                  </a:txBody>
                  <a:tcPr/>
                </a:tc>
                <a:tc>
                  <a:txBody>
                    <a:bodyPr/>
                    <a:lstStyle/>
                    <a:p>
                      <a:r>
                        <a:rPr lang="en-US" dirty="0" smtClean="0">
                          <a:solidFill>
                            <a:srgbClr val="FF0000"/>
                          </a:solidFill>
                        </a:rPr>
                        <a:t>.18</a:t>
                      </a:r>
                      <a:endParaRPr lang="en-US" dirty="0">
                        <a:solidFill>
                          <a:srgbClr val="FF0000"/>
                        </a:solidFill>
                      </a:endParaRPr>
                    </a:p>
                  </a:txBody>
                  <a:tcPr/>
                </a:tc>
                <a:extLst>
                  <a:ext uri="{0D108BD9-81ED-4DB2-BD59-A6C34878D82A}">
                    <a16:rowId xmlns:a16="http://schemas.microsoft.com/office/drawing/2014/main" xmlns="" val="951732583"/>
                  </a:ext>
                </a:extLst>
              </a:tr>
              <a:tr h="663727">
                <a:tc>
                  <a:txBody>
                    <a:bodyPr/>
                    <a:lstStyle/>
                    <a:p>
                      <a:r>
                        <a:rPr lang="en-US" dirty="0" smtClean="0"/>
                        <a:t>&gt;75</a:t>
                      </a:r>
                      <a:r>
                        <a:rPr lang="en-US" baseline="30000" dirty="0" smtClean="0"/>
                        <a:t>th</a:t>
                      </a:r>
                      <a:r>
                        <a:rPr lang="en-US" dirty="0" smtClean="0"/>
                        <a:t> Percentile</a:t>
                      </a:r>
                    </a:p>
                    <a:p>
                      <a:r>
                        <a:rPr lang="en-US" sz="1600" dirty="0" smtClean="0"/>
                        <a:t>(&gt;$95k)</a:t>
                      </a:r>
                      <a:endParaRPr lang="en-US" sz="1600" dirty="0"/>
                    </a:p>
                  </a:txBody>
                  <a:tcPr/>
                </a:tc>
                <a:tc>
                  <a:txBody>
                    <a:bodyPr/>
                    <a:lstStyle/>
                    <a:p>
                      <a:r>
                        <a:rPr lang="en-US" dirty="0" smtClean="0"/>
                        <a:t>$398,500</a:t>
                      </a:r>
                      <a:endParaRPr lang="en-US" dirty="0"/>
                    </a:p>
                  </a:txBody>
                  <a:tcPr/>
                </a:tc>
                <a:tc>
                  <a:txBody>
                    <a:bodyPr/>
                    <a:lstStyle/>
                    <a:p>
                      <a:r>
                        <a:rPr lang="en-US" dirty="0" smtClean="0"/>
                        <a:t>$172,000</a:t>
                      </a:r>
                      <a:endParaRPr lang="en-US" dirty="0"/>
                    </a:p>
                  </a:txBody>
                  <a:tcPr/>
                </a:tc>
                <a:tc>
                  <a:txBody>
                    <a:bodyPr/>
                    <a:lstStyle/>
                    <a:p>
                      <a:r>
                        <a:rPr lang="en-US" dirty="0" smtClean="0">
                          <a:solidFill>
                            <a:srgbClr val="FF0000"/>
                          </a:solidFill>
                        </a:rPr>
                        <a:t>.43</a:t>
                      </a:r>
                      <a:endParaRPr lang="en-US" dirty="0">
                        <a:solidFill>
                          <a:srgbClr val="FF0000"/>
                        </a:solidFill>
                      </a:endParaRPr>
                    </a:p>
                  </a:txBody>
                  <a:tcPr/>
                </a:tc>
                <a:tc>
                  <a:txBody>
                    <a:bodyPr/>
                    <a:lstStyle/>
                    <a:p>
                      <a:r>
                        <a:rPr lang="en-US" dirty="0" smtClean="0">
                          <a:solidFill>
                            <a:srgbClr val="FF0000"/>
                          </a:solidFill>
                        </a:rPr>
                        <a:t>.37</a:t>
                      </a:r>
                      <a:endParaRPr lang="en-US" dirty="0">
                        <a:solidFill>
                          <a:srgbClr val="FF0000"/>
                        </a:solidFill>
                      </a:endParaRPr>
                    </a:p>
                  </a:txBody>
                  <a:tcPr/>
                </a:tc>
                <a:extLst>
                  <a:ext uri="{0D108BD9-81ED-4DB2-BD59-A6C34878D82A}">
                    <a16:rowId xmlns:a16="http://schemas.microsoft.com/office/drawing/2014/main" xmlns="" val="1493834550"/>
                  </a:ext>
                </a:extLst>
              </a:tr>
            </a:tbl>
          </a:graphicData>
        </a:graphic>
      </p:graphicFrame>
      <p:sp>
        <p:nvSpPr>
          <p:cNvPr id="7" name="TextBox 6"/>
          <p:cNvSpPr txBox="1"/>
          <p:nvPr/>
        </p:nvSpPr>
        <p:spPr>
          <a:xfrm>
            <a:off x="838200" y="5097354"/>
            <a:ext cx="1802096" cy="584775"/>
          </a:xfrm>
          <a:prstGeom prst="rect">
            <a:avLst/>
          </a:prstGeom>
          <a:noFill/>
        </p:spPr>
        <p:txBody>
          <a:bodyPr wrap="none" rtlCol="0">
            <a:spAutoFit/>
          </a:bodyPr>
          <a:lstStyle/>
          <a:p>
            <a:r>
              <a:rPr lang="en-US" sz="1600" dirty="0" smtClean="0"/>
              <a:t>PSID, 2014 Panel</a:t>
            </a:r>
          </a:p>
          <a:p>
            <a:r>
              <a:rPr lang="en-US" sz="1600" dirty="0" smtClean="0"/>
              <a:t>IASP Calculations</a:t>
            </a:r>
            <a:endParaRPr lang="en-US" sz="1600" dirty="0"/>
          </a:p>
        </p:txBody>
      </p:sp>
    </p:spTree>
    <p:extLst>
      <p:ext uri="{BB962C8B-B14F-4D97-AF65-F5344CB8AC3E}">
        <p14:creationId xmlns:p14="http://schemas.microsoft.com/office/powerpoint/2010/main" val="128533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Meet Patricia </a:t>
            </a:r>
            <a:r>
              <a:rPr lang="en-US" dirty="0" err="1" smtClean="0"/>
              <a:t>Arroya</a:t>
            </a:r>
            <a:endParaRPr lang="en-US" dirty="0"/>
          </a:p>
        </p:txBody>
      </p:sp>
      <p:sp>
        <p:nvSpPr>
          <p:cNvPr id="6" name="Content Placeholder 5"/>
          <p:cNvSpPr>
            <a:spLocks noGrp="1"/>
          </p:cNvSpPr>
          <p:nvPr>
            <p:ph idx="1"/>
          </p:nvPr>
        </p:nvSpPr>
        <p:spPr/>
        <p:txBody>
          <a:bodyPr>
            <a:normAutofit/>
          </a:bodyPr>
          <a:lstStyle/>
          <a:p>
            <a:r>
              <a:rPr lang="en-US" dirty="0" smtClean="0"/>
              <a:t>Single Mom, welfare-to-work policy transition</a:t>
            </a:r>
          </a:p>
          <a:p>
            <a:r>
              <a:rPr lang="en-US" dirty="0" smtClean="0"/>
              <a:t>South Central, Watts</a:t>
            </a:r>
          </a:p>
          <a:p>
            <a:r>
              <a:rPr lang="en-US" dirty="0" smtClean="0"/>
              <a:t>FSS</a:t>
            </a:r>
          </a:p>
          <a:p>
            <a:r>
              <a:rPr lang="en-US" dirty="0" smtClean="0"/>
              <a:t>Inland Empire, KB Homes, Foreclosure Crisis, </a:t>
            </a:r>
          </a:p>
          <a:p>
            <a:r>
              <a:rPr lang="en-US" dirty="0" smtClean="0"/>
              <a:t>KB, Full Service Operation, Linked loan to Countrywide!</a:t>
            </a:r>
          </a:p>
          <a:p>
            <a:endParaRPr lang="en-US" dirty="0"/>
          </a:p>
          <a:p>
            <a:r>
              <a:rPr lang="en-US" dirty="0" smtClean="0"/>
              <a:t>One of 187 Families interview, 1998-1999 and followed up 2010-2011</a:t>
            </a:r>
          </a:p>
          <a:p>
            <a:endParaRPr lang="en-US" dirty="0"/>
          </a:p>
        </p:txBody>
      </p:sp>
    </p:spTree>
    <p:extLst>
      <p:ext uri="{BB962C8B-B14F-4D97-AF65-F5344CB8AC3E}">
        <p14:creationId xmlns:p14="http://schemas.microsoft.com/office/powerpoint/2010/main" val="2601555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 calcmode="lin" valueType="num">
                                      <p:cBhvr additive="base">
                                        <p:cTn id="32"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7778"/>
          <a:stretch/>
        </p:blipFill>
        <p:spPr>
          <a:xfrm>
            <a:off x="3209730" y="266700"/>
            <a:ext cx="5772540" cy="6324600"/>
          </a:xfrm>
          <a:prstGeom prst="rect">
            <a:avLst/>
          </a:prstGeom>
        </p:spPr>
      </p:pic>
    </p:spTree>
    <p:extLst>
      <p:ext uri="{BB962C8B-B14F-4D97-AF65-F5344CB8AC3E}">
        <p14:creationId xmlns:p14="http://schemas.microsoft.com/office/powerpoint/2010/main" val="278296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Inequality Preserved by Policy</a:t>
            </a:r>
            <a:endParaRPr lang="en-US" dirty="0"/>
          </a:p>
        </p:txBody>
      </p:sp>
      <p:sp>
        <p:nvSpPr>
          <p:cNvPr id="3" name="Content Placeholder 2"/>
          <p:cNvSpPr>
            <a:spLocks noGrp="1"/>
          </p:cNvSpPr>
          <p:nvPr>
            <p:ph idx="1"/>
          </p:nvPr>
        </p:nvSpPr>
        <p:spPr/>
        <p:txBody>
          <a:bodyPr/>
          <a:lstStyle/>
          <a:p>
            <a:r>
              <a:rPr lang="en-US" sz="3600" dirty="0"/>
              <a:t>Tax Policy Actively Redistributes to the top, widens racial wealth gap</a:t>
            </a:r>
          </a:p>
          <a:p>
            <a:r>
              <a:rPr lang="en-US" sz="3600" dirty="0"/>
              <a:t>Disincentives to </a:t>
            </a:r>
            <a:r>
              <a:rPr lang="en-US" sz="3600" dirty="0" smtClean="0"/>
              <a:t>Savings</a:t>
            </a:r>
          </a:p>
          <a:p>
            <a:r>
              <a:rPr lang="en-US" sz="3600" dirty="0" smtClean="0"/>
              <a:t>Mortgage Interest Deduction (MID)</a:t>
            </a:r>
            <a:endParaRPr lang="en-US" sz="3600" dirty="0"/>
          </a:p>
          <a:p>
            <a:r>
              <a:rPr lang="en-US" sz="3600" dirty="0"/>
              <a:t>Estate Tax</a:t>
            </a:r>
          </a:p>
          <a:p>
            <a:endParaRPr lang="en-US" dirty="0"/>
          </a:p>
        </p:txBody>
      </p:sp>
    </p:spTree>
    <p:extLst>
      <p:ext uri="{BB962C8B-B14F-4D97-AF65-F5344CB8AC3E}">
        <p14:creationId xmlns:p14="http://schemas.microsoft.com/office/powerpoint/2010/main" val="254692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xmlns="" name="Slate" id="{C3F70B94-7CE9-428E-ADC1-3269CC2C3385}" vid="{3F2DE9A5-64E6-437C-A389-CC4477E817E8}"/>
    </a:ext>
  </a:extLst>
</a:theme>
</file>

<file path=ppt/theme/theme2.xml><?xml version="1.0" encoding="utf-8"?>
<a:theme xmlns:a="http://schemas.openxmlformats.org/drawingml/2006/main" name="Office Theme">
  <a:themeElements>
    <a:clrScheme name="BrushedMetal">
      <a:dk1>
        <a:sysClr val="windowText" lastClr="000000"/>
      </a:dk1>
      <a:lt1>
        <a:sysClr val="window" lastClr="FFFFFF"/>
      </a:lt1>
      <a:dk2>
        <a:srgbClr val="2F333A"/>
      </a:dk2>
      <a:lt2>
        <a:srgbClr val="E4F9F9"/>
      </a:lt2>
      <a:accent1>
        <a:srgbClr val="07CB98"/>
      </a:accent1>
      <a:accent2>
        <a:srgbClr val="5A90D1"/>
      </a:accent2>
      <a:accent3>
        <a:srgbClr val="E6AD1E"/>
      </a:accent3>
      <a:accent4>
        <a:srgbClr val="EA6312"/>
      </a:accent4>
      <a:accent5>
        <a:srgbClr val="8253A9"/>
      </a:accent5>
      <a:accent6>
        <a:srgbClr val="CB274A"/>
      </a:accent6>
      <a:hlink>
        <a:srgbClr val="5A90D1"/>
      </a:hlink>
      <a:folHlink>
        <a:srgbClr val="969696"/>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BrushedMetal">
      <a:dk1>
        <a:sysClr val="windowText" lastClr="000000"/>
      </a:dk1>
      <a:lt1>
        <a:sysClr val="window" lastClr="FFFFFF"/>
      </a:lt1>
      <a:dk2>
        <a:srgbClr val="2F333A"/>
      </a:dk2>
      <a:lt2>
        <a:srgbClr val="E4F9F9"/>
      </a:lt2>
      <a:accent1>
        <a:srgbClr val="07CB98"/>
      </a:accent1>
      <a:accent2>
        <a:srgbClr val="5A90D1"/>
      </a:accent2>
      <a:accent3>
        <a:srgbClr val="E6AD1E"/>
      </a:accent3>
      <a:accent4>
        <a:srgbClr val="EA6312"/>
      </a:accent4>
      <a:accent5>
        <a:srgbClr val="8253A9"/>
      </a:accent5>
      <a:accent6>
        <a:srgbClr val="CB274A"/>
      </a:accent6>
      <a:hlink>
        <a:srgbClr val="5A90D1"/>
      </a:hlink>
      <a:folHlink>
        <a:srgbClr val="969696"/>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C05A15-2C36-4B2C-9ED7-7313D59409A3}">
  <ds:schemaRefs>
    <ds:schemaRef ds:uri="http://schemas.microsoft.com/sharepoint/v3/contenttype/forms"/>
  </ds:schemaRefs>
</ds:datastoreItem>
</file>

<file path=customXml/itemProps2.xml><?xml version="1.0" encoding="utf-8"?>
<ds:datastoreItem xmlns:ds="http://schemas.openxmlformats.org/officeDocument/2006/customXml" ds:itemID="{85A16170-AED4-43FB-90C7-1F1653EBFACC}">
  <ds:schemaRefs>
    <ds:schemaRef ds:uri="http://schemas.microsoft.com/office/2006/documentManagement/types"/>
    <ds:schemaRef ds:uri="http://schemas.openxmlformats.org/package/2006/metadata/core-properties"/>
    <ds:schemaRef ds:uri="http://purl.org/dc/dcmitype/"/>
    <ds:schemaRef ds:uri="a4f35948-e619-41b3-aa29-22878b09cfd2"/>
    <ds:schemaRef ds:uri="http://purl.org/dc/elements/1.1/"/>
    <ds:schemaRef ds:uri="http://schemas.microsoft.com/office/infopath/2007/PartnerControls"/>
    <ds:schemaRef ds:uri="http://purl.org/dc/terms/"/>
    <ds:schemaRef ds:uri="http://www.w3.org/XML/1998/namespace"/>
    <ds:schemaRef ds:uri="40262f94-9f35-4ac3-9a90-690165a166b7"/>
    <ds:schemaRef ds:uri="http://schemas.microsoft.com/office/2006/metadata/properties"/>
  </ds:schemaRefs>
</ds:datastoreItem>
</file>

<file path=customXml/itemProps3.xml><?xml version="1.0" encoding="utf-8"?>
<ds:datastoreItem xmlns:ds="http://schemas.openxmlformats.org/officeDocument/2006/customXml" ds:itemID="{2961EA76-1630-4788-A629-8FDAFC9205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TM04033929[[fn=Slate]]</Template>
  <TotalTime>249</TotalTime>
  <Words>660</Words>
  <Application>Microsoft Office PowerPoint</Application>
  <PresentationFormat>Custom</PresentationFormat>
  <Paragraphs>92</Paragraphs>
  <Slides>17</Slides>
  <Notes>1</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Slate</vt:lpstr>
      <vt:lpstr>PowerPoint Presentation</vt:lpstr>
      <vt:lpstr>Toxic Inequality in the United States: Economic Inequality and Racial Injustice Driving Ugly Politics </vt:lpstr>
      <vt:lpstr>What is Toxic Inequality?</vt:lpstr>
      <vt:lpstr>PowerPoint Presentation</vt:lpstr>
      <vt:lpstr>PowerPoint Presentation</vt:lpstr>
      <vt:lpstr>What Happens to Wealth…  Once Incomes are Similar?</vt:lpstr>
      <vt:lpstr>Meet Patricia Arroya</vt:lpstr>
      <vt:lpstr>PowerPoint Presentation</vt:lpstr>
      <vt:lpstr>Inequality Preserved by Policy</vt:lpstr>
      <vt:lpstr>Mortgage Interest Deduction [3rd Rail?]</vt:lpstr>
      <vt:lpstr>PowerPoint Presentation</vt:lpstr>
      <vt:lpstr>What If Equity?</vt:lpstr>
      <vt:lpstr>MID Re-Distributes Wealth</vt:lpstr>
      <vt:lpstr>Way(s) Forward</vt:lpstr>
      <vt:lpstr>the conversation continues…</vt:lpstr>
      <vt:lpstr>PowerPoint Presentation</vt:lpstr>
      <vt:lpstr>Racialwealthaudit.org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Gulliksen</dc:creator>
  <cp:lastModifiedBy>Helen Harris</cp:lastModifiedBy>
  <cp:revision>31</cp:revision>
  <dcterms:created xsi:type="dcterms:W3CDTF">2017-03-21T19:25:31Z</dcterms:created>
  <dcterms:modified xsi:type="dcterms:W3CDTF">2018-01-29T11:09:08Z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