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59" r:id="rId8"/>
    <p:sldId id="378" r:id="rId9"/>
    <p:sldId id="379" r:id="rId10"/>
    <p:sldId id="380" r:id="rId11"/>
    <p:sldId id="372" r:id="rId12"/>
    <p:sldId id="373" r:id="rId13"/>
    <p:sldId id="364" r:id="rId14"/>
    <p:sldId id="375" r:id="rId15"/>
    <p:sldId id="365" r:id="rId16"/>
    <p:sldId id="366" r:id="rId17"/>
    <p:sldId id="367" r:id="rId18"/>
    <p:sldId id="368" r:id="rId19"/>
    <p:sldId id="376" r:id="rId20"/>
    <p:sldId id="261"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03CEAA-F7F7-8436-41AE-85A5489747B2}" name="Catherine Needham (Health Services Management Centre)" initials="CN" userId="S::c.needham.1@bham.ac.uk::1c335a79-bb39-4826-a0f2-c3d387f7ea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D5F69-1649-42AC-B15D-8D4E21E8023E}" v="3" dt="2026-01-21T09:57:28.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rtin (Social Sciences)" userId="88d65cba-e951-40cc-99e4-c927d27c9474" providerId="ADAL" clId="{242BFE18-6134-4574-B496-801B34FFDFFC}"/>
    <pc:docChg chg="undo custSel modSld">
      <pc:chgData name="Sarah Martin (Social Sciences)" userId="88d65cba-e951-40cc-99e4-c927d27c9474" providerId="ADAL" clId="{242BFE18-6134-4574-B496-801B34FFDFFC}" dt="2026-01-21T09:57:35.693" v="116" actId="13244"/>
      <pc:docMkLst>
        <pc:docMk/>
      </pc:docMkLst>
      <pc:sldChg chg="addSp modSp mod">
        <pc:chgData name="Sarah Martin (Social Sciences)" userId="88d65cba-e951-40cc-99e4-c927d27c9474" providerId="ADAL" clId="{242BFE18-6134-4574-B496-801B34FFDFFC}" dt="2026-01-21T09:57:35.693" v="116" actId="13244"/>
        <pc:sldMkLst>
          <pc:docMk/>
          <pc:sldMk cId="0" sldId="364"/>
        </pc:sldMkLst>
        <pc:spChg chg="ord">
          <ac:chgData name="Sarah Martin (Social Sciences)" userId="88d65cba-e951-40cc-99e4-c927d27c9474" providerId="ADAL" clId="{242BFE18-6134-4574-B496-801B34FFDFFC}" dt="2026-01-21T09:52:13.010" v="16"/>
          <ac:spMkLst>
            <pc:docMk/>
            <pc:sldMk cId="0" sldId="364"/>
            <ac:spMk id="3" creationId="{CCF1F800-760D-26B7-BB67-E2B471AA2B29}"/>
          </ac:spMkLst>
        </pc:spChg>
        <pc:spChg chg="ord">
          <ac:chgData name="Sarah Martin (Social Sciences)" userId="88d65cba-e951-40cc-99e4-c927d27c9474" providerId="ADAL" clId="{242BFE18-6134-4574-B496-801B34FFDFFC}" dt="2026-01-21T09:52:13.010" v="16"/>
          <ac:spMkLst>
            <pc:docMk/>
            <pc:sldMk cId="0" sldId="364"/>
            <ac:spMk id="5" creationId="{B9E3C357-2DA4-A362-384B-3025BAF81EE9}"/>
          </ac:spMkLst>
        </pc:spChg>
        <pc:spChg chg="mod ord">
          <ac:chgData name="Sarah Martin (Social Sciences)" userId="88d65cba-e951-40cc-99e4-c927d27c9474" providerId="ADAL" clId="{242BFE18-6134-4574-B496-801B34FFDFFC}" dt="2026-01-21T09:56:58.876" v="112" actId="962"/>
          <ac:spMkLst>
            <pc:docMk/>
            <pc:sldMk cId="0" sldId="364"/>
            <ac:spMk id="6" creationId="{13E0230D-8864-6795-BF09-CC9DD3152677}"/>
          </ac:spMkLst>
        </pc:spChg>
        <pc:spChg chg="mod">
          <ac:chgData name="Sarah Martin (Social Sciences)" userId="88d65cba-e951-40cc-99e4-c927d27c9474" providerId="ADAL" clId="{242BFE18-6134-4574-B496-801B34FFDFFC}" dt="2026-01-21T09:57:28.605" v="115" actId="13244"/>
          <ac:spMkLst>
            <pc:docMk/>
            <pc:sldMk cId="0" sldId="364"/>
            <ac:spMk id="7" creationId="{5AFEDD28-2081-A271-1B72-3C6D2FE50E28}"/>
          </ac:spMkLst>
        </pc:spChg>
        <pc:spChg chg="ord">
          <ac:chgData name="Sarah Martin (Social Sciences)" userId="88d65cba-e951-40cc-99e4-c927d27c9474" providerId="ADAL" clId="{242BFE18-6134-4574-B496-801B34FFDFFC}" dt="2026-01-21T09:52:13.010" v="16"/>
          <ac:spMkLst>
            <pc:docMk/>
            <pc:sldMk cId="0" sldId="364"/>
            <ac:spMk id="9" creationId="{B7AFF7AE-B711-24D0-ABC4-3C2D51C9E12B}"/>
          </ac:spMkLst>
        </pc:spChg>
        <pc:spChg chg="ord">
          <ac:chgData name="Sarah Martin (Social Sciences)" userId="88d65cba-e951-40cc-99e4-c927d27c9474" providerId="ADAL" clId="{242BFE18-6134-4574-B496-801B34FFDFFC}" dt="2026-01-21T09:52:13.010" v="16"/>
          <ac:spMkLst>
            <pc:docMk/>
            <pc:sldMk cId="0" sldId="364"/>
            <ac:spMk id="11" creationId="{5BC5C034-D218-3879-4C52-05632063388F}"/>
          </ac:spMkLst>
        </pc:spChg>
        <pc:spChg chg="ord">
          <ac:chgData name="Sarah Martin (Social Sciences)" userId="88d65cba-e951-40cc-99e4-c927d27c9474" providerId="ADAL" clId="{242BFE18-6134-4574-B496-801B34FFDFFC}" dt="2026-01-21T09:52:13.010" v="16"/>
          <ac:spMkLst>
            <pc:docMk/>
            <pc:sldMk cId="0" sldId="364"/>
            <ac:spMk id="12" creationId="{28150960-76A9-B5E0-254B-2530B652B787}"/>
          </ac:spMkLst>
        </pc:spChg>
        <pc:spChg chg="ord">
          <ac:chgData name="Sarah Martin (Social Sciences)" userId="88d65cba-e951-40cc-99e4-c927d27c9474" providerId="ADAL" clId="{242BFE18-6134-4574-B496-801B34FFDFFC}" dt="2026-01-21T09:52:13.010" v="16"/>
          <ac:spMkLst>
            <pc:docMk/>
            <pc:sldMk cId="0" sldId="364"/>
            <ac:spMk id="15" creationId="{6B1C7B38-30C0-0793-6FD2-C39FAD549602}"/>
          </ac:spMkLst>
        </pc:spChg>
        <pc:spChg chg="ord">
          <ac:chgData name="Sarah Martin (Social Sciences)" userId="88d65cba-e951-40cc-99e4-c927d27c9474" providerId="ADAL" clId="{242BFE18-6134-4574-B496-801B34FFDFFC}" dt="2026-01-21T09:57:35.693" v="116" actId="13244"/>
          <ac:spMkLst>
            <pc:docMk/>
            <pc:sldMk cId="0" sldId="364"/>
            <ac:spMk id="20482" creationId="{C44C4C26-70F8-F825-6EF1-4FE71890E198}"/>
          </ac:spMkLst>
        </pc:spChg>
        <pc:spChg chg="mod ord">
          <ac:chgData name="Sarah Martin (Social Sciences)" userId="88d65cba-e951-40cc-99e4-c927d27c9474" providerId="ADAL" clId="{242BFE18-6134-4574-B496-801B34FFDFFC}" dt="2026-01-21T09:57:14.133" v="114" actId="13244"/>
          <ac:spMkLst>
            <pc:docMk/>
            <pc:sldMk cId="0" sldId="364"/>
            <ac:spMk id="20483" creationId="{57E4AAD6-B2CC-5562-381D-7068AFF51D25}"/>
          </ac:spMkLst>
        </pc:spChg>
        <pc:spChg chg="mod ord">
          <ac:chgData name="Sarah Martin (Social Sciences)" userId="88d65cba-e951-40cc-99e4-c927d27c9474" providerId="ADAL" clId="{242BFE18-6134-4574-B496-801B34FFDFFC}" dt="2026-01-21T09:54:08.462" v="111" actId="13244"/>
          <ac:spMkLst>
            <pc:docMk/>
            <pc:sldMk cId="0" sldId="364"/>
            <ac:spMk id="20484" creationId="{A5AF609A-0C5D-C7C3-B1EB-ADC6E049D22E}"/>
          </ac:spMkLst>
        </pc:spChg>
        <pc:grpChg chg="add mod">
          <ac:chgData name="Sarah Martin (Social Sciences)" userId="88d65cba-e951-40cc-99e4-c927d27c9474" providerId="ADAL" clId="{242BFE18-6134-4574-B496-801B34FFDFFC}" dt="2026-01-21T09:53:46.864" v="110" actId="164"/>
          <ac:grpSpMkLst>
            <pc:docMk/>
            <pc:sldMk cId="0" sldId="364"/>
            <ac:grpSpMk id="4" creationId="{11C133C1-2374-426F-5F1F-71FC8B66DBBC}"/>
          </ac:grpSpMkLst>
        </pc:grpChg>
      </pc:sldChg>
      <pc:sldChg chg="modSp mod">
        <pc:chgData name="Sarah Martin (Social Sciences)" userId="88d65cba-e951-40cc-99e4-c927d27c9474" providerId="ADAL" clId="{242BFE18-6134-4574-B496-801B34FFDFFC}" dt="2026-01-21T09:51:19.061" v="8"/>
        <pc:sldMkLst>
          <pc:docMk/>
          <pc:sldMk cId="256606803" sldId="376"/>
        </pc:sldMkLst>
        <pc:spChg chg="ord">
          <ac:chgData name="Sarah Martin (Social Sciences)" userId="88d65cba-e951-40cc-99e4-c927d27c9474" providerId="ADAL" clId="{242BFE18-6134-4574-B496-801B34FFDFFC}" dt="2026-01-21T09:51:19.061" v="8"/>
          <ac:spMkLst>
            <pc:docMk/>
            <pc:sldMk cId="256606803" sldId="376"/>
            <ac:spMk id="2" creationId="{7A2EDA88-7DDE-724D-042A-C2CDF56DC2E9}"/>
          </ac:spMkLst>
        </pc:spChg>
        <pc:spChg chg="ord">
          <ac:chgData name="Sarah Martin (Social Sciences)" userId="88d65cba-e951-40cc-99e4-c927d27c9474" providerId="ADAL" clId="{242BFE18-6134-4574-B496-801B34FFDFFC}" dt="2026-01-21T09:51:19.061" v="8"/>
          <ac:spMkLst>
            <pc:docMk/>
            <pc:sldMk cId="256606803" sldId="376"/>
            <ac:spMk id="3" creationId="{C5F6D76A-0B2F-BCC0-1A5F-86DC24ABF44C}"/>
          </ac:spMkLst>
        </pc:spChg>
        <pc:spChg chg="ord">
          <ac:chgData name="Sarah Martin (Social Sciences)" userId="88d65cba-e951-40cc-99e4-c927d27c9474" providerId="ADAL" clId="{242BFE18-6134-4574-B496-801B34FFDFFC}" dt="2026-01-21T09:51:19.061" v="8"/>
          <ac:spMkLst>
            <pc:docMk/>
            <pc:sldMk cId="256606803" sldId="376"/>
            <ac:spMk id="6" creationId="{F39566D6-4839-C659-A161-2628770FCC80}"/>
          </ac:spMkLst>
        </pc:spChg>
        <pc:grpChg chg="ord">
          <ac:chgData name="Sarah Martin (Social Sciences)" userId="88d65cba-e951-40cc-99e4-c927d27c9474" providerId="ADAL" clId="{242BFE18-6134-4574-B496-801B34FFDFFC}" dt="2026-01-21T09:51:19.061" v="8"/>
          <ac:grpSpMkLst>
            <pc:docMk/>
            <pc:sldMk cId="256606803" sldId="376"/>
            <ac:grpSpMk id="10" creationId="{75354720-A8E0-3CB1-97D4-20AF4CDF2C14}"/>
          </ac:grpSpMkLst>
        </pc:grpChg>
        <pc:graphicFrameChg chg="ord">
          <ac:chgData name="Sarah Martin (Social Sciences)" userId="88d65cba-e951-40cc-99e4-c927d27c9474" providerId="ADAL" clId="{242BFE18-6134-4574-B496-801B34FFDFFC}" dt="2026-01-21T09:51:19.061" v="8"/>
          <ac:graphicFrameMkLst>
            <pc:docMk/>
            <pc:sldMk cId="256606803" sldId="376"/>
            <ac:graphicFrameMk id="18" creationId="{E0E44C75-D75D-2B64-16BA-4413B11F8732}"/>
          </ac:graphicFrameMkLst>
        </pc:graphicFrameChg>
        <pc:picChg chg="ord">
          <ac:chgData name="Sarah Martin (Social Sciences)" userId="88d65cba-e951-40cc-99e4-c927d27c9474" providerId="ADAL" clId="{242BFE18-6134-4574-B496-801B34FFDFFC}" dt="2026-01-21T09:51:19.061" v="8"/>
          <ac:picMkLst>
            <pc:docMk/>
            <pc:sldMk cId="256606803" sldId="376"/>
            <ac:picMk id="8" creationId="{F9C18EF6-F0EE-D1A8-03C7-B3B64172644B}"/>
          </ac:picMkLst>
        </pc:picChg>
      </pc:sldChg>
      <pc:sldChg chg="modSp mod">
        <pc:chgData name="Sarah Martin (Social Sciences)" userId="88d65cba-e951-40cc-99e4-c927d27c9474" providerId="ADAL" clId="{242BFE18-6134-4574-B496-801B34FFDFFC}" dt="2026-01-21T09:50:12.369" v="5" actId="20577"/>
        <pc:sldMkLst>
          <pc:docMk/>
          <pc:sldMk cId="4147768701" sldId="379"/>
        </pc:sldMkLst>
        <pc:spChg chg="mod">
          <ac:chgData name="Sarah Martin (Social Sciences)" userId="88d65cba-e951-40cc-99e4-c927d27c9474" providerId="ADAL" clId="{242BFE18-6134-4574-B496-801B34FFDFFC}" dt="2026-01-21T09:50:12.369" v="5" actId="20577"/>
          <ac:spMkLst>
            <pc:docMk/>
            <pc:sldMk cId="4147768701" sldId="379"/>
            <ac:spMk id="2" creationId="{5D00126B-E510-8066-E8D2-402E4EB4C216}"/>
          </ac:spMkLst>
        </pc:spChg>
      </pc:sldChg>
      <pc:sldChg chg="modSp mod">
        <pc:chgData name="Sarah Martin (Social Sciences)" userId="88d65cba-e951-40cc-99e4-c927d27c9474" providerId="ADAL" clId="{242BFE18-6134-4574-B496-801B34FFDFFC}" dt="2026-01-21T09:49:33.683" v="1" actId="20577"/>
        <pc:sldMkLst>
          <pc:docMk/>
          <pc:sldMk cId="3902404324" sldId="380"/>
        </pc:sldMkLst>
        <pc:spChg chg="mod">
          <ac:chgData name="Sarah Martin (Social Sciences)" userId="88d65cba-e951-40cc-99e4-c927d27c9474" providerId="ADAL" clId="{242BFE18-6134-4574-B496-801B34FFDFFC}" dt="2026-01-21T09:49:33.683" v="1" actId="20577"/>
          <ac:spMkLst>
            <pc:docMk/>
            <pc:sldMk cId="3902404324" sldId="380"/>
            <ac:spMk id="2" creationId="{4A892D3F-77B2-B713-56D8-6DD3D508D5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EE86F-6205-4B6D-823D-BDD55F1AB7A3}" type="datetimeFigureOut">
              <a:rPr lang="en-GB" smtClean="0"/>
              <a:t>21/01/2026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BB543-A988-402F-A156-7FAB91C9B707}" type="slidenum">
              <a:rPr lang="en-GB" smtClean="0"/>
              <a:t>‹#›</a:t>
            </a:fld>
            <a:endParaRPr lang="en-GB"/>
          </a:p>
        </p:txBody>
      </p:sp>
    </p:spTree>
    <p:extLst>
      <p:ext uri="{BB962C8B-B14F-4D97-AF65-F5344CB8AC3E}">
        <p14:creationId xmlns:p14="http://schemas.microsoft.com/office/powerpoint/2010/main" val="276913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6BB543-A988-402F-A156-7FAB91C9B707}" type="slidenum">
              <a:rPr lang="en-GB" smtClean="0"/>
              <a:t>9</a:t>
            </a:fld>
            <a:endParaRPr lang="en-GB"/>
          </a:p>
        </p:txBody>
      </p:sp>
    </p:spTree>
    <p:extLst>
      <p:ext uri="{BB962C8B-B14F-4D97-AF65-F5344CB8AC3E}">
        <p14:creationId xmlns:p14="http://schemas.microsoft.com/office/powerpoint/2010/main" val="327034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6BB543-A988-402F-A156-7FAB91C9B707}" type="slidenum">
              <a:rPr lang="en-GB" smtClean="0"/>
              <a:t>10</a:t>
            </a:fld>
            <a:endParaRPr lang="en-GB"/>
          </a:p>
        </p:txBody>
      </p:sp>
    </p:spTree>
    <p:extLst>
      <p:ext uri="{BB962C8B-B14F-4D97-AF65-F5344CB8AC3E}">
        <p14:creationId xmlns:p14="http://schemas.microsoft.com/office/powerpoint/2010/main" val="331912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6BB543-A988-402F-A156-7FAB91C9B707}" type="slidenum">
              <a:rPr lang="en-GB" smtClean="0"/>
              <a:t>16</a:t>
            </a:fld>
            <a:endParaRPr lang="en-GB"/>
          </a:p>
        </p:txBody>
      </p:sp>
    </p:spTree>
    <p:extLst>
      <p:ext uri="{BB962C8B-B14F-4D97-AF65-F5344CB8AC3E}">
        <p14:creationId xmlns:p14="http://schemas.microsoft.com/office/powerpoint/2010/main" val="153018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9FAA-5922-06F9-1CDA-6FB591E35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7A18F5-9814-7FDF-629E-7E99824A7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62FD7B-7062-3804-214D-CEB15997BC03}"/>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5" name="Footer Placeholder 4">
            <a:extLst>
              <a:ext uri="{FF2B5EF4-FFF2-40B4-BE49-F238E27FC236}">
                <a16:creationId xmlns:a16="http://schemas.microsoft.com/office/drawing/2014/main" id="{1DF3E956-2944-DD15-B521-6047586550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6A45B1-0025-3B3A-6A2E-4052EA2AA0B6}"/>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34409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C4DD-B144-7776-E438-2A339B1E7D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2EC9F4-7EBF-D54E-896F-9ABDB27B8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2DB60-0832-3866-7A4B-8A94F9847B1E}"/>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5" name="Footer Placeholder 4">
            <a:extLst>
              <a:ext uri="{FF2B5EF4-FFF2-40B4-BE49-F238E27FC236}">
                <a16:creationId xmlns:a16="http://schemas.microsoft.com/office/drawing/2014/main" id="{7F16168E-4B48-5D28-6BBC-4D73B8B35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4812EF-1274-59B2-E9D1-A57831684A60}"/>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338537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EA5F2-2D74-5F3F-7173-C155A0759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63ABD8-E17D-4E7B-1BDC-423FA8565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3A7871-7803-1F32-E5EA-6EAAA2381B32}"/>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5" name="Footer Placeholder 4">
            <a:extLst>
              <a:ext uri="{FF2B5EF4-FFF2-40B4-BE49-F238E27FC236}">
                <a16:creationId xmlns:a16="http://schemas.microsoft.com/office/drawing/2014/main" id="{FDD6A84C-03BE-2EBF-039D-ECC141582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933F73-AE2D-C830-7AFC-50AD595F7F1E}"/>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145617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81BD-4CEE-3555-DC9E-2EC7AC02A5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BFAA14-F0EE-E8D8-3304-0B74C9CBB4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63EC4-A124-342A-2A2B-998545D44FFD}"/>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5" name="Footer Placeholder 4">
            <a:extLst>
              <a:ext uri="{FF2B5EF4-FFF2-40B4-BE49-F238E27FC236}">
                <a16:creationId xmlns:a16="http://schemas.microsoft.com/office/drawing/2014/main" id="{1B32F6CD-A926-B682-6A47-DDA4D2230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CF202-742B-99DD-7D14-12C002732A77}"/>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213737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3DE9-6320-8E87-559E-08F2EB159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E86662-EC30-9526-E8EC-68E7C804CE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BE014-CE8F-991E-6D45-920B4C5B1334}"/>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5" name="Footer Placeholder 4">
            <a:extLst>
              <a:ext uri="{FF2B5EF4-FFF2-40B4-BE49-F238E27FC236}">
                <a16:creationId xmlns:a16="http://schemas.microsoft.com/office/drawing/2014/main" id="{6B01681E-DDF6-3D44-DF74-A4D35EC2C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BF658-995E-DC68-81AF-551EE92F38B6}"/>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166090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805C-4CC5-5499-048E-F5A7D6AF66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1F6E51-ABA7-959C-2D4F-17B4FD4D4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AF4865-F3FC-677D-C175-4A793F335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9CE0E6-16A5-D6AC-C618-B33151B3DF78}"/>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6" name="Footer Placeholder 5">
            <a:extLst>
              <a:ext uri="{FF2B5EF4-FFF2-40B4-BE49-F238E27FC236}">
                <a16:creationId xmlns:a16="http://schemas.microsoft.com/office/drawing/2014/main" id="{F4A9ADA7-2B7E-097C-7307-CC18BEC795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F52C1-7633-6BE8-8ABB-355D27739FFB}"/>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94942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0DD7-D3BB-8AAE-14C7-FBF7C86028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D5963C-99C3-31A1-328E-79645E524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81251-BE22-6D27-35E5-477699994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A4DBFD-C9F8-DDF3-F158-56415D744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9315D-E8C3-6837-4EF3-6C4679E2B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8A4919-9C0C-3FF9-DE43-7CF8815F1CC7}"/>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8" name="Footer Placeholder 7">
            <a:extLst>
              <a:ext uri="{FF2B5EF4-FFF2-40B4-BE49-F238E27FC236}">
                <a16:creationId xmlns:a16="http://schemas.microsoft.com/office/drawing/2014/main" id="{47283C73-030E-8B1B-BE0A-C3029E324C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54A58F-F1F0-1D61-DA77-6B47F7D30CBE}"/>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52618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D0A8-57F2-9EDD-F5E7-262D359927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F04C67-A560-02A1-E3AA-F543A6ACDB6D}"/>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4" name="Footer Placeholder 3">
            <a:extLst>
              <a:ext uri="{FF2B5EF4-FFF2-40B4-BE49-F238E27FC236}">
                <a16:creationId xmlns:a16="http://schemas.microsoft.com/office/drawing/2014/main" id="{65B16CAB-1C80-721E-BB1E-BD1E09C740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D07EE3-9629-0F40-A2EF-98E42EA1F7D0}"/>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360872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0A921-133B-22F5-D8A5-D909E47E0964}"/>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3" name="Footer Placeholder 2">
            <a:extLst>
              <a:ext uri="{FF2B5EF4-FFF2-40B4-BE49-F238E27FC236}">
                <a16:creationId xmlns:a16="http://schemas.microsoft.com/office/drawing/2014/main" id="{652E1773-9241-4AF7-E35F-587EA68C7C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A7AA62-58FA-D0C8-A9CD-327853C58AF9}"/>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75701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3C14-4C99-53D8-4AB6-D8256E31F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3D9E77-F96A-B47C-CF35-ABBFA0542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8CD7A3-47C1-BF37-D70E-48E76D07D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08C8-A1B6-337B-73B7-15747D1F34DC}"/>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6" name="Footer Placeholder 5">
            <a:extLst>
              <a:ext uri="{FF2B5EF4-FFF2-40B4-BE49-F238E27FC236}">
                <a16:creationId xmlns:a16="http://schemas.microsoft.com/office/drawing/2014/main" id="{C30E586D-61AB-80CE-8397-C06D709AEC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03031-E3BB-91D7-FAFC-4274F99F3BCD}"/>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15101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3CF3-E0F2-58B0-6F2B-71EABD2A5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4C1833-7209-0E9D-5EB8-5CB3923DB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5D0E5B-5A62-8458-A5E0-7BCF3B094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CE15E-D687-AC6B-62CA-5FCE2E6AF044}"/>
              </a:ext>
            </a:extLst>
          </p:cNvPr>
          <p:cNvSpPr>
            <a:spLocks noGrp="1"/>
          </p:cNvSpPr>
          <p:nvPr>
            <p:ph type="dt" sz="half" idx="10"/>
          </p:nvPr>
        </p:nvSpPr>
        <p:spPr/>
        <p:txBody>
          <a:bodyPr/>
          <a:lstStyle/>
          <a:p>
            <a:fld id="{B1C43B75-250B-4F84-A9D7-352944CC5E59}" type="datetimeFigureOut">
              <a:rPr lang="en-GB" smtClean="0"/>
              <a:t>21/01/2026</a:t>
            </a:fld>
            <a:endParaRPr lang="en-GB"/>
          </a:p>
        </p:txBody>
      </p:sp>
      <p:sp>
        <p:nvSpPr>
          <p:cNvPr id="6" name="Footer Placeholder 5">
            <a:extLst>
              <a:ext uri="{FF2B5EF4-FFF2-40B4-BE49-F238E27FC236}">
                <a16:creationId xmlns:a16="http://schemas.microsoft.com/office/drawing/2014/main" id="{4D33335B-1317-C2BC-9818-FAED232A14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B58C9-6E97-290C-F4F7-AB756B8A24F4}"/>
              </a:ext>
            </a:extLst>
          </p:cNvPr>
          <p:cNvSpPr>
            <a:spLocks noGrp="1"/>
          </p:cNvSpPr>
          <p:nvPr>
            <p:ph type="sldNum" sz="quarter" idx="12"/>
          </p:nvPr>
        </p:nvSpPr>
        <p:spPr/>
        <p:txBody>
          <a:bodyPr/>
          <a:lstStyle/>
          <a:p>
            <a:fld id="{2F225943-C7C5-4D67-99AA-A6ED48EFA807}" type="slidenum">
              <a:rPr lang="en-GB" smtClean="0"/>
              <a:t>‹#›</a:t>
            </a:fld>
            <a:endParaRPr lang="en-GB"/>
          </a:p>
        </p:txBody>
      </p:sp>
    </p:spTree>
    <p:extLst>
      <p:ext uri="{BB962C8B-B14F-4D97-AF65-F5344CB8AC3E}">
        <p14:creationId xmlns:p14="http://schemas.microsoft.com/office/powerpoint/2010/main" val="63111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D1924-9227-E34D-11C7-AD1B19CB3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59F9A2-F137-3D05-0DEB-2D6CEB2EE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80D017-14B8-9B2E-5643-0E26591CF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C43B75-250B-4F84-A9D7-352944CC5E59}" type="datetimeFigureOut">
              <a:rPr lang="en-GB" smtClean="0"/>
              <a:t>21/01/2026</a:t>
            </a:fld>
            <a:endParaRPr lang="en-GB"/>
          </a:p>
        </p:txBody>
      </p:sp>
      <p:sp>
        <p:nvSpPr>
          <p:cNvPr id="5" name="Footer Placeholder 4">
            <a:extLst>
              <a:ext uri="{FF2B5EF4-FFF2-40B4-BE49-F238E27FC236}">
                <a16:creationId xmlns:a16="http://schemas.microsoft.com/office/drawing/2014/main" id="{E6EFBCCA-1E63-582A-F0A5-1A5F61759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B71CCE-14CE-2A86-7CC4-3D80B35B3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225943-C7C5-4D67-99AA-A6ED48EFA807}" type="slidenum">
              <a:rPr lang="en-GB" smtClean="0"/>
              <a:t>‹#›</a:t>
            </a:fld>
            <a:endParaRPr lang="en-GB"/>
          </a:p>
        </p:txBody>
      </p:sp>
    </p:spTree>
    <p:extLst>
      <p:ext uri="{BB962C8B-B14F-4D97-AF65-F5344CB8AC3E}">
        <p14:creationId xmlns:p14="http://schemas.microsoft.com/office/powerpoint/2010/main" val="250072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rmingham.ac.uk/staff/profiles/social-policy/burn-emily" TargetMode="External"/><Relationship Id="rId2" Type="http://schemas.openxmlformats.org/officeDocument/2006/relationships/hyperlink" Target="https://www.birmingham.ac.uk/staff/profiles/social-policy/needham-catherin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rmingham.ac.uk/research/projects/assu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dass.org.uk/wp-content/uploads/2025/07/ADASS-Spring-Survey-Final-15-July-202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60D7AFA-1AD4-F7C0-2BCB-E60B95C426D1}"/>
              </a:ext>
            </a:extLst>
          </p:cNvPr>
          <p:cNvSpPr>
            <a:spLocks noGrp="1"/>
          </p:cNvSpPr>
          <p:nvPr>
            <p:ph type="ctrTitle"/>
          </p:nvPr>
        </p:nvSpPr>
        <p:spPr>
          <a:xfrm>
            <a:off x="789708" y="1014574"/>
            <a:ext cx="9725730" cy="2226769"/>
          </a:xfrm>
        </p:spPr>
        <p:txBody>
          <a:bodyPr anchor="ctr">
            <a:normAutofit fontScale="90000"/>
          </a:bodyPr>
          <a:lstStyle/>
          <a:p>
            <a:pPr algn="l"/>
            <a:r>
              <a:rPr lang="en-GB" sz="5300" dirty="0">
                <a:solidFill>
                  <a:schemeClr val="bg1"/>
                </a:solidFill>
              </a:rPr>
              <a:t>ASSURE: Understanding the impact of CQC assurance on local authorities</a:t>
            </a:r>
            <a:br>
              <a:rPr lang="en-GB" sz="3700" dirty="0">
                <a:solidFill>
                  <a:schemeClr val="bg1"/>
                </a:solidFill>
              </a:rPr>
            </a:br>
            <a:br>
              <a:rPr lang="en-GB" sz="3700" dirty="0">
                <a:solidFill>
                  <a:schemeClr val="bg1"/>
                </a:solidFill>
              </a:rPr>
            </a:br>
            <a:r>
              <a:rPr lang="en-GB" sz="3700" dirty="0">
                <a:solidFill>
                  <a:schemeClr val="bg1"/>
                </a:solidFill>
              </a:rPr>
              <a:t>Summary findings from Phase 1 - national interviews</a:t>
            </a:r>
          </a:p>
        </p:txBody>
      </p:sp>
      <p:sp>
        <p:nvSpPr>
          <p:cNvPr id="3" name="Subtitle 2">
            <a:extLst>
              <a:ext uri="{FF2B5EF4-FFF2-40B4-BE49-F238E27FC236}">
                <a16:creationId xmlns:a16="http://schemas.microsoft.com/office/drawing/2014/main" id="{973DAA31-9C51-0E40-E35F-6F85636BE1D2}"/>
              </a:ext>
            </a:extLst>
          </p:cNvPr>
          <p:cNvSpPr>
            <a:spLocks noGrp="1"/>
          </p:cNvSpPr>
          <p:nvPr>
            <p:ph type="subTitle" idx="1"/>
          </p:nvPr>
        </p:nvSpPr>
        <p:spPr>
          <a:xfrm>
            <a:off x="789708" y="3640633"/>
            <a:ext cx="9725730" cy="2487212"/>
          </a:xfrm>
        </p:spPr>
        <p:txBody>
          <a:bodyPr anchor="ctr">
            <a:normAutofit/>
          </a:bodyPr>
          <a:lstStyle/>
          <a:p>
            <a:pPr algn="l"/>
            <a:r>
              <a:rPr lang="en-GB" sz="2600">
                <a:solidFill>
                  <a:schemeClr val="tx2"/>
                </a:solidFill>
                <a:hlinkClick r:id="rId2"/>
              </a:rPr>
              <a:t>Catherine Needham </a:t>
            </a:r>
            <a:r>
              <a:rPr lang="en-GB" sz="2600">
                <a:solidFill>
                  <a:schemeClr val="tx2"/>
                </a:solidFill>
              </a:rPr>
              <a:t>and </a:t>
            </a:r>
            <a:r>
              <a:rPr lang="en-GB" sz="2600">
                <a:solidFill>
                  <a:schemeClr val="tx2"/>
                </a:solidFill>
                <a:hlinkClick r:id="rId3"/>
              </a:rPr>
              <a:t>Emily Burn </a:t>
            </a:r>
            <a:endParaRPr lang="en-GB" sz="2600">
              <a:solidFill>
                <a:schemeClr val="tx2"/>
              </a:solidFill>
            </a:endParaRPr>
          </a:p>
          <a:p>
            <a:pPr algn="l"/>
            <a:r>
              <a:rPr lang="en-GB" sz="2600">
                <a:solidFill>
                  <a:schemeClr val="tx2"/>
                </a:solidFill>
              </a:rPr>
              <a:t>University of Birmingham </a:t>
            </a:r>
          </a:p>
        </p:txBody>
      </p:sp>
    </p:spTree>
    <p:extLst>
      <p:ext uri="{BB962C8B-B14F-4D97-AF65-F5344CB8AC3E}">
        <p14:creationId xmlns:p14="http://schemas.microsoft.com/office/powerpoint/2010/main" val="77634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44C4C26-70F8-F825-6EF1-4FE71890E198}"/>
              </a:ext>
            </a:extLst>
          </p:cNvPr>
          <p:cNvSpPr>
            <a:spLocks noGrp="1"/>
          </p:cNvSpPr>
          <p:nvPr>
            <p:ph type="title"/>
          </p:nvPr>
        </p:nvSpPr>
        <p:spPr>
          <a:xfrm>
            <a:off x="317808" y="225152"/>
            <a:ext cx="9740592" cy="745005"/>
          </a:xfrm>
        </p:spPr>
        <p:txBody>
          <a:bodyPr>
            <a:normAutofit/>
          </a:bodyPr>
          <a:lstStyle/>
          <a:p>
            <a:pPr marL="457200" indent="-228600">
              <a:lnSpc>
                <a:spcPct val="70000"/>
              </a:lnSpc>
              <a:spcBef>
                <a:spcPts val="1000"/>
              </a:spcBef>
              <a:buClr>
                <a:srgbClr val="2E2E68"/>
              </a:buClr>
            </a:pPr>
            <a:r>
              <a:rPr lang="en-GB" altLang="en-US" sz="3400" b="1" dirty="0">
                <a:solidFill>
                  <a:schemeClr val="bg1"/>
                </a:solidFill>
                <a:latin typeface="+mn-lt"/>
              </a:rPr>
              <a:t>Locating findings in a theoretical framework </a:t>
            </a:r>
          </a:p>
        </p:txBody>
      </p:sp>
      <p:sp>
        <p:nvSpPr>
          <p:cNvPr id="6" name="Rectangle 5" descr="Title of slide &quot;Locating findings in a theoretical framework&quot;">
            <a:extLst>
              <a:ext uri="{FF2B5EF4-FFF2-40B4-BE49-F238E27FC236}">
                <a16:creationId xmlns:a16="http://schemas.microsoft.com/office/drawing/2014/main" id="{13E0230D-8864-6795-BF09-CC9DD3152677}"/>
              </a:ext>
            </a:extLst>
          </p:cNvPr>
          <p:cNvSpPr/>
          <p:nvPr/>
        </p:nvSpPr>
        <p:spPr>
          <a:xfrm>
            <a:off x="0" y="0"/>
            <a:ext cx="12192000" cy="970156"/>
          </a:xfrm>
          <a:prstGeom prst="rect">
            <a:avLst/>
          </a:prstGeom>
          <a:solidFill>
            <a:srgbClr val="993D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38F7AF9-4ADC-75B9-2AD1-C98D4A18FD00}"/>
              </a:ext>
            </a:extLst>
          </p:cNvPr>
          <p:cNvSpPr txBox="1">
            <a:spLocks noChangeArrowheads="1"/>
          </p:cNvSpPr>
          <p:nvPr/>
        </p:nvSpPr>
        <p:spPr bwMode="auto">
          <a:xfrm>
            <a:off x="5421644" y="954143"/>
            <a:ext cx="793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2200">
                <a:solidFill>
                  <a:schemeClr val="tx1"/>
                </a:solidFill>
                <a:latin typeface="+mj-lt"/>
                <a:cs typeface="Calibri" panose="020F0502020204030204" pitchFamily="34" charset="0"/>
              </a:rPr>
              <a:t>High</a:t>
            </a:r>
          </a:p>
        </p:txBody>
      </p:sp>
      <p:sp>
        <p:nvSpPr>
          <p:cNvPr id="20483" name="Up-Down Arrow 4" descr="Up and down arrow with high at the top and low at the bottom">
            <a:extLst>
              <a:ext uri="{FF2B5EF4-FFF2-40B4-BE49-F238E27FC236}">
                <a16:creationId xmlns:a16="http://schemas.microsoft.com/office/drawing/2014/main" id="{57E4AAD6-B2CC-5562-381D-7068AFF51D25}"/>
              </a:ext>
            </a:extLst>
          </p:cNvPr>
          <p:cNvSpPr>
            <a:spLocks noChangeArrowheads="1"/>
          </p:cNvSpPr>
          <p:nvPr/>
        </p:nvSpPr>
        <p:spPr bwMode="auto">
          <a:xfrm>
            <a:off x="5448300" y="1400175"/>
            <a:ext cx="647700" cy="4527550"/>
          </a:xfrm>
          <a:prstGeom prst="upDownArrow">
            <a:avLst>
              <a:gd name="adj1" fmla="val 50000"/>
              <a:gd name="adj2" fmla="val 50026"/>
            </a:avLst>
          </a:prstGeom>
          <a:solidFill>
            <a:srgbClr val="2E2E68"/>
          </a:solidFill>
          <a:ln w="9525" algn="ctr">
            <a:solidFill>
              <a:schemeClr val="tx1"/>
            </a:solidFill>
            <a:round/>
            <a:headEnd/>
            <a:tailEnd/>
          </a:ln>
        </p:spPr>
        <p:txBody>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a:solidFill>
                <a:schemeClr val="tx1"/>
              </a:solidFill>
            </a:endParaRPr>
          </a:p>
        </p:txBody>
      </p:sp>
      <p:sp>
        <p:nvSpPr>
          <p:cNvPr id="7" name="TextBox 6">
            <a:extLst>
              <a:ext uri="{FF2B5EF4-FFF2-40B4-BE49-F238E27FC236}">
                <a16:creationId xmlns:a16="http://schemas.microsoft.com/office/drawing/2014/main" id="{5AFEDD28-2081-A271-1B72-3C6D2FE50E28}"/>
              </a:ext>
            </a:extLst>
          </p:cNvPr>
          <p:cNvSpPr txBox="1">
            <a:spLocks noChangeArrowheads="1"/>
          </p:cNvSpPr>
          <p:nvPr/>
        </p:nvSpPr>
        <p:spPr bwMode="auto">
          <a:xfrm>
            <a:off x="6560288" y="1394896"/>
            <a:ext cx="1821712" cy="37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marL="457200" indent="-228600">
              <a:lnSpc>
                <a:spcPct val="70000"/>
              </a:lnSpc>
              <a:spcBef>
                <a:spcPts val="1000"/>
              </a:spcBef>
              <a:buClr>
                <a:srgbClr val="2E2E68"/>
              </a:buClr>
              <a:buSzPts val="4400"/>
              <a:buNone/>
            </a:pPr>
            <a:r>
              <a:rPr lang="en-GB" altLang="en-US" sz="2400" b="1">
                <a:solidFill>
                  <a:srgbClr val="2E2E68"/>
                </a:solidFill>
                <a:latin typeface="+mj-lt"/>
                <a:cs typeface="Calibri"/>
              </a:rPr>
              <a:t>Rules </a:t>
            </a:r>
          </a:p>
        </p:txBody>
      </p:sp>
      <p:sp>
        <p:nvSpPr>
          <p:cNvPr id="3" name="TextBox 9">
            <a:extLst>
              <a:ext uri="{FF2B5EF4-FFF2-40B4-BE49-F238E27FC236}">
                <a16:creationId xmlns:a16="http://schemas.microsoft.com/office/drawing/2014/main" id="{CCF1F800-760D-26B7-BB67-E2B471AA2B29}"/>
              </a:ext>
            </a:extLst>
          </p:cNvPr>
          <p:cNvSpPr txBox="1">
            <a:spLocks noChangeArrowheads="1"/>
          </p:cNvSpPr>
          <p:nvPr/>
        </p:nvSpPr>
        <p:spPr bwMode="auto">
          <a:xfrm>
            <a:off x="6797675" y="1712171"/>
            <a:ext cx="50970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None/>
            </a:pPr>
            <a:r>
              <a:rPr lang="en-GB" altLang="en-US" sz="2200">
                <a:solidFill>
                  <a:schemeClr val="tx1"/>
                </a:solidFill>
                <a:latin typeface="+mj-lt"/>
                <a:ea typeface="MS PGothic"/>
                <a:cs typeface="Calibri"/>
              </a:rPr>
              <a:t>The level of structured rules in place. How are behaviour and actions constrained or facilitated by these rules? How do these rules affect the quality of relationships?</a:t>
            </a:r>
            <a:endParaRPr lang="en-GB" altLang="en-US" sz="2200">
              <a:solidFill>
                <a:schemeClr val="tx1"/>
              </a:solidFill>
              <a:latin typeface="+mj-lt"/>
              <a:cs typeface="Calibri" panose="020F0502020204030204" pitchFamily="34" charset="0"/>
            </a:endParaRPr>
          </a:p>
        </p:txBody>
      </p:sp>
      <p:sp>
        <p:nvSpPr>
          <p:cNvPr id="2" name="TextBox 8">
            <a:extLst>
              <a:ext uri="{FF2B5EF4-FFF2-40B4-BE49-F238E27FC236}">
                <a16:creationId xmlns:a16="http://schemas.microsoft.com/office/drawing/2014/main" id="{7DF74B9A-78A7-18A2-27AC-CF8DEF6C9EB6}"/>
              </a:ext>
            </a:extLst>
          </p:cNvPr>
          <p:cNvSpPr txBox="1">
            <a:spLocks noChangeArrowheads="1"/>
          </p:cNvSpPr>
          <p:nvPr/>
        </p:nvSpPr>
        <p:spPr bwMode="auto">
          <a:xfrm>
            <a:off x="348261" y="4506686"/>
            <a:ext cx="456663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None/>
            </a:pPr>
            <a:r>
              <a:rPr lang="en-GB" altLang="en-US" sz="2200" dirty="0">
                <a:solidFill>
                  <a:schemeClr val="tx1"/>
                </a:solidFill>
                <a:latin typeface="+mj-lt"/>
                <a:ea typeface="MS PGothic"/>
                <a:cs typeface="Calibri"/>
              </a:rPr>
              <a:t>The extent people feel bound alongside others. What level of expectation is there from the wider group? How close are the relationships?</a:t>
            </a:r>
            <a:endParaRPr lang="en-GB" altLang="en-US" sz="2200" dirty="0">
              <a:solidFill>
                <a:schemeClr val="tx1"/>
              </a:solidFill>
              <a:latin typeface="+mj-lt"/>
              <a:cs typeface="Calibri" panose="020F0502020204030204" pitchFamily="34" charset="0"/>
            </a:endParaRPr>
          </a:p>
        </p:txBody>
      </p:sp>
      <p:sp>
        <p:nvSpPr>
          <p:cNvPr id="20484" name="Up-Down Arrow 5" descr="Arrow left to right indicating low to high">
            <a:extLst>
              <a:ext uri="{FF2B5EF4-FFF2-40B4-BE49-F238E27FC236}">
                <a16:creationId xmlns:a16="http://schemas.microsoft.com/office/drawing/2014/main" id="{A5AF609A-0C5D-C7C3-B1EB-ADC6E049D22E}"/>
              </a:ext>
            </a:extLst>
          </p:cNvPr>
          <p:cNvSpPr>
            <a:spLocks noChangeArrowheads="1"/>
          </p:cNvSpPr>
          <p:nvPr/>
        </p:nvSpPr>
        <p:spPr bwMode="auto">
          <a:xfrm rot="5400000">
            <a:off x="5507831" y="1099345"/>
            <a:ext cx="647700" cy="5100637"/>
          </a:xfrm>
          <a:prstGeom prst="upDownArrow">
            <a:avLst>
              <a:gd name="adj1" fmla="val 50000"/>
              <a:gd name="adj2" fmla="val 50011"/>
            </a:avLst>
          </a:prstGeom>
          <a:solidFill>
            <a:srgbClr val="2E2E68"/>
          </a:solidFill>
          <a:ln w="9525" algn="ctr">
            <a:solidFill>
              <a:schemeClr val="tx1"/>
            </a:solidFill>
            <a:round/>
            <a:headEnd/>
            <a:tailEnd/>
          </a:ln>
        </p:spPr>
        <p:txBody>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a:solidFill>
                <a:schemeClr val="tx1"/>
              </a:solidFill>
            </a:endParaRPr>
          </a:p>
        </p:txBody>
      </p:sp>
      <p:sp>
        <p:nvSpPr>
          <p:cNvPr id="8" name="TextBox 7">
            <a:extLst>
              <a:ext uri="{FF2B5EF4-FFF2-40B4-BE49-F238E27FC236}">
                <a16:creationId xmlns:a16="http://schemas.microsoft.com/office/drawing/2014/main" id="{E804D21D-A328-D22E-6D58-DE49ED11C78C}"/>
              </a:ext>
            </a:extLst>
          </p:cNvPr>
          <p:cNvSpPr txBox="1">
            <a:spLocks noChangeArrowheads="1"/>
          </p:cNvSpPr>
          <p:nvPr/>
        </p:nvSpPr>
        <p:spPr bwMode="auto">
          <a:xfrm>
            <a:off x="92930" y="4195974"/>
            <a:ext cx="2242136" cy="37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marL="457200" indent="-228600">
              <a:lnSpc>
                <a:spcPct val="70000"/>
              </a:lnSpc>
              <a:spcBef>
                <a:spcPts val="1000"/>
              </a:spcBef>
              <a:buClr>
                <a:srgbClr val="2E2E68"/>
              </a:buClr>
              <a:buSzPts val="4400"/>
              <a:buNone/>
            </a:pPr>
            <a:r>
              <a:rPr lang="en-GB" altLang="en-US" sz="2400" b="1">
                <a:solidFill>
                  <a:srgbClr val="2E2E68"/>
                </a:solidFill>
                <a:latin typeface="+mj-lt"/>
                <a:cs typeface="Calibri"/>
                <a:sym typeface="Calibri"/>
              </a:rPr>
              <a:t>Relationships</a:t>
            </a:r>
          </a:p>
        </p:txBody>
      </p:sp>
      <p:sp>
        <p:nvSpPr>
          <p:cNvPr id="12" name="TextBox 11">
            <a:extLst>
              <a:ext uri="{FF2B5EF4-FFF2-40B4-BE49-F238E27FC236}">
                <a16:creationId xmlns:a16="http://schemas.microsoft.com/office/drawing/2014/main" id="{28150960-76A9-B5E0-254B-2530B652B787}"/>
              </a:ext>
            </a:extLst>
          </p:cNvPr>
          <p:cNvSpPr txBox="1">
            <a:spLocks noChangeArrowheads="1"/>
          </p:cNvSpPr>
          <p:nvPr/>
        </p:nvSpPr>
        <p:spPr bwMode="auto">
          <a:xfrm>
            <a:off x="3127227" y="3974123"/>
            <a:ext cx="793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2200">
                <a:solidFill>
                  <a:schemeClr val="tx1"/>
                </a:solidFill>
                <a:latin typeface="+mj-lt"/>
                <a:cs typeface="Calibri" panose="020F0502020204030204" pitchFamily="34" charset="0"/>
              </a:rPr>
              <a:t>Low</a:t>
            </a:r>
          </a:p>
        </p:txBody>
      </p:sp>
      <p:sp>
        <p:nvSpPr>
          <p:cNvPr id="11" name="TextBox 10">
            <a:extLst>
              <a:ext uri="{FF2B5EF4-FFF2-40B4-BE49-F238E27FC236}">
                <a16:creationId xmlns:a16="http://schemas.microsoft.com/office/drawing/2014/main" id="{5BC5C034-D218-3879-4C52-05632063388F}"/>
              </a:ext>
            </a:extLst>
          </p:cNvPr>
          <p:cNvSpPr txBox="1">
            <a:spLocks noChangeArrowheads="1"/>
          </p:cNvSpPr>
          <p:nvPr/>
        </p:nvSpPr>
        <p:spPr bwMode="auto">
          <a:xfrm>
            <a:off x="7875107" y="3982540"/>
            <a:ext cx="793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2200">
                <a:solidFill>
                  <a:schemeClr val="tx1"/>
                </a:solidFill>
                <a:latin typeface="+mj-lt"/>
                <a:cs typeface="Calibri" panose="020F0502020204030204" pitchFamily="34" charset="0"/>
              </a:rPr>
              <a:t>High</a:t>
            </a:r>
          </a:p>
        </p:txBody>
      </p:sp>
      <p:sp>
        <p:nvSpPr>
          <p:cNvPr id="5" name="TextBox 4">
            <a:extLst>
              <a:ext uri="{FF2B5EF4-FFF2-40B4-BE49-F238E27FC236}">
                <a16:creationId xmlns:a16="http://schemas.microsoft.com/office/drawing/2014/main" id="{B9E3C357-2DA4-A362-384B-3025BAF81EE9}"/>
              </a:ext>
            </a:extLst>
          </p:cNvPr>
          <p:cNvSpPr txBox="1"/>
          <p:nvPr/>
        </p:nvSpPr>
        <p:spPr>
          <a:xfrm>
            <a:off x="360068" y="6181399"/>
            <a:ext cx="3655680" cy="646331"/>
          </a:xfrm>
          <a:prstGeom prst="rect">
            <a:avLst/>
          </a:prstGeom>
          <a:noFill/>
        </p:spPr>
        <p:txBody>
          <a:bodyPr wrap="square" rtlCol="0">
            <a:spAutoFit/>
          </a:bodyPr>
          <a:lstStyle/>
          <a:p>
            <a:r>
              <a:rPr lang="en-GB" i="1" dirty="0">
                <a:latin typeface="+mj-lt"/>
              </a:rPr>
              <a:t>Adapted from Douglas, M. (1970) as used in Needham et al. (2023)</a:t>
            </a:r>
          </a:p>
        </p:txBody>
      </p:sp>
      <p:sp>
        <p:nvSpPr>
          <p:cNvPr id="15" name="TextBox 14">
            <a:extLst>
              <a:ext uri="{FF2B5EF4-FFF2-40B4-BE49-F238E27FC236}">
                <a16:creationId xmlns:a16="http://schemas.microsoft.com/office/drawing/2014/main" id="{6B1C7B38-30C0-0793-6FD2-C39FAD549602}"/>
              </a:ext>
            </a:extLst>
          </p:cNvPr>
          <p:cNvSpPr txBox="1">
            <a:spLocks noChangeArrowheads="1"/>
          </p:cNvSpPr>
          <p:nvPr/>
        </p:nvSpPr>
        <p:spPr bwMode="auto">
          <a:xfrm>
            <a:off x="5443574" y="6081158"/>
            <a:ext cx="793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2200">
                <a:solidFill>
                  <a:schemeClr val="tx1"/>
                </a:solidFill>
                <a:latin typeface="+mj-lt"/>
                <a:cs typeface="Calibri" panose="020F0502020204030204" pitchFamily="34" charset="0"/>
              </a:rPr>
              <a:t>Low</a:t>
            </a:r>
          </a:p>
        </p:txBody>
      </p:sp>
      <p:sp>
        <p:nvSpPr>
          <p:cNvPr id="10" name="Rectangle 9" descr="Text box: This theory offers us a way to explore the interplay between rules and relationships">
            <a:extLst>
              <a:ext uri="{FF2B5EF4-FFF2-40B4-BE49-F238E27FC236}">
                <a16:creationId xmlns:a16="http://schemas.microsoft.com/office/drawing/2014/main" id="{BAFCCA25-C146-6F22-5ABC-9263BFFD3EF9}"/>
              </a:ext>
            </a:extLst>
          </p:cNvPr>
          <p:cNvSpPr/>
          <p:nvPr/>
        </p:nvSpPr>
        <p:spPr>
          <a:xfrm>
            <a:off x="6902605" y="5218771"/>
            <a:ext cx="4884234" cy="1137424"/>
          </a:xfrm>
          <a:prstGeom prst="rect">
            <a:avLst/>
          </a:prstGeom>
          <a:solidFill>
            <a:srgbClr val="993D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7AFF7AE-B711-24D0-ABC4-3C2D51C9E12B}"/>
              </a:ext>
            </a:extLst>
          </p:cNvPr>
          <p:cNvSpPr txBox="1">
            <a:spLocks noChangeArrowheads="1"/>
          </p:cNvSpPr>
          <p:nvPr/>
        </p:nvSpPr>
        <p:spPr bwMode="auto">
          <a:xfrm>
            <a:off x="6874339" y="5209835"/>
            <a:ext cx="482540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648F"/>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0A648F"/>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0A648F"/>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0A648F"/>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0A648F"/>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A648F"/>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GB" altLang="en-US" sz="2200" b="1">
                <a:latin typeface="+mj-lt"/>
                <a:cs typeface="Calibri" panose="020F0502020204030204" pitchFamily="34" charset="0"/>
              </a:rPr>
              <a:t>This theory offers us a way to explore the interplay between rules and relationships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5D4B99-D402-CE89-6C4C-1CC6AFC64B8F}"/>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9" name="Rectangle 18">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B2C071BA-4D38-300F-7200-24DC0AFA0B5C}"/>
              </a:ext>
            </a:extLst>
          </p:cNvPr>
          <p:cNvSpPr>
            <a:spLocks noGrp="1"/>
          </p:cNvSpPr>
          <p:nvPr>
            <p:ph type="title"/>
          </p:nvPr>
        </p:nvSpPr>
        <p:spPr>
          <a:xfrm>
            <a:off x="876691" y="301843"/>
            <a:ext cx="10797858" cy="1003532"/>
          </a:xfrm>
        </p:spPr>
        <p:txBody>
          <a:bodyPr anchor="ctr">
            <a:normAutofit fontScale="90000"/>
          </a:bodyPr>
          <a:lstStyle/>
          <a:p>
            <a:r>
              <a:rPr lang="en-GB" sz="5400">
                <a:solidFill>
                  <a:srgbClr val="FFFFFF"/>
                </a:solidFill>
              </a:rPr>
              <a:t>Mapping LA oversight onto the framework</a:t>
            </a:r>
          </a:p>
        </p:txBody>
      </p:sp>
      <p:graphicFrame>
        <p:nvGraphicFramePr>
          <p:cNvPr id="4" name="Content Placeholder 3">
            <a:extLst>
              <a:ext uri="{FF2B5EF4-FFF2-40B4-BE49-F238E27FC236}">
                <a16:creationId xmlns:a16="http://schemas.microsoft.com/office/drawing/2014/main" id="{13D9932A-FFC0-518A-C829-AD6D164018C7}"/>
              </a:ext>
            </a:extLst>
          </p:cNvPr>
          <p:cNvGraphicFramePr>
            <a:graphicFrameLocks noGrp="1"/>
          </p:cNvGraphicFramePr>
          <p:nvPr>
            <p:ph idx="1"/>
            <p:extLst>
              <p:ext uri="{D42A27DB-BD31-4B8C-83A1-F6EECF244321}">
                <p14:modId xmlns:p14="http://schemas.microsoft.com/office/powerpoint/2010/main" val="844644384"/>
              </p:ext>
            </p:extLst>
          </p:nvPr>
        </p:nvGraphicFramePr>
        <p:xfrm>
          <a:off x="876690" y="2346598"/>
          <a:ext cx="10439009" cy="3473357"/>
        </p:xfrm>
        <a:graphic>
          <a:graphicData uri="http://schemas.openxmlformats.org/drawingml/2006/table">
            <a:tbl>
              <a:tblPr firstRow="1" bandRow="1">
                <a:tableStyleId>{5C22544A-7EE6-4342-B048-85BDC9FD1C3A}</a:tableStyleId>
              </a:tblPr>
              <a:tblGrid>
                <a:gridCol w="1543125">
                  <a:extLst>
                    <a:ext uri="{9D8B030D-6E8A-4147-A177-3AD203B41FA5}">
                      <a16:colId xmlns:a16="http://schemas.microsoft.com/office/drawing/2014/main" val="751991184"/>
                    </a:ext>
                  </a:extLst>
                </a:gridCol>
                <a:gridCol w="4204009">
                  <a:extLst>
                    <a:ext uri="{9D8B030D-6E8A-4147-A177-3AD203B41FA5}">
                      <a16:colId xmlns:a16="http://schemas.microsoft.com/office/drawing/2014/main" val="2123545302"/>
                    </a:ext>
                  </a:extLst>
                </a:gridCol>
                <a:gridCol w="4691875">
                  <a:extLst>
                    <a:ext uri="{9D8B030D-6E8A-4147-A177-3AD203B41FA5}">
                      <a16:colId xmlns:a16="http://schemas.microsoft.com/office/drawing/2014/main" val="2770334673"/>
                    </a:ext>
                  </a:extLst>
                </a:gridCol>
              </a:tblGrid>
              <a:tr h="444889">
                <a:tc>
                  <a:txBody>
                    <a:bodyPr/>
                    <a:lstStyle/>
                    <a:p>
                      <a:endParaRPr lang="en-GB" sz="2200" b="1" kern="1200">
                        <a:solidFill>
                          <a:schemeClr val="bg1"/>
                        </a:solidFill>
                        <a:latin typeface="+mj-lt"/>
                        <a:ea typeface="MS PGothic" panose="020B0600070205080204" pitchFamily="34" charset="-128"/>
                        <a:cs typeface="Calibri" panose="020F0502020204030204" pitchFamily="34" charset="0"/>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Distant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Close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extLst>
                  <a:ext uri="{0D108BD9-81ED-4DB2-BD59-A6C34878D82A}">
                    <a16:rowId xmlns:a16="http://schemas.microsoft.com/office/drawing/2014/main" val="3063256802"/>
                  </a:ext>
                </a:extLst>
              </a:tr>
              <a:tr h="1972525">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Strong rules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Inspection</a:t>
                      </a:r>
                    </a:p>
                    <a:p>
                      <a:r>
                        <a:rPr lang="en-GB" sz="2000">
                          <a:solidFill>
                            <a:schemeClr val="tx1"/>
                          </a:solidFill>
                        </a:rPr>
                        <a:t>A distant relationship between regulator and LA. Local authorities feel ‘done to’</a:t>
                      </a:r>
                    </a:p>
                    <a:p>
                      <a:endParaRPr lang="en-GB" sz="200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Assurance </a:t>
                      </a:r>
                    </a:p>
                    <a:p>
                      <a:r>
                        <a:rPr lang="en-GB" sz="2000">
                          <a:solidFill>
                            <a:schemeClr val="tx1"/>
                          </a:solidFill>
                        </a:rPr>
                        <a:t>A more relational approach to </a:t>
                      </a:r>
                    </a:p>
                    <a:p>
                      <a:r>
                        <a:rPr lang="en-GB" sz="2000">
                          <a:solidFill>
                            <a:schemeClr val="tx1"/>
                          </a:solidFill>
                        </a:rPr>
                        <a:t>support continuous improvement </a:t>
                      </a:r>
                    </a:p>
                    <a:p>
                      <a:endParaRPr lang="en-GB" sz="2000">
                        <a:solidFill>
                          <a:schemeClr val="tx1"/>
                        </a:solidFill>
                      </a:endParaRPr>
                    </a:p>
                    <a:p>
                      <a:endParaRPr lang="en-GB" sz="2000">
                        <a:solidFill>
                          <a:schemeClr val="tx1"/>
                        </a:solidFill>
                      </a:endParaRPr>
                    </a:p>
                    <a:p>
                      <a:endParaRPr lang="en-GB" sz="2000">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64356"/>
                  </a:ext>
                </a:extLst>
              </a:tr>
              <a:tr h="1055943">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Weak rules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No quality assurance/inspection</a:t>
                      </a:r>
                    </a:p>
                    <a:p>
                      <a:endParaRPr lang="en-GB" sz="2000" b="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Sector-led improvement/peer review </a:t>
                      </a:r>
                    </a:p>
                    <a:p>
                      <a:endParaRPr lang="en-GB" sz="2000" b="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664383"/>
                  </a:ext>
                </a:extLst>
              </a:tr>
            </a:tbl>
          </a:graphicData>
        </a:graphic>
      </p:graphicFrame>
    </p:spTree>
    <p:extLst>
      <p:ext uri="{BB962C8B-B14F-4D97-AF65-F5344CB8AC3E}">
        <p14:creationId xmlns:p14="http://schemas.microsoft.com/office/powerpoint/2010/main" val="23278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0392C791-D97A-44AE-D6E9-29E7591B558A}"/>
              </a:ext>
            </a:extLst>
          </p:cNvPr>
          <p:cNvSpPr>
            <a:spLocks noGrp="1"/>
          </p:cNvSpPr>
          <p:nvPr>
            <p:ph type="title"/>
          </p:nvPr>
        </p:nvSpPr>
        <p:spPr>
          <a:xfrm>
            <a:off x="876691" y="301843"/>
            <a:ext cx="10477109" cy="1003532"/>
          </a:xfrm>
        </p:spPr>
        <p:txBody>
          <a:bodyPr anchor="ctr">
            <a:normAutofit fontScale="90000"/>
          </a:bodyPr>
          <a:lstStyle/>
          <a:p>
            <a:r>
              <a:rPr lang="en-GB" sz="5400">
                <a:solidFill>
                  <a:srgbClr val="FFFFFF"/>
                </a:solidFill>
              </a:rPr>
              <a:t>Mapping our findings onto the framework</a:t>
            </a:r>
          </a:p>
        </p:txBody>
      </p:sp>
      <p:graphicFrame>
        <p:nvGraphicFramePr>
          <p:cNvPr id="2" name="Content Placeholder 3">
            <a:extLst>
              <a:ext uri="{FF2B5EF4-FFF2-40B4-BE49-F238E27FC236}">
                <a16:creationId xmlns:a16="http://schemas.microsoft.com/office/drawing/2014/main" id="{1C1AC800-78F6-F522-E6E0-BD6D3427EB1E}"/>
              </a:ext>
            </a:extLst>
          </p:cNvPr>
          <p:cNvGraphicFramePr>
            <a:graphicFrameLocks/>
          </p:cNvGraphicFramePr>
          <p:nvPr>
            <p:extLst>
              <p:ext uri="{D42A27DB-BD31-4B8C-83A1-F6EECF244321}">
                <p14:modId xmlns:p14="http://schemas.microsoft.com/office/powerpoint/2010/main" val="995702745"/>
              </p:ext>
            </p:extLst>
          </p:nvPr>
        </p:nvGraphicFramePr>
        <p:xfrm>
          <a:off x="940485" y="2304066"/>
          <a:ext cx="10439009" cy="4041930"/>
        </p:xfrm>
        <a:graphic>
          <a:graphicData uri="http://schemas.openxmlformats.org/drawingml/2006/table">
            <a:tbl>
              <a:tblPr firstRow="1" bandRow="1">
                <a:tableStyleId>{5C22544A-7EE6-4342-B048-85BDC9FD1C3A}</a:tableStyleId>
              </a:tblPr>
              <a:tblGrid>
                <a:gridCol w="1543125">
                  <a:extLst>
                    <a:ext uri="{9D8B030D-6E8A-4147-A177-3AD203B41FA5}">
                      <a16:colId xmlns:a16="http://schemas.microsoft.com/office/drawing/2014/main" val="751991184"/>
                    </a:ext>
                  </a:extLst>
                </a:gridCol>
                <a:gridCol w="4204009">
                  <a:extLst>
                    <a:ext uri="{9D8B030D-6E8A-4147-A177-3AD203B41FA5}">
                      <a16:colId xmlns:a16="http://schemas.microsoft.com/office/drawing/2014/main" val="2123545302"/>
                    </a:ext>
                  </a:extLst>
                </a:gridCol>
                <a:gridCol w="4691875">
                  <a:extLst>
                    <a:ext uri="{9D8B030D-6E8A-4147-A177-3AD203B41FA5}">
                      <a16:colId xmlns:a16="http://schemas.microsoft.com/office/drawing/2014/main" val="2770334673"/>
                    </a:ext>
                  </a:extLst>
                </a:gridCol>
              </a:tblGrid>
              <a:tr h="444889">
                <a:tc>
                  <a:txBody>
                    <a:bodyPr/>
                    <a:lstStyle/>
                    <a:p>
                      <a:endParaRPr lang="en-GB" sz="2200" b="1" kern="1200">
                        <a:solidFill>
                          <a:schemeClr val="bg1"/>
                        </a:solidFill>
                        <a:latin typeface="+mj-lt"/>
                        <a:ea typeface="MS PGothic" panose="020B0600070205080204" pitchFamily="34" charset="-128"/>
                        <a:cs typeface="Calibri" panose="020F0502020204030204" pitchFamily="34" charset="0"/>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Distant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Close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extLst>
                  <a:ext uri="{0D108BD9-81ED-4DB2-BD59-A6C34878D82A}">
                    <a16:rowId xmlns:a16="http://schemas.microsoft.com/office/drawing/2014/main" val="3063256802"/>
                  </a:ext>
                </a:extLst>
              </a:tr>
              <a:tr h="1972525">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Strong rules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Inspection</a:t>
                      </a:r>
                    </a:p>
                    <a:p>
                      <a:r>
                        <a:rPr lang="en-GB" sz="2000">
                          <a:solidFill>
                            <a:schemeClr val="tx1"/>
                          </a:solidFill>
                        </a:rPr>
                        <a:t>A distant relationship between regulator and LAs. Local authorities feel ‘done to’</a:t>
                      </a:r>
                    </a:p>
                    <a:p>
                      <a:endParaRPr lang="en-GB" sz="200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solidFill>
                            <a:schemeClr val="tx1"/>
                          </a:solidFill>
                          <a:highlight>
                            <a:srgbClr val="FFFF00"/>
                          </a:highlight>
                        </a:rPr>
                        <a:t>Where CQC assurance is now</a:t>
                      </a:r>
                      <a:endParaRPr lang="en-GB" sz="2000" i="1">
                        <a:solidFill>
                          <a:schemeClr val="tx1"/>
                        </a:solidFill>
                      </a:endParaRPr>
                    </a:p>
                    <a:p>
                      <a:endParaRPr lang="en-GB" sz="200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Assurance </a:t>
                      </a:r>
                    </a:p>
                    <a:p>
                      <a:r>
                        <a:rPr lang="en-GB" sz="2000">
                          <a:solidFill>
                            <a:schemeClr val="tx1"/>
                          </a:solidFill>
                        </a:rPr>
                        <a:t>A more relational approach to </a:t>
                      </a:r>
                    </a:p>
                    <a:p>
                      <a:r>
                        <a:rPr lang="en-GB" sz="2000">
                          <a:solidFill>
                            <a:schemeClr val="tx1"/>
                          </a:solidFill>
                        </a:rPr>
                        <a:t>support continuous improvement </a:t>
                      </a:r>
                    </a:p>
                    <a:p>
                      <a:endParaRPr lang="en-GB" sz="2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1">
                        <a:solidFill>
                          <a:schemeClr val="tx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solidFill>
                            <a:schemeClr val="tx1"/>
                          </a:solidFill>
                          <a:highlight>
                            <a:srgbClr val="FFFF00"/>
                          </a:highlight>
                        </a:rPr>
                        <a:t>Where interviewees want CQC to get to </a:t>
                      </a:r>
                    </a:p>
                    <a:p>
                      <a:endParaRPr lang="en-GB" sz="2000">
                        <a:solidFill>
                          <a:schemeClr val="tx1"/>
                        </a:solidFill>
                      </a:endParaRPr>
                    </a:p>
                    <a:p>
                      <a:endParaRPr lang="en-GB" sz="2000">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64356"/>
                  </a:ext>
                </a:extLst>
              </a:tr>
              <a:tr h="1055943">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Weak rules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No quality assurance/inspection</a:t>
                      </a:r>
                    </a:p>
                    <a:p>
                      <a:endParaRPr lang="en-GB" sz="20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1">
                          <a:solidFill>
                            <a:schemeClr val="tx1"/>
                          </a:solidFill>
                          <a:highlight>
                            <a:srgbClr val="FFFF00"/>
                          </a:highlight>
                        </a:rPr>
                        <a:t>Some LAs/regions in the 2010s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Sector-led improvement/peer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1">
                        <a:solidFill>
                          <a:schemeClr val="tx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1">
                          <a:solidFill>
                            <a:schemeClr val="tx1"/>
                          </a:solidFill>
                          <a:highlight>
                            <a:srgbClr val="FFFF00"/>
                          </a:highlight>
                        </a:rPr>
                        <a:t>Most LAs/regions in the 2010s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664383"/>
                  </a:ext>
                </a:extLst>
              </a:tr>
            </a:tbl>
          </a:graphicData>
        </a:graphic>
      </p:graphicFrame>
    </p:spTree>
    <p:extLst>
      <p:ext uri="{BB962C8B-B14F-4D97-AF65-F5344CB8AC3E}">
        <p14:creationId xmlns:p14="http://schemas.microsoft.com/office/powerpoint/2010/main" val="236402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6200EAB-FF78-9E07-C969-943EA175EE57}"/>
              </a:ext>
            </a:extLst>
          </p:cNvPr>
          <p:cNvSpPr>
            <a:spLocks noGrp="1"/>
          </p:cNvSpPr>
          <p:nvPr>
            <p:ph type="title"/>
          </p:nvPr>
        </p:nvSpPr>
        <p:spPr>
          <a:xfrm>
            <a:off x="876691" y="301843"/>
            <a:ext cx="10477109" cy="1003532"/>
          </a:xfrm>
        </p:spPr>
        <p:txBody>
          <a:bodyPr anchor="ctr">
            <a:normAutofit/>
          </a:bodyPr>
          <a:lstStyle/>
          <a:p>
            <a:r>
              <a:rPr lang="en-GB" sz="5400">
                <a:solidFill>
                  <a:srgbClr val="FFFFFF"/>
                </a:solidFill>
              </a:rPr>
              <a:t>Future risks 1 </a:t>
            </a:r>
          </a:p>
        </p:txBody>
      </p:sp>
      <p:graphicFrame>
        <p:nvGraphicFramePr>
          <p:cNvPr id="5" name="Content Placeholder 3">
            <a:extLst>
              <a:ext uri="{FF2B5EF4-FFF2-40B4-BE49-F238E27FC236}">
                <a16:creationId xmlns:a16="http://schemas.microsoft.com/office/drawing/2014/main" id="{C34F109B-99CE-FA8A-73FC-0EE2B5EF3935}"/>
              </a:ext>
            </a:extLst>
          </p:cNvPr>
          <p:cNvGraphicFramePr>
            <a:graphicFrameLocks/>
          </p:cNvGraphicFramePr>
          <p:nvPr>
            <p:extLst>
              <p:ext uri="{D42A27DB-BD31-4B8C-83A1-F6EECF244321}">
                <p14:modId xmlns:p14="http://schemas.microsoft.com/office/powerpoint/2010/main" val="3477493110"/>
              </p:ext>
            </p:extLst>
          </p:nvPr>
        </p:nvGraphicFramePr>
        <p:xfrm>
          <a:off x="855425" y="2325332"/>
          <a:ext cx="10439009" cy="3473357"/>
        </p:xfrm>
        <a:graphic>
          <a:graphicData uri="http://schemas.openxmlformats.org/drawingml/2006/table">
            <a:tbl>
              <a:tblPr firstRow="1" bandRow="1">
                <a:tableStyleId>{5C22544A-7EE6-4342-B048-85BDC9FD1C3A}</a:tableStyleId>
              </a:tblPr>
              <a:tblGrid>
                <a:gridCol w="1543125">
                  <a:extLst>
                    <a:ext uri="{9D8B030D-6E8A-4147-A177-3AD203B41FA5}">
                      <a16:colId xmlns:a16="http://schemas.microsoft.com/office/drawing/2014/main" val="751991184"/>
                    </a:ext>
                  </a:extLst>
                </a:gridCol>
                <a:gridCol w="4204009">
                  <a:extLst>
                    <a:ext uri="{9D8B030D-6E8A-4147-A177-3AD203B41FA5}">
                      <a16:colId xmlns:a16="http://schemas.microsoft.com/office/drawing/2014/main" val="2123545302"/>
                    </a:ext>
                  </a:extLst>
                </a:gridCol>
                <a:gridCol w="4691875">
                  <a:extLst>
                    <a:ext uri="{9D8B030D-6E8A-4147-A177-3AD203B41FA5}">
                      <a16:colId xmlns:a16="http://schemas.microsoft.com/office/drawing/2014/main" val="2770334673"/>
                    </a:ext>
                  </a:extLst>
                </a:gridCol>
              </a:tblGrid>
              <a:tr h="444889">
                <a:tc>
                  <a:txBody>
                    <a:bodyPr/>
                    <a:lstStyle/>
                    <a:p>
                      <a:endParaRPr lang="en-GB" sz="2200" b="1" kern="1200">
                        <a:solidFill>
                          <a:schemeClr val="bg1"/>
                        </a:solidFill>
                        <a:latin typeface="+mj-lt"/>
                        <a:ea typeface="MS PGothic" panose="020B0600070205080204" pitchFamily="34" charset="-128"/>
                        <a:cs typeface="Calibri" panose="020F0502020204030204" pitchFamily="34" charset="0"/>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Distant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Close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extLst>
                  <a:ext uri="{0D108BD9-81ED-4DB2-BD59-A6C34878D82A}">
                    <a16:rowId xmlns:a16="http://schemas.microsoft.com/office/drawing/2014/main" val="3063256802"/>
                  </a:ext>
                </a:extLst>
              </a:tr>
              <a:tr h="1972525">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Strong  rules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Inspection</a:t>
                      </a:r>
                    </a:p>
                    <a:p>
                      <a:endParaRPr lang="en-GB" sz="200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solidFill>
                            <a:schemeClr val="tx1"/>
                          </a:solidFill>
                        </a:rPr>
                        <a:t>Where CQC assurance is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1">
                        <a:solidFill>
                          <a:schemeClr val="tx1"/>
                        </a:solidFill>
                      </a:endParaRPr>
                    </a:p>
                    <a:p>
                      <a:r>
                        <a:rPr lang="en-GB" sz="2000" i="1">
                          <a:solidFill>
                            <a:schemeClr val="tx1"/>
                          </a:solidFill>
                          <a:highlight>
                            <a:srgbClr val="FFFF00"/>
                          </a:highlight>
                        </a:rPr>
                        <a:t>WE GET STUCK HERE – adversarial relationships, compliance oriented</a:t>
                      </a:r>
                      <a:endParaRPr lang="en-GB" sz="200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Assurance </a:t>
                      </a:r>
                    </a:p>
                    <a:p>
                      <a:endParaRPr lang="en-GB" sz="2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solidFill>
                            <a:schemeClr val="tx1"/>
                          </a:solidFill>
                        </a:rPr>
                        <a:t>Where interviewees want CQC to get to </a:t>
                      </a:r>
                    </a:p>
                    <a:p>
                      <a:endParaRPr lang="en-GB" sz="2000">
                        <a:solidFill>
                          <a:schemeClr val="tx1"/>
                        </a:solidFill>
                      </a:endParaRPr>
                    </a:p>
                    <a:p>
                      <a:endParaRPr lang="en-GB" sz="2000">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64356"/>
                  </a:ext>
                </a:extLst>
              </a:tr>
              <a:tr h="1055943">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Weak rules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No quality assurance/inspection</a:t>
                      </a:r>
                    </a:p>
                    <a:p>
                      <a:endParaRPr lang="en-GB" sz="2000" b="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Sector-led improvement/peer review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664383"/>
                  </a:ext>
                </a:extLst>
              </a:tr>
            </a:tbl>
          </a:graphicData>
        </a:graphic>
      </p:graphicFrame>
    </p:spTree>
    <p:extLst>
      <p:ext uri="{BB962C8B-B14F-4D97-AF65-F5344CB8AC3E}">
        <p14:creationId xmlns:p14="http://schemas.microsoft.com/office/powerpoint/2010/main" val="241142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5F13C3-42FD-4D1A-1228-041D3074DF6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57A8E7A-B897-0F49-D04D-709F84AE7374}"/>
              </a:ext>
            </a:extLst>
          </p:cNvPr>
          <p:cNvSpPr>
            <a:spLocks noGrp="1"/>
          </p:cNvSpPr>
          <p:nvPr>
            <p:ph type="title"/>
          </p:nvPr>
        </p:nvSpPr>
        <p:spPr>
          <a:xfrm>
            <a:off x="876691" y="301843"/>
            <a:ext cx="10477109" cy="1003532"/>
          </a:xfrm>
        </p:spPr>
        <p:txBody>
          <a:bodyPr anchor="ctr">
            <a:normAutofit/>
          </a:bodyPr>
          <a:lstStyle/>
          <a:p>
            <a:r>
              <a:rPr lang="en-GB" sz="5400">
                <a:solidFill>
                  <a:srgbClr val="FFFFFF"/>
                </a:solidFill>
              </a:rPr>
              <a:t>Future risks 2 </a:t>
            </a:r>
          </a:p>
        </p:txBody>
      </p:sp>
      <p:graphicFrame>
        <p:nvGraphicFramePr>
          <p:cNvPr id="5" name="Content Placeholder 3">
            <a:extLst>
              <a:ext uri="{FF2B5EF4-FFF2-40B4-BE49-F238E27FC236}">
                <a16:creationId xmlns:a16="http://schemas.microsoft.com/office/drawing/2014/main" id="{4AEC57AB-031F-EB43-C252-6588044BA25D}"/>
              </a:ext>
            </a:extLst>
          </p:cNvPr>
          <p:cNvGraphicFramePr>
            <a:graphicFrameLocks/>
          </p:cNvGraphicFramePr>
          <p:nvPr>
            <p:extLst>
              <p:ext uri="{D42A27DB-BD31-4B8C-83A1-F6EECF244321}">
                <p14:modId xmlns:p14="http://schemas.microsoft.com/office/powerpoint/2010/main" val="1583913725"/>
              </p:ext>
            </p:extLst>
          </p:nvPr>
        </p:nvGraphicFramePr>
        <p:xfrm>
          <a:off x="812895" y="2133945"/>
          <a:ext cx="10439009" cy="3448064"/>
        </p:xfrm>
        <a:graphic>
          <a:graphicData uri="http://schemas.openxmlformats.org/drawingml/2006/table">
            <a:tbl>
              <a:tblPr firstRow="1" bandRow="1">
                <a:tableStyleId>{5C22544A-7EE6-4342-B048-85BDC9FD1C3A}</a:tableStyleId>
              </a:tblPr>
              <a:tblGrid>
                <a:gridCol w="1543125">
                  <a:extLst>
                    <a:ext uri="{9D8B030D-6E8A-4147-A177-3AD203B41FA5}">
                      <a16:colId xmlns:a16="http://schemas.microsoft.com/office/drawing/2014/main" val="751991184"/>
                    </a:ext>
                  </a:extLst>
                </a:gridCol>
                <a:gridCol w="4204009">
                  <a:extLst>
                    <a:ext uri="{9D8B030D-6E8A-4147-A177-3AD203B41FA5}">
                      <a16:colId xmlns:a16="http://schemas.microsoft.com/office/drawing/2014/main" val="2123545302"/>
                    </a:ext>
                  </a:extLst>
                </a:gridCol>
                <a:gridCol w="4691875">
                  <a:extLst>
                    <a:ext uri="{9D8B030D-6E8A-4147-A177-3AD203B41FA5}">
                      <a16:colId xmlns:a16="http://schemas.microsoft.com/office/drawing/2014/main" val="2770334673"/>
                    </a:ext>
                  </a:extLst>
                </a:gridCol>
              </a:tblGrid>
              <a:tr h="444889">
                <a:tc>
                  <a:txBody>
                    <a:bodyPr/>
                    <a:lstStyle/>
                    <a:p>
                      <a:endParaRPr lang="en-GB" sz="2200" b="1" kern="1200">
                        <a:solidFill>
                          <a:schemeClr val="bg1"/>
                        </a:solidFill>
                        <a:latin typeface="+mj-lt"/>
                        <a:ea typeface="MS PGothic" panose="020B0600070205080204" pitchFamily="34" charset="-128"/>
                        <a:cs typeface="Calibri" panose="020F0502020204030204" pitchFamily="34" charset="0"/>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Distant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Close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extLst>
                  <a:ext uri="{0D108BD9-81ED-4DB2-BD59-A6C34878D82A}">
                    <a16:rowId xmlns:a16="http://schemas.microsoft.com/office/drawing/2014/main" val="3063256802"/>
                  </a:ext>
                </a:extLst>
              </a:tr>
              <a:tr h="1376477">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Strong rules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Inspection</a:t>
                      </a:r>
                    </a:p>
                    <a:p>
                      <a:endParaRPr lang="en-GB" sz="200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Assurance </a:t>
                      </a:r>
                    </a:p>
                    <a:p>
                      <a:endParaRPr lang="en-GB" sz="2000">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64356"/>
                  </a:ext>
                </a:extLst>
              </a:tr>
              <a:tr h="1055943">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Weak rules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No quality assurance/inspection</a:t>
                      </a:r>
                    </a:p>
                    <a:p>
                      <a:endParaRPr lang="en-GB" sz="2000" b="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Sector-led improvement/peer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1">
                          <a:solidFill>
                            <a:schemeClr val="tx1"/>
                          </a:solidFill>
                          <a:highlight>
                            <a:srgbClr val="FFFF00"/>
                          </a:highlight>
                        </a:rPr>
                        <a:t>Too much happens here. Other stakeholders don’t feel there is proper accountability</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664383"/>
                  </a:ext>
                </a:extLst>
              </a:tr>
            </a:tbl>
          </a:graphicData>
        </a:graphic>
      </p:graphicFrame>
    </p:spTree>
    <p:extLst>
      <p:ext uri="{BB962C8B-B14F-4D97-AF65-F5344CB8AC3E}">
        <p14:creationId xmlns:p14="http://schemas.microsoft.com/office/powerpoint/2010/main" val="268833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3F673D-A9DB-1A08-48D6-D6073C54DBA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49FC37E-9F99-1FA8-5199-9F2344EBBBA5}"/>
              </a:ext>
            </a:extLst>
          </p:cNvPr>
          <p:cNvSpPr>
            <a:spLocks noGrp="1"/>
          </p:cNvSpPr>
          <p:nvPr>
            <p:ph type="title"/>
          </p:nvPr>
        </p:nvSpPr>
        <p:spPr>
          <a:xfrm>
            <a:off x="876691" y="301843"/>
            <a:ext cx="10477109" cy="1003532"/>
          </a:xfrm>
        </p:spPr>
        <p:txBody>
          <a:bodyPr anchor="ctr">
            <a:normAutofit/>
          </a:bodyPr>
          <a:lstStyle/>
          <a:p>
            <a:r>
              <a:rPr lang="en-GB" sz="5400">
                <a:solidFill>
                  <a:srgbClr val="FFFFFF"/>
                </a:solidFill>
              </a:rPr>
              <a:t>Future risks 3 </a:t>
            </a:r>
          </a:p>
        </p:txBody>
      </p:sp>
      <p:graphicFrame>
        <p:nvGraphicFramePr>
          <p:cNvPr id="5" name="Content Placeholder 3">
            <a:extLst>
              <a:ext uri="{FF2B5EF4-FFF2-40B4-BE49-F238E27FC236}">
                <a16:creationId xmlns:a16="http://schemas.microsoft.com/office/drawing/2014/main" id="{9FBB3A3F-63B8-4A93-7F39-E0FEC21EF04A}"/>
              </a:ext>
            </a:extLst>
          </p:cNvPr>
          <p:cNvGraphicFramePr>
            <a:graphicFrameLocks/>
          </p:cNvGraphicFramePr>
          <p:nvPr>
            <p:extLst>
              <p:ext uri="{D42A27DB-BD31-4B8C-83A1-F6EECF244321}">
                <p14:modId xmlns:p14="http://schemas.microsoft.com/office/powerpoint/2010/main" val="1320321735"/>
              </p:ext>
            </p:extLst>
          </p:nvPr>
        </p:nvGraphicFramePr>
        <p:xfrm>
          <a:off x="876690" y="2176476"/>
          <a:ext cx="10439009" cy="3432330"/>
        </p:xfrm>
        <a:graphic>
          <a:graphicData uri="http://schemas.openxmlformats.org/drawingml/2006/table">
            <a:tbl>
              <a:tblPr firstRow="1" bandRow="1">
                <a:tableStyleId>{5C22544A-7EE6-4342-B048-85BDC9FD1C3A}</a:tableStyleId>
              </a:tblPr>
              <a:tblGrid>
                <a:gridCol w="1543125">
                  <a:extLst>
                    <a:ext uri="{9D8B030D-6E8A-4147-A177-3AD203B41FA5}">
                      <a16:colId xmlns:a16="http://schemas.microsoft.com/office/drawing/2014/main" val="751991184"/>
                    </a:ext>
                  </a:extLst>
                </a:gridCol>
                <a:gridCol w="4204009">
                  <a:extLst>
                    <a:ext uri="{9D8B030D-6E8A-4147-A177-3AD203B41FA5}">
                      <a16:colId xmlns:a16="http://schemas.microsoft.com/office/drawing/2014/main" val="2123545302"/>
                    </a:ext>
                  </a:extLst>
                </a:gridCol>
                <a:gridCol w="4691875">
                  <a:extLst>
                    <a:ext uri="{9D8B030D-6E8A-4147-A177-3AD203B41FA5}">
                      <a16:colId xmlns:a16="http://schemas.microsoft.com/office/drawing/2014/main" val="2770334673"/>
                    </a:ext>
                  </a:extLst>
                </a:gridCol>
              </a:tblGrid>
              <a:tr h="444889">
                <a:tc>
                  <a:txBody>
                    <a:bodyPr/>
                    <a:lstStyle/>
                    <a:p>
                      <a:endParaRPr lang="en-GB" sz="2200" b="1" kern="1200">
                        <a:solidFill>
                          <a:schemeClr val="bg1"/>
                        </a:solidFill>
                        <a:latin typeface="+mj-lt"/>
                        <a:ea typeface="MS PGothic" panose="020B0600070205080204" pitchFamily="34" charset="-128"/>
                        <a:cs typeface="Calibri" panose="020F0502020204030204" pitchFamily="34" charset="0"/>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Distant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a:solidFill>
                            <a:schemeClr val="bg1"/>
                          </a:solidFill>
                        </a:rPr>
                        <a:t>Close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extLst>
                  <a:ext uri="{0D108BD9-81ED-4DB2-BD59-A6C34878D82A}">
                    <a16:rowId xmlns:a16="http://schemas.microsoft.com/office/drawing/2014/main" val="3063256802"/>
                  </a:ext>
                </a:extLst>
              </a:tr>
              <a:tr h="1376477">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Strong rules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Inspection</a:t>
                      </a:r>
                    </a:p>
                    <a:p>
                      <a:endParaRPr lang="en-GB" sz="200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solidFill>
                            <a:schemeClr val="tx1"/>
                          </a:solidFill>
                          <a:highlight>
                            <a:srgbClr val="FFFF00"/>
                          </a:highlight>
                        </a:rPr>
                        <a:t>Provider relationships with CQC stay stuck here. Perception of unfairness disrupts local relationships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Assurance </a:t>
                      </a:r>
                    </a:p>
                    <a:p>
                      <a:endParaRPr lang="en-GB" sz="2000">
                        <a:solidFill>
                          <a:schemeClr val="tx1"/>
                        </a:solidFill>
                      </a:endParaRPr>
                    </a:p>
                    <a:p>
                      <a:endParaRPr lang="en-GB" sz="2000">
                        <a:solidFill>
                          <a:schemeClr val="tx1"/>
                        </a:solidFill>
                      </a:endParaRPr>
                    </a:p>
                    <a:p>
                      <a:r>
                        <a:rPr lang="en-GB" sz="2000" i="1">
                          <a:solidFill>
                            <a:schemeClr val="tx1"/>
                          </a:solidFill>
                          <a:highlight>
                            <a:srgbClr val="FFFF00"/>
                          </a:highlight>
                        </a:rPr>
                        <a:t>LA relationships with CQC moves to this space</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64356"/>
                  </a:ext>
                </a:extLst>
              </a:tr>
              <a:tr h="1055943">
                <a:tc>
                  <a:txBody>
                    <a:bodyPr/>
                    <a:lstStyle/>
                    <a:p>
                      <a:pPr marL="0" algn="l" defTabSz="914400" rtl="0" eaLnBrk="1" latinLnBrk="0" hangingPunct="1"/>
                      <a:r>
                        <a:rPr lang="en-GB" sz="2200" b="1" kern="1200">
                          <a:solidFill>
                            <a:schemeClr val="bg1"/>
                          </a:solidFill>
                          <a:latin typeface="+mj-lt"/>
                          <a:ea typeface="MS PGothic" panose="020B0600070205080204" pitchFamily="34" charset="-128"/>
                          <a:cs typeface="Calibri" panose="020F0502020204030204" pitchFamily="34" charset="0"/>
                        </a:rPr>
                        <a:t>Weak rules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2000" b="1">
                          <a:solidFill>
                            <a:schemeClr val="tx1"/>
                          </a:solidFill>
                        </a:rPr>
                        <a:t>No quality assurance/inspection</a:t>
                      </a:r>
                    </a:p>
                    <a:p>
                      <a:endParaRPr lang="en-GB" sz="2000" b="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solidFill>
                            <a:schemeClr val="tx1"/>
                          </a:solidFill>
                        </a:rPr>
                        <a:t>Sector-led improvement/peer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664383"/>
                  </a:ext>
                </a:extLst>
              </a:tr>
            </a:tbl>
          </a:graphicData>
        </a:graphic>
      </p:graphicFrame>
    </p:spTree>
    <p:extLst>
      <p:ext uri="{BB962C8B-B14F-4D97-AF65-F5344CB8AC3E}">
        <p14:creationId xmlns:p14="http://schemas.microsoft.com/office/powerpoint/2010/main" val="303477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958BAD-1426-FA87-E05D-4E0EAE9B371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5354720-A8E0-3CB1-97D4-20AF4CDF2C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C422B33E-F279-A669-A6D8-1D696DB71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E1E5758F-3A85-8903-CCCB-9A2363EA9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3406C17-7210-48CF-FCB5-1E26871F4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7A2EDA88-7DDE-724D-042A-C2CDF56DC2E9}"/>
              </a:ext>
            </a:extLst>
          </p:cNvPr>
          <p:cNvSpPr>
            <a:spLocks noGrp="1"/>
          </p:cNvSpPr>
          <p:nvPr>
            <p:ph type="title"/>
          </p:nvPr>
        </p:nvSpPr>
        <p:spPr>
          <a:xfrm>
            <a:off x="876691" y="301843"/>
            <a:ext cx="10477109" cy="1003532"/>
          </a:xfrm>
        </p:spPr>
        <p:txBody>
          <a:bodyPr anchor="ctr">
            <a:normAutofit/>
          </a:bodyPr>
          <a:lstStyle/>
          <a:p>
            <a:r>
              <a:rPr lang="en-GB" sz="5400">
                <a:solidFill>
                  <a:srgbClr val="FFFFFF"/>
                </a:solidFill>
              </a:rPr>
              <a:t>Future risks 4</a:t>
            </a:r>
          </a:p>
        </p:txBody>
      </p:sp>
      <p:sp>
        <p:nvSpPr>
          <p:cNvPr id="6" name="TextBox 5">
            <a:extLst>
              <a:ext uri="{FF2B5EF4-FFF2-40B4-BE49-F238E27FC236}">
                <a16:creationId xmlns:a16="http://schemas.microsoft.com/office/drawing/2014/main" id="{F39566D6-4839-C659-A161-2628770FCC80}"/>
              </a:ext>
            </a:extLst>
          </p:cNvPr>
          <p:cNvSpPr txBox="1"/>
          <p:nvPr/>
        </p:nvSpPr>
        <p:spPr>
          <a:xfrm>
            <a:off x="641685" y="1537123"/>
            <a:ext cx="11044356" cy="707886"/>
          </a:xfrm>
          <a:prstGeom prst="rect">
            <a:avLst/>
          </a:prstGeom>
          <a:noFill/>
        </p:spPr>
        <p:txBody>
          <a:bodyPr wrap="square" rtlCol="0">
            <a:spAutoFit/>
          </a:bodyPr>
          <a:lstStyle/>
          <a:p>
            <a:r>
              <a:rPr lang="en-GB" sz="2000">
                <a:highlight>
                  <a:srgbClr val="FFFF00"/>
                </a:highlight>
              </a:rPr>
              <a:t>Whichever quadrant it is in, CQC assurance becomes an overly narrow process which isn’t sufficiently connected to the broader social care ecosystem, locally or nationally  </a:t>
            </a:r>
          </a:p>
        </p:txBody>
      </p:sp>
      <p:graphicFrame>
        <p:nvGraphicFramePr>
          <p:cNvPr id="18" name="Content Placeholder 3">
            <a:extLst>
              <a:ext uri="{FF2B5EF4-FFF2-40B4-BE49-F238E27FC236}">
                <a16:creationId xmlns:a16="http://schemas.microsoft.com/office/drawing/2014/main" id="{E0E44C75-D75D-2B64-16BA-4413B11F8732}"/>
              </a:ext>
            </a:extLst>
          </p:cNvPr>
          <p:cNvGraphicFramePr>
            <a:graphicFrameLocks/>
          </p:cNvGraphicFramePr>
          <p:nvPr>
            <p:extLst>
              <p:ext uri="{D42A27DB-BD31-4B8C-83A1-F6EECF244321}">
                <p14:modId xmlns:p14="http://schemas.microsoft.com/office/powerpoint/2010/main" val="1195806009"/>
              </p:ext>
            </p:extLst>
          </p:nvPr>
        </p:nvGraphicFramePr>
        <p:xfrm>
          <a:off x="218591" y="2384277"/>
          <a:ext cx="4594041" cy="3403743"/>
        </p:xfrm>
        <a:graphic>
          <a:graphicData uri="http://schemas.openxmlformats.org/drawingml/2006/table">
            <a:tbl>
              <a:tblPr firstRow="1" bandRow="1">
                <a:tableStyleId>{5C22544A-7EE6-4342-B048-85BDC9FD1C3A}</a:tableStyleId>
              </a:tblPr>
              <a:tblGrid>
                <a:gridCol w="907777">
                  <a:extLst>
                    <a:ext uri="{9D8B030D-6E8A-4147-A177-3AD203B41FA5}">
                      <a16:colId xmlns:a16="http://schemas.microsoft.com/office/drawing/2014/main" val="751991184"/>
                    </a:ext>
                  </a:extLst>
                </a:gridCol>
                <a:gridCol w="1729127">
                  <a:extLst>
                    <a:ext uri="{9D8B030D-6E8A-4147-A177-3AD203B41FA5}">
                      <a16:colId xmlns:a16="http://schemas.microsoft.com/office/drawing/2014/main" val="2123545302"/>
                    </a:ext>
                  </a:extLst>
                </a:gridCol>
                <a:gridCol w="1957137">
                  <a:extLst>
                    <a:ext uri="{9D8B030D-6E8A-4147-A177-3AD203B41FA5}">
                      <a16:colId xmlns:a16="http://schemas.microsoft.com/office/drawing/2014/main" val="2770334673"/>
                    </a:ext>
                  </a:extLst>
                </a:gridCol>
              </a:tblGrid>
              <a:tr h="390301">
                <a:tc>
                  <a:txBody>
                    <a:bodyPr/>
                    <a:lstStyle/>
                    <a:p>
                      <a:endParaRPr lang="en-GB" sz="1800" b="1" kern="1200">
                        <a:solidFill>
                          <a:schemeClr val="bg1"/>
                        </a:solidFill>
                        <a:latin typeface="+mj-lt"/>
                        <a:ea typeface="MS PGothic" panose="020B0600070205080204" pitchFamily="34" charset="-128"/>
                        <a:cs typeface="Calibri" panose="020F0502020204030204" pitchFamily="34" charset="0"/>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1800">
                          <a:solidFill>
                            <a:schemeClr val="bg1"/>
                          </a:solidFill>
                        </a:rPr>
                        <a:t>Distant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1800">
                          <a:solidFill>
                            <a:schemeClr val="bg1"/>
                          </a:solidFill>
                        </a:rPr>
                        <a:t>Close relationships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extLst>
                  <a:ext uri="{0D108BD9-81ED-4DB2-BD59-A6C34878D82A}">
                    <a16:rowId xmlns:a16="http://schemas.microsoft.com/office/drawing/2014/main" val="3063256802"/>
                  </a:ext>
                </a:extLst>
              </a:tr>
              <a:tr h="1552427">
                <a:tc>
                  <a:txBody>
                    <a:bodyPr/>
                    <a:lstStyle/>
                    <a:p>
                      <a:pPr marL="0" algn="l" defTabSz="914400" rtl="0" eaLnBrk="1" latinLnBrk="0" hangingPunct="1"/>
                      <a:r>
                        <a:rPr lang="en-GB" sz="1800" b="1" kern="1200">
                          <a:solidFill>
                            <a:schemeClr val="bg1"/>
                          </a:solidFill>
                          <a:latin typeface="+mj-lt"/>
                          <a:ea typeface="MS PGothic" panose="020B0600070205080204" pitchFamily="34" charset="-128"/>
                          <a:cs typeface="Calibri" panose="020F0502020204030204" pitchFamily="34" charset="0"/>
                        </a:rPr>
                        <a:t>Strong rules</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1800" b="1">
                          <a:solidFill>
                            <a:schemeClr val="tx1"/>
                          </a:solidFill>
                        </a:rPr>
                        <a:t>Inspection</a:t>
                      </a:r>
                    </a:p>
                    <a:p>
                      <a:endParaRPr lang="en-GB" sz="180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1">
                          <a:solidFill>
                            <a:schemeClr val="tx1"/>
                          </a:solidFill>
                        </a:rPr>
                        <a:t>Assurance </a:t>
                      </a:r>
                    </a:p>
                    <a:p>
                      <a:endParaRPr lang="en-GB" sz="1800">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64356"/>
                  </a:ext>
                </a:extLst>
              </a:tr>
              <a:tr h="926380">
                <a:tc>
                  <a:txBody>
                    <a:bodyPr/>
                    <a:lstStyle/>
                    <a:p>
                      <a:pPr marL="0" algn="l" defTabSz="914400" rtl="0" eaLnBrk="1" latinLnBrk="0" hangingPunct="1"/>
                      <a:r>
                        <a:rPr lang="en-GB" sz="1800" b="1" kern="1200">
                          <a:solidFill>
                            <a:schemeClr val="bg1"/>
                          </a:solidFill>
                          <a:latin typeface="+mj-lt"/>
                          <a:ea typeface="MS PGothic" panose="020B0600070205080204" pitchFamily="34" charset="-128"/>
                          <a:cs typeface="Calibri" panose="020F0502020204030204" pitchFamily="34" charset="0"/>
                        </a:rPr>
                        <a:t>Weak rules </a:t>
                      </a: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D81"/>
                    </a:solidFill>
                  </a:tcPr>
                </a:tc>
                <a:tc>
                  <a:txBody>
                    <a:bodyPr/>
                    <a:lstStyle/>
                    <a:p>
                      <a:r>
                        <a:rPr lang="en-GB" sz="1800" b="1">
                          <a:solidFill>
                            <a:schemeClr val="tx1"/>
                          </a:solidFill>
                        </a:rPr>
                        <a:t>No quality assurance/inspection</a:t>
                      </a:r>
                    </a:p>
                    <a:p>
                      <a:endParaRPr lang="en-GB" sz="1800" b="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1">
                          <a:solidFill>
                            <a:schemeClr val="tx1"/>
                          </a:solidFill>
                        </a:rPr>
                        <a:t>Sector-led improvement/</a:t>
                      </a:r>
                    </a:p>
                    <a:p>
                      <a:r>
                        <a:rPr lang="en-GB" sz="1800" b="1">
                          <a:solidFill>
                            <a:schemeClr val="tx1"/>
                          </a:solidFill>
                        </a:rPr>
                        <a:t>peer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1">
                        <a:solidFill>
                          <a:schemeClr val="tx1"/>
                        </a:solidFill>
                      </a:endParaRPr>
                    </a:p>
                  </a:txBody>
                  <a:tcPr marL="102697" marR="102697" marT="51349" marB="51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664383"/>
                  </a:ext>
                </a:extLst>
              </a:tr>
            </a:tbl>
          </a:graphicData>
        </a:graphic>
      </p:graphicFrame>
      <p:pic>
        <p:nvPicPr>
          <p:cNvPr id="8" name="Picture 7" descr="Image of a large tree surrounded by adult social care services such as a care home, hospital, community, places of worhsip.">
            <a:extLst>
              <a:ext uri="{FF2B5EF4-FFF2-40B4-BE49-F238E27FC236}">
                <a16:creationId xmlns:a16="http://schemas.microsoft.com/office/drawing/2014/main" id="{F9C18EF6-F0EE-D1A8-03C7-B3B641726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229" y="2453268"/>
            <a:ext cx="6748800" cy="41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5F6D76A-0B2F-BCC0-1A5F-86DC24ABF44C}"/>
              </a:ext>
            </a:extLst>
          </p:cNvPr>
          <p:cNvSpPr txBox="1"/>
          <p:nvPr/>
        </p:nvSpPr>
        <p:spPr>
          <a:xfrm>
            <a:off x="9332552" y="6556157"/>
            <a:ext cx="2877879" cy="253916"/>
          </a:xfrm>
          <a:prstGeom prst="rect">
            <a:avLst/>
          </a:prstGeom>
          <a:noFill/>
        </p:spPr>
        <p:txBody>
          <a:bodyPr wrap="square" rtlCol="0">
            <a:spAutoFit/>
          </a:bodyPr>
          <a:lstStyle/>
          <a:p>
            <a:r>
              <a:rPr lang="en-GB" sz="1050"/>
              <a:t>Image by Laura Brodrick, Think Big Picture </a:t>
            </a:r>
          </a:p>
        </p:txBody>
      </p:sp>
    </p:spTree>
    <p:extLst>
      <p:ext uri="{BB962C8B-B14F-4D97-AF65-F5344CB8AC3E}">
        <p14:creationId xmlns:p14="http://schemas.microsoft.com/office/powerpoint/2010/main" val="25660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47"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 name="Freeform: Shape 5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D3BBD95-0B90-01A0-618C-7E6991E11CDF}"/>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7200" kern="1200">
                <a:solidFill>
                  <a:schemeClr val="bg1"/>
                </a:solidFill>
                <a:latin typeface="+mj-lt"/>
                <a:ea typeface="+mj-ea"/>
                <a:cs typeface="+mj-cs"/>
              </a:rPr>
              <a:t>Next steps</a:t>
            </a:r>
          </a:p>
        </p:txBody>
      </p:sp>
      <p:sp>
        <p:nvSpPr>
          <p:cNvPr id="3" name="Content Placeholder 2">
            <a:extLst>
              <a:ext uri="{FF2B5EF4-FFF2-40B4-BE49-F238E27FC236}">
                <a16:creationId xmlns:a16="http://schemas.microsoft.com/office/drawing/2014/main" id="{B1EDA138-AF3B-4D61-0263-8FD38782AC3B}"/>
              </a:ext>
            </a:extLst>
          </p:cNvPr>
          <p:cNvSpPr>
            <a:spLocks noGrp="1"/>
          </p:cNvSpPr>
          <p:nvPr>
            <p:ph idx="1"/>
          </p:nvPr>
        </p:nvSpPr>
        <p:spPr>
          <a:xfrm>
            <a:off x="6534687" y="841664"/>
            <a:ext cx="4867605" cy="5156800"/>
          </a:xfrm>
        </p:spPr>
        <p:txBody>
          <a:bodyPr vert="horz" lIns="91440" tIns="45720" rIns="91440" bIns="45720" rtlCol="0" anchor="ctr">
            <a:normAutofit fontScale="92500" lnSpcReduction="20000"/>
          </a:bodyPr>
          <a:lstStyle/>
          <a:p>
            <a:pPr marL="0" indent="0">
              <a:buNone/>
            </a:pPr>
            <a:endParaRPr lang="en-GB"/>
          </a:p>
          <a:p>
            <a:pPr marL="0" indent="0">
              <a:buNone/>
            </a:pPr>
            <a:r>
              <a:rPr lang="en-GB"/>
              <a:t>We will be working in four local case sites to explore local authorities’ experience of assurance and the impact it has had on local care ecosystems.   </a:t>
            </a:r>
          </a:p>
          <a:p>
            <a:pPr marL="0" indent="0">
              <a:buNone/>
            </a:pPr>
            <a:endParaRPr lang="en-GB"/>
          </a:p>
          <a:p>
            <a:pPr marL="0" indent="0">
              <a:buNone/>
            </a:pPr>
            <a:r>
              <a:rPr lang="en-GB"/>
              <a:t>We’ll be talking to people with lived experience in those sites to understand their involvement in local CQC processes.</a:t>
            </a:r>
          </a:p>
          <a:p>
            <a:pPr marL="0" indent="0">
              <a:buNone/>
            </a:pPr>
            <a:endParaRPr lang="en-GB"/>
          </a:p>
          <a:p>
            <a:pPr marL="0" indent="0">
              <a:buNone/>
            </a:pPr>
            <a:r>
              <a:rPr lang="en-GB"/>
              <a:t>Further updates will be available on our project webpage: </a:t>
            </a:r>
            <a:r>
              <a:rPr lang="en-GB">
                <a:hlinkClick r:id="rId2"/>
              </a:rPr>
              <a:t>ASSURE - University of Birmingham</a:t>
            </a:r>
            <a:endParaRPr lang="en-GB"/>
          </a:p>
          <a:p>
            <a:pPr marL="0" indent="0">
              <a:buNone/>
            </a:pPr>
            <a:endParaRPr lang="en-GB"/>
          </a:p>
        </p:txBody>
      </p:sp>
    </p:spTree>
    <p:extLst>
      <p:ext uri="{BB962C8B-B14F-4D97-AF65-F5344CB8AC3E}">
        <p14:creationId xmlns:p14="http://schemas.microsoft.com/office/powerpoint/2010/main" val="7282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919AED4-0C92-52F1-BE86-DE34F04533BD}"/>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7200" kern="1200">
                <a:solidFill>
                  <a:schemeClr val="bg1"/>
                </a:solidFill>
                <a:latin typeface="+mj-lt"/>
                <a:ea typeface="+mj-ea"/>
                <a:cs typeface="+mj-cs"/>
              </a:rPr>
              <a:t>References</a:t>
            </a:r>
            <a:r>
              <a:rPr lang="en-US" sz="4800" kern="1200">
                <a:solidFill>
                  <a:schemeClr val="bg1"/>
                </a:solidFill>
                <a:latin typeface="+mj-lt"/>
                <a:ea typeface="+mj-ea"/>
                <a:cs typeface="+mj-cs"/>
              </a:rPr>
              <a:t> </a:t>
            </a:r>
          </a:p>
        </p:txBody>
      </p:sp>
      <p:sp>
        <p:nvSpPr>
          <p:cNvPr id="4" name="TextBox 3">
            <a:extLst>
              <a:ext uri="{FF2B5EF4-FFF2-40B4-BE49-F238E27FC236}">
                <a16:creationId xmlns:a16="http://schemas.microsoft.com/office/drawing/2014/main" id="{26ED674B-961B-8544-488F-63832A4CD5AC}"/>
              </a:ext>
            </a:extLst>
          </p:cNvPr>
          <p:cNvSpPr txBox="1"/>
          <p:nvPr/>
        </p:nvSpPr>
        <p:spPr>
          <a:xfrm>
            <a:off x="6921500" y="787400"/>
            <a:ext cx="4584700" cy="5078313"/>
          </a:xfrm>
          <a:prstGeom prst="rect">
            <a:avLst/>
          </a:prstGeom>
          <a:noFill/>
        </p:spPr>
        <p:txBody>
          <a:bodyPr wrap="square" rtlCol="0">
            <a:spAutoFit/>
          </a:bodyPr>
          <a:lstStyle/>
          <a:p>
            <a:r>
              <a:rPr lang="en-GB"/>
              <a:t>Association of Directors of Adult Social Services (2025) 2025 Spring Survey. Available </a:t>
            </a:r>
            <a:r>
              <a:rPr lang="en-GB">
                <a:hlinkClick r:id="rId2"/>
              </a:rPr>
              <a:t>https://www.adass.org.uk/wp-content/uploads/2025/07/ADASS-Spring-Survey-Final-15-July-2025.pdf</a:t>
            </a:r>
            <a:r>
              <a:rPr lang="en-GB"/>
              <a:t> (accessed: 18/11/2025) </a:t>
            </a:r>
          </a:p>
          <a:p>
            <a:endParaRPr lang="en-GB"/>
          </a:p>
          <a:p>
            <a:r>
              <a:rPr lang="en-GB"/>
              <a:t>Douglas, M. (1970) </a:t>
            </a:r>
            <a:r>
              <a:rPr lang="en-GB" i="1"/>
              <a:t>Natural Symbols. </a:t>
            </a:r>
            <a:r>
              <a:rPr lang="en-GB"/>
              <a:t>London: Barrie &amp; Rockliff / the Cresset Press</a:t>
            </a:r>
          </a:p>
          <a:p>
            <a:endParaRPr lang="en-GB" i="1"/>
          </a:p>
          <a:p>
            <a:r>
              <a:rPr lang="en-GB"/>
              <a:t>Needham, C., Allen, K., Burn, E., Hall, K., Mangan, C., Al-Janabi, H., Tahir, W., Carr, S., Glasby, J., Henwood, M. and </a:t>
            </a:r>
            <a:r>
              <a:rPr lang="en-GB" err="1"/>
              <a:t>Mckay</a:t>
            </a:r>
            <a:r>
              <a:rPr lang="en-GB"/>
              <a:t>, S., 2023. How do you shape a market? Explaining local state practices in adult social care. </a:t>
            </a:r>
            <a:r>
              <a:rPr lang="en-GB" i="1"/>
              <a:t>Journal of Social Policy</a:t>
            </a:r>
            <a:r>
              <a:rPr lang="en-GB"/>
              <a:t>, </a:t>
            </a:r>
            <a:r>
              <a:rPr lang="en-GB" i="1"/>
              <a:t>52</a:t>
            </a:r>
            <a:r>
              <a:rPr lang="en-GB"/>
              <a:t>(3), pp.640-660.</a:t>
            </a:r>
            <a:endParaRPr lang="en-GB" i="1"/>
          </a:p>
          <a:p>
            <a:r>
              <a:rPr lang="en-GB" i="1"/>
              <a:t> </a:t>
            </a:r>
            <a:endParaRPr lang="en-GB"/>
          </a:p>
        </p:txBody>
      </p:sp>
    </p:spTree>
    <p:extLst>
      <p:ext uri="{BB962C8B-B14F-4D97-AF65-F5344CB8AC3E}">
        <p14:creationId xmlns:p14="http://schemas.microsoft.com/office/powerpoint/2010/main" val="8954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9"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FF9E830-A1CB-D2C8-6B95-732CF18BCC80}"/>
              </a:ext>
            </a:extLst>
          </p:cNvPr>
          <p:cNvSpPr>
            <a:spLocks noGrp="1"/>
          </p:cNvSpPr>
          <p:nvPr>
            <p:ph type="title"/>
          </p:nvPr>
        </p:nvSpPr>
        <p:spPr>
          <a:xfrm>
            <a:off x="786385" y="841248"/>
            <a:ext cx="5129600" cy="5340097"/>
          </a:xfrm>
        </p:spPr>
        <p:txBody>
          <a:bodyPr anchor="ctr">
            <a:normAutofit/>
          </a:bodyPr>
          <a:lstStyle/>
          <a:p>
            <a:r>
              <a:rPr lang="en-GB" sz="7200">
                <a:solidFill>
                  <a:schemeClr val="bg1"/>
                </a:solidFill>
              </a:rPr>
              <a:t>Disclaimer </a:t>
            </a:r>
          </a:p>
        </p:txBody>
      </p:sp>
      <p:sp>
        <p:nvSpPr>
          <p:cNvPr id="4" name="Content Placeholder 2">
            <a:extLst>
              <a:ext uri="{FF2B5EF4-FFF2-40B4-BE49-F238E27FC236}">
                <a16:creationId xmlns:a16="http://schemas.microsoft.com/office/drawing/2014/main" id="{AEA1DA2D-59F6-2331-F39D-982D7CF4B598}"/>
              </a:ext>
            </a:extLst>
          </p:cNvPr>
          <p:cNvSpPr txBox="1">
            <a:spLocks/>
          </p:cNvSpPr>
          <p:nvPr/>
        </p:nvSpPr>
        <p:spPr>
          <a:xfrm>
            <a:off x="6616810" y="993647"/>
            <a:ext cx="4484536" cy="53400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This presentation is informed by independent research funded by the National Institute for Health and Care Research’s School for Social Care Research. The views expressed are those of the authors and not necessarily those of NIHR SSCR, the NIHR or the Department of Health and Social Care</a:t>
            </a:r>
          </a:p>
        </p:txBody>
      </p:sp>
    </p:spTree>
    <p:extLst>
      <p:ext uri="{BB962C8B-B14F-4D97-AF65-F5344CB8AC3E}">
        <p14:creationId xmlns:p14="http://schemas.microsoft.com/office/powerpoint/2010/main" val="135198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3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DD8704E-7CB2-8464-1E4D-FE4F055E6335}"/>
              </a:ext>
            </a:extLst>
          </p:cNvPr>
          <p:cNvSpPr>
            <a:spLocks noGrp="1"/>
          </p:cNvSpPr>
          <p:nvPr>
            <p:ph type="title"/>
          </p:nvPr>
        </p:nvSpPr>
        <p:spPr>
          <a:xfrm>
            <a:off x="786385" y="841248"/>
            <a:ext cx="5129600" cy="5340097"/>
          </a:xfrm>
        </p:spPr>
        <p:txBody>
          <a:bodyPr vert="horz" lIns="91440" tIns="45720" rIns="91440" bIns="45720" rtlCol="0" anchor="ctr">
            <a:normAutofit/>
          </a:bodyPr>
          <a:lstStyle/>
          <a:p>
            <a:r>
              <a:rPr lang="en-US" sz="7200" kern="1200">
                <a:solidFill>
                  <a:schemeClr val="bg1"/>
                </a:solidFill>
                <a:latin typeface="+mj-lt"/>
                <a:ea typeface="+mj-ea"/>
                <a:cs typeface="+mj-cs"/>
              </a:rPr>
              <a:t>About the project </a:t>
            </a:r>
          </a:p>
        </p:txBody>
      </p:sp>
      <p:sp>
        <p:nvSpPr>
          <p:cNvPr id="4" name="TextBox 3">
            <a:extLst>
              <a:ext uri="{FF2B5EF4-FFF2-40B4-BE49-F238E27FC236}">
                <a16:creationId xmlns:a16="http://schemas.microsoft.com/office/drawing/2014/main" id="{B9A1FFEA-7C6D-1E32-BD10-E4941A1C051D}"/>
              </a:ext>
            </a:extLst>
          </p:cNvPr>
          <p:cNvSpPr txBox="1"/>
          <p:nvPr/>
        </p:nvSpPr>
        <p:spPr>
          <a:xfrm>
            <a:off x="6464409" y="434897"/>
            <a:ext cx="5467395" cy="6311591"/>
          </a:xfrm>
          <a:prstGeom prst="rect">
            <a:avLst/>
          </a:prstGeom>
        </p:spPr>
        <p:txBody>
          <a:bodyPr vert="horz" lIns="91440" tIns="45720" rIns="91440" bIns="45720" rtlCol="0" anchor="ctr">
            <a:noAutofit/>
          </a:bodyPr>
          <a:lstStyle/>
          <a:p>
            <a:pPr marL="342900" indent="-342900">
              <a:lnSpc>
                <a:spcPct val="90000"/>
              </a:lnSpc>
              <a:spcAft>
                <a:spcPts val="600"/>
              </a:spcAft>
              <a:buFont typeface="Arial" panose="020B0604020202020204" pitchFamily="34" charset="0"/>
              <a:buChar char="•"/>
            </a:pPr>
            <a:r>
              <a:rPr lang="en-US" sz="2200">
                <a:solidFill>
                  <a:schemeClr val="tx2"/>
                </a:solidFill>
              </a:rPr>
              <a:t>Explores whether assurance is the right process to assess local authorities’ performance of Care Act duties. </a:t>
            </a:r>
          </a:p>
          <a:p>
            <a:pPr marL="342900" indent="-342900">
              <a:lnSpc>
                <a:spcPct val="90000"/>
              </a:lnSpc>
              <a:spcAft>
                <a:spcPts val="600"/>
              </a:spcAft>
              <a:buFont typeface="Arial" panose="020B0604020202020204" pitchFamily="34" charset="0"/>
              <a:buChar char="•"/>
            </a:pPr>
            <a:r>
              <a:rPr lang="en-US" sz="2200">
                <a:solidFill>
                  <a:schemeClr val="tx2"/>
                </a:solidFill>
              </a:rPr>
              <a:t>Develops understanding of the impact of CQC assurance on local authorities and local care systems. </a:t>
            </a:r>
          </a:p>
          <a:p>
            <a:pPr indent="-228600">
              <a:lnSpc>
                <a:spcPct val="90000"/>
              </a:lnSpc>
              <a:spcAft>
                <a:spcPts val="600"/>
              </a:spcAft>
              <a:buFont typeface="Arial" panose="020B0604020202020204" pitchFamily="34" charset="0"/>
              <a:buChar char="•"/>
            </a:pPr>
            <a:endParaRPr lang="en-US" sz="2200">
              <a:solidFill>
                <a:schemeClr val="tx2"/>
              </a:solidFill>
            </a:endParaRPr>
          </a:p>
          <a:p>
            <a:pPr>
              <a:lnSpc>
                <a:spcPct val="90000"/>
              </a:lnSpc>
              <a:spcAft>
                <a:spcPts val="600"/>
              </a:spcAft>
            </a:pPr>
            <a:r>
              <a:rPr lang="en-US" sz="2200">
                <a:solidFill>
                  <a:schemeClr val="tx2"/>
                </a:solidFill>
              </a:rPr>
              <a:t>Two stage fieldwork: </a:t>
            </a:r>
          </a:p>
          <a:p>
            <a:pPr marL="285750" indent="-228600">
              <a:lnSpc>
                <a:spcPct val="90000"/>
              </a:lnSpc>
              <a:spcAft>
                <a:spcPts val="600"/>
              </a:spcAft>
              <a:buFont typeface="Arial" panose="020B0604020202020204" pitchFamily="34" charset="0"/>
              <a:buChar char="•"/>
            </a:pPr>
            <a:r>
              <a:rPr lang="en-US" sz="2200">
                <a:solidFill>
                  <a:schemeClr val="tx2"/>
                </a:solidFill>
              </a:rPr>
              <a:t>National fieldwork – Interviewing stakeholders to discuss the rationale and implementation of assurance. </a:t>
            </a:r>
          </a:p>
          <a:p>
            <a:pPr marL="285750" indent="-228600">
              <a:lnSpc>
                <a:spcPct val="90000"/>
              </a:lnSpc>
              <a:spcAft>
                <a:spcPts val="600"/>
              </a:spcAft>
              <a:buFont typeface="Arial" panose="020B0604020202020204" pitchFamily="34" charset="0"/>
              <a:buChar char="•"/>
            </a:pPr>
            <a:r>
              <a:rPr lang="en-US" sz="2200">
                <a:solidFill>
                  <a:schemeClr val="tx2"/>
                </a:solidFill>
              </a:rPr>
              <a:t>Local fieldwork – Working in four local case sites to consider the impact of CQC assurance of local authorities and how the assurance process has embedded lived experience of drawing on services.  </a:t>
            </a:r>
          </a:p>
        </p:txBody>
      </p:sp>
    </p:spTree>
    <p:extLst>
      <p:ext uri="{BB962C8B-B14F-4D97-AF65-F5344CB8AC3E}">
        <p14:creationId xmlns:p14="http://schemas.microsoft.com/office/powerpoint/2010/main" val="129076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CDBB262-4FD3-3EC8-75E3-597229C007F7}"/>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6000" kern="1200">
                <a:solidFill>
                  <a:schemeClr val="bg1"/>
                </a:solidFill>
                <a:latin typeface="+mj-lt"/>
                <a:ea typeface="+mj-ea"/>
                <a:cs typeface="+mj-cs"/>
              </a:rPr>
              <a:t>Methods for literature review and national interviews</a:t>
            </a:r>
          </a:p>
        </p:txBody>
      </p:sp>
      <p:sp>
        <p:nvSpPr>
          <p:cNvPr id="3" name="Content Placeholder 2">
            <a:extLst>
              <a:ext uri="{FF2B5EF4-FFF2-40B4-BE49-F238E27FC236}">
                <a16:creationId xmlns:a16="http://schemas.microsoft.com/office/drawing/2014/main" id="{54BA64EA-1C28-7D1E-30A1-C4C4A0E7EC67}"/>
              </a:ext>
            </a:extLst>
          </p:cNvPr>
          <p:cNvSpPr>
            <a:spLocks noGrp="1"/>
          </p:cNvSpPr>
          <p:nvPr>
            <p:ph idx="1"/>
          </p:nvPr>
        </p:nvSpPr>
        <p:spPr>
          <a:xfrm>
            <a:off x="6534687" y="841664"/>
            <a:ext cx="5518768" cy="5156800"/>
          </a:xfrm>
        </p:spPr>
        <p:txBody>
          <a:bodyPr vert="horz" lIns="91440" tIns="45720" rIns="91440" bIns="45720" rtlCol="0" anchor="ctr">
            <a:noAutofit/>
          </a:bodyPr>
          <a:lstStyle/>
          <a:p>
            <a:pPr marL="0" indent="0">
              <a:buNone/>
            </a:pPr>
            <a:r>
              <a:rPr lang="en-US" sz="2100" b="1">
                <a:solidFill>
                  <a:schemeClr val="tx2"/>
                </a:solidFill>
              </a:rPr>
              <a:t>Literature review </a:t>
            </a:r>
          </a:p>
          <a:p>
            <a:pPr marL="0" indent="0">
              <a:buNone/>
            </a:pPr>
            <a:r>
              <a:rPr lang="en-US" sz="2100">
                <a:solidFill>
                  <a:schemeClr val="tx2"/>
                </a:solidFill>
              </a:rPr>
              <a:t>Aims to understand impact of regulation on health and social care services. Searches conducted on academic and practice databases. Inclusion / exclusion criteria developed (45 items included in the review). </a:t>
            </a:r>
          </a:p>
          <a:p>
            <a:pPr marL="0" indent="0">
              <a:buNone/>
            </a:pPr>
            <a:endParaRPr lang="en-US" sz="2100">
              <a:solidFill>
                <a:schemeClr val="tx2"/>
              </a:solidFill>
            </a:endParaRPr>
          </a:p>
          <a:p>
            <a:pPr marL="0" indent="0">
              <a:buNone/>
            </a:pPr>
            <a:r>
              <a:rPr lang="en-US" sz="2100" b="1">
                <a:solidFill>
                  <a:schemeClr val="tx2"/>
                </a:solidFill>
              </a:rPr>
              <a:t>National interviews</a:t>
            </a:r>
          </a:p>
          <a:p>
            <a:pPr marL="0" indent="0">
              <a:buNone/>
            </a:pPr>
            <a:r>
              <a:rPr lang="en-US" sz="2100">
                <a:solidFill>
                  <a:schemeClr val="tx2"/>
                </a:solidFill>
              </a:rPr>
              <a:t>20 online interviews. These have been transcribed using Teams and analysed to identify common themes. We interviewed people from DHSC, CQC, ADASS, LGA, TLAP and care provider representatives. </a:t>
            </a:r>
          </a:p>
          <a:p>
            <a:pPr marL="0" indent="0">
              <a:buNone/>
            </a:pPr>
            <a:endParaRPr lang="en-US" sz="2100">
              <a:solidFill>
                <a:schemeClr val="tx2"/>
              </a:solidFill>
            </a:endParaRPr>
          </a:p>
          <a:p>
            <a:pPr marL="0" indent="0">
              <a:buNone/>
            </a:pPr>
            <a:r>
              <a:rPr lang="en-US" sz="2100">
                <a:solidFill>
                  <a:schemeClr val="tx2"/>
                </a:solidFill>
              </a:rPr>
              <a:t>We will also be analysing policy documents.  </a:t>
            </a:r>
          </a:p>
        </p:txBody>
      </p:sp>
    </p:spTree>
    <p:extLst>
      <p:ext uri="{BB962C8B-B14F-4D97-AF65-F5344CB8AC3E}">
        <p14:creationId xmlns:p14="http://schemas.microsoft.com/office/powerpoint/2010/main" val="237069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A2F874F-70B5-1952-9D0D-D51AC5612A9A}"/>
              </a:ext>
            </a:extLst>
          </p:cNvPr>
          <p:cNvSpPr>
            <a:spLocks noGrp="1"/>
          </p:cNvSpPr>
          <p:nvPr>
            <p:ph type="title"/>
          </p:nvPr>
        </p:nvSpPr>
        <p:spPr>
          <a:xfrm rot="16200000">
            <a:off x="-1588384" y="2217122"/>
            <a:ext cx="5954941" cy="2256965"/>
          </a:xfrm>
        </p:spPr>
        <p:txBody>
          <a:bodyPr anchor="ctr">
            <a:normAutofit/>
          </a:bodyPr>
          <a:lstStyle/>
          <a:p>
            <a:r>
              <a:rPr lang="en-GB" sz="7200">
                <a:solidFill>
                  <a:schemeClr val="bg1"/>
                </a:solidFill>
              </a:rPr>
              <a:t>Background</a:t>
            </a:r>
          </a:p>
        </p:txBody>
      </p:sp>
      <p:sp>
        <p:nvSpPr>
          <p:cNvPr id="3" name="Content Placeholder 2">
            <a:extLst>
              <a:ext uri="{FF2B5EF4-FFF2-40B4-BE49-F238E27FC236}">
                <a16:creationId xmlns:a16="http://schemas.microsoft.com/office/drawing/2014/main" id="{8760C5FA-66DA-F8E7-CDFB-C60419C7AAC2}"/>
              </a:ext>
            </a:extLst>
          </p:cNvPr>
          <p:cNvSpPr>
            <a:spLocks noGrp="1"/>
          </p:cNvSpPr>
          <p:nvPr>
            <p:ph idx="1"/>
          </p:nvPr>
        </p:nvSpPr>
        <p:spPr>
          <a:xfrm>
            <a:off x="3948404" y="345687"/>
            <a:ext cx="7760376" cy="6400799"/>
          </a:xfrm>
        </p:spPr>
        <p:txBody>
          <a:bodyPr anchor="ctr">
            <a:normAutofit fontScale="77500" lnSpcReduction="20000"/>
          </a:bodyPr>
          <a:lstStyle/>
          <a:p>
            <a:pPr lvl="0">
              <a:spcBef>
                <a:spcPts val="600"/>
              </a:spcBef>
              <a:spcAft>
                <a:spcPts val="600"/>
              </a:spcAft>
            </a:pPr>
            <a:r>
              <a:rPr lang="en-GB" sz="2600" dirty="0"/>
              <a:t>CQC assurance was introduced in the </a:t>
            </a:r>
            <a:r>
              <a:rPr lang="en-GB" sz="2600" b="1" dirty="0"/>
              <a:t>Health and Care Act 2022 </a:t>
            </a:r>
            <a:r>
              <a:rPr lang="en-GB" sz="2600" dirty="0"/>
              <a:t>after a 12 year gap in national oversight of local authority social care teams</a:t>
            </a:r>
          </a:p>
          <a:p>
            <a:pPr lvl="0">
              <a:spcBef>
                <a:spcPts val="600"/>
              </a:spcBef>
              <a:spcAft>
                <a:spcPts val="600"/>
              </a:spcAft>
            </a:pPr>
            <a:endParaRPr lang="en-GB" sz="2600" dirty="0"/>
          </a:p>
          <a:p>
            <a:pPr>
              <a:spcBef>
                <a:spcPts val="600"/>
              </a:spcBef>
              <a:spcAft>
                <a:spcPts val="600"/>
              </a:spcAft>
            </a:pPr>
            <a:r>
              <a:rPr lang="en-GB" sz="2600" b="1" dirty="0"/>
              <a:t>Sector-led improvement </a:t>
            </a:r>
            <a:r>
              <a:rPr lang="en-GB" sz="2600" dirty="0"/>
              <a:t>by LGA/ADASS in the 2010s had worked well in some localities but was patchy and could mask weaknesses: ‘it didn’t have sufficient level of challenge’ (INT13)</a:t>
            </a:r>
          </a:p>
          <a:p>
            <a:pPr>
              <a:spcBef>
                <a:spcPts val="600"/>
              </a:spcBef>
              <a:spcAft>
                <a:spcPts val="600"/>
              </a:spcAft>
            </a:pPr>
            <a:endParaRPr lang="en-GB" sz="2600" dirty="0"/>
          </a:p>
          <a:p>
            <a:pPr lvl="0">
              <a:spcBef>
                <a:spcPts val="600"/>
              </a:spcBef>
              <a:spcAft>
                <a:spcPts val="600"/>
              </a:spcAft>
            </a:pPr>
            <a:r>
              <a:rPr lang="en-GB" sz="2600" dirty="0"/>
              <a:t>DHSC didn’t have the overview of LA performance and the explanation of variance that it  wanted – particularly during Covid-19. The minister wanted ‘</a:t>
            </a:r>
            <a:r>
              <a:rPr lang="en-GB" sz="2600" b="1" dirty="0"/>
              <a:t>a much clearer line of sight</a:t>
            </a:r>
            <a:r>
              <a:rPr lang="en-GB" sz="2600" dirty="0"/>
              <a:t>’ (INT12)</a:t>
            </a:r>
          </a:p>
          <a:p>
            <a:pPr lvl="0">
              <a:spcBef>
                <a:spcPts val="600"/>
              </a:spcBef>
              <a:spcAft>
                <a:spcPts val="600"/>
              </a:spcAft>
            </a:pPr>
            <a:endParaRPr lang="en-GB" sz="2600" dirty="0"/>
          </a:p>
          <a:p>
            <a:pPr lvl="0">
              <a:spcBef>
                <a:spcPts val="600"/>
              </a:spcBef>
              <a:spcAft>
                <a:spcPts val="600"/>
              </a:spcAft>
            </a:pPr>
            <a:r>
              <a:rPr lang="en-GB" sz="2600" dirty="0"/>
              <a:t>The return of assurance was welcomed by many in local govt as a way to </a:t>
            </a:r>
            <a:r>
              <a:rPr lang="en-GB" sz="2600" b="1" dirty="0"/>
              <a:t>raise the profile of adult social care </a:t>
            </a:r>
            <a:r>
              <a:rPr lang="en-GB" sz="2600" dirty="0"/>
              <a:t>vis a vis children's services</a:t>
            </a:r>
          </a:p>
          <a:p>
            <a:pPr marL="0" lvl="0" indent="0">
              <a:spcBef>
                <a:spcPts val="600"/>
              </a:spcBef>
              <a:spcAft>
                <a:spcPts val="600"/>
              </a:spcAft>
              <a:buNone/>
            </a:pPr>
            <a:endParaRPr lang="en-US" sz="2600" dirty="0"/>
          </a:p>
          <a:p>
            <a:pPr lvl="0">
              <a:spcBef>
                <a:spcPts val="600"/>
              </a:spcBef>
              <a:spcAft>
                <a:spcPts val="600"/>
              </a:spcAft>
            </a:pPr>
            <a:r>
              <a:rPr lang="en-GB" sz="2600" dirty="0"/>
              <a:t>Some doubted the extent to which </a:t>
            </a:r>
            <a:r>
              <a:rPr lang="en-GB" sz="2600" b="1" dirty="0"/>
              <a:t>Part 1 of the Care Act </a:t>
            </a:r>
            <a:r>
              <a:rPr lang="en-GB" sz="2600" dirty="0"/>
              <a:t>was specific enough to be used as the basis for assurance.</a:t>
            </a:r>
          </a:p>
          <a:p>
            <a:pPr marL="0" lvl="0" indent="0">
              <a:spcBef>
                <a:spcPts val="600"/>
              </a:spcBef>
              <a:spcAft>
                <a:spcPts val="600"/>
              </a:spcAft>
              <a:buNone/>
            </a:pPr>
            <a:r>
              <a:rPr lang="en-GB" sz="2600" dirty="0"/>
              <a:t> </a:t>
            </a:r>
            <a:endParaRPr lang="en-US" sz="2600" dirty="0"/>
          </a:p>
          <a:p>
            <a:pPr lvl="0">
              <a:spcBef>
                <a:spcPts val="600"/>
              </a:spcBef>
              <a:spcAft>
                <a:spcPts val="600"/>
              </a:spcAft>
            </a:pPr>
            <a:r>
              <a:rPr lang="en-GB" sz="2600" dirty="0"/>
              <a:t>CQC took a </a:t>
            </a:r>
            <a:r>
              <a:rPr lang="en-GB" sz="2600" b="1" dirty="0"/>
              <a:t>consultative approach </a:t>
            </a:r>
            <a:r>
              <a:rPr lang="en-GB" sz="2600" dirty="0"/>
              <a:t>to developing the baselining phase. Its use of the I/we statements was widely welcomed. </a:t>
            </a:r>
            <a:endParaRPr lang="en-US" sz="2600" dirty="0"/>
          </a:p>
          <a:p>
            <a:pPr marL="0" indent="0">
              <a:buNone/>
            </a:pPr>
            <a:endParaRPr lang="en-GB" sz="1800" dirty="0">
              <a:solidFill>
                <a:schemeClr val="tx2"/>
              </a:solidFill>
            </a:endParaRPr>
          </a:p>
        </p:txBody>
      </p:sp>
    </p:spTree>
    <p:extLst>
      <p:ext uri="{BB962C8B-B14F-4D97-AF65-F5344CB8AC3E}">
        <p14:creationId xmlns:p14="http://schemas.microsoft.com/office/powerpoint/2010/main" val="102076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613E96-F23A-F727-D36D-D7405EB6D57A}"/>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B862FB84-EB8D-F47A-FE14-E10F814B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Color Cover">
            <a:extLst>
              <a:ext uri="{FF2B5EF4-FFF2-40B4-BE49-F238E27FC236}">
                <a16:creationId xmlns:a16="http://schemas.microsoft.com/office/drawing/2014/main" id="{BDE48FAB-0ED1-6EFD-5A03-F1B9081B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9E701C14-00BB-FE47-6526-361EF211A0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37809E48-B460-D48B-3619-05273CE29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Color">
              <a:extLst>
                <a:ext uri="{FF2B5EF4-FFF2-40B4-BE49-F238E27FC236}">
                  <a16:creationId xmlns:a16="http://schemas.microsoft.com/office/drawing/2014/main" id="{19EAD352-8CDA-A3CC-D382-DFBDB735C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6" name="Group 15">
            <a:extLst>
              <a:ext uri="{FF2B5EF4-FFF2-40B4-BE49-F238E27FC236}">
                <a16:creationId xmlns:a16="http://schemas.microsoft.com/office/drawing/2014/main" id="{0F9FFBF2-1763-E488-1B6A-2EDC29F753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69C3A176-3066-196E-2823-5EF2921B0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9B87285A-AC35-8F0E-6397-2BDBCFAD3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F4167722-4FE1-8F57-7A22-761B18DC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6DE604EB-8119-A299-DFF2-CE6FBF54B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1B3142A3-6594-27FA-1302-235CBA32A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748918C-F171-E3C5-11D5-962490369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8D65575F-3BEB-7D90-485C-57D8A62BA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5D00126B-E510-8066-E8D2-402E4EB4C216}"/>
              </a:ext>
            </a:extLst>
          </p:cNvPr>
          <p:cNvSpPr>
            <a:spLocks noGrp="1"/>
          </p:cNvSpPr>
          <p:nvPr>
            <p:ph type="title"/>
          </p:nvPr>
        </p:nvSpPr>
        <p:spPr>
          <a:xfrm rot="16200000">
            <a:off x="-1588384" y="2217122"/>
            <a:ext cx="5954941" cy="2256965"/>
          </a:xfrm>
        </p:spPr>
        <p:txBody>
          <a:bodyPr anchor="ctr">
            <a:normAutofit/>
          </a:bodyPr>
          <a:lstStyle/>
          <a:p>
            <a:r>
              <a:rPr lang="en-GB" sz="7200" dirty="0">
                <a:solidFill>
                  <a:schemeClr val="bg1"/>
                </a:solidFill>
              </a:rPr>
              <a:t>Baselining 1</a:t>
            </a:r>
          </a:p>
        </p:txBody>
      </p:sp>
      <p:sp>
        <p:nvSpPr>
          <p:cNvPr id="3" name="Content Placeholder 2">
            <a:extLst>
              <a:ext uri="{FF2B5EF4-FFF2-40B4-BE49-F238E27FC236}">
                <a16:creationId xmlns:a16="http://schemas.microsoft.com/office/drawing/2014/main" id="{E8DC97BF-B269-60A8-AA52-61E4285CF84D}"/>
              </a:ext>
            </a:extLst>
          </p:cNvPr>
          <p:cNvSpPr>
            <a:spLocks noGrp="1"/>
          </p:cNvSpPr>
          <p:nvPr>
            <p:ph idx="1"/>
          </p:nvPr>
        </p:nvSpPr>
        <p:spPr>
          <a:xfrm>
            <a:off x="3635299" y="367990"/>
            <a:ext cx="8385716" cy="6378497"/>
          </a:xfrm>
        </p:spPr>
        <p:txBody>
          <a:bodyPr anchor="ctr">
            <a:normAutofit fontScale="70000" lnSpcReduction="20000"/>
          </a:bodyPr>
          <a:lstStyle/>
          <a:p>
            <a:pPr marL="0" indent="0">
              <a:buNone/>
            </a:pPr>
            <a:r>
              <a:rPr lang="en-GB" sz="2600" dirty="0"/>
              <a:t>CQC visiting </a:t>
            </a:r>
            <a:r>
              <a:rPr lang="en-GB" sz="2600" b="1" dirty="0"/>
              <a:t>every higher tier local authority </a:t>
            </a:r>
            <a:r>
              <a:rPr lang="en-GB" sz="2600" dirty="0"/>
              <a:t>in England from 2024-25 in benchmarking phase </a:t>
            </a:r>
          </a:p>
          <a:p>
            <a:pPr marL="0" indent="0">
              <a:buNone/>
            </a:pPr>
            <a:endParaRPr lang="en-GB" sz="2600" dirty="0"/>
          </a:p>
          <a:p>
            <a:pPr marL="0" indent="0">
              <a:buNone/>
            </a:pPr>
            <a:r>
              <a:rPr lang="en-GB" sz="2600" dirty="0"/>
              <a:t>Every local authority gets a </a:t>
            </a:r>
            <a:r>
              <a:rPr lang="en-GB" sz="2600" b="1" dirty="0"/>
              <a:t>one-word assessment </a:t>
            </a:r>
            <a:r>
              <a:rPr lang="en-GB" sz="2600" dirty="0"/>
              <a:t>as well as scored on four themes. Reports will be publicly available (about half have been published to date). </a:t>
            </a:r>
          </a:p>
          <a:p>
            <a:pPr marL="0" indent="0">
              <a:buNone/>
            </a:pPr>
            <a:endParaRPr lang="en-GB" sz="2600" b="1" dirty="0"/>
          </a:p>
          <a:p>
            <a:pPr marL="0" indent="0">
              <a:buNone/>
            </a:pPr>
            <a:r>
              <a:rPr lang="en-GB" sz="2600" dirty="0"/>
              <a:t>All interviewees reported that </a:t>
            </a:r>
            <a:r>
              <a:rPr lang="en-GB" sz="2600" b="1" dirty="0"/>
              <a:t>time pressures </a:t>
            </a:r>
            <a:r>
              <a:rPr lang="en-GB" sz="2600" dirty="0"/>
              <a:t>have been a key limiting factor – two years perceived to be a very ambitious timeline to recruit and train staff and do baselining to the standard that everyone would have preferred (and in a context of wider organisational turbulence at CQC).</a:t>
            </a:r>
          </a:p>
          <a:p>
            <a:pPr marL="0" indent="0">
              <a:buNone/>
            </a:pPr>
            <a:r>
              <a:rPr lang="en-GB" sz="2600" dirty="0"/>
              <a:t> </a:t>
            </a:r>
            <a:endParaRPr lang="en-GB" sz="2600" dirty="0">
              <a:solidFill>
                <a:schemeClr val="tx2"/>
              </a:solidFill>
            </a:endParaRPr>
          </a:p>
          <a:p>
            <a:pPr marL="0" indent="0">
              <a:buNone/>
            </a:pPr>
            <a:r>
              <a:rPr lang="en-GB" sz="2600" b="1" dirty="0"/>
              <a:t>Local govt sector interviewees </a:t>
            </a:r>
            <a:r>
              <a:rPr lang="en-GB" sz="2600" dirty="0"/>
              <a:t>generally felt that </a:t>
            </a:r>
            <a:r>
              <a:rPr lang="en-GB" sz="2600" b="1" dirty="0"/>
              <a:t>site visits had gone well</a:t>
            </a:r>
            <a:r>
              <a:rPr lang="en-GB" sz="2600" dirty="0"/>
              <a:t>, although some expressed concern about whether the team at the site visit had the right skills and/or been briefed from the pre-inspection paperwork. There were also some concerns that involvement of people with lived experience during the visit had been poorly handled. </a:t>
            </a:r>
          </a:p>
          <a:p>
            <a:pPr marL="0" indent="0">
              <a:buNone/>
            </a:pPr>
            <a:endParaRPr lang="en-GB" sz="2600" dirty="0"/>
          </a:p>
          <a:p>
            <a:pPr marL="0" indent="0">
              <a:buNone/>
            </a:pPr>
            <a:r>
              <a:rPr lang="en-GB" sz="2600" dirty="0"/>
              <a:t>The main </a:t>
            </a:r>
            <a:r>
              <a:rPr lang="en-GB" sz="2600" b="1" dirty="0"/>
              <a:t>local govt sector criticisms </a:t>
            </a:r>
            <a:r>
              <a:rPr lang="en-GB" sz="2600" dirty="0"/>
              <a:t>related to the reports: </a:t>
            </a:r>
          </a:p>
          <a:p>
            <a:r>
              <a:rPr lang="en-GB" sz="2600" b="1" dirty="0"/>
              <a:t> </a:t>
            </a:r>
            <a:r>
              <a:rPr lang="en-GB" sz="2600" dirty="0"/>
              <a:t>lack of transparency in the calibration and the algorithm </a:t>
            </a:r>
          </a:p>
          <a:p>
            <a:pPr lvl="0"/>
            <a:r>
              <a:rPr lang="en-GB" sz="2600" dirty="0"/>
              <a:t>delays and high levels of factual errors in the reports </a:t>
            </a:r>
          </a:p>
          <a:p>
            <a:pPr lvl="0"/>
            <a:r>
              <a:rPr lang="en-GB" sz="2600" dirty="0"/>
              <a:t>over-reliance on the perspectives of a small number of people with lived experience in the reports</a:t>
            </a:r>
          </a:p>
          <a:p>
            <a:pPr lvl="0"/>
            <a:r>
              <a:rPr lang="en-GB" sz="2600" dirty="0"/>
              <a:t>reports not being sufficiently improvement focused </a:t>
            </a:r>
          </a:p>
          <a:p>
            <a:pPr lvl="0"/>
            <a:r>
              <a:rPr lang="en-GB" sz="2600" dirty="0"/>
              <a:t>lack of clarity on when/how Requires Improvement will be lifted </a:t>
            </a:r>
          </a:p>
          <a:p>
            <a:pPr lvl="0"/>
            <a:endParaRPr lang="en-GB" sz="2200" dirty="0"/>
          </a:p>
          <a:p>
            <a:pPr marL="0" indent="0">
              <a:buNone/>
            </a:pPr>
            <a:endParaRPr lang="en-GB" sz="1800" dirty="0">
              <a:solidFill>
                <a:schemeClr val="tx2"/>
              </a:solidFill>
            </a:endParaRPr>
          </a:p>
        </p:txBody>
      </p:sp>
    </p:spTree>
    <p:extLst>
      <p:ext uri="{BB962C8B-B14F-4D97-AF65-F5344CB8AC3E}">
        <p14:creationId xmlns:p14="http://schemas.microsoft.com/office/powerpoint/2010/main" val="414776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DFDD4-B9AD-B25A-2257-3BC2AF47B6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E613107-25BD-0ADA-ABD3-361A4FAE9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Color Cover">
            <a:extLst>
              <a:ext uri="{FF2B5EF4-FFF2-40B4-BE49-F238E27FC236}">
                <a16:creationId xmlns:a16="http://schemas.microsoft.com/office/drawing/2014/main" id="{3F2064FC-157F-F7F9-CC09-31B21B013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0134E486-444F-841B-D6C9-E101BD0D31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C3C5C704-D719-8772-C34C-75899BD8C5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Color">
              <a:extLst>
                <a:ext uri="{FF2B5EF4-FFF2-40B4-BE49-F238E27FC236}">
                  <a16:creationId xmlns:a16="http://schemas.microsoft.com/office/drawing/2014/main" id="{834A3AD3-0BF2-A64D-B90F-100234C8B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6" name="Group 15">
            <a:extLst>
              <a:ext uri="{FF2B5EF4-FFF2-40B4-BE49-F238E27FC236}">
                <a16:creationId xmlns:a16="http://schemas.microsoft.com/office/drawing/2014/main" id="{E1D21717-617F-F7DB-0F61-BA37563A44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FD15470B-FFC7-0E6E-7817-17FFAFCC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062FA718-1012-3447-3672-7784485E2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C8228AB6-1F11-1DF8-84AF-850EEEC1A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6053F9A4-6260-E8D0-6A2C-1528D6321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CACE89BA-732D-D703-979E-980833FE8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B52E18F5-C1FC-6A3B-BAD8-BCB50B290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9EA000C7-7759-6BF5-5F03-B7AE6BADC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4A892D3F-77B2-B713-56D8-6DD3D508D5D4}"/>
              </a:ext>
            </a:extLst>
          </p:cNvPr>
          <p:cNvSpPr>
            <a:spLocks noGrp="1"/>
          </p:cNvSpPr>
          <p:nvPr>
            <p:ph type="title"/>
          </p:nvPr>
        </p:nvSpPr>
        <p:spPr>
          <a:xfrm rot="16200000">
            <a:off x="-1588384" y="2217122"/>
            <a:ext cx="5954941" cy="2256965"/>
          </a:xfrm>
        </p:spPr>
        <p:txBody>
          <a:bodyPr anchor="ctr">
            <a:normAutofit/>
          </a:bodyPr>
          <a:lstStyle/>
          <a:p>
            <a:r>
              <a:rPr lang="en-GB" sz="7200" dirty="0">
                <a:solidFill>
                  <a:schemeClr val="bg1"/>
                </a:solidFill>
              </a:rPr>
              <a:t>Baselining 2</a:t>
            </a:r>
          </a:p>
        </p:txBody>
      </p:sp>
      <p:sp>
        <p:nvSpPr>
          <p:cNvPr id="3" name="Content Placeholder 2">
            <a:extLst>
              <a:ext uri="{FF2B5EF4-FFF2-40B4-BE49-F238E27FC236}">
                <a16:creationId xmlns:a16="http://schemas.microsoft.com/office/drawing/2014/main" id="{5EBC543C-9606-08AD-886C-D8071C17E767}"/>
              </a:ext>
            </a:extLst>
          </p:cNvPr>
          <p:cNvSpPr>
            <a:spLocks noGrp="1"/>
          </p:cNvSpPr>
          <p:nvPr>
            <p:ph idx="1"/>
          </p:nvPr>
        </p:nvSpPr>
        <p:spPr>
          <a:xfrm>
            <a:off x="3635299" y="367990"/>
            <a:ext cx="8385716" cy="6378497"/>
          </a:xfrm>
        </p:spPr>
        <p:txBody>
          <a:bodyPr anchor="ctr">
            <a:normAutofit/>
          </a:bodyPr>
          <a:lstStyle/>
          <a:p>
            <a:r>
              <a:rPr lang="en-GB" sz="2500" b="1" dirty="0">
                <a:solidFill>
                  <a:schemeClr val="tx2"/>
                </a:solidFill>
              </a:rPr>
              <a:t>Interviewees representing providers and people with lived experience </a:t>
            </a:r>
            <a:r>
              <a:rPr lang="en-GB" sz="2500" dirty="0">
                <a:solidFill>
                  <a:schemeClr val="tx2"/>
                </a:solidFill>
              </a:rPr>
              <a:t>expressed concern about:</a:t>
            </a:r>
          </a:p>
          <a:p>
            <a:pPr lvl="1"/>
            <a:r>
              <a:rPr lang="en-GB" sz="2500" dirty="0">
                <a:solidFill>
                  <a:schemeClr val="tx2"/>
                </a:solidFill>
              </a:rPr>
              <a:t>Lack of </a:t>
            </a:r>
            <a:r>
              <a:rPr lang="en-GB" sz="2500" b="1" dirty="0">
                <a:solidFill>
                  <a:schemeClr val="tx2"/>
                </a:solidFill>
              </a:rPr>
              <a:t>effective inclusion </a:t>
            </a:r>
            <a:r>
              <a:rPr lang="en-GB" sz="2500" dirty="0">
                <a:solidFill>
                  <a:schemeClr val="tx2"/>
                </a:solidFill>
              </a:rPr>
              <a:t>in the assurance process. </a:t>
            </a:r>
          </a:p>
          <a:p>
            <a:pPr lvl="1"/>
            <a:r>
              <a:rPr lang="en-GB" sz="2500" dirty="0">
                <a:solidFill>
                  <a:schemeClr val="tx2"/>
                </a:solidFill>
              </a:rPr>
              <a:t>Lack of </a:t>
            </a:r>
            <a:r>
              <a:rPr lang="en-GB" sz="2500" b="1" dirty="0">
                <a:solidFill>
                  <a:schemeClr val="tx2"/>
                </a:solidFill>
              </a:rPr>
              <a:t>consequences</a:t>
            </a:r>
            <a:r>
              <a:rPr lang="en-GB" sz="2500" dirty="0">
                <a:solidFill>
                  <a:schemeClr val="tx2"/>
                </a:solidFill>
              </a:rPr>
              <a:t> for LAs following an ‘Inadequate’ or ‘Requires Improvement’ rating.</a:t>
            </a:r>
          </a:p>
          <a:p>
            <a:pPr lvl="1"/>
            <a:r>
              <a:rPr lang="en-GB" sz="2500" dirty="0">
                <a:solidFill>
                  <a:schemeClr val="tx2"/>
                </a:solidFill>
              </a:rPr>
              <a:t>Lack of a </a:t>
            </a:r>
            <a:r>
              <a:rPr lang="en-GB" sz="2500" b="1" dirty="0">
                <a:solidFill>
                  <a:schemeClr val="tx2"/>
                </a:solidFill>
              </a:rPr>
              <a:t>level playing field </a:t>
            </a:r>
            <a:r>
              <a:rPr lang="en-GB" sz="2500" dirty="0">
                <a:solidFill>
                  <a:schemeClr val="tx2"/>
                </a:solidFill>
              </a:rPr>
              <a:t>– CQC treating LAs and providers in different ways.</a:t>
            </a:r>
          </a:p>
          <a:p>
            <a:pPr lvl="1"/>
            <a:endParaRPr lang="en-GB" sz="2500" dirty="0">
              <a:solidFill>
                <a:schemeClr val="tx2"/>
              </a:solidFill>
            </a:endParaRPr>
          </a:p>
          <a:p>
            <a:pPr marL="457200" lvl="1" indent="0">
              <a:buNone/>
            </a:pPr>
            <a:endParaRPr lang="en-GB" sz="2500" dirty="0">
              <a:solidFill>
                <a:schemeClr val="tx2"/>
              </a:solidFill>
            </a:endParaRPr>
          </a:p>
          <a:p>
            <a:r>
              <a:rPr lang="en-GB" sz="2500" dirty="0">
                <a:solidFill>
                  <a:schemeClr val="tx2"/>
                </a:solidFill>
              </a:rPr>
              <a:t>Other concerns </a:t>
            </a:r>
          </a:p>
          <a:p>
            <a:pPr lvl="1"/>
            <a:r>
              <a:rPr lang="en-GB" sz="2500" dirty="0">
                <a:solidFill>
                  <a:schemeClr val="tx2"/>
                </a:solidFill>
              </a:rPr>
              <a:t>Some interviewees from all sectors noted that a </a:t>
            </a:r>
            <a:r>
              <a:rPr lang="en-GB" sz="2500" b="1" dirty="0">
                <a:solidFill>
                  <a:schemeClr val="tx2"/>
                </a:solidFill>
              </a:rPr>
              <a:t>preponderance of ‘Good’ ratings </a:t>
            </a:r>
            <a:r>
              <a:rPr lang="en-GB" sz="2500" dirty="0">
                <a:solidFill>
                  <a:schemeClr val="tx2"/>
                </a:solidFill>
              </a:rPr>
              <a:t>will be used by the government to justify lack of investment in the sector (perception that the sector is doing well despite pressures).  </a:t>
            </a:r>
          </a:p>
          <a:p>
            <a:pPr marL="0" indent="0">
              <a:buNone/>
            </a:pPr>
            <a:endParaRPr lang="en-GB" sz="1800" dirty="0">
              <a:solidFill>
                <a:schemeClr val="tx2"/>
              </a:solidFill>
            </a:endParaRPr>
          </a:p>
        </p:txBody>
      </p:sp>
    </p:spTree>
    <p:extLst>
      <p:ext uri="{BB962C8B-B14F-4D97-AF65-F5344CB8AC3E}">
        <p14:creationId xmlns:p14="http://schemas.microsoft.com/office/powerpoint/2010/main" val="390240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7220DA8-D9EE-FE6B-BE31-E8F564F951DC}"/>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What’s changed as a result of assurance?</a:t>
            </a:r>
          </a:p>
        </p:txBody>
      </p:sp>
      <p:sp>
        <p:nvSpPr>
          <p:cNvPr id="3" name="Content Placeholder 2">
            <a:extLst>
              <a:ext uri="{FF2B5EF4-FFF2-40B4-BE49-F238E27FC236}">
                <a16:creationId xmlns:a16="http://schemas.microsoft.com/office/drawing/2014/main" id="{38FDBF11-3C08-925A-9D1D-009A6C828668}"/>
              </a:ext>
            </a:extLst>
          </p:cNvPr>
          <p:cNvSpPr>
            <a:spLocks noGrp="1"/>
          </p:cNvSpPr>
          <p:nvPr>
            <p:ph idx="1"/>
          </p:nvPr>
        </p:nvSpPr>
        <p:spPr>
          <a:xfrm>
            <a:off x="6453258" y="517862"/>
            <a:ext cx="5512000" cy="5927543"/>
          </a:xfrm>
        </p:spPr>
        <p:txBody>
          <a:bodyPr anchor="ctr">
            <a:normAutofit lnSpcReduction="10000"/>
          </a:bodyPr>
          <a:lstStyle/>
          <a:p>
            <a:r>
              <a:rPr lang="en-GB" sz="2300" b="1" dirty="0">
                <a:solidFill>
                  <a:schemeClr val="tx2"/>
                </a:solidFill>
              </a:rPr>
              <a:t>Self-assessment has helped some LAs </a:t>
            </a:r>
            <a:r>
              <a:rPr lang="en-GB" sz="2300" dirty="0">
                <a:solidFill>
                  <a:schemeClr val="tx2"/>
                </a:solidFill>
              </a:rPr>
              <a:t>to collect and analyse data more effectively, get to know their populations and services. </a:t>
            </a:r>
          </a:p>
          <a:p>
            <a:pPr marL="0" indent="0">
              <a:buNone/>
            </a:pPr>
            <a:endParaRPr lang="en-GB" sz="2300" dirty="0">
              <a:solidFill>
                <a:schemeClr val="tx2"/>
              </a:solidFill>
            </a:endParaRPr>
          </a:p>
          <a:p>
            <a:r>
              <a:rPr lang="en-GB" sz="2300" dirty="0">
                <a:solidFill>
                  <a:schemeClr val="tx2"/>
                </a:solidFill>
              </a:rPr>
              <a:t>LAs and CQC are reporting </a:t>
            </a:r>
            <a:r>
              <a:rPr lang="en-GB" sz="2300" b="1" dirty="0">
                <a:solidFill>
                  <a:schemeClr val="tx2"/>
                </a:solidFill>
              </a:rPr>
              <a:t>anticipatory effects </a:t>
            </a:r>
            <a:r>
              <a:rPr lang="en-GB" sz="2300" dirty="0">
                <a:solidFill>
                  <a:schemeClr val="tx2"/>
                </a:solidFill>
              </a:rPr>
              <a:t>in addressing local weaknesses.</a:t>
            </a:r>
          </a:p>
          <a:p>
            <a:endParaRPr lang="en-GB" sz="2300" dirty="0">
              <a:solidFill>
                <a:schemeClr val="tx2"/>
              </a:solidFill>
            </a:endParaRPr>
          </a:p>
          <a:p>
            <a:r>
              <a:rPr lang="en-GB" sz="2300" b="1" dirty="0">
                <a:solidFill>
                  <a:schemeClr val="tx2"/>
                </a:solidFill>
              </a:rPr>
              <a:t>Waiting times </a:t>
            </a:r>
            <a:r>
              <a:rPr lang="en-GB" sz="2300" dirty="0">
                <a:solidFill>
                  <a:schemeClr val="tx2"/>
                </a:solidFill>
              </a:rPr>
              <a:t>for assessment and review have reduced (as noted in ADASS, Spring survey 2025). </a:t>
            </a:r>
          </a:p>
          <a:p>
            <a:pPr marL="0" indent="0">
              <a:buNone/>
            </a:pPr>
            <a:endParaRPr lang="en-GB" sz="2300" dirty="0">
              <a:solidFill>
                <a:schemeClr val="tx2"/>
              </a:solidFill>
            </a:endParaRPr>
          </a:p>
          <a:p>
            <a:r>
              <a:rPr lang="en-GB" sz="2300" dirty="0">
                <a:solidFill>
                  <a:schemeClr val="tx2"/>
                </a:solidFill>
              </a:rPr>
              <a:t>Over the two years, CQC have noted increased LA attention to </a:t>
            </a:r>
            <a:r>
              <a:rPr lang="en-GB" sz="2300" b="1" dirty="0">
                <a:solidFill>
                  <a:schemeClr val="tx2"/>
                </a:solidFill>
              </a:rPr>
              <a:t>unpaid carers</a:t>
            </a:r>
            <a:r>
              <a:rPr lang="en-GB" sz="2300" dirty="0">
                <a:solidFill>
                  <a:schemeClr val="tx2"/>
                </a:solidFill>
              </a:rPr>
              <a:t>, more awareness of </a:t>
            </a:r>
            <a:r>
              <a:rPr lang="en-GB" sz="2300" b="1" dirty="0">
                <a:solidFill>
                  <a:schemeClr val="tx2"/>
                </a:solidFill>
              </a:rPr>
              <a:t>EDI issues </a:t>
            </a:r>
            <a:r>
              <a:rPr lang="en-GB" sz="2300" dirty="0">
                <a:solidFill>
                  <a:schemeClr val="tx2"/>
                </a:solidFill>
              </a:rPr>
              <a:t>and more efforts to do proper </a:t>
            </a:r>
            <a:r>
              <a:rPr lang="en-GB" sz="2300" b="1" dirty="0">
                <a:solidFill>
                  <a:schemeClr val="tx2"/>
                </a:solidFill>
              </a:rPr>
              <a:t>co-production</a:t>
            </a:r>
            <a:r>
              <a:rPr lang="en-GB" sz="2300" dirty="0">
                <a:solidFill>
                  <a:schemeClr val="tx2"/>
                </a:solidFill>
              </a:rPr>
              <a:t>.</a:t>
            </a:r>
            <a:r>
              <a:rPr lang="en-GB" sz="2300" b="1" dirty="0">
                <a:solidFill>
                  <a:schemeClr val="tx2"/>
                </a:solidFill>
              </a:rPr>
              <a:t> </a:t>
            </a:r>
          </a:p>
        </p:txBody>
      </p:sp>
    </p:spTree>
    <p:extLst>
      <p:ext uri="{BB962C8B-B14F-4D97-AF65-F5344CB8AC3E}">
        <p14:creationId xmlns:p14="http://schemas.microsoft.com/office/powerpoint/2010/main" val="194670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C285C29-3105-F81C-C979-41A05C9F06D1}"/>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What comes after baselining?</a:t>
            </a:r>
          </a:p>
        </p:txBody>
      </p:sp>
      <p:sp>
        <p:nvSpPr>
          <p:cNvPr id="3" name="Content Placeholder 2">
            <a:extLst>
              <a:ext uri="{FF2B5EF4-FFF2-40B4-BE49-F238E27FC236}">
                <a16:creationId xmlns:a16="http://schemas.microsoft.com/office/drawing/2014/main" id="{9B59DA06-8581-2471-2421-D2FBB32469E2}"/>
              </a:ext>
            </a:extLst>
          </p:cNvPr>
          <p:cNvSpPr>
            <a:spLocks noGrp="1"/>
          </p:cNvSpPr>
          <p:nvPr>
            <p:ph idx="1"/>
          </p:nvPr>
        </p:nvSpPr>
        <p:spPr>
          <a:xfrm>
            <a:off x="6464410" y="178421"/>
            <a:ext cx="5333580" cy="6556916"/>
          </a:xfrm>
        </p:spPr>
        <p:txBody>
          <a:bodyPr anchor="ctr">
            <a:noAutofit/>
          </a:bodyPr>
          <a:lstStyle/>
          <a:p>
            <a:r>
              <a:rPr lang="en-GB" sz="2000" dirty="0">
                <a:solidFill>
                  <a:schemeClr val="tx2"/>
                </a:solidFill>
              </a:rPr>
              <a:t>CQC will </a:t>
            </a:r>
            <a:r>
              <a:rPr lang="en-GB" sz="2000" b="1" dirty="0">
                <a:solidFill>
                  <a:schemeClr val="tx2"/>
                </a:solidFill>
              </a:rPr>
              <a:t>make a recommendation </a:t>
            </a:r>
            <a:r>
              <a:rPr lang="en-GB" sz="2000" dirty="0">
                <a:solidFill>
                  <a:schemeClr val="tx2"/>
                </a:solidFill>
              </a:rPr>
              <a:t>to Sec of State. Consultation is ongoing </a:t>
            </a:r>
          </a:p>
          <a:p>
            <a:r>
              <a:rPr lang="en-GB" sz="2000" dirty="0">
                <a:solidFill>
                  <a:schemeClr val="tx2"/>
                </a:solidFill>
              </a:rPr>
              <a:t>Local authorities and CQC both want </a:t>
            </a:r>
            <a:r>
              <a:rPr lang="en-GB" sz="2000" b="1" dirty="0">
                <a:solidFill>
                  <a:schemeClr val="tx2"/>
                </a:solidFill>
              </a:rPr>
              <a:t>a more relational approach</a:t>
            </a:r>
            <a:r>
              <a:rPr lang="en-GB" sz="2000" dirty="0">
                <a:solidFill>
                  <a:schemeClr val="tx2"/>
                </a:solidFill>
              </a:rPr>
              <a:t>. As noted by one CQC interviewee: </a:t>
            </a:r>
          </a:p>
          <a:p>
            <a:pPr marL="457200" lvl="1" indent="0">
              <a:buNone/>
            </a:pPr>
            <a:r>
              <a:rPr lang="en-GB" sz="2000" i="1" dirty="0">
                <a:solidFill>
                  <a:schemeClr val="tx2"/>
                </a:solidFill>
              </a:rPr>
              <a:t>‘[Currently] we go in, we assess and we run off. Whereas what we want to do is </a:t>
            </a:r>
            <a:r>
              <a:rPr lang="en-GB" sz="2000" b="1" i="1" dirty="0">
                <a:solidFill>
                  <a:schemeClr val="tx2"/>
                </a:solidFill>
              </a:rPr>
              <a:t>have an ongoing relationship</a:t>
            </a:r>
            <a:r>
              <a:rPr lang="en-GB" sz="2000" i="1" dirty="0">
                <a:solidFill>
                  <a:schemeClr val="tx2"/>
                </a:solidFill>
              </a:rPr>
              <a:t>, because an ongoing relationship is where you're going to get the most improvement and really understand the sector.’ </a:t>
            </a:r>
            <a:r>
              <a:rPr lang="en-GB" sz="2000" dirty="0">
                <a:solidFill>
                  <a:schemeClr val="tx2"/>
                </a:solidFill>
              </a:rPr>
              <a:t>[INT11]</a:t>
            </a:r>
          </a:p>
          <a:p>
            <a:r>
              <a:rPr lang="en-GB" sz="2000" dirty="0">
                <a:solidFill>
                  <a:schemeClr val="tx2"/>
                </a:solidFill>
              </a:rPr>
              <a:t>In future, likely to be annual self-assessment and annual engagement. Potentially there could be a </a:t>
            </a:r>
            <a:r>
              <a:rPr lang="en-GB" sz="2000" b="1" dirty="0">
                <a:solidFill>
                  <a:schemeClr val="tx2"/>
                </a:solidFill>
              </a:rPr>
              <a:t>more thematic approach</a:t>
            </a:r>
            <a:r>
              <a:rPr lang="en-GB" sz="2000" dirty="0">
                <a:solidFill>
                  <a:schemeClr val="tx2"/>
                </a:solidFill>
              </a:rPr>
              <a:t>, e.g. focus on commissioning. </a:t>
            </a:r>
          </a:p>
          <a:p>
            <a:r>
              <a:rPr lang="en-GB" sz="2000" dirty="0">
                <a:solidFill>
                  <a:schemeClr val="tx2"/>
                </a:solidFill>
              </a:rPr>
              <a:t>CQC trialling a </a:t>
            </a:r>
            <a:r>
              <a:rPr lang="en-GB" sz="2000" b="1" dirty="0">
                <a:solidFill>
                  <a:schemeClr val="tx2"/>
                </a:solidFill>
              </a:rPr>
              <a:t>new approach to case sampling</a:t>
            </a:r>
            <a:r>
              <a:rPr lang="en-GB" sz="2000" dirty="0">
                <a:solidFill>
                  <a:schemeClr val="tx2"/>
                </a:solidFill>
              </a:rPr>
              <a:t>. </a:t>
            </a:r>
          </a:p>
          <a:p>
            <a:r>
              <a:rPr lang="en-GB" sz="2000" dirty="0">
                <a:solidFill>
                  <a:schemeClr val="tx2"/>
                </a:solidFill>
              </a:rPr>
              <a:t>LAs want clarity on </a:t>
            </a:r>
            <a:r>
              <a:rPr lang="en-GB" sz="2000" b="1" dirty="0">
                <a:solidFill>
                  <a:schemeClr val="tx2"/>
                </a:solidFill>
              </a:rPr>
              <a:t>what the improvement offer </a:t>
            </a:r>
            <a:r>
              <a:rPr lang="en-GB" sz="2000" dirty="0">
                <a:solidFill>
                  <a:schemeClr val="tx2"/>
                </a:solidFill>
              </a:rPr>
              <a:t>will be going forward and who will lead on that.</a:t>
            </a:r>
          </a:p>
          <a:p>
            <a:r>
              <a:rPr lang="en-GB" sz="2000" dirty="0">
                <a:solidFill>
                  <a:schemeClr val="tx2"/>
                </a:solidFill>
              </a:rPr>
              <a:t>Future model will need to be responsive to </a:t>
            </a:r>
            <a:r>
              <a:rPr lang="en-GB" sz="2000" b="1" dirty="0">
                <a:solidFill>
                  <a:schemeClr val="tx2"/>
                </a:solidFill>
              </a:rPr>
              <a:t>local government reorganisation</a:t>
            </a:r>
            <a:r>
              <a:rPr lang="en-GB" sz="2000" dirty="0">
                <a:solidFill>
                  <a:schemeClr val="tx2"/>
                </a:solidFill>
              </a:rPr>
              <a:t>.</a:t>
            </a:r>
          </a:p>
        </p:txBody>
      </p:sp>
    </p:spTree>
    <p:extLst>
      <p:ext uri="{BB962C8B-B14F-4D97-AF65-F5344CB8AC3E}">
        <p14:creationId xmlns:p14="http://schemas.microsoft.com/office/powerpoint/2010/main" val="2615659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7CFAD5D0B41045BA26D319FE755796" ma:contentTypeVersion="11" ma:contentTypeDescription="Create a new document." ma:contentTypeScope="" ma:versionID="48326b203bb86f131732071ff65c8ee7">
  <xsd:schema xmlns:xsd="http://www.w3.org/2001/XMLSchema" xmlns:xs="http://www.w3.org/2001/XMLSchema" xmlns:p="http://schemas.microsoft.com/office/2006/metadata/properties" xmlns:ns2="fe7e7de1-ab75-4cee-936b-5ccf4986fab7" xmlns:ns3="8f279f91-ffd0-4bff-b2b4-bc680da72c2c" targetNamespace="http://schemas.microsoft.com/office/2006/metadata/properties" ma:root="true" ma:fieldsID="14fe085245959a2b901beb12be6b6dbf" ns2:_="" ns3:_="">
    <xsd:import namespace="fe7e7de1-ab75-4cee-936b-5ccf4986fab7"/>
    <xsd:import namespace="8f279f91-ffd0-4bff-b2b4-bc680da72c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e7de1-ab75-4cee-936b-5ccf4986f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79f91-ffd0-4bff-b2b4-bc680da72c2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8d3d9-5011-4867-94f5-7bab40ad2d43}" ma:internalName="TaxCatchAll" ma:showField="CatchAllData" ma:web="8f279f91-ffd0-4bff-b2b4-bc680da72c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7e7de1-ab75-4cee-936b-5ccf4986fab7">
      <Terms xmlns="http://schemas.microsoft.com/office/infopath/2007/PartnerControls"/>
    </lcf76f155ced4ddcb4097134ff3c332f>
    <TaxCatchAll xmlns="8f279f91-ffd0-4bff-b2b4-bc680da72c2c" xsi:nil="true"/>
  </documentManagement>
</p:properties>
</file>

<file path=customXml/itemProps1.xml><?xml version="1.0" encoding="utf-8"?>
<ds:datastoreItem xmlns:ds="http://schemas.openxmlformats.org/officeDocument/2006/customXml" ds:itemID="{4548940A-122F-4158-9A54-EA547675382E}">
  <ds:schemaRefs>
    <ds:schemaRef ds:uri="http://schemas.microsoft.com/sharepoint/v3/contenttype/forms"/>
  </ds:schemaRefs>
</ds:datastoreItem>
</file>

<file path=customXml/itemProps2.xml><?xml version="1.0" encoding="utf-8"?>
<ds:datastoreItem xmlns:ds="http://schemas.openxmlformats.org/officeDocument/2006/customXml" ds:itemID="{0D4C38DB-4C88-4C32-973F-8CEEDACBD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7e7de1-ab75-4cee-936b-5ccf4986fab7"/>
    <ds:schemaRef ds:uri="8f279f91-ffd0-4bff-b2b4-bc680da72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DC0034-D391-4EB4-AF5A-0C27035061B3}">
  <ds:schemaRef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purl.org/dc/terms/"/>
    <ds:schemaRef ds:uri="428148c5-d590-4a14-8429-c8eb238f3b9e"/>
    <ds:schemaRef ds:uri="http://schemas.microsoft.com/office/infopath/2007/PartnerControls"/>
    <ds:schemaRef ds:uri="http://schemas.openxmlformats.org/package/2006/metadata/core-properties"/>
    <ds:schemaRef ds:uri="fe7e7de1-ab75-4cee-936b-5ccf4986fab7"/>
    <ds:schemaRef ds:uri="8f279f91-ffd0-4bff-b2b4-bc680da72c2c"/>
  </ds:schemaRefs>
</ds:datastoreItem>
</file>

<file path=docProps/app.xml><?xml version="1.0" encoding="utf-8"?>
<Properties xmlns="http://schemas.openxmlformats.org/officeDocument/2006/extended-properties" xmlns:vt="http://schemas.openxmlformats.org/officeDocument/2006/docPropsVTypes">
  <Template/>
  <TotalTime>11</TotalTime>
  <Words>1593</Words>
  <Application>Microsoft Office PowerPoint</Application>
  <PresentationFormat>Widescreen</PresentationFormat>
  <Paragraphs>187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ASSURE: Understanding the impact of CQC assurance on local authorities  Summary findings from Phase 1 - national interviews</vt:lpstr>
      <vt:lpstr>Disclaimer </vt:lpstr>
      <vt:lpstr>About the project </vt:lpstr>
      <vt:lpstr>Methods for literature review and national interviews</vt:lpstr>
      <vt:lpstr>Background</vt:lpstr>
      <vt:lpstr>Baselining 1</vt:lpstr>
      <vt:lpstr>Baselining 2</vt:lpstr>
      <vt:lpstr>What’s changed as a result of assurance?</vt:lpstr>
      <vt:lpstr>What comes after baselining?</vt:lpstr>
      <vt:lpstr>Locating findings in a theoretical framework </vt:lpstr>
      <vt:lpstr>Mapping LA oversight onto the framework</vt:lpstr>
      <vt:lpstr>Mapping our findings onto the framework</vt:lpstr>
      <vt:lpstr>Future risks 1 </vt:lpstr>
      <vt:lpstr>Future risks 2 </vt:lpstr>
      <vt:lpstr>Future risks 3 </vt:lpstr>
      <vt:lpstr>Future risks 4</vt:lpstr>
      <vt:lpstr>Next steps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Needham (Health Services Management Centre)</dc:creator>
  <cp:lastModifiedBy>Sarah Martin (Social Sciences)</cp:lastModifiedBy>
  <cp:revision>2</cp:revision>
  <dcterms:created xsi:type="dcterms:W3CDTF">2025-11-18T10:22:57Z</dcterms:created>
  <dcterms:modified xsi:type="dcterms:W3CDTF">2026-01-21T09:57:37Z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0x010100F07CFAD5D0B41045BA26D319FE755796</vt:lpwstr>
  </property>
</Properties>
</file>