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1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7" r:id="rId9"/>
    <p:sldId id="269" r:id="rId10"/>
    <p:sldId id="262" r:id="rId11"/>
    <p:sldId id="263" r:id="rId12"/>
    <p:sldId id="270" r:id="rId13"/>
    <p:sldId id="264" r:id="rId14"/>
    <p:sldId id="265" r:id="rId15"/>
    <p:sldId id="271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243"/>
    <a:srgbClr val="19183B"/>
    <a:srgbClr val="1C1C3E"/>
    <a:srgbClr val="1D1E40"/>
    <a:srgbClr val="1E1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83519" autoAdjust="0"/>
  </p:normalViewPr>
  <p:slideViewPr>
    <p:cSldViewPr snapToGrid="0">
      <p:cViewPr varScale="1">
        <p:scale>
          <a:sx n="89" d="100"/>
          <a:sy n="89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F52CC-F615-41AF-A17C-9C6161651143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70994-9135-4387-90D9-DB110D7BA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345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70994-9135-4387-90D9-DB110D7BA92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867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70994-9135-4387-90D9-DB110D7BA92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432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70994-9135-4387-90D9-DB110D7BA92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04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70994-9135-4387-90D9-DB110D7BA92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628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70994-9135-4387-90D9-DB110D7BA92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559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70994-9135-4387-90D9-DB110D7BA92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951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70994-9135-4387-90D9-DB110D7BA92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24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70994-9135-4387-90D9-DB110D7BA9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03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70994-9135-4387-90D9-DB110D7BA92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927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70994-9135-4387-90D9-DB110D7BA92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857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98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71994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03538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484390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49579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8600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7626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057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00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54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443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9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8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22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213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19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7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3/3/20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8595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4.png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6.png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8.png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 Who’s Who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In the Late ROMAN REPUBLIC</a:t>
            </a:r>
          </a:p>
        </p:txBody>
      </p:sp>
    </p:spTree>
    <p:extLst>
      <p:ext uri="{BB962C8B-B14F-4D97-AF65-F5344CB8AC3E}">
        <p14:creationId xmlns:p14="http://schemas.microsoft.com/office/powerpoint/2010/main" val="3563872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" b="970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6" y="4452257"/>
            <a:ext cx="2452914" cy="2264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629" y="82307"/>
            <a:ext cx="498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Gaius </a:t>
            </a:r>
            <a:r>
              <a:rPr lang="en-GB" b="1" dirty="0" err="1"/>
              <a:t>Iulius</a:t>
            </a:r>
            <a:r>
              <a:rPr lang="en-GB" b="1" dirty="0"/>
              <a:t> Caesar (100 – 44 BC)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17629" y="0"/>
            <a:ext cx="729343" cy="1164771"/>
          </a:xfrm>
          <a:prstGeom prst="rect">
            <a:avLst/>
          </a:prstGeom>
          <a:solidFill>
            <a:srgbClr val="1C1C3E"/>
          </a:solidFill>
          <a:ln>
            <a:solidFill>
              <a:srgbClr val="1918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86" b="70314" l="9980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885" y="-671070"/>
            <a:ext cx="6030685" cy="10638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303" y="451639"/>
            <a:ext cx="8299985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Patrician noble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Marius’ nephew and married to </a:t>
            </a:r>
            <a:r>
              <a:rPr lang="en-GB" altLang="en-US" sz="1600" dirty="0" err="1"/>
              <a:t>Cinna’s</a:t>
            </a:r>
            <a:r>
              <a:rPr lang="en-GB" altLang="en-US" sz="1600" dirty="0"/>
              <a:t> daughter Cornelia; later married Sulla’s grand-daughter, </a:t>
            </a:r>
            <a:r>
              <a:rPr lang="en-GB" altLang="en-US" sz="1600" dirty="0" err="1"/>
              <a:t>Pompeia</a:t>
            </a:r>
            <a:r>
              <a:rPr lang="en-GB" alt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63 BC – praetor elect and Pontifex Maximus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60 BC – formed informal alliance with Pompey and Crassus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59 BC – consul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58 BC – command in Gaul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56 BC – command in Gaul extended for 5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50 BC – senate command Caesar to disband army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sz="1400" dirty="0"/>
              <a:t>Refuses and marches into Italy, Jan 49 BC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sz="1400" dirty="0"/>
              <a:t>49-48 BC, Civil War against Pompey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US" sz="800" dirty="0"/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49 BC – 1</a:t>
            </a:r>
            <a:r>
              <a:rPr lang="en-GB" altLang="en-US" sz="1600" baseline="30000" dirty="0"/>
              <a:t>st</a:t>
            </a:r>
            <a:r>
              <a:rPr lang="en-GB" altLang="en-US" sz="1600" dirty="0"/>
              <a:t> Dictatorship (for 11 days, to oversee elections)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48 BC -  Consul II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47 BC -  2</a:t>
            </a:r>
            <a:r>
              <a:rPr lang="en-GB" altLang="en-US" sz="1600" baseline="30000" dirty="0"/>
              <a:t>nd</a:t>
            </a:r>
            <a:r>
              <a:rPr lang="en-GB" altLang="en-US" sz="1600" dirty="0"/>
              <a:t> Dictatorship (for the purpose of accomplishing things </a:t>
            </a:r>
            <a:r>
              <a:rPr lang="en-GB" altLang="en-US" sz="1600" i="1" dirty="0"/>
              <a:t>in absentia</a:t>
            </a:r>
            <a:r>
              <a:rPr lang="en-GB" altLang="en-US" sz="1600" dirty="0"/>
              <a:t>; fighting foreign opponent – Pontic king at </a:t>
            </a:r>
            <a:r>
              <a:rPr lang="en-GB" altLang="en-US" sz="1600" dirty="0" err="1"/>
              <a:t>Zela</a:t>
            </a:r>
            <a:r>
              <a:rPr lang="en-GB" altLang="en-US" sz="1600" dirty="0"/>
              <a:t>)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46 BC  - 3</a:t>
            </a:r>
            <a:r>
              <a:rPr lang="en-GB" altLang="en-US" sz="1600" baseline="30000" dirty="0"/>
              <a:t>rd</a:t>
            </a:r>
            <a:r>
              <a:rPr lang="en-GB" altLang="en-US" sz="1600" dirty="0"/>
              <a:t> Dictatorship (for the purpose of accomplishing things against Numidian allies of the republicans) and consul III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45 BC -  4</a:t>
            </a:r>
            <a:r>
              <a:rPr lang="en-GB" altLang="en-US" sz="1600" baseline="30000" dirty="0"/>
              <a:t>th</a:t>
            </a:r>
            <a:r>
              <a:rPr lang="en-GB" altLang="en-US" sz="1600" dirty="0"/>
              <a:t> Dictatorship for 10 years, consul IV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44 BC -  5</a:t>
            </a:r>
            <a:r>
              <a:rPr lang="en-GB" altLang="en-US" sz="1600" baseline="30000" dirty="0"/>
              <a:t>th</a:t>
            </a:r>
            <a:r>
              <a:rPr lang="en-GB" altLang="en-US" sz="1600" dirty="0"/>
              <a:t> Dictatorship </a:t>
            </a:r>
            <a:r>
              <a:rPr lang="en-GB" altLang="en-US" sz="1600" i="1" dirty="0"/>
              <a:t>(</a:t>
            </a:r>
            <a:r>
              <a:rPr lang="en-GB" altLang="en-US" sz="1600" i="1" dirty="0" err="1"/>
              <a:t>perpetuo</a:t>
            </a:r>
            <a:r>
              <a:rPr lang="en-GB" altLang="en-US" sz="1600" i="1" dirty="0"/>
              <a:t> = </a:t>
            </a:r>
            <a:r>
              <a:rPr lang="en-GB" altLang="en-US" sz="1600" dirty="0"/>
              <a:t>continuously</a:t>
            </a:r>
            <a:r>
              <a:rPr lang="en-GB" altLang="en-US" sz="1600" i="1" dirty="0"/>
              <a:t>),</a:t>
            </a:r>
            <a:r>
              <a:rPr lang="en-GB" altLang="en-US" sz="1600" dirty="0"/>
              <a:t> consul V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endParaRPr lang="en-GB" altLang="en-US" sz="1600" dirty="0"/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GB" altLang="en-US" sz="1600" dirty="0"/>
              <a:t>Assassinated on 15</a:t>
            </a:r>
            <a:r>
              <a:rPr lang="en-GB" altLang="en-US" sz="1600" baseline="30000" dirty="0"/>
              <a:t>th</a:t>
            </a:r>
            <a:r>
              <a:rPr lang="en-GB" altLang="en-US" sz="1600" dirty="0"/>
              <a:t> March 44 BC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endParaRPr lang="en-GB" altLang="en-US" sz="1600" dirty="0"/>
          </a:p>
          <a:p>
            <a:pPr marL="2114550" lvl="4" indent="-285750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025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6584" y="3451549"/>
            <a:ext cx="3615416" cy="3299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304800"/>
            <a:ext cx="736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Marcus </a:t>
            </a:r>
            <a:r>
              <a:rPr lang="en-GB" b="1" dirty="0" err="1"/>
              <a:t>Junius</a:t>
            </a:r>
            <a:r>
              <a:rPr lang="en-GB" b="1" dirty="0"/>
              <a:t> Brutus (85 – 42 BC)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17629" y="0"/>
            <a:ext cx="729343" cy="1164771"/>
          </a:xfrm>
          <a:prstGeom prst="rect">
            <a:avLst/>
          </a:prstGeom>
          <a:solidFill>
            <a:srgbClr val="1C1C3E"/>
          </a:solidFill>
          <a:ln>
            <a:solidFill>
              <a:srgbClr val="1918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71" l="0" r="100000">
                        <a14:foregroundMark x1="21457" y1="8155" x2="21457" y2="8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6584" y="40520"/>
            <a:ext cx="3614057" cy="34110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141" y="936702"/>
            <a:ext cx="805118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Nephew of Cato the Younger (Marcus </a:t>
            </a:r>
            <a:r>
              <a:rPr lang="en-GB" sz="1600" dirty="0" err="1"/>
              <a:t>Porcius</a:t>
            </a:r>
            <a:r>
              <a:rPr lang="en-GB" sz="1600" dirty="0"/>
              <a:t> Cato)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Served under him in Cyprus (58- 56 BC)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Supported Pompey in the civil war against Caesar, 49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Surrendered to Caesar and was pardoned, 48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Appointed Governor of Gaul during civil wars of 47- 46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Nominated by Caesar for the Urban Praetorship in 45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44 BC – Urban Praetor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15</a:t>
            </a:r>
            <a:r>
              <a:rPr lang="en-GB" sz="1600" baseline="30000" dirty="0"/>
              <a:t>th</a:t>
            </a:r>
            <a:r>
              <a:rPr lang="en-GB" sz="1600" dirty="0"/>
              <a:t> March – assassination of Julius Caesar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17</a:t>
            </a:r>
            <a:r>
              <a:rPr lang="en-GB" sz="1600" baseline="30000" dirty="0"/>
              <a:t>th</a:t>
            </a:r>
            <a:r>
              <a:rPr lang="en-GB" sz="1600" dirty="0"/>
              <a:t> March – Negotiation with Mark Antony and Lepidus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Left Rome for the East in summer 44 BC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November 43 BC  - </a:t>
            </a:r>
            <a:r>
              <a:rPr lang="en-GB" sz="1600" i="1" dirty="0" err="1"/>
              <a:t>lex</a:t>
            </a:r>
            <a:r>
              <a:rPr lang="en-GB" sz="1600" i="1" dirty="0"/>
              <a:t> </a:t>
            </a:r>
            <a:r>
              <a:rPr lang="en-GB" sz="1600" i="1" dirty="0" err="1"/>
              <a:t>Pedia</a:t>
            </a:r>
            <a:r>
              <a:rPr lang="en-GB" sz="1600" i="1" dirty="0"/>
              <a:t>  </a:t>
            </a:r>
            <a:r>
              <a:rPr lang="en-GB" sz="1600" dirty="0"/>
              <a:t>sought to punish those who had killed Caesar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 October 42 BC – defeated  Octavian at Philippi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23 October 42 BC – defeated and committed suicide</a:t>
            </a:r>
          </a:p>
        </p:txBody>
      </p:sp>
    </p:spTree>
    <p:extLst>
      <p:ext uri="{BB962C8B-B14F-4D97-AF65-F5344CB8AC3E}">
        <p14:creationId xmlns:p14="http://schemas.microsoft.com/office/powerpoint/2010/main" val="1040099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4" r="996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850" y="141514"/>
            <a:ext cx="3372007" cy="3091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694" y="3528330"/>
            <a:ext cx="3373163" cy="305752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00135" y="-24714"/>
            <a:ext cx="2691865" cy="1622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87143" y="141514"/>
            <a:ext cx="6738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Gaius Cassius Longinus (c. 85 – 42 BC)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9473" y="903249"/>
            <a:ext cx="78281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Campaigned with Crassus in Parthia (54 BC)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50 BC – returned to Rome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49 BC – elected Tribune of the Plebs; opposed Caesar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Fought with Pompey and had command of part of the fleet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48 BC – naval successes against Caesar, but after defeat of Pompey, surrendered.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44 BC – Praetor </a:t>
            </a:r>
            <a:r>
              <a:rPr lang="en-GB" dirty="0" err="1"/>
              <a:t>Peregrinus</a:t>
            </a:r>
            <a:r>
              <a:rPr lang="en-GB" dirty="0"/>
              <a:t> (in charge of foreign concerns)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15</a:t>
            </a:r>
            <a:r>
              <a:rPr lang="en-GB" baseline="30000" dirty="0"/>
              <a:t>th</a:t>
            </a:r>
            <a:r>
              <a:rPr lang="en-GB" dirty="0"/>
              <a:t> March – assassination of Caesar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Cassius had wanted to kill Antony as well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Left Rome in summer 44 BC and went east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 Oct 42 BC  - defeated by Antony at Philippi; suicide</a:t>
            </a:r>
          </a:p>
        </p:txBody>
      </p:sp>
    </p:spTree>
    <p:extLst>
      <p:ext uri="{BB962C8B-B14F-4D97-AF65-F5344CB8AC3E}">
        <p14:creationId xmlns:p14="http://schemas.microsoft.com/office/powerpoint/2010/main" val="2780416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42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586" y="0"/>
            <a:ext cx="4950414" cy="43760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486" y="141729"/>
            <a:ext cx="486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Marcus Antonius (83 – 30 BC)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385" y="758283"/>
            <a:ext cx="7047571" cy="5921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8" name="Picture 4" descr="30010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800" y1="35983" x2="47800" y2="35983"/>
                        <a14:foregroundMark x1="44200" y1="24686" x2="44200" y2="24686"/>
                        <a14:foregroundMark x1="48600" y1="44351" x2="48600" y2="44351"/>
                        <a14:foregroundMark x1="46000" y1="27197" x2="46000" y2="27197"/>
                        <a14:foregroundMark x1="41000" y1="17992" x2="41000" y2="17992"/>
                        <a14:foregroundMark x1="37800" y1="10879" x2="37800" y2="10879"/>
                        <a14:foregroundMark x1="39800" y1="14226" x2="39800" y2="14226"/>
                        <a14:foregroundMark x1="33800" y1="8368" x2="33800" y2="8368"/>
                        <a14:foregroundMark x1="30600" y1="5021" x2="30600" y2="5021"/>
                        <a14:foregroundMark x1="20800" y1="6276" x2="20800" y2="6276"/>
                        <a14:foregroundMark x1="15000" y1="5858" x2="15000" y2="5858"/>
                        <a14:foregroundMark x1="11000" y1="13389" x2="11000" y2="13389"/>
                        <a14:foregroundMark x1="3600" y1="25941" x2="3600" y2="25941"/>
                        <a14:foregroundMark x1="7200" y1="18828" x2="7200" y2="18828"/>
                        <a14:foregroundMark x1="93200" y1="17992" x2="93200" y2="17992"/>
                        <a14:foregroundMark x1="97600" y1="31799" x2="97600" y2="31799"/>
                        <a14:foregroundMark x1="98000" y1="61506" x2="98000" y2="61506"/>
                        <a14:foregroundMark x1="93800" y1="80335" x2="93800" y2="80335"/>
                        <a14:foregroundMark x1="83000" y1="93305" x2="83000" y2="93305"/>
                        <a14:foregroundMark x1="70600" y1="94979" x2="70600" y2="94979"/>
                        <a14:foregroundMark x1="56200" y1="27197" x2="56200" y2="27197"/>
                        <a14:foregroundMark x1="89600" y1="12134" x2="89600" y2="12134"/>
                        <a14:foregroundMark x1="83200" y1="7531" x2="83200" y2="7531"/>
                        <a14:foregroundMark x1="87600" y1="10460" x2="87600" y2="10460"/>
                        <a14:foregroundMark x1="85000" y1="8368" x2="85000" y2="8368"/>
                        <a14:foregroundMark x1="78600" y1="5021" x2="78600" y2="5021"/>
                        <a14:foregroundMark x1="73200" y1="4184" x2="73200" y2="4184"/>
                        <a14:foregroundMark x1="58000" y1="21339" x2="58000" y2="21339"/>
                        <a14:foregroundMark x1="60400" y1="14644" x2="60400" y2="14644"/>
                        <a14:foregroundMark x1="66400" y1="7531" x2="66400" y2="7531"/>
                        <a14:foregroundMark x1="62600" y1="12134" x2="62600" y2="12134"/>
                        <a14:foregroundMark x1="69000" y1="5439" x2="69000" y2="5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0" y="4581525"/>
            <a:ext cx="47625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9486" y="387844"/>
            <a:ext cx="8636885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49 BC – tribune of the Plebs, supported Caesar against the Pompeian and senatorial factions (fled Rome, 7 January 49 BC).</a:t>
            </a:r>
          </a:p>
          <a:p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44 BC – Consul with Caesar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15</a:t>
            </a:r>
            <a:r>
              <a:rPr lang="en-GB" sz="1400" baseline="30000" dirty="0"/>
              <a:t>th</a:t>
            </a:r>
            <a:r>
              <a:rPr lang="en-GB" sz="1400" dirty="0"/>
              <a:t> March – assassination of Caesar; 17</a:t>
            </a:r>
            <a:r>
              <a:rPr lang="en-GB" sz="1400" baseline="30000" dirty="0"/>
              <a:t>th</a:t>
            </a:r>
            <a:r>
              <a:rPr lang="en-GB" sz="1400" dirty="0"/>
              <a:t> March – organised an amnesty with the assassins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Summer 44 BC – conflict with Augustus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September 44 BC  - April 43 BC – attacked by Cicero (</a:t>
            </a:r>
            <a:r>
              <a:rPr lang="en-GB" sz="1400" i="1" dirty="0"/>
              <a:t>Philippic </a:t>
            </a:r>
            <a:r>
              <a:rPr lang="en-GB" sz="1400" dirty="0"/>
              <a:t>speeches)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43 BC – governor of Cisalpine Gaul; besieged </a:t>
            </a:r>
            <a:r>
              <a:rPr lang="en-GB" sz="1600" dirty="0" err="1"/>
              <a:t>Decimus</a:t>
            </a:r>
            <a:r>
              <a:rPr lang="en-GB" sz="1600" dirty="0"/>
              <a:t> Brutus at </a:t>
            </a:r>
            <a:r>
              <a:rPr lang="en-GB" sz="1600" dirty="0" err="1"/>
              <a:t>Mutina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November 43 BC – alliance with Lepidus and Augustus to found the Triumvirate for the restoration of the 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 October 42 BC – defeats Cassius at Philippi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42 BC – alliance with Cleopatra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41- 36 BC – campaigning against Parthia</a:t>
            </a:r>
            <a:endParaRPr lang="en-GB" sz="800" dirty="0"/>
          </a:p>
          <a:p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40 BC –  Marriage of Antony to Octavia (Octavian’s sister):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Treaty of </a:t>
            </a:r>
            <a:r>
              <a:rPr lang="en-GB" sz="1400" dirty="0" err="1"/>
              <a:t>Brundisium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37 BC – Treaty of Tarentum (renewal of the Triumvirate)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33 BC – </a:t>
            </a:r>
            <a:r>
              <a:rPr lang="en-GB" sz="1600" dirty="0" err="1"/>
              <a:t>triumviral</a:t>
            </a:r>
            <a:r>
              <a:rPr lang="en-GB" sz="1600" dirty="0"/>
              <a:t> powers expire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32 BC – Octavian declares war of Cleopatra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2 Sept 31 BC – Battle of Actium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August 30 BC – suicide in Alexandria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52052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371" y="195943"/>
            <a:ext cx="705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Marcus </a:t>
            </a:r>
            <a:r>
              <a:rPr lang="en-GB" b="1" dirty="0" err="1"/>
              <a:t>Aemilius</a:t>
            </a:r>
            <a:r>
              <a:rPr lang="en-GB" b="1" dirty="0"/>
              <a:t> Lepidus (89/88 – 13/12 BC)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17629" y="0"/>
            <a:ext cx="729343" cy="1164771"/>
          </a:xfrm>
          <a:prstGeom prst="rect">
            <a:avLst/>
          </a:prstGeom>
          <a:solidFill>
            <a:srgbClr val="1C1C3E"/>
          </a:solidFill>
          <a:ln>
            <a:solidFill>
              <a:srgbClr val="1918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104" y="66772"/>
            <a:ext cx="4211342" cy="4169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989" y="1059366"/>
            <a:ext cx="1121812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Ally of Julius Caesar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Praetor in 49 BC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Had Caesar appointed to the Dictatorship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46 BC – Consul &amp; Caesar’s Master of Horse (2</a:t>
            </a:r>
            <a:r>
              <a:rPr lang="en-GB" sz="1600" baseline="30000" dirty="0"/>
              <a:t>nd</a:t>
            </a:r>
            <a:r>
              <a:rPr lang="en-GB" sz="1600" dirty="0"/>
              <a:t> in command to Dictator)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44 BC – Master of Horse II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15</a:t>
            </a:r>
            <a:r>
              <a:rPr lang="en-GB" sz="1600" baseline="30000" dirty="0"/>
              <a:t>th</a:t>
            </a:r>
            <a:r>
              <a:rPr lang="en-GB" sz="1600" dirty="0"/>
              <a:t> March – assassination of Caesar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Lepidus has self appointed Pontifex Maximus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Allied with Antony in the aftermath of Caesar’s death and Antony’s defeat </a:t>
            </a:r>
          </a:p>
          <a:p>
            <a:r>
              <a:rPr lang="en-GB" sz="1600" dirty="0"/>
              <a:t>	at </a:t>
            </a:r>
            <a:r>
              <a:rPr lang="en-GB" sz="1600" dirty="0" err="1"/>
              <a:t>Mutina</a:t>
            </a:r>
            <a:r>
              <a:rPr lang="en-GB" sz="1600" dirty="0"/>
              <a:t> in April 43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Formed the Triumvirate with Mark Antony and Octavian in November 43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Command over Africa after 40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Triumvirate renewed in 37 BC (treaty of Tarentum)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36 BC Defeat of </a:t>
            </a:r>
            <a:r>
              <a:rPr lang="en-GB" sz="1600" dirty="0" err="1"/>
              <a:t>Sextus</a:t>
            </a:r>
            <a:r>
              <a:rPr lang="en-GB" sz="1600" dirty="0"/>
              <a:t> </a:t>
            </a:r>
            <a:r>
              <a:rPr lang="en-GB" sz="1600" dirty="0" err="1"/>
              <a:t>Pompeius</a:t>
            </a:r>
            <a:r>
              <a:rPr lang="en-GB" sz="1600" dirty="0"/>
              <a:t> in Sicily; Lepidus makes a failed grab for power in Sicily and is defeated by Octavian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22 September 36 BC – stripped of power apart from Pontifex Maximus and exiled</a:t>
            </a:r>
          </a:p>
          <a:p>
            <a:pPr lvl="1"/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12 BC – dies (Augustus becomes Pontifex Maximus)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794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17629" y="0"/>
            <a:ext cx="729343" cy="1164771"/>
          </a:xfrm>
          <a:prstGeom prst="rect">
            <a:avLst/>
          </a:prstGeom>
          <a:solidFill>
            <a:srgbClr val="1C1C3E"/>
          </a:solidFill>
          <a:ln>
            <a:solidFill>
              <a:srgbClr val="1918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Image result for sextus pompeiu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89" b="100000" l="39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3688" y="-39199"/>
            <a:ext cx="4988312" cy="689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780" y="267629"/>
            <a:ext cx="7304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Sextus</a:t>
            </a:r>
            <a:r>
              <a:rPr lang="en-GB" b="1" dirty="0"/>
              <a:t> </a:t>
            </a:r>
            <a:r>
              <a:rPr lang="en-GB" b="1" dirty="0" err="1"/>
              <a:t>Pompeius</a:t>
            </a:r>
            <a:r>
              <a:rPr lang="en-GB" b="1" dirty="0"/>
              <a:t> (67 – 35 BC)</a:t>
            </a:r>
          </a:p>
          <a:p>
            <a:endParaRPr lang="en-GB" b="1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970156"/>
            <a:ext cx="728174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Younger son of Pompey the Great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47-45 BC – along with his older brother </a:t>
            </a:r>
            <a:r>
              <a:rPr lang="en-GB" sz="1600" dirty="0" err="1"/>
              <a:t>Gnaeus</a:t>
            </a:r>
            <a:r>
              <a:rPr lang="en-GB" sz="1600" dirty="0"/>
              <a:t> </a:t>
            </a:r>
            <a:r>
              <a:rPr lang="en-GB" sz="1600" dirty="0" err="1"/>
              <a:t>Pompeius</a:t>
            </a:r>
            <a:r>
              <a:rPr lang="en-GB" sz="1600" dirty="0"/>
              <a:t>, fought against Caesar in Spain.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Defeated in 45 BC at Munda; </a:t>
            </a:r>
            <a:r>
              <a:rPr lang="en-GB" sz="1600" dirty="0" err="1"/>
              <a:t>Gnaeus</a:t>
            </a:r>
            <a:r>
              <a:rPr lang="en-GB" sz="1600" dirty="0"/>
              <a:t> was killed.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43 BC – during the proscriptions of the Triumvirs, </a:t>
            </a:r>
            <a:r>
              <a:rPr lang="en-GB" sz="1600" dirty="0" err="1"/>
              <a:t>Sextus</a:t>
            </a:r>
            <a:r>
              <a:rPr lang="en-GB" sz="1600" dirty="0"/>
              <a:t> welcomed Republicans in Spain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42 BC appointed commander of the Fleet (</a:t>
            </a:r>
            <a:r>
              <a:rPr lang="en-GB" sz="1600" i="1" dirty="0" err="1"/>
              <a:t>praefectus</a:t>
            </a:r>
            <a:r>
              <a:rPr lang="en-GB" sz="1600" i="1" dirty="0"/>
              <a:t> classis et </a:t>
            </a:r>
            <a:r>
              <a:rPr lang="en-GB" sz="1600" i="1" dirty="0" err="1"/>
              <a:t>orae</a:t>
            </a:r>
            <a:r>
              <a:rPr lang="en-GB" sz="1600" i="1" dirty="0"/>
              <a:t> </a:t>
            </a:r>
            <a:r>
              <a:rPr lang="en-GB" sz="1600" i="1" dirty="0" err="1"/>
              <a:t>maritimae</a:t>
            </a:r>
            <a:r>
              <a:rPr lang="en-GB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39 BC – Treaty of </a:t>
            </a:r>
            <a:r>
              <a:rPr lang="en-GB" sz="1600" dirty="0" err="1"/>
              <a:t>Misenum</a:t>
            </a:r>
            <a:r>
              <a:rPr lang="en-GB" sz="1600" dirty="0"/>
              <a:t>  - an agreement to end hostilities in the west (</a:t>
            </a:r>
            <a:r>
              <a:rPr lang="en-GB" sz="1600" dirty="0" err="1"/>
              <a:t>Sextus</a:t>
            </a:r>
            <a:r>
              <a:rPr lang="en-GB" sz="1600" dirty="0"/>
              <a:t> had control on the grain supply), whilst war was being fought against Parthia in the east.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37-36 BC – conflict for control of the west continued between  </a:t>
            </a:r>
            <a:r>
              <a:rPr lang="en-GB" sz="1600" dirty="0" err="1"/>
              <a:t>Sextus</a:t>
            </a:r>
            <a:r>
              <a:rPr lang="en-GB" sz="1600" dirty="0"/>
              <a:t> and Octavian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Defeated by Agrippa in Sicily in 36 BC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Fled to the east but executed on the orders of Antony in 35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597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399" y="25998"/>
            <a:ext cx="7686907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Gaius Octavius = Gaius Julius Caesar = Augustus (63 BC – AD 14)</a:t>
            </a:r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45 BC Joined Caesar on campaign in Spain (aged 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44 BC is adopted in Caesar’s will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43 BC is granted </a:t>
            </a:r>
            <a:r>
              <a:rPr lang="en-GB" sz="1600" dirty="0" err="1"/>
              <a:t>propraetorian</a:t>
            </a:r>
            <a:r>
              <a:rPr lang="en-GB" sz="1600" dirty="0"/>
              <a:t> </a:t>
            </a:r>
            <a:r>
              <a:rPr lang="en-GB" sz="1600" i="1" dirty="0"/>
              <a:t>imperium </a:t>
            </a:r>
            <a:r>
              <a:rPr lang="en-GB" sz="1600" dirty="0"/>
              <a:t>(aged 19!) to join fight against Antony at </a:t>
            </a:r>
            <a:r>
              <a:rPr lang="en-GB" sz="1600" dirty="0" err="1"/>
              <a:t>Mutina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43 BC – appointed consul after the deaths of both </a:t>
            </a:r>
            <a:r>
              <a:rPr lang="en-GB" sz="1600" dirty="0" err="1"/>
              <a:t>Pansa</a:t>
            </a:r>
            <a:r>
              <a:rPr lang="en-GB" sz="1600" dirty="0"/>
              <a:t> and </a:t>
            </a:r>
            <a:r>
              <a:rPr lang="en-GB" sz="1600" dirty="0" err="1"/>
              <a:t>Hirtius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November 43 BC – forms Triumvirate with Mark Antony and Lepidus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41/40 BC – battle of </a:t>
            </a:r>
            <a:r>
              <a:rPr lang="en-GB" sz="1600" dirty="0" err="1"/>
              <a:t>Perusia</a:t>
            </a:r>
            <a:r>
              <a:rPr lang="en-GB" sz="1600" dirty="0"/>
              <a:t> against Mark Antony’s brother and wife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40 BC – treaty of </a:t>
            </a:r>
            <a:r>
              <a:rPr lang="en-GB" sz="1600" dirty="0" err="1"/>
              <a:t>Brundisium</a:t>
            </a:r>
            <a:r>
              <a:rPr lang="en-GB" sz="1600" dirty="0"/>
              <a:t> and marriage of Antony to Octavia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39 BC – Treaty of </a:t>
            </a:r>
            <a:r>
              <a:rPr lang="en-GB" sz="1600" dirty="0" err="1"/>
              <a:t>Misenum</a:t>
            </a:r>
            <a:r>
              <a:rPr lang="en-GB" sz="1600" dirty="0"/>
              <a:t> with </a:t>
            </a:r>
            <a:r>
              <a:rPr lang="en-GB" sz="1600" dirty="0" err="1"/>
              <a:t>Sextus</a:t>
            </a:r>
            <a:r>
              <a:rPr lang="en-GB" sz="1600" dirty="0"/>
              <a:t> </a:t>
            </a:r>
            <a:r>
              <a:rPr lang="en-GB" sz="1600" dirty="0" err="1"/>
              <a:t>Pompeius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37 BC – Treaty of Tarentum and renewal of </a:t>
            </a:r>
            <a:r>
              <a:rPr lang="en-GB" sz="1600" dirty="0" err="1"/>
              <a:t>Triumviral</a:t>
            </a:r>
            <a:r>
              <a:rPr lang="en-GB" sz="1600" dirty="0"/>
              <a:t> powers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36 BC – defeat of </a:t>
            </a:r>
            <a:r>
              <a:rPr lang="en-GB" sz="1600" dirty="0" err="1"/>
              <a:t>Sextus</a:t>
            </a:r>
            <a:r>
              <a:rPr lang="en-GB" sz="1600" dirty="0"/>
              <a:t> </a:t>
            </a:r>
            <a:r>
              <a:rPr lang="en-GB" sz="1600" dirty="0" err="1"/>
              <a:t>Pompeius</a:t>
            </a:r>
            <a:r>
              <a:rPr lang="en-GB" sz="1600" dirty="0"/>
              <a:t> and Lepidus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32 BC – war with Cleopatra and Antony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30 BC – sole commander of all of Rome’s armies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28/27 BC – ‘restores the state’ and awarded the new name: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Augustus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571750" lvl="5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5" name="Rectangle 4"/>
          <p:cNvSpPr/>
          <p:nvPr/>
        </p:nvSpPr>
        <p:spPr>
          <a:xfrm>
            <a:off x="10417629" y="0"/>
            <a:ext cx="729343" cy="1164771"/>
          </a:xfrm>
          <a:prstGeom prst="rect">
            <a:avLst/>
          </a:prstGeom>
          <a:solidFill>
            <a:srgbClr val="1C1C3E"/>
          </a:solidFill>
          <a:ln>
            <a:solidFill>
              <a:srgbClr val="1918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41" b="100000" l="0" r="100000">
                        <a14:backgroundMark x1="11061" y1="77891" x2="11061" y2="77891"/>
                        <a14:backgroundMark x1="26212" y1="73469" x2="26212" y2="73469"/>
                        <a14:backgroundMark x1="75000" y1="73356" x2="75000" y2="73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276" y="-21772"/>
            <a:ext cx="4968724" cy="687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13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158" y="0"/>
            <a:ext cx="5501842" cy="373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771" y="239486"/>
            <a:ext cx="578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Tiberius </a:t>
            </a:r>
            <a:r>
              <a:rPr lang="en-GB" b="1" dirty="0" err="1"/>
              <a:t>Sempronius</a:t>
            </a:r>
            <a:r>
              <a:rPr lang="en-GB" b="1" dirty="0"/>
              <a:t> Gracchus (169? – 133 BC)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771" y="3471140"/>
            <a:ext cx="543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Gaius </a:t>
            </a:r>
            <a:r>
              <a:rPr lang="en-GB" b="1" dirty="0" err="1"/>
              <a:t>Sempronius</a:t>
            </a:r>
            <a:r>
              <a:rPr lang="en-GB" b="1" dirty="0"/>
              <a:t> Gracchus (154 – 121 BC)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512" y="667476"/>
            <a:ext cx="65786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Tribune of the Plebs in 133 BC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Proposal to distribute land to the landless poor </a:t>
            </a:r>
            <a:r>
              <a:rPr lang="en-GB" sz="1400" i="1" dirty="0"/>
              <a:t>(</a:t>
            </a:r>
            <a:r>
              <a:rPr lang="en-GB" sz="1400" i="1" dirty="0" err="1"/>
              <a:t>lex</a:t>
            </a:r>
            <a:r>
              <a:rPr lang="en-GB" sz="1400" i="1" dirty="0"/>
              <a:t> </a:t>
            </a:r>
            <a:r>
              <a:rPr lang="en-GB" sz="1400" i="1" dirty="0" err="1"/>
              <a:t>sempronia</a:t>
            </a:r>
            <a:r>
              <a:rPr lang="en-GB" sz="1400" i="1" dirty="0"/>
              <a:t> </a:t>
            </a:r>
            <a:r>
              <a:rPr lang="en-GB" sz="1400" i="1" dirty="0" err="1"/>
              <a:t>agraria</a:t>
            </a:r>
            <a:r>
              <a:rPr lang="en-GB" sz="1400" dirty="0"/>
              <a:t>)</a:t>
            </a:r>
            <a:r>
              <a:rPr lang="en-GB" sz="1400" i="1" dirty="0"/>
              <a:t>.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GB" sz="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Passes law through popular assembly instead of the senate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GB" sz="600" dirty="0"/>
          </a:p>
          <a:p>
            <a:pPr lvl="1" fontAlgn="base"/>
            <a:endParaRPr lang="en-GB" sz="2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Proposal (before popular assembly) to use the revenues from the newly acquired province of Asia to finance the settlements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GB" sz="6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Attempt to gain 2</a:t>
            </a:r>
            <a:r>
              <a:rPr lang="en-GB" sz="1400" baseline="30000" dirty="0"/>
              <a:t>nd</a:t>
            </a:r>
            <a:r>
              <a:rPr lang="en-GB" sz="1400" dirty="0"/>
              <a:t> </a:t>
            </a:r>
            <a:r>
              <a:rPr lang="en-GB" sz="1400" dirty="0" err="1"/>
              <a:t>tribunate</a:t>
            </a:r>
            <a:r>
              <a:rPr lang="en-GB" sz="1400" dirty="0"/>
              <a:t> for 132 BC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Assassinated by members of the Senate, led by the Pontifex Maximus (Chief Priest), </a:t>
            </a:r>
            <a:r>
              <a:rPr lang="en-GB" sz="1400" dirty="0" err="1"/>
              <a:t>Publicus</a:t>
            </a:r>
            <a:r>
              <a:rPr lang="en-GB" sz="1400" dirty="0"/>
              <a:t> Cornelius Scipio </a:t>
            </a:r>
            <a:r>
              <a:rPr lang="en-GB" sz="1400" dirty="0" err="1"/>
              <a:t>Nasica</a:t>
            </a:r>
            <a:r>
              <a:rPr lang="en-GB" sz="1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11512" y="3846266"/>
            <a:ext cx="64342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133 BC, on the board of three of Tiberius’ land commission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Tribune of the Plebs in 123 BC, passing numerous laws, including: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no Roman citizen should be put to death without an appeal to the people, and rendering magistrates who transgressed this law liable to prosecution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GB" sz="6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Grain law establishing the monthly distribution of corn at a fixed, subsidized price.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GB" sz="6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Law establishing tax farming in Asia (taken over by Rome in 132) through contracts leased in Rome by censors. This became the biggest and most lucrative tax contract available.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690158" y="4081346"/>
            <a:ext cx="5330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Tribune of the Plebs in 122 BC, further laws: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Taking law courts away from the control of the senate, creating Equestrian juries.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Attempt to give citizenship to allies (failed)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121 BC, senate passed a decree that the consuls should do whatever was necessary to save the state from harm – under this decree Gaius and 3,000 supporters were killed.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562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6941" y="195943"/>
            <a:ext cx="699951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Gaius Marius (157-86 BC)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/>
              <a:t>Novus homo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Plebeian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Consul (I) 107 BC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Given command in the war against </a:t>
            </a:r>
            <a:r>
              <a:rPr lang="en-GB" sz="1600" dirty="0" err="1"/>
              <a:t>Jugurtha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Consul (II) 104 BC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Given command in the war against the </a:t>
            </a:r>
            <a:r>
              <a:rPr lang="en-GB" sz="1600" dirty="0" err="1"/>
              <a:t>Cimbri</a:t>
            </a:r>
            <a:r>
              <a:rPr lang="en-GB" sz="1600" dirty="0"/>
              <a:t> and </a:t>
            </a:r>
            <a:r>
              <a:rPr lang="en-GB" sz="1600" dirty="0" err="1"/>
              <a:t>Teutones</a:t>
            </a:r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Consul (III) 103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Consul (IV) 102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Consul (V) 101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Consul (VI) 100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Received the command against </a:t>
            </a:r>
            <a:r>
              <a:rPr lang="en-GB" sz="1600" dirty="0" err="1"/>
              <a:t>Mithridates</a:t>
            </a:r>
            <a:r>
              <a:rPr lang="en-GB" sz="1600" dirty="0"/>
              <a:t> in 88 BC, via the popular assembly (</a:t>
            </a:r>
            <a:r>
              <a:rPr lang="en-GB" sz="1600" i="1" dirty="0" err="1"/>
              <a:t>comitium</a:t>
            </a:r>
            <a:r>
              <a:rPr lang="en-GB" sz="1600" i="1" dirty="0"/>
              <a:t> </a:t>
            </a:r>
            <a:r>
              <a:rPr lang="en-GB" sz="1600" i="1" dirty="0" err="1"/>
              <a:t>plebis</a:t>
            </a:r>
            <a:r>
              <a:rPr lang="en-GB" sz="1600" dirty="0"/>
              <a:t>), although Sulla already had the command by 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Consul (VII) 86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Dies 86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03882" y="0"/>
            <a:ext cx="2691865" cy="1578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29" b="98250" l="9881" r="89987">
                        <a14:foregroundMark x1="46838" y1="9518" x2="46838" y2="9518"/>
                        <a14:foregroundMark x1="40975" y1="9688" x2="40975" y2="9688"/>
                        <a14:foregroundMark x1="43676" y1="96842" x2="43676" y2="9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476" y="-651018"/>
            <a:ext cx="5225143" cy="806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67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2" b="99203" l="9970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314" y="-589623"/>
            <a:ext cx="4792085" cy="7306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8337" y="0"/>
            <a:ext cx="7871165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Lucius Cornelius Sulla (138 – 78 BC)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Patrician and a noble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107-6 BC quaestor under Marius in the Jugurthine War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Responsibility for the capture of </a:t>
            </a:r>
            <a:r>
              <a:rPr lang="en-GB" sz="1600" dirty="0" err="1"/>
              <a:t>Jugurtha</a:t>
            </a:r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104 BC campaigned under Marius against the </a:t>
            </a:r>
            <a:r>
              <a:rPr lang="en-GB" sz="1600" dirty="0" err="1"/>
              <a:t>Cimbri</a:t>
            </a:r>
            <a:r>
              <a:rPr lang="en-GB" sz="1600" dirty="0"/>
              <a:t> and </a:t>
            </a:r>
            <a:r>
              <a:rPr lang="en-GB" sz="1600" dirty="0" err="1"/>
              <a:t>Teutones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96 BC </a:t>
            </a:r>
            <a:r>
              <a:rPr lang="en-GB" sz="1600" dirty="0" err="1"/>
              <a:t>propraetor</a:t>
            </a:r>
            <a:r>
              <a:rPr lang="en-GB" sz="1600" dirty="0"/>
              <a:t> governor of Asia Minor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91- 88 BC commander in the Social War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88 BC Consul (1)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Assigned command against </a:t>
            </a:r>
            <a:r>
              <a:rPr lang="en-GB" sz="1600" dirty="0" err="1"/>
              <a:t>Mithridates</a:t>
            </a:r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Marches on Rome with army (after Marius takes command from him)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Declares opponents enemies of the 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83 BC 2</a:t>
            </a:r>
            <a:r>
              <a:rPr lang="en-GB" sz="1600" baseline="30000" dirty="0"/>
              <a:t>nd</a:t>
            </a:r>
            <a:r>
              <a:rPr lang="en-GB" sz="1600" dirty="0"/>
              <a:t> march on Rome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81 BC  - dictator (for the making of laws and the restoration of the state)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Introduced proscriptions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80 BC resigns dictatorship and holds consulship (II)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79 BC Retired from politics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78 BC 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417629" y="0"/>
            <a:ext cx="729343" cy="1164771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298" y="0"/>
            <a:ext cx="1795347" cy="179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53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20" b="99527" l="4608" r="96092">
                        <a14:foregroundMark x1="41659" y1="5720" x2="41659" y2="5720"/>
                        <a14:foregroundMark x1="50493" y1="4918" x2="50493" y2="4918"/>
                        <a14:foregroundMark x1="45091" y1="5720" x2="45091" y2="5720"/>
                        <a14:backgroundMark x1="72799" y1="96481" x2="72799" y2="9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2616"/>
            <a:ext cx="4593167" cy="7093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99" b="98288" l="0" r="983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5290" y="4768557"/>
            <a:ext cx="2100639" cy="20077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57096" y="86241"/>
            <a:ext cx="773490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Gnaeus</a:t>
            </a:r>
            <a:r>
              <a:rPr lang="en-GB" b="1" dirty="0"/>
              <a:t> </a:t>
            </a:r>
            <a:r>
              <a:rPr lang="en-GB" b="1" dirty="0" err="1"/>
              <a:t>Pompeius</a:t>
            </a:r>
            <a:r>
              <a:rPr lang="en-GB" b="1" dirty="0"/>
              <a:t> Magnus (106 – 48 BC)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Plebeian and a noble (son of a consul)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84 BC levies 3 (private) legions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83-81 BC </a:t>
            </a:r>
            <a:r>
              <a:rPr lang="en-GB" sz="1600" dirty="0" err="1"/>
              <a:t>propraetor</a:t>
            </a:r>
            <a:r>
              <a:rPr lang="en-GB" sz="1600" dirty="0"/>
              <a:t> command against Sulla’s opponents in Sicily and Africa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79 BC Triumph over Africa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77 BC command against Lepidus (uprising in Italy)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76-71 BC command against Sertorius (rogue Roman commander in Spain)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71 BC Triumph over Spain and Consulship (I)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67 BC command against piracy in the Mediterranean (</a:t>
            </a:r>
            <a:r>
              <a:rPr lang="en-GB" sz="1600" i="1" dirty="0" err="1"/>
              <a:t>lex</a:t>
            </a:r>
            <a:r>
              <a:rPr lang="en-GB" sz="1600" i="1" dirty="0"/>
              <a:t> </a:t>
            </a:r>
            <a:r>
              <a:rPr lang="en-GB" sz="1600" i="1" dirty="0" err="1"/>
              <a:t>Gabinia</a:t>
            </a:r>
            <a:r>
              <a:rPr lang="en-GB" sz="1600" i="1" dirty="0"/>
              <a:t>)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66 BC command against </a:t>
            </a:r>
            <a:r>
              <a:rPr lang="en-GB" sz="1600" dirty="0" err="1"/>
              <a:t>Mithridates</a:t>
            </a:r>
            <a:r>
              <a:rPr lang="en-GB" sz="1600" dirty="0"/>
              <a:t> (</a:t>
            </a:r>
            <a:r>
              <a:rPr lang="en-GB" sz="1600" i="1" dirty="0" err="1"/>
              <a:t>lex</a:t>
            </a:r>
            <a:r>
              <a:rPr lang="en-GB" sz="1600" i="1" dirty="0"/>
              <a:t> </a:t>
            </a:r>
            <a:r>
              <a:rPr lang="en-GB" sz="1600" i="1" dirty="0" err="1"/>
              <a:t>Manilia</a:t>
            </a:r>
            <a:r>
              <a:rPr lang="en-GB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61 BC  Triumph over the East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60 BC formed informal alliance with Caesar and Crassus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57 BC command over the grain supply (5 </a:t>
            </a:r>
            <a:r>
              <a:rPr lang="en-GB" sz="1600" dirty="0" err="1"/>
              <a:t>yrs</a:t>
            </a:r>
            <a:r>
              <a:rPr lang="en-GB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55 BC Consul (II)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52 BC SOLE consul (III)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48 BC killed by agents of Ptolemy XIII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54343" y="0"/>
            <a:ext cx="892629" cy="1306286"/>
          </a:xfrm>
          <a:prstGeom prst="rect">
            <a:avLst/>
          </a:prstGeom>
          <a:solidFill>
            <a:srgbClr val="1D1E40"/>
          </a:solidFill>
          <a:ln>
            <a:solidFill>
              <a:srgbClr val="1E1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699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6" b="89970" l="3277" r="96036">
                        <a14:foregroundMark x1="71089" y1="11284" x2="71089" y2="11284"/>
                        <a14:foregroundMark x1="68446" y1="10144" x2="68446" y2="10144"/>
                        <a14:foregroundMark x1="76797" y1="14780" x2="76797" y2="14780"/>
                        <a14:foregroundMark x1="66860" y1="9195" x2="66860" y2="9195"/>
                        <a14:foregroundMark x1="59567" y1="6839" x2="59567" y2="6839"/>
                        <a14:backgroundMark x1="71512" y1="83511" x2="71512" y2="83511"/>
                        <a14:backgroundMark x1="81660" y1="72226" x2="81660" y2="72226"/>
                        <a14:backgroundMark x1="84302" y1="64134" x2="84302" y2="64134"/>
                        <a14:backgroundMark x1="86099" y1="59536" x2="86099" y2="59536"/>
                        <a14:backgroundMark x1="88742" y1="55547" x2="88742" y2="55547"/>
                        <a14:backgroundMark x1="88953" y1="77470" x2="88953" y2="77470"/>
                        <a14:backgroundMark x1="93393" y1="75722" x2="93393" y2="75722"/>
                        <a14:backgroundMark x1="87632" y1="63336" x2="87632" y2="63336"/>
                        <a14:backgroundMark x1="82347" y1="81573" x2="82347" y2="81573"/>
                        <a14:backgroundMark x1="87632" y1="70327" x2="87632" y2="70327"/>
                        <a14:backgroundMark x1="88531" y1="66679" x2="88531" y2="66679"/>
                        <a14:backgroundMark x1="89376" y1="59536" x2="89376" y2="59536"/>
                        <a14:backgroundMark x1="87209" y1="57447" x2="87209" y2="57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1" y="102973"/>
            <a:ext cx="5101711" cy="709709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00135" y="-37070"/>
            <a:ext cx="2691865" cy="1634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91843" y="203887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Marcus </a:t>
            </a:r>
            <a:r>
              <a:rPr lang="en-GB" b="1" dirty="0" err="1"/>
              <a:t>Licinus</a:t>
            </a:r>
            <a:r>
              <a:rPr lang="en-GB" b="1" dirty="0"/>
              <a:t> Crassus (144 – 53 BC)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05816" y="573219"/>
            <a:ext cx="7337502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Extremely wealthy Plebeian – Plutarch, </a:t>
            </a:r>
            <a:r>
              <a:rPr lang="en-GB" sz="1600" i="1" dirty="0"/>
              <a:t>Live of Crassus </a:t>
            </a:r>
            <a:r>
              <a:rPr lang="en-GB" sz="1600" dirty="0"/>
              <a:t>2 tells us his property was valued at 7,100 talents = £100,000,000.00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73 BC – Praetor and commander in the war against Spartacus (73-71 BC)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Ovation (minor triumph)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70 BC – consul (with Pompey)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65 BC – censor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60 BC – joined an informal alliance with Pompey and Caesar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56 BC – renewal of alliance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55 BC – 2</a:t>
            </a:r>
            <a:r>
              <a:rPr lang="en-GB" sz="1600" baseline="30000" dirty="0"/>
              <a:t>nd</a:t>
            </a:r>
            <a:r>
              <a:rPr lang="en-GB" sz="1600" dirty="0"/>
              <a:t> consulship with Pompey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54 BC – command against the Parthian Empire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53 BC – defeated and killed by the Parthians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sz="1400" dirty="0"/>
              <a:t>According to Cassius </a:t>
            </a:r>
            <a:r>
              <a:rPr lang="en-GB" altLang="en-US" sz="1400" dirty="0" err="1"/>
              <a:t>Dio</a:t>
            </a:r>
            <a:r>
              <a:rPr lang="en-GB" altLang="en-US" sz="1400" dirty="0"/>
              <a:t> (40.27), the Parthians poured molten gold into his corpse’s mouth to symbolise his greed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altLang="en-US" sz="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en-US" sz="1400" dirty="0">
                <a:latin typeface="Tahoma" panose="020B0604030504040204" pitchFamily="34" charset="0"/>
                <a:cs typeface="Tahoma" panose="020B0604030504040204" pitchFamily="34" charset="0"/>
              </a:rPr>
              <a:t>According to Plutarch (Crassus 33), a Parthian king had Crassus’ head used as a prop in a production of Euripides’ </a:t>
            </a:r>
            <a:r>
              <a:rPr lang="en-GB" altLang="en-US" sz="1400" i="1" dirty="0">
                <a:latin typeface="Tahoma" panose="020B0604030504040204" pitchFamily="34" charset="0"/>
                <a:cs typeface="Tahoma" panose="020B0604030504040204" pitchFamily="34" charset="0"/>
              </a:rPr>
              <a:t>Bacchae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alt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66371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46" b="99846" l="666" r="98785">
                        <a14:foregroundMark x1="10966" y1="93808" x2="10966" y2="93808"/>
                        <a14:foregroundMark x1="1910" y1="79533" x2="1910" y2="79533"/>
                        <a14:foregroundMark x1="7870" y1="77296" x2="7870" y2="77296"/>
                        <a14:foregroundMark x1="89034" y1="70640" x2="89034" y2="70640"/>
                        <a14:foregroundMark x1="83796" y1="69522" x2="83796" y2="69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441"/>
            <a:ext cx="4334373" cy="650155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00135" y="-24714"/>
            <a:ext cx="2691865" cy="1622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9629" y="193849"/>
            <a:ext cx="697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Marcus </a:t>
            </a:r>
            <a:r>
              <a:rPr lang="en-GB" b="1" dirty="0" err="1"/>
              <a:t>Tullius</a:t>
            </a:r>
            <a:r>
              <a:rPr lang="en-GB" b="1" dirty="0"/>
              <a:t> Cicero (106 – 43 BC)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39629" y="947854"/>
            <a:ext cx="6824547" cy="5586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303132" y="563181"/>
            <a:ext cx="7888868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 </a:t>
            </a:r>
            <a:r>
              <a:rPr lang="en-GB" sz="1600" i="1" dirty="0" err="1"/>
              <a:t>novus</a:t>
            </a:r>
            <a:r>
              <a:rPr lang="en-GB" sz="1600" i="1" dirty="0"/>
              <a:t> homo </a:t>
            </a:r>
            <a:r>
              <a:rPr lang="en-GB" sz="1600" dirty="0"/>
              <a:t>(‘new man’ in politics) – first in his family to hold constitutional office.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One of our main contemporary sources for Roman history.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Establish career as an orator and advocate in court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Prosecuted the Roman governor of Sicily, </a:t>
            </a:r>
            <a:r>
              <a:rPr lang="en-GB" sz="1400" dirty="0" err="1"/>
              <a:t>Verres</a:t>
            </a:r>
            <a:r>
              <a:rPr lang="en-GB" sz="1400" dirty="0"/>
              <a:t>, in 70 BC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Consul in 63 BC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Claimed to have saved the state from a conspiracy led by a political rival, Lucius </a:t>
            </a:r>
            <a:r>
              <a:rPr lang="en-GB" sz="1400" dirty="0" err="1"/>
              <a:t>Sergius</a:t>
            </a:r>
            <a:r>
              <a:rPr lang="en-GB" sz="1400" dirty="0"/>
              <a:t> </a:t>
            </a:r>
            <a:r>
              <a:rPr lang="en-GB" sz="1400" dirty="0" err="1"/>
              <a:t>Catilina</a:t>
            </a:r>
            <a:r>
              <a:rPr lang="en-GB" sz="1400" dirty="0"/>
              <a:t> (and patrician noble).</a:t>
            </a:r>
          </a:p>
          <a:p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Attacked by the Tribune of the Plebs, </a:t>
            </a:r>
            <a:r>
              <a:rPr lang="en-GB" sz="1600" dirty="0" err="1"/>
              <a:t>Clodius</a:t>
            </a:r>
            <a:r>
              <a:rPr lang="en-GB" sz="1600" dirty="0"/>
              <a:t>, in 58 BC for killing Roman citizens without trial before the Roman People.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Went into exile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Recalled by the consul of 57 BC, </a:t>
            </a:r>
            <a:r>
              <a:rPr lang="en-GB" sz="1400" dirty="0" err="1"/>
              <a:t>Lentulus</a:t>
            </a:r>
            <a:r>
              <a:rPr lang="en-GB" sz="1400" dirty="0"/>
              <a:t> </a:t>
            </a:r>
            <a:r>
              <a:rPr lang="en-GB" sz="1400" dirty="0" err="1"/>
              <a:t>Spinther</a:t>
            </a: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Governor of Cilicia in 51-50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 the civil war of 49 BC, initially undecided who to side with, but joined Pompey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Opposed Mark Antony after the death of Caesar (Cicero’s </a:t>
            </a:r>
            <a:r>
              <a:rPr lang="en-GB" sz="1600" i="1" dirty="0"/>
              <a:t>Philippic </a:t>
            </a:r>
            <a:r>
              <a:rPr lang="en-GB" sz="1600" dirty="0"/>
              <a:t>speeches)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Helped Octavian rise of power in early 43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Proscribed and killed under the Triumvirate of Mark Antony, Lepidus and Octavian in 43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11017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6870" y="0"/>
            <a:ext cx="3645130" cy="5159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971" y="152400"/>
            <a:ext cx="677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Lucius </a:t>
            </a:r>
            <a:r>
              <a:rPr lang="en-GB" b="1" dirty="0" err="1"/>
              <a:t>Sergius</a:t>
            </a:r>
            <a:r>
              <a:rPr lang="en-GB" b="1" dirty="0"/>
              <a:t> </a:t>
            </a:r>
            <a:r>
              <a:rPr lang="en-GB" b="1" dirty="0" err="1"/>
              <a:t>Catiline</a:t>
            </a:r>
            <a:r>
              <a:rPr lang="en-GB" b="1" dirty="0"/>
              <a:t> (108 – 62 BC)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1" b="89986" l="1268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507"/>
          <a:stretch/>
        </p:blipFill>
        <p:spPr>
          <a:xfrm>
            <a:off x="8965178" y="3875385"/>
            <a:ext cx="2808514" cy="3624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903" y="691376"/>
            <a:ext cx="805118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Patrician noble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Served during the Social War (91-89 BC)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Supported Sulla in the civil war, 84- 81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73 BC brought to trial for incest with a Vestal virgin</a:t>
            </a:r>
            <a:r>
              <a:rPr lang="en-GB" dirty="0"/>
              <a:t>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Catulus</a:t>
            </a:r>
            <a:r>
              <a:rPr lang="en-GB" sz="1400" dirty="0"/>
              <a:t>, the leading </a:t>
            </a:r>
            <a:r>
              <a:rPr lang="en-GB" sz="1400" i="1" dirty="0"/>
              <a:t>Optimate, </a:t>
            </a:r>
            <a:r>
              <a:rPr lang="en-GB" sz="1400" dirty="0"/>
              <a:t>testified on his behalf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acquitted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Praetor in 68 BC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Propraetor</a:t>
            </a:r>
            <a:r>
              <a:rPr lang="en-GB" sz="1600" dirty="0"/>
              <a:t> governor of Africa in 67-66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Accused of extortion in Africa, 65 BC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Supported by members of the elite and acquitted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Attempted to run for consul in 64 BC; defended by Cicero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Attempted to run for consul in 63 BC; later accused by Cicero in November of attempting to conspire against the state: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Cicero, </a:t>
            </a:r>
            <a:r>
              <a:rPr lang="en-GB" sz="1600" i="1" dirty="0"/>
              <a:t>Against </a:t>
            </a:r>
            <a:r>
              <a:rPr lang="en-GB" sz="1600" i="1" dirty="0" err="1"/>
              <a:t>Catiline</a:t>
            </a:r>
            <a:r>
              <a:rPr lang="en-GB" sz="1600" i="1" dirty="0"/>
              <a:t> </a:t>
            </a:r>
            <a:r>
              <a:rPr lang="en-GB" sz="1600" dirty="0"/>
              <a:t>1 &amp;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Catiline</a:t>
            </a:r>
            <a:r>
              <a:rPr lang="en-GB" sz="1600" dirty="0"/>
              <a:t> declared an enemy of the 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Defeated and killed in battle in early 62 BC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11590" y="5687821"/>
            <a:ext cx="3055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Catilina</a:t>
            </a:r>
            <a:r>
              <a:rPr lang="en-GB" sz="1200" dirty="0"/>
              <a:t> ‘propaganda’ cup for political election to the consulate. These cups, filled with food or drinks, were distributed to the electors to support the candidates.</a:t>
            </a:r>
          </a:p>
        </p:txBody>
      </p:sp>
    </p:spTree>
    <p:extLst>
      <p:ext uri="{BB962C8B-B14F-4D97-AF65-F5344CB8AC3E}">
        <p14:creationId xmlns:p14="http://schemas.microsoft.com/office/powerpoint/2010/main" val="293280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743" y="217714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Marcus </a:t>
            </a:r>
            <a:r>
              <a:rPr lang="en-GB" b="1" dirty="0" err="1"/>
              <a:t>Porcius</a:t>
            </a:r>
            <a:r>
              <a:rPr lang="en-GB" b="1" dirty="0"/>
              <a:t> Cato (95 – 46 BC)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17629" y="0"/>
            <a:ext cx="729343" cy="1164771"/>
          </a:xfrm>
          <a:prstGeom prst="rect">
            <a:avLst/>
          </a:prstGeom>
          <a:solidFill>
            <a:srgbClr val="1C1C3E"/>
          </a:solidFill>
          <a:ln>
            <a:solidFill>
              <a:srgbClr val="1918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162" y="-141515"/>
            <a:ext cx="4152933" cy="5856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9" b="89624" l="3279" r="99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931694" y="3654143"/>
            <a:ext cx="3097019" cy="33780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8664" y="6338401"/>
            <a:ext cx="7370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Cato’s ‘propaganda’ cup for political election to the </a:t>
            </a:r>
            <a:r>
              <a:rPr lang="en-GB" sz="1200" dirty="0" err="1"/>
              <a:t>tribunate</a:t>
            </a:r>
            <a:r>
              <a:rPr lang="en-GB" sz="1200" dirty="0"/>
              <a:t> of the Plebs. These cups, filled with food or drinks, were distributed to the electors to support the candidates.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083" y="758283"/>
            <a:ext cx="8385717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Roman politician and stoic philosopher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Known for his strict adherence to discipline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65 BC – quaestor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63 BC – elected Tribune of the Plebs for 62 BC and argued for the deaths of the ‘conspirators’ in December 63 BC </a:t>
            </a:r>
            <a:r>
              <a:rPr lang="en-GB" sz="1400" dirty="0"/>
              <a:t>(against Caesar, see Sallust </a:t>
            </a:r>
            <a:r>
              <a:rPr lang="en-GB" sz="1400" i="1" dirty="0" err="1"/>
              <a:t>Catilinarian</a:t>
            </a:r>
            <a:r>
              <a:rPr lang="en-GB" sz="1400" i="1" dirty="0"/>
              <a:t> War </a:t>
            </a:r>
            <a:r>
              <a:rPr lang="en-GB" sz="1400" dirty="0"/>
              <a:t>51-52</a:t>
            </a:r>
            <a:r>
              <a:rPr lang="en-GB" sz="1400" i="1" dirty="0"/>
              <a:t>).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 Opposed the activities of the alliance of Pompey, Crassus and Caesar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58-56 BC  - governor of Cyprus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54 BC – praetor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52 BC – tried and failed to run for Consul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49 BC - Opposed Caesar during the Civil War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47-46 BC – Led Republican resistance to Caesar in North 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46 BC – committed suicide at Utica, as a rejection of Caesar’s pardon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7914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281</TotalTime>
  <Words>2388</Words>
  <Application>Microsoft Macintosh PowerPoint</Application>
  <PresentationFormat>Widescreen</PresentationFormat>
  <Paragraphs>388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Tahoma</vt:lpstr>
      <vt:lpstr>Wingdings 3</vt:lpstr>
      <vt:lpstr>Ion</vt:lpstr>
      <vt:lpstr>A Who’s Who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UoB IT Services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Who’s Who</dc:title>
  <dc:creator>Hannah Cornwell</dc:creator>
  <cp:lastModifiedBy>William Fallows</cp:lastModifiedBy>
  <cp:revision>37</cp:revision>
  <cp:lastPrinted>2020-03-03T16:57:31Z</cp:lastPrinted>
  <dcterms:created xsi:type="dcterms:W3CDTF">2019-08-13T10:42:21Z</dcterms:created>
  <dcterms:modified xsi:type="dcterms:W3CDTF">2020-03-03T16:58:08Z</dcterms:modified>
</cp:coreProperties>
</file>