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2" r:id="rId4"/>
    <p:sldId id="269" r:id="rId5"/>
    <p:sldId id="270" r:id="rId6"/>
    <p:sldId id="271" r:id="rId7"/>
    <p:sldId id="273" r:id="rId8"/>
    <p:sldId id="272"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898BE-8FFA-AD25-ED7B-00A4773BD49E}" v="14" dt="2022-12-20T11:47:01.052"/>
    <p1510:client id="{6B90AFBC-B8C3-4B38-9FD1-D96EC64836FC}" v="325" dt="2022-12-20T10:46:11.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67"/>
    <p:restoredTop sz="94672"/>
  </p:normalViewPr>
  <p:slideViewPr>
    <p:cSldViewPr snapToGrid="0">
      <p:cViewPr varScale="1">
        <p:scale>
          <a:sx n="56" d="100"/>
          <a:sy n="56" d="100"/>
        </p:scale>
        <p:origin x="20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46889-8EC4-4756-8F38-915C5B4F38D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D548C64-3E03-413B-A22A-26DF5453CDE9}">
      <dgm:prSet/>
      <dgm:spPr/>
      <dgm:t>
        <a:bodyPr/>
        <a:lstStyle/>
        <a:p>
          <a:pPr rtl="0"/>
          <a:r>
            <a:rPr lang="en-US" dirty="0">
              <a:solidFill>
                <a:schemeClr val="tx1"/>
              </a:solidFill>
              <a:latin typeface="Calibri Light" panose="020F0302020204030204"/>
            </a:rPr>
            <a:t>12 participants</a:t>
          </a:r>
          <a:r>
            <a:rPr lang="en-US" dirty="0">
              <a:solidFill>
                <a:schemeClr val="tx1"/>
              </a:solidFill>
            </a:rPr>
            <a:t> had a NLB ceremony over a month before a legal </a:t>
          </a:r>
          <a:r>
            <a:rPr lang="en-US" dirty="0">
              <a:solidFill>
                <a:schemeClr val="tx1"/>
              </a:solidFill>
              <a:latin typeface="Calibri Light" panose="020F0302020204030204"/>
            </a:rPr>
            <a:t>wedding</a:t>
          </a:r>
        </a:p>
      </dgm:t>
    </dgm:pt>
    <dgm:pt modelId="{9099A633-AA3C-47DF-88F2-2C4E52392741}" type="parTrans" cxnId="{F2EB6784-2742-4B52-A79D-9D76B1ADDB80}">
      <dgm:prSet/>
      <dgm:spPr/>
      <dgm:t>
        <a:bodyPr/>
        <a:lstStyle/>
        <a:p>
          <a:endParaRPr lang="en-US"/>
        </a:p>
      </dgm:t>
    </dgm:pt>
    <dgm:pt modelId="{504A72A7-AAD3-4CD5-9CBD-7E1DFA4D4902}" type="sibTrans" cxnId="{F2EB6784-2742-4B52-A79D-9D76B1ADDB80}">
      <dgm:prSet/>
      <dgm:spPr/>
      <dgm:t>
        <a:bodyPr/>
        <a:lstStyle/>
        <a:p>
          <a:endParaRPr lang="en-US"/>
        </a:p>
      </dgm:t>
    </dgm:pt>
    <dgm:pt modelId="{6C685070-8D49-4545-9A1D-E1EA08D5CAC5}">
      <dgm:prSet/>
      <dgm:spPr/>
      <dgm:t>
        <a:bodyPr/>
        <a:lstStyle/>
        <a:p>
          <a:pPr rtl="0"/>
          <a:r>
            <a:rPr lang="en-US" dirty="0">
              <a:solidFill>
                <a:schemeClr val="tx1"/>
              </a:solidFill>
            </a:rPr>
            <a:t>16 couples were in religious-only marriages at the time of the interview</a:t>
          </a:r>
        </a:p>
      </dgm:t>
    </dgm:pt>
    <dgm:pt modelId="{5E0AB4E4-76AE-47CC-9D78-B9BD4E341FFF}" type="parTrans" cxnId="{AE63A338-1352-4976-A658-1C2E4BC36F3D}">
      <dgm:prSet/>
      <dgm:spPr/>
      <dgm:t>
        <a:bodyPr/>
        <a:lstStyle/>
        <a:p>
          <a:endParaRPr lang="en-US"/>
        </a:p>
      </dgm:t>
    </dgm:pt>
    <dgm:pt modelId="{0AD6B060-3923-41EA-AF2A-9C85FB1CBF79}" type="sibTrans" cxnId="{AE63A338-1352-4976-A658-1C2E4BC36F3D}">
      <dgm:prSet/>
      <dgm:spPr/>
      <dgm:t>
        <a:bodyPr/>
        <a:lstStyle/>
        <a:p>
          <a:endParaRPr lang="en-US"/>
        </a:p>
      </dgm:t>
    </dgm:pt>
    <dgm:pt modelId="{0D7703BD-094F-4AE4-9407-6A3279F3617C}">
      <dgm:prSet/>
      <dgm:spPr/>
      <dgm:t>
        <a:bodyPr/>
        <a:lstStyle/>
        <a:p>
          <a:r>
            <a:rPr lang="en-US" dirty="0"/>
            <a:t>14 nikah ceremonies</a:t>
          </a:r>
        </a:p>
      </dgm:t>
    </dgm:pt>
    <dgm:pt modelId="{414902BB-188A-4A39-9B5D-22A87F13F55B}" type="parTrans" cxnId="{D6EA21E8-4D06-4203-94CF-F3794FED9301}">
      <dgm:prSet/>
      <dgm:spPr/>
      <dgm:t>
        <a:bodyPr/>
        <a:lstStyle/>
        <a:p>
          <a:endParaRPr lang="en-US"/>
        </a:p>
      </dgm:t>
    </dgm:pt>
    <dgm:pt modelId="{6DA23C86-B12A-4CCA-A96E-7892D7110EB7}" type="sibTrans" cxnId="{D6EA21E8-4D06-4203-94CF-F3794FED9301}">
      <dgm:prSet/>
      <dgm:spPr/>
      <dgm:t>
        <a:bodyPr/>
        <a:lstStyle/>
        <a:p>
          <a:endParaRPr lang="en-US"/>
        </a:p>
      </dgm:t>
    </dgm:pt>
    <dgm:pt modelId="{B82223D5-AAC7-4A9C-AE52-EB9E77E09E62}">
      <dgm:prSet/>
      <dgm:spPr/>
      <dgm:t>
        <a:bodyPr/>
        <a:lstStyle/>
        <a:p>
          <a:r>
            <a:rPr lang="en-US" dirty="0"/>
            <a:t>1 Sikh wedding</a:t>
          </a:r>
        </a:p>
      </dgm:t>
    </dgm:pt>
    <dgm:pt modelId="{0C54D270-0C12-4E8E-9556-F38AB17E39BB}" type="parTrans" cxnId="{D8A88936-1BA7-48C8-B84C-B798C05451A9}">
      <dgm:prSet/>
      <dgm:spPr/>
      <dgm:t>
        <a:bodyPr/>
        <a:lstStyle/>
        <a:p>
          <a:endParaRPr lang="en-US"/>
        </a:p>
      </dgm:t>
    </dgm:pt>
    <dgm:pt modelId="{7165D0DF-26A5-464C-9A8C-5CABC851E542}" type="sibTrans" cxnId="{D8A88936-1BA7-48C8-B84C-B798C05451A9}">
      <dgm:prSet/>
      <dgm:spPr/>
      <dgm:t>
        <a:bodyPr/>
        <a:lstStyle/>
        <a:p>
          <a:endParaRPr lang="en-US"/>
        </a:p>
      </dgm:t>
    </dgm:pt>
    <dgm:pt modelId="{01938D0D-F360-443D-968B-2A36982FBA33}">
      <dgm:prSet/>
      <dgm:spPr/>
      <dgm:t>
        <a:bodyPr/>
        <a:lstStyle/>
        <a:p>
          <a:pPr rtl="0"/>
          <a:r>
            <a:rPr lang="en-US" dirty="0"/>
            <a:t>1 </a:t>
          </a:r>
          <a:r>
            <a:rPr lang="en-US" b="1" dirty="0">
              <a:latin typeface="Calibri Light" panose="020F0302020204030204"/>
            </a:rPr>
            <a:t>interfaith ceremony</a:t>
          </a:r>
          <a:endParaRPr lang="en-US" b="1" dirty="0"/>
        </a:p>
      </dgm:t>
    </dgm:pt>
    <dgm:pt modelId="{BE715C3A-9506-4777-A628-995AB90C0545}" type="parTrans" cxnId="{1D36F296-4A80-4D73-A6A9-BD1DA3BAC696}">
      <dgm:prSet/>
      <dgm:spPr/>
      <dgm:t>
        <a:bodyPr/>
        <a:lstStyle/>
        <a:p>
          <a:endParaRPr lang="en-US"/>
        </a:p>
      </dgm:t>
    </dgm:pt>
    <dgm:pt modelId="{9A7AC26A-EAD2-4F01-9F70-E28474B0BB3D}" type="sibTrans" cxnId="{1D36F296-4A80-4D73-A6A9-BD1DA3BAC696}">
      <dgm:prSet/>
      <dgm:spPr/>
      <dgm:t>
        <a:bodyPr/>
        <a:lstStyle/>
        <a:p>
          <a:endParaRPr lang="en-US"/>
        </a:p>
      </dgm:t>
    </dgm:pt>
    <dgm:pt modelId="{BB630AD3-DA73-416C-9958-4BC3E706AA9C}">
      <dgm:prSet phldr="0"/>
      <dgm:spPr/>
      <dgm:t>
        <a:bodyPr/>
        <a:lstStyle/>
        <a:p>
          <a:pPr rtl="0"/>
          <a:r>
            <a:rPr lang="en-US" dirty="0">
              <a:latin typeface="Calibri Light" panose="020F0302020204030204"/>
            </a:rPr>
            <a:t>10</a:t>
          </a:r>
          <a:r>
            <a:rPr lang="en-US" dirty="0"/>
            <a:t> nikah ceremonies</a:t>
          </a:r>
          <a:endParaRPr lang="en-US" dirty="0">
            <a:latin typeface="Calibri Light" panose="020F0302020204030204"/>
          </a:endParaRPr>
        </a:p>
      </dgm:t>
    </dgm:pt>
    <dgm:pt modelId="{57C87841-4983-40B7-B4E7-35640D0A2DE3}" type="parTrans" cxnId="{41595B84-87A7-4AFB-8E31-77F64571DEA7}">
      <dgm:prSet/>
      <dgm:spPr/>
      <dgm:t>
        <a:bodyPr/>
        <a:lstStyle/>
        <a:p>
          <a:endParaRPr lang="en-GB"/>
        </a:p>
      </dgm:t>
    </dgm:pt>
    <dgm:pt modelId="{BB67027C-2B87-49DB-A546-E21E234E4AF1}" type="sibTrans" cxnId="{41595B84-87A7-4AFB-8E31-77F64571DEA7}">
      <dgm:prSet/>
      <dgm:spPr/>
      <dgm:t>
        <a:bodyPr/>
        <a:lstStyle/>
        <a:p>
          <a:endParaRPr lang="en-GB"/>
        </a:p>
      </dgm:t>
    </dgm:pt>
    <dgm:pt modelId="{040228AE-DEB8-410D-A4EC-CF7A8BFE46D5}">
      <dgm:prSet phldr="0"/>
      <dgm:spPr/>
      <dgm:t>
        <a:bodyPr/>
        <a:lstStyle/>
        <a:p>
          <a:pPr rtl="0"/>
          <a:r>
            <a:rPr lang="en-US" dirty="0">
              <a:latin typeface="Calibri Light" panose="020F0302020204030204"/>
            </a:rPr>
            <a:t>1 Hindu </a:t>
          </a:r>
        </a:p>
      </dgm:t>
    </dgm:pt>
    <dgm:pt modelId="{BA11FDFC-F2F3-4035-8F80-C9F80561D986}" type="parTrans" cxnId="{E30CCDA0-ED20-4A4D-8DBF-2C48BDF940E3}">
      <dgm:prSet/>
      <dgm:spPr/>
      <dgm:t>
        <a:bodyPr/>
        <a:lstStyle/>
        <a:p>
          <a:endParaRPr lang="en-GB"/>
        </a:p>
      </dgm:t>
    </dgm:pt>
    <dgm:pt modelId="{901B9027-5214-43D0-808B-5B4E08C8841F}" type="sibTrans" cxnId="{E30CCDA0-ED20-4A4D-8DBF-2C48BDF940E3}">
      <dgm:prSet/>
      <dgm:spPr/>
      <dgm:t>
        <a:bodyPr/>
        <a:lstStyle/>
        <a:p>
          <a:endParaRPr lang="en-GB"/>
        </a:p>
      </dgm:t>
    </dgm:pt>
    <dgm:pt modelId="{409E5E71-C9D2-406F-9552-249AA11F3311}">
      <dgm:prSet phldr="0"/>
      <dgm:spPr/>
      <dgm:t>
        <a:bodyPr/>
        <a:lstStyle/>
        <a:p>
          <a:r>
            <a:rPr lang="en-US" dirty="0">
              <a:latin typeface="Calibri"/>
              <a:cs typeface="Calibri"/>
            </a:rPr>
            <a:t>1 Wiccan</a:t>
          </a:r>
          <a:endParaRPr lang="en-US" dirty="0"/>
        </a:p>
      </dgm:t>
    </dgm:pt>
    <dgm:pt modelId="{B4DE270A-FB2A-4511-81C0-BE4E1B5A1603}" type="parTrans" cxnId="{7F52B2F9-C4E3-4599-B221-F939AED10917}">
      <dgm:prSet/>
      <dgm:spPr/>
      <dgm:t>
        <a:bodyPr/>
        <a:lstStyle/>
        <a:p>
          <a:endParaRPr lang="en-GB"/>
        </a:p>
      </dgm:t>
    </dgm:pt>
    <dgm:pt modelId="{1461409F-F20D-459D-9B79-605C431E7CD3}" type="sibTrans" cxnId="{7F52B2F9-C4E3-4599-B221-F939AED10917}">
      <dgm:prSet/>
      <dgm:spPr/>
      <dgm:t>
        <a:bodyPr/>
        <a:lstStyle/>
        <a:p>
          <a:endParaRPr lang="en-GB"/>
        </a:p>
      </dgm:t>
    </dgm:pt>
    <dgm:pt modelId="{3723A58E-BAC5-7C44-8DC4-DF5D3BA80D23}" type="pres">
      <dgm:prSet presAssocID="{D1746889-8EC4-4756-8F38-915C5B4F38D8}" presName="Name0" presStyleCnt="0">
        <dgm:presLayoutVars>
          <dgm:dir/>
          <dgm:animLvl val="lvl"/>
          <dgm:resizeHandles val="exact"/>
        </dgm:presLayoutVars>
      </dgm:prSet>
      <dgm:spPr/>
    </dgm:pt>
    <dgm:pt modelId="{79368E45-3BC8-F24A-A4A7-0E153BBFC22F}" type="pres">
      <dgm:prSet presAssocID="{9D548C64-3E03-413B-A22A-26DF5453CDE9}" presName="composite" presStyleCnt="0"/>
      <dgm:spPr/>
    </dgm:pt>
    <dgm:pt modelId="{660795E4-7840-CF41-8CE5-49F307C4801F}" type="pres">
      <dgm:prSet presAssocID="{9D548C64-3E03-413B-A22A-26DF5453CDE9}" presName="parTx" presStyleLbl="alignNode1" presStyleIdx="0" presStyleCnt="2">
        <dgm:presLayoutVars>
          <dgm:chMax val="0"/>
          <dgm:chPref val="0"/>
          <dgm:bulletEnabled val="1"/>
        </dgm:presLayoutVars>
      </dgm:prSet>
      <dgm:spPr/>
    </dgm:pt>
    <dgm:pt modelId="{C092DD71-CBF0-2644-ADAA-89ED96215FAF}" type="pres">
      <dgm:prSet presAssocID="{9D548C64-3E03-413B-A22A-26DF5453CDE9}" presName="desTx" presStyleLbl="alignAccFollowNode1" presStyleIdx="0" presStyleCnt="2">
        <dgm:presLayoutVars>
          <dgm:bulletEnabled val="1"/>
        </dgm:presLayoutVars>
      </dgm:prSet>
      <dgm:spPr/>
    </dgm:pt>
    <dgm:pt modelId="{7AB33271-2A98-6449-8A25-6B131A96030D}" type="pres">
      <dgm:prSet presAssocID="{504A72A7-AAD3-4CD5-9CBD-7E1DFA4D4902}" presName="space" presStyleCnt="0"/>
      <dgm:spPr/>
    </dgm:pt>
    <dgm:pt modelId="{6E5E0E3F-AF7E-0149-AA9A-751E1012D3D1}" type="pres">
      <dgm:prSet presAssocID="{6C685070-8D49-4545-9A1D-E1EA08D5CAC5}" presName="composite" presStyleCnt="0"/>
      <dgm:spPr/>
    </dgm:pt>
    <dgm:pt modelId="{2FCD8063-102F-2044-888B-41C2FAE3739D}" type="pres">
      <dgm:prSet presAssocID="{6C685070-8D49-4545-9A1D-E1EA08D5CAC5}" presName="parTx" presStyleLbl="alignNode1" presStyleIdx="1" presStyleCnt="2">
        <dgm:presLayoutVars>
          <dgm:chMax val="0"/>
          <dgm:chPref val="0"/>
          <dgm:bulletEnabled val="1"/>
        </dgm:presLayoutVars>
      </dgm:prSet>
      <dgm:spPr/>
    </dgm:pt>
    <dgm:pt modelId="{BC5427C8-0CE7-C748-ADE0-13E3945A922A}" type="pres">
      <dgm:prSet presAssocID="{6C685070-8D49-4545-9A1D-E1EA08D5CAC5}" presName="desTx" presStyleLbl="alignAccFollowNode1" presStyleIdx="1" presStyleCnt="2">
        <dgm:presLayoutVars>
          <dgm:bulletEnabled val="1"/>
        </dgm:presLayoutVars>
      </dgm:prSet>
      <dgm:spPr/>
    </dgm:pt>
  </dgm:ptLst>
  <dgm:cxnLst>
    <dgm:cxn modelId="{5CE24915-B25B-434E-BC51-3831B6702200}" type="presOf" srcId="{409E5E71-C9D2-406F-9552-249AA11F3311}" destId="{C092DD71-CBF0-2644-ADAA-89ED96215FAF}" srcOrd="0" destOrd="2" presId="urn:microsoft.com/office/officeart/2005/8/layout/hList1"/>
    <dgm:cxn modelId="{D8A88936-1BA7-48C8-B84C-B798C05451A9}" srcId="{6C685070-8D49-4545-9A1D-E1EA08D5CAC5}" destId="{B82223D5-AAC7-4A9C-AE52-EB9E77E09E62}" srcOrd="1" destOrd="0" parTransId="{0C54D270-0C12-4E8E-9556-F38AB17E39BB}" sibTransId="{7165D0DF-26A5-464C-9A8C-5CABC851E542}"/>
    <dgm:cxn modelId="{AE63A338-1352-4976-A658-1C2E4BC36F3D}" srcId="{D1746889-8EC4-4756-8F38-915C5B4F38D8}" destId="{6C685070-8D49-4545-9A1D-E1EA08D5CAC5}" srcOrd="1" destOrd="0" parTransId="{5E0AB4E4-76AE-47CC-9D78-B9BD4E341FFF}" sibTransId="{0AD6B060-3923-41EA-AF2A-9C85FB1CBF79}"/>
    <dgm:cxn modelId="{09275450-373C-49C7-AAC9-0DC7FAEA74A6}" type="presOf" srcId="{BB630AD3-DA73-416C-9958-4BC3E706AA9C}" destId="{C092DD71-CBF0-2644-ADAA-89ED96215FAF}" srcOrd="0" destOrd="0" presId="urn:microsoft.com/office/officeart/2005/8/layout/hList1"/>
    <dgm:cxn modelId="{42CFE750-7961-4BC6-AFF1-9C6DB688EE5E}" type="presOf" srcId="{6C685070-8D49-4545-9A1D-E1EA08D5CAC5}" destId="{2FCD8063-102F-2044-888B-41C2FAE3739D}" srcOrd="0" destOrd="0" presId="urn:microsoft.com/office/officeart/2005/8/layout/hList1"/>
    <dgm:cxn modelId="{46194356-871D-4088-B9E3-13ABA4BFC700}" type="presOf" srcId="{040228AE-DEB8-410D-A4EC-CF7A8BFE46D5}" destId="{C092DD71-CBF0-2644-ADAA-89ED96215FAF}" srcOrd="0" destOrd="1" presId="urn:microsoft.com/office/officeart/2005/8/layout/hList1"/>
    <dgm:cxn modelId="{58FACD73-31AD-446F-96D5-7048713ECB2F}" type="presOf" srcId="{B82223D5-AAC7-4A9C-AE52-EB9E77E09E62}" destId="{BC5427C8-0CE7-C748-ADE0-13E3945A922A}" srcOrd="0" destOrd="1" presId="urn:microsoft.com/office/officeart/2005/8/layout/hList1"/>
    <dgm:cxn modelId="{6ED6FE76-C06A-4DE1-A9DF-AF0E6BE6B75C}" type="presOf" srcId="{0D7703BD-094F-4AE4-9407-6A3279F3617C}" destId="{BC5427C8-0CE7-C748-ADE0-13E3945A922A}" srcOrd="0" destOrd="0" presId="urn:microsoft.com/office/officeart/2005/8/layout/hList1"/>
    <dgm:cxn modelId="{41595B84-87A7-4AFB-8E31-77F64571DEA7}" srcId="{9D548C64-3E03-413B-A22A-26DF5453CDE9}" destId="{BB630AD3-DA73-416C-9958-4BC3E706AA9C}" srcOrd="0" destOrd="0" parTransId="{57C87841-4983-40B7-B4E7-35640D0A2DE3}" sibTransId="{BB67027C-2B87-49DB-A546-E21E234E4AF1}"/>
    <dgm:cxn modelId="{F2EB6784-2742-4B52-A79D-9D76B1ADDB80}" srcId="{D1746889-8EC4-4756-8F38-915C5B4F38D8}" destId="{9D548C64-3E03-413B-A22A-26DF5453CDE9}" srcOrd="0" destOrd="0" parTransId="{9099A633-AA3C-47DF-88F2-2C4E52392741}" sibTransId="{504A72A7-AAD3-4CD5-9CBD-7E1DFA4D4902}"/>
    <dgm:cxn modelId="{1D36F296-4A80-4D73-A6A9-BD1DA3BAC696}" srcId="{6C685070-8D49-4545-9A1D-E1EA08D5CAC5}" destId="{01938D0D-F360-443D-968B-2A36982FBA33}" srcOrd="2" destOrd="0" parTransId="{BE715C3A-9506-4777-A628-995AB90C0545}" sibTransId="{9A7AC26A-EAD2-4F01-9F70-E28474B0BB3D}"/>
    <dgm:cxn modelId="{E30CCDA0-ED20-4A4D-8DBF-2C48BDF940E3}" srcId="{9D548C64-3E03-413B-A22A-26DF5453CDE9}" destId="{040228AE-DEB8-410D-A4EC-CF7A8BFE46D5}" srcOrd="1" destOrd="0" parTransId="{BA11FDFC-F2F3-4035-8F80-C9F80561D986}" sibTransId="{901B9027-5214-43D0-808B-5B4E08C8841F}"/>
    <dgm:cxn modelId="{A368F2B8-F683-3942-87AF-250F82A601FA}" type="presOf" srcId="{D1746889-8EC4-4756-8F38-915C5B4F38D8}" destId="{3723A58E-BAC5-7C44-8DC4-DF5D3BA80D23}" srcOrd="0" destOrd="0" presId="urn:microsoft.com/office/officeart/2005/8/layout/hList1"/>
    <dgm:cxn modelId="{D6EA21E8-4D06-4203-94CF-F3794FED9301}" srcId="{6C685070-8D49-4545-9A1D-E1EA08D5CAC5}" destId="{0D7703BD-094F-4AE4-9407-6A3279F3617C}" srcOrd="0" destOrd="0" parTransId="{414902BB-188A-4A39-9B5D-22A87F13F55B}" sibTransId="{6DA23C86-B12A-4CCA-A96E-7892D7110EB7}"/>
    <dgm:cxn modelId="{9AEB5BEB-5AE9-4935-8548-A517ABCEECDC}" type="presOf" srcId="{01938D0D-F360-443D-968B-2A36982FBA33}" destId="{BC5427C8-0CE7-C748-ADE0-13E3945A922A}" srcOrd="0" destOrd="2" presId="urn:microsoft.com/office/officeart/2005/8/layout/hList1"/>
    <dgm:cxn modelId="{7D7E9FF0-1AFB-4FCF-AE5C-4F660B3F073F}" type="presOf" srcId="{9D548C64-3E03-413B-A22A-26DF5453CDE9}" destId="{660795E4-7840-CF41-8CE5-49F307C4801F}" srcOrd="0" destOrd="0" presId="urn:microsoft.com/office/officeart/2005/8/layout/hList1"/>
    <dgm:cxn modelId="{7F52B2F9-C4E3-4599-B221-F939AED10917}" srcId="{9D548C64-3E03-413B-A22A-26DF5453CDE9}" destId="{409E5E71-C9D2-406F-9552-249AA11F3311}" srcOrd="2" destOrd="0" parTransId="{B4DE270A-FB2A-4511-81C0-BE4E1B5A1603}" sibTransId="{1461409F-F20D-459D-9B79-605C431E7CD3}"/>
    <dgm:cxn modelId="{627ACE4C-E0A7-4DAB-ABA7-96F7F11F1DF4}" type="presParOf" srcId="{3723A58E-BAC5-7C44-8DC4-DF5D3BA80D23}" destId="{79368E45-3BC8-F24A-A4A7-0E153BBFC22F}" srcOrd="0" destOrd="0" presId="urn:microsoft.com/office/officeart/2005/8/layout/hList1"/>
    <dgm:cxn modelId="{E7FD324E-4470-427F-8393-A87B031F666E}" type="presParOf" srcId="{79368E45-3BC8-F24A-A4A7-0E153BBFC22F}" destId="{660795E4-7840-CF41-8CE5-49F307C4801F}" srcOrd="0" destOrd="0" presId="urn:microsoft.com/office/officeart/2005/8/layout/hList1"/>
    <dgm:cxn modelId="{241EF7D6-950C-4AE2-9400-FF610D1F2288}" type="presParOf" srcId="{79368E45-3BC8-F24A-A4A7-0E153BBFC22F}" destId="{C092DD71-CBF0-2644-ADAA-89ED96215FAF}" srcOrd="1" destOrd="0" presId="urn:microsoft.com/office/officeart/2005/8/layout/hList1"/>
    <dgm:cxn modelId="{25DC99B4-D597-4BCF-AB14-5CDAEF554E9E}" type="presParOf" srcId="{3723A58E-BAC5-7C44-8DC4-DF5D3BA80D23}" destId="{7AB33271-2A98-6449-8A25-6B131A96030D}" srcOrd="1" destOrd="0" presId="urn:microsoft.com/office/officeart/2005/8/layout/hList1"/>
    <dgm:cxn modelId="{69F3CC66-3528-4A82-AC40-994F69E8CC52}" type="presParOf" srcId="{3723A58E-BAC5-7C44-8DC4-DF5D3BA80D23}" destId="{6E5E0E3F-AF7E-0149-AA9A-751E1012D3D1}" srcOrd="2" destOrd="0" presId="urn:microsoft.com/office/officeart/2005/8/layout/hList1"/>
    <dgm:cxn modelId="{C56E73F9-5BF1-4924-A4EA-5CBAAD08B5A5}" type="presParOf" srcId="{6E5E0E3F-AF7E-0149-AA9A-751E1012D3D1}" destId="{2FCD8063-102F-2044-888B-41C2FAE3739D}" srcOrd="0" destOrd="0" presId="urn:microsoft.com/office/officeart/2005/8/layout/hList1"/>
    <dgm:cxn modelId="{E4ABDD0F-6CFB-44D1-AA23-1B09E870AA6E}" type="presParOf" srcId="{6E5E0E3F-AF7E-0149-AA9A-751E1012D3D1}" destId="{BC5427C8-0CE7-C748-ADE0-13E3945A92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A9F04F-0643-408B-861F-81EF7649CFC2}"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FF4552D5-93DD-4334-930F-F71A46199C48}">
      <dgm:prSet/>
      <dgm:spPr/>
      <dgm:t>
        <a:bodyPr/>
        <a:lstStyle/>
        <a:p>
          <a:r>
            <a:rPr lang="en-US">
              <a:latin typeface="Calibri Light" panose="020F0302020204030204"/>
            </a:rPr>
            <a:t>Cohabitation reform would benefit couples in NLB marriages </a:t>
          </a:r>
          <a:r>
            <a:rPr lang="en-GB">
              <a:latin typeface="Calibri Light" panose="020F0302020204030204"/>
            </a:rPr>
            <a:t> </a:t>
          </a:r>
          <a:endParaRPr lang="en-US"/>
        </a:p>
      </dgm:t>
    </dgm:pt>
    <dgm:pt modelId="{8741A279-1437-4494-97E8-BA05056AFCE0}" type="parTrans" cxnId="{E470FAD3-046B-446C-BB34-0C75EB3A433D}">
      <dgm:prSet/>
      <dgm:spPr/>
      <dgm:t>
        <a:bodyPr/>
        <a:lstStyle/>
        <a:p>
          <a:endParaRPr lang="en-US"/>
        </a:p>
      </dgm:t>
    </dgm:pt>
    <dgm:pt modelId="{EE63391B-0E22-4167-B0DF-95ECCE23431E}" type="sibTrans" cxnId="{E470FAD3-046B-446C-BB34-0C75EB3A433D}">
      <dgm:prSet/>
      <dgm:spPr/>
      <dgm:t>
        <a:bodyPr/>
        <a:lstStyle/>
        <a:p>
          <a:endParaRPr lang="en-US"/>
        </a:p>
      </dgm:t>
    </dgm:pt>
    <dgm:pt modelId="{B0D23755-C079-4115-AD3D-C8F8693946B3}">
      <dgm:prSet/>
      <dgm:spPr/>
      <dgm:t>
        <a:bodyPr/>
        <a:lstStyle/>
        <a:p>
          <a:pPr rtl="0"/>
          <a:r>
            <a:rPr lang="en-GB">
              <a:latin typeface="Calibri Light" panose="020F0302020204030204"/>
            </a:rPr>
            <a:t> Need to consider whether the same threshold conditions should apply and what account should be taken of the fact that the couple have gone through a ceremony</a:t>
          </a:r>
          <a:endParaRPr lang="en-US"/>
        </a:p>
      </dgm:t>
    </dgm:pt>
    <dgm:pt modelId="{C88B6279-9332-4CEA-9157-8429C988E875}" type="parTrans" cxnId="{238C0744-5523-4549-930C-BB34E7EBDAD1}">
      <dgm:prSet/>
      <dgm:spPr/>
      <dgm:t>
        <a:bodyPr/>
        <a:lstStyle/>
        <a:p>
          <a:endParaRPr lang="en-US"/>
        </a:p>
      </dgm:t>
    </dgm:pt>
    <dgm:pt modelId="{AF8A7011-CEE3-4919-91D6-C6710A9C16CD}" type="sibTrans" cxnId="{238C0744-5523-4549-930C-BB34E7EBDAD1}">
      <dgm:prSet/>
      <dgm:spPr/>
      <dgm:t>
        <a:bodyPr/>
        <a:lstStyle/>
        <a:p>
          <a:endParaRPr lang="en-US"/>
        </a:p>
      </dgm:t>
    </dgm:pt>
    <dgm:pt modelId="{B16111F8-F2EB-4356-976F-574E4C52D235}">
      <dgm:prSet phldr="0"/>
      <dgm:spPr/>
      <dgm:t>
        <a:bodyPr/>
        <a:lstStyle/>
        <a:p>
          <a:r>
            <a:rPr lang="en-GB"/>
            <a:t>Law Commission's recommendations would encourage at least some couples to have dual ceremonies</a:t>
          </a:r>
          <a:endParaRPr lang="en-US"/>
        </a:p>
      </dgm:t>
    </dgm:pt>
    <dgm:pt modelId="{BFBCDF3C-22BE-4417-886C-856A5CD1C615}" type="parTrans" cxnId="{4893C456-8B51-47C9-AF75-A201EACB74C0}">
      <dgm:prSet/>
      <dgm:spPr/>
      <dgm:t>
        <a:bodyPr/>
        <a:lstStyle/>
        <a:p>
          <a:endParaRPr lang="en-GB"/>
        </a:p>
      </dgm:t>
    </dgm:pt>
    <dgm:pt modelId="{2FECB690-9AEB-4035-8CC6-DEE67065A0CE}" type="sibTrans" cxnId="{4893C456-8B51-47C9-AF75-A201EACB74C0}">
      <dgm:prSet/>
      <dgm:spPr/>
      <dgm:t>
        <a:bodyPr/>
        <a:lstStyle/>
        <a:p>
          <a:endParaRPr lang="en-GB"/>
        </a:p>
      </dgm:t>
    </dgm:pt>
    <dgm:pt modelId="{4799E41C-B42B-4FF6-BECA-01E3846BC7BC}">
      <dgm:prSet phldr="0"/>
      <dgm:spPr/>
      <dgm:t>
        <a:bodyPr/>
        <a:lstStyle/>
        <a:p>
          <a:pPr rtl="0"/>
          <a:r>
            <a:rPr lang="en-GB"/>
            <a:t>Need for weddings law reform</a:t>
          </a:r>
          <a:endParaRPr lang="en-US"/>
        </a:p>
      </dgm:t>
    </dgm:pt>
    <dgm:pt modelId="{F4B65552-4359-4DD1-9D36-26DEEC9DE62A}" type="parTrans" cxnId="{426BB364-0D05-4B6B-8032-076D7774D589}">
      <dgm:prSet/>
      <dgm:spPr/>
      <dgm:t>
        <a:bodyPr/>
        <a:lstStyle/>
        <a:p>
          <a:endParaRPr lang="en-GB"/>
        </a:p>
      </dgm:t>
    </dgm:pt>
    <dgm:pt modelId="{76C35EA2-4446-4D09-9ECE-7287DF71F381}" type="sibTrans" cxnId="{426BB364-0D05-4B6B-8032-076D7774D589}">
      <dgm:prSet/>
      <dgm:spPr/>
      <dgm:t>
        <a:bodyPr/>
        <a:lstStyle/>
        <a:p>
          <a:endParaRPr lang="en-GB"/>
        </a:p>
      </dgm:t>
    </dgm:pt>
    <dgm:pt modelId="{8AAB4676-11E3-AE4C-80A9-045CA2102503}" type="pres">
      <dgm:prSet presAssocID="{08A9F04F-0643-408B-861F-81EF7649CFC2}" presName="linear" presStyleCnt="0">
        <dgm:presLayoutVars>
          <dgm:dir/>
          <dgm:animLvl val="lvl"/>
          <dgm:resizeHandles val="exact"/>
        </dgm:presLayoutVars>
      </dgm:prSet>
      <dgm:spPr/>
    </dgm:pt>
    <dgm:pt modelId="{19BEFB88-88B3-4DAB-B754-29B7DFCE5F39}" type="pres">
      <dgm:prSet presAssocID="{4799E41C-B42B-4FF6-BECA-01E3846BC7BC}" presName="parentLin" presStyleCnt="0"/>
      <dgm:spPr/>
    </dgm:pt>
    <dgm:pt modelId="{51E14D55-62A9-4DDE-AD21-1B7EAD90E07A}" type="pres">
      <dgm:prSet presAssocID="{4799E41C-B42B-4FF6-BECA-01E3846BC7BC}" presName="parentLeftMargin" presStyleLbl="node1" presStyleIdx="0" presStyleCnt="2"/>
      <dgm:spPr/>
    </dgm:pt>
    <dgm:pt modelId="{6268601A-DE9C-4EF3-A068-CE6482F33543}" type="pres">
      <dgm:prSet presAssocID="{4799E41C-B42B-4FF6-BECA-01E3846BC7BC}" presName="parentText" presStyleLbl="node1" presStyleIdx="0" presStyleCnt="2">
        <dgm:presLayoutVars>
          <dgm:chMax val="0"/>
          <dgm:bulletEnabled val="1"/>
        </dgm:presLayoutVars>
      </dgm:prSet>
      <dgm:spPr/>
    </dgm:pt>
    <dgm:pt modelId="{AF41FF50-2A22-499E-837B-F21B25D568D1}" type="pres">
      <dgm:prSet presAssocID="{4799E41C-B42B-4FF6-BECA-01E3846BC7BC}" presName="negativeSpace" presStyleCnt="0"/>
      <dgm:spPr/>
    </dgm:pt>
    <dgm:pt modelId="{CA6F3833-4C86-4C53-BA51-DC1604D919CF}" type="pres">
      <dgm:prSet presAssocID="{4799E41C-B42B-4FF6-BECA-01E3846BC7BC}" presName="childText" presStyleLbl="conFgAcc1" presStyleIdx="0" presStyleCnt="2">
        <dgm:presLayoutVars>
          <dgm:bulletEnabled val="1"/>
        </dgm:presLayoutVars>
      </dgm:prSet>
      <dgm:spPr/>
    </dgm:pt>
    <dgm:pt modelId="{01D1C170-1028-48BC-B951-1E89F74E0843}" type="pres">
      <dgm:prSet presAssocID="{76C35EA2-4446-4D09-9ECE-7287DF71F381}" presName="spaceBetweenRectangles" presStyleCnt="0"/>
      <dgm:spPr/>
    </dgm:pt>
    <dgm:pt modelId="{95ADC861-984E-FE40-B504-4E243551AF54}" type="pres">
      <dgm:prSet presAssocID="{FF4552D5-93DD-4334-930F-F71A46199C48}" presName="parentLin" presStyleCnt="0"/>
      <dgm:spPr/>
    </dgm:pt>
    <dgm:pt modelId="{06C6C24C-E03B-EF43-BAC0-43E126002C7C}" type="pres">
      <dgm:prSet presAssocID="{FF4552D5-93DD-4334-930F-F71A46199C48}" presName="parentLeftMargin" presStyleLbl="node1" presStyleIdx="0" presStyleCnt="2"/>
      <dgm:spPr/>
    </dgm:pt>
    <dgm:pt modelId="{7542EE82-46A1-7D4B-BB2E-9ED5646058ED}" type="pres">
      <dgm:prSet presAssocID="{FF4552D5-93DD-4334-930F-F71A46199C48}" presName="parentText" presStyleLbl="node1" presStyleIdx="1" presStyleCnt="2">
        <dgm:presLayoutVars>
          <dgm:chMax val="0"/>
          <dgm:bulletEnabled val="1"/>
        </dgm:presLayoutVars>
      </dgm:prSet>
      <dgm:spPr/>
    </dgm:pt>
    <dgm:pt modelId="{6A406814-8834-7648-B304-23FEA3FA2664}" type="pres">
      <dgm:prSet presAssocID="{FF4552D5-93DD-4334-930F-F71A46199C48}" presName="negativeSpace" presStyleCnt="0"/>
      <dgm:spPr/>
    </dgm:pt>
    <dgm:pt modelId="{40B30EEC-E121-6F40-BCBE-6382F6228787}" type="pres">
      <dgm:prSet presAssocID="{FF4552D5-93DD-4334-930F-F71A46199C48}" presName="childText" presStyleLbl="conFgAcc1" presStyleIdx="1" presStyleCnt="2">
        <dgm:presLayoutVars>
          <dgm:bulletEnabled val="1"/>
        </dgm:presLayoutVars>
      </dgm:prSet>
      <dgm:spPr/>
    </dgm:pt>
  </dgm:ptLst>
  <dgm:cxnLst>
    <dgm:cxn modelId="{C273B907-87F8-41BC-827E-3062D9886F02}" type="presOf" srcId="{FF4552D5-93DD-4334-930F-F71A46199C48}" destId="{06C6C24C-E03B-EF43-BAC0-43E126002C7C}" srcOrd="0" destOrd="0" presId="urn:microsoft.com/office/officeart/2005/8/layout/list1"/>
    <dgm:cxn modelId="{F2C2081A-A40A-4CC1-94AC-7B4BFA2167C2}" type="presOf" srcId="{FF4552D5-93DD-4334-930F-F71A46199C48}" destId="{7542EE82-46A1-7D4B-BB2E-9ED5646058ED}" srcOrd="1" destOrd="0" presId="urn:microsoft.com/office/officeart/2005/8/layout/list1"/>
    <dgm:cxn modelId="{5B688E1B-9F32-554A-998C-80F0A2A1C2A0}" type="presOf" srcId="{08A9F04F-0643-408B-861F-81EF7649CFC2}" destId="{8AAB4676-11E3-AE4C-80A9-045CA2102503}" srcOrd="0" destOrd="0" presId="urn:microsoft.com/office/officeart/2005/8/layout/list1"/>
    <dgm:cxn modelId="{2E761C42-D0E7-4D25-9DDE-C0C8F53ECE78}" type="presOf" srcId="{4799E41C-B42B-4FF6-BECA-01E3846BC7BC}" destId="{51E14D55-62A9-4DDE-AD21-1B7EAD90E07A}" srcOrd="0" destOrd="0" presId="urn:microsoft.com/office/officeart/2005/8/layout/list1"/>
    <dgm:cxn modelId="{238C0744-5523-4549-930C-BB34E7EBDAD1}" srcId="{FF4552D5-93DD-4334-930F-F71A46199C48}" destId="{B0D23755-C079-4115-AD3D-C8F8693946B3}" srcOrd="0" destOrd="0" parTransId="{C88B6279-9332-4CEA-9157-8429C988E875}" sibTransId="{AF8A7011-CEE3-4919-91D6-C6710A9C16CD}"/>
    <dgm:cxn modelId="{0791684A-2E6D-4B91-8133-74CD3E56DDDB}" type="presOf" srcId="{B16111F8-F2EB-4356-976F-574E4C52D235}" destId="{CA6F3833-4C86-4C53-BA51-DC1604D919CF}" srcOrd="0" destOrd="0" presId="urn:microsoft.com/office/officeart/2005/8/layout/list1"/>
    <dgm:cxn modelId="{4893C456-8B51-47C9-AF75-A201EACB74C0}" srcId="{4799E41C-B42B-4FF6-BECA-01E3846BC7BC}" destId="{B16111F8-F2EB-4356-976F-574E4C52D235}" srcOrd="0" destOrd="0" parTransId="{BFBCDF3C-22BE-4417-886C-856A5CD1C615}" sibTransId="{2FECB690-9AEB-4035-8CC6-DEE67065A0CE}"/>
    <dgm:cxn modelId="{426BB364-0D05-4B6B-8032-076D7774D589}" srcId="{08A9F04F-0643-408B-861F-81EF7649CFC2}" destId="{4799E41C-B42B-4FF6-BECA-01E3846BC7BC}" srcOrd="0" destOrd="0" parTransId="{F4B65552-4359-4DD1-9D36-26DEEC9DE62A}" sibTransId="{76C35EA2-4446-4D09-9ECE-7287DF71F381}"/>
    <dgm:cxn modelId="{93D4FECA-0630-4444-B6FD-664DA5020CBD}" type="presOf" srcId="{4799E41C-B42B-4FF6-BECA-01E3846BC7BC}" destId="{6268601A-DE9C-4EF3-A068-CE6482F33543}" srcOrd="1" destOrd="0" presId="urn:microsoft.com/office/officeart/2005/8/layout/list1"/>
    <dgm:cxn modelId="{F6C1AACF-9DC6-49D9-90C5-DB5FC689021D}" type="presOf" srcId="{B0D23755-C079-4115-AD3D-C8F8693946B3}" destId="{40B30EEC-E121-6F40-BCBE-6382F6228787}" srcOrd="0" destOrd="0" presId="urn:microsoft.com/office/officeart/2005/8/layout/list1"/>
    <dgm:cxn modelId="{E470FAD3-046B-446C-BB34-0C75EB3A433D}" srcId="{08A9F04F-0643-408B-861F-81EF7649CFC2}" destId="{FF4552D5-93DD-4334-930F-F71A46199C48}" srcOrd="1" destOrd="0" parTransId="{8741A279-1437-4494-97E8-BA05056AFCE0}" sibTransId="{EE63391B-0E22-4167-B0DF-95ECCE23431E}"/>
    <dgm:cxn modelId="{5B4A7F12-1B79-412A-B3DF-EF3A28EB7166}" type="presParOf" srcId="{8AAB4676-11E3-AE4C-80A9-045CA2102503}" destId="{19BEFB88-88B3-4DAB-B754-29B7DFCE5F39}" srcOrd="0" destOrd="0" presId="urn:microsoft.com/office/officeart/2005/8/layout/list1"/>
    <dgm:cxn modelId="{A3A95F33-D80D-4486-91F2-524C423525D6}" type="presParOf" srcId="{19BEFB88-88B3-4DAB-B754-29B7DFCE5F39}" destId="{51E14D55-62A9-4DDE-AD21-1B7EAD90E07A}" srcOrd="0" destOrd="0" presId="urn:microsoft.com/office/officeart/2005/8/layout/list1"/>
    <dgm:cxn modelId="{AC4C9FD9-DB7A-46A7-8FFD-873480705730}" type="presParOf" srcId="{19BEFB88-88B3-4DAB-B754-29B7DFCE5F39}" destId="{6268601A-DE9C-4EF3-A068-CE6482F33543}" srcOrd="1" destOrd="0" presId="urn:microsoft.com/office/officeart/2005/8/layout/list1"/>
    <dgm:cxn modelId="{FA680BEA-5872-4F86-A1C5-A5B0A08B6568}" type="presParOf" srcId="{8AAB4676-11E3-AE4C-80A9-045CA2102503}" destId="{AF41FF50-2A22-499E-837B-F21B25D568D1}" srcOrd="1" destOrd="0" presId="urn:microsoft.com/office/officeart/2005/8/layout/list1"/>
    <dgm:cxn modelId="{B8AF68B2-0B99-4D88-B5A1-2DEF0F31EB44}" type="presParOf" srcId="{8AAB4676-11E3-AE4C-80A9-045CA2102503}" destId="{CA6F3833-4C86-4C53-BA51-DC1604D919CF}" srcOrd="2" destOrd="0" presId="urn:microsoft.com/office/officeart/2005/8/layout/list1"/>
    <dgm:cxn modelId="{8228CEC0-0604-4087-AAEB-C0DFCEC4FDBB}" type="presParOf" srcId="{8AAB4676-11E3-AE4C-80A9-045CA2102503}" destId="{01D1C170-1028-48BC-B951-1E89F74E0843}" srcOrd="3" destOrd="0" presId="urn:microsoft.com/office/officeart/2005/8/layout/list1"/>
    <dgm:cxn modelId="{D6B080AC-FDFE-46AA-953C-C07346C6ACD4}" type="presParOf" srcId="{8AAB4676-11E3-AE4C-80A9-045CA2102503}" destId="{95ADC861-984E-FE40-B504-4E243551AF54}" srcOrd="4" destOrd="0" presId="urn:microsoft.com/office/officeart/2005/8/layout/list1"/>
    <dgm:cxn modelId="{6699B487-D082-4599-BC22-0C5423EFF655}" type="presParOf" srcId="{95ADC861-984E-FE40-B504-4E243551AF54}" destId="{06C6C24C-E03B-EF43-BAC0-43E126002C7C}" srcOrd="0" destOrd="0" presId="urn:microsoft.com/office/officeart/2005/8/layout/list1"/>
    <dgm:cxn modelId="{24954E97-DAC7-40AB-9E21-48A45A3F336D}" type="presParOf" srcId="{95ADC861-984E-FE40-B504-4E243551AF54}" destId="{7542EE82-46A1-7D4B-BB2E-9ED5646058ED}" srcOrd="1" destOrd="0" presId="urn:microsoft.com/office/officeart/2005/8/layout/list1"/>
    <dgm:cxn modelId="{8BA71D33-6DF4-4505-8F37-A17ED1267402}" type="presParOf" srcId="{8AAB4676-11E3-AE4C-80A9-045CA2102503}" destId="{6A406814-8834-7648-B304-23FEA3FA2664}" srcOrd="5" destOrd="0" presId="urn:microsoft.com/office/officeart/2005/8/layout/list1"/>
    <dgm:cxn modelId="{6FF5932D-13EA-4278-A559-4DC6345A8CE2}" type="presParOf" srcId="{8AAB4676-11E3-AE4C-80A9-045CA2102503}" destId="{40B30EEC-E121-6F40-BCBE-6382F622878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795E4-7840-CF41-8CE5-49F307C4801F}">
      <dsp:nvSpPr>
        <dsp:cNvPr id="0" name=""/>
        <dsp:cNvSpPr/>
      </dsp:nvSpPr>
      <dsp:spPr>
        <a:xfrm>
          <a:off x="52" y="43486"/>
          <a:ext cx="5056212" cy="165395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1"/>
              </a:solidFill>
              <a:latin typeface="Calibri Light" panose="020F0302020204030204"/>
            </a:rPr>
            <a:t>12 participants</a:t>
          </a:r>
          <a:r>
            <a:rPr lang="en-US" sz="3300" kern="1200" dirty="0">
              <a:solidFill>
                <a:schemeClr val="tx1"/>
              </a:solidFill>
            </a:rPr>
            <a:t> had a NLB ceremony over a month before a legal </a:t>
          </a:r>
          <a:r>
            <a:rPr lang="en-US" sz="3300" kern="1200" dirty="0">
              <a:solidFill>
                <a:schemeClr val="tx1"/>
              </a:solidFill>
              <a:latin typeface="Calibri Light" panose="020F0302020204030204"/>
            </a:rPr>
            <a:t>wedding</a:t>
          </a:r>
        </a:p>
      </dsp:txBody>
      <dsp:txXfrm>
        <a:off x="52" y="43486"/>
        <a:ext cx="5056212" cy="1653955"/>
      </dsp:txXfrm>
    </dsp:sp>
    <dsp:sp modelId="{C092DD71-CBF0-2644-ADAA-89ED96215FAF}">
      <dsp:nvSpPr>
        <dsp:cNvPr id="0" name=""/>
        <dsp:cNvSpPr/>
      </dsp:nvSpPr>
      <dsp:spPr>
        <a:xfrm>
          <a:off x="52" y="1697442"/>
          <a:ext cx="5056212" cy="19928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n-US" sz="3300" kern="1200" dirty="0">
              <a:latin typeface="Calibri Light" panose="020F0302020204030204"/>
            </a:rPr>
            <a:t>10</a:t>
          </a:r>
          <a:r>
            <a:rPr lang="en-US" sz="3300" kern="1200" dirty="0"/>
            <a:t> nikah ceremonies</a:t>
          </a:r>
          <a:endParaRPr lang="en-US" sz="3300" kern="1200" dirty="0">
            <a:latin typeface="Calibri Light" panose="020F0302020204030204"/>
          </a:endParaRPr>
        </a:p>
        <a:p>
          <a:pPr marL="285750" lvl="1" indent="-285750" algn="l" defTabSz="1466850" rtl="0">
            <a:lnSpc>
              <a:spcPct val="90000"/>
            </a:lnSpc>
            <a:spcBef>
              <a:spcPct val="0"/>
            </a:spcBef>
            <a:spcAft>
              <a:spcPct val="15000"/>
            </a:spcAft>
            <a:buChar char="•"/>
          </a:pPr>
          <a:r>
            <a:rPr lang="en-US" sz="3300" kern="1200" dirty="0">
              <a:latin typeface="Calibri Light" panose="020F0302020204030204"/>
            </a:rPr>
            <a:t>1 Hindu </a:t>
          </a:r>
        </a:p>
        <a:p>
          <a:pPr marL="285750" lvl="1" indent="-285750" algn="l" defTabSz="1466850">
            <a:lnSpc>
              <a:spcPct val="90000"/>
            </a:lnSpc>
            <a:spcBef>
              <a:spcPct val="0"/>
            </a:spcBef>
            <a:spcAft>
              <a:spcPct val="15000"/>
            </a:spcAft>
            <a:buChar char="•"/>
          </a:pPr>
          <a:r>
            <a:rPr lang="en-US" sz="3300" kern="1200" dirty="0">
              <a:latin typeface="Calibri"/>
              <a:cs typeface="Calibri"/>
            </a:rPr>
            <a:t>1 Wiccan</a:t>
          </a:r>
          <a:endParaRPr lang="en-US" sz="3300" kern="1200" dirty="0"/>
        </a:p>
      </dsp:txBody>
      <dsp:txXfrm>
        <a:off x="52" y="1697442"/>
        <a:ext cx="5056212" cy="1992870"/>
      </dsp:txXfrm>
    </dsp:sp>
    <dsp:sp modelId="{2FCD8063-102F-2044-888B-41C2FAE3739D}">
      <dsp:nvSpPr>
        <dsp:cNvPr id="0" name=""/>
        <dsp:cNvSpPr/>
      </dsp:nvSpPr>
      <dsp:spPr>
        <a:xfrm>
          <a:off x="5764134" y="43486"/>
          <a:ext cx="5056212" cy="165395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1"/>
              </a:solidFill>
            </a:rPr>
            <a:t>16 couples were in religious-only marriages at the time of the interview</a:t>
          </a:r>
        </a:p>
      </dsp:txBody>
      <dsp:txXfrm>
        <a:off x="5764134" y="43486"/>
        <a:ext cx="5056212" cy="1653955"/>
      </dsp:txXfrm>
    </dsp:sp>
    <dsp:sp modelId="{BC5427C8-0CE7-C748-ADE0-13E3945A922A}">
      <dsp:nvSpPr>
        <dsp:cNvPr id="0" name=""/>
        <dsp:cNvSpPr/>
      </dsp:nvSpPr>
      <dsp:spPr>
        <a:xfrm>
          <a:off x="5764134" y="1697442"/>
          <a:ext cx="5056212" cy="199287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14 nikah ceremonies</a:t>
          </a:r>
        </a:p>
        <a:p>
          <a:pPr marL="285750" lvl="1" indent="-285750" algn="l" defTabSz="1466850">
            <a:lnSpc>
              <a:spcPct val="90000"/>
            </a:lnSpc>
            <a:spcBef>
              <a:spcPct val="0"/>
            </a:spcBef>
            <a:spcAft>
              <a:spcPct val="15000"/>
            </a:spcAft>
            <a:buChar char="•"/>
          </a:pPr>
          <a:r>
            <a:rPr lang="en-US" sz="3300" kern="1200" dirty="0"/>
            <a:t>1 Sikh wedding</a:t>
          </a:r>
        </a:p>
        <a:p>
          <a:pPr marL="285750" lvl="1" indent="-285750" algn="l" defTabSz="1466850" rtl="0">
            <a:lnSpc>
              <a:spcPct val="90000"/>
            </a:lnSpc>
            <a:spcBef>
              <a:spcPct val="0"/>
            </a:spcBef>
            <a:spcAft>
              <a:spcPct val="15000"/>
            </a:spcAft>
            <a:buChar char="•"/>
          </a:pPr>
          <a:r>
            <a:rPr lang="en-US" sz="3300" kern="1200" dirty="0"/>
            <a:t>1 </a:t>
          </a:r>
          <a:r>
            <a:rPr lang="en-US" sz="3300" b="1" kern="1200" dirty="0">
              <a:latin typeface="Calibri Light" panose="020F0302020204030204"/>
            </a:rPr>
            <a:t>interfaith ceremony</a:t>
          </a:r>
          <a:endParaRPr lang="en-US" sz="3300" b="1" kern="1200" dirty="0"/>
        </a:p>
      </dsp:txBody>
      <dsp:txXfrm>
        <a:off x="5764134" y="1697442"/>
        <a:ext cx="5056212" cy="1992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F3833-4C86-4C53-BA51-DC1604D919CF}">
      <dsp:nvSpPr>
        <dsp:cNvPr id="0" name=""/>
        <dsp:cNvSpPr/>
      </dsp:nvSpPr>
      <dsp:spPr>
        <a:xfrm>
          <a:off x="0" y="779431"/>
          <a:ext cx="10515600" cy="11907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Law Commission's recommendations would encourage at least some couples to have dual ceremonies</a:t>
          </a:r>
          <a:endParaRPr lang="en-US" sz="2100" kern="1200"/>
        </a:p>
      </dsp:txBody>
      <dsp:txXfrm>
        <a:off x="0" y="779431"/>
        <a:ext cx="10515600" cy="1190700"/>
      </dsp:txXfrm>
    </dsp:sp>
    <dsp:sp modelId="{6268601A-DE9C-4EF3-A068-CE6482F33543}">
      <dsp:nvSpPr>
        <dsp:cNvPr id="0" name=""/>
        <dsp:cNvSpPr/>
      </dsp:nvSpPr>
      <dsp:spPr>
        <a:xfrm>
          <a:off x="525780" y="469471"/>
          <a:ext cx="7360920" cy="6199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rtl="0">
            <a:lnSpc>
              <a:spcPct val="90000"/>
            </a:lnSpc>
            <a:spcBef>
              <a:spcPct val="0"/>
            </a:spcBef>
            <a:spcAft>
              <a:spcPct val="35000"/>
            </a:spcAft>
            <a:buNone/>
          </a:pPr>
          <a:r>
            <a:rPr lang="en-GB" sz="2100" kern="1200"/>
            <a:t>Need for weddings law reform</a:t>
          </a:r>
          <a:endParaRPr lang="en-US" sz="2100" kern="1200"/>
        </a:p>
      </dsp:txBody>
      <dsp:txXfrm>
        <a:off x="556042" y="499733"/>
        <a:ext cx="7300396" cy="559396"/>
      </dsp:txXfrm>
    </dsp:sp>
    <dsp:sp modelId="{40B30EEC-E121-6F40-BCBE-6382F6228787}">
      <dsp:nvSpPr>
        <dsp:cNvPr id="0" name=""/>
        <dsp:cNvSpPr/>
      </dsp:nvSpPr>
      <dsp:spPr>
        <a:xfrm>
          <a:off x="0" y="2393491"/>
          <a:ext cx="10515600" cy="1488374"/>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a:latin typeface="Calibri Light" panose="020F0302020204030204"/>
            </a:rPr>
            <a:t> Need to consider whether the same threshold conditions should apply and what account should be taken of the fact that the couple have gone through a ceremony</a:t>
          </a:r>
          <a:endParaRPr lang="en-US" sz="2100" kern="1200"/>
        </a:p>
      </dsp:txBody>
      <dsp:txXfrm>
        <a:off x="0" y="2393491"/>
        <a:ext cx="10515600" cy="1488374"/>
      </dsp:txXfrm>
    </dsp:sp>
    <dsp:sp modelId="{7542EE82-46A1-7D4B-BB2E-9ED5646058ED}">
      <dsp:nvSpPr>
        <dsp:cNvPr id="0" name=""/>
        <dsp:cNvSpPr/>
      </dsp:nvSpPr>
      <dsp:spPr>
        <a:xfrm>
          <a:off x="525780" y="2083531"/>
          <a:ext cx="7360920" cy="6199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kern="1200">
              <a:latin typeface="Calibri Light" panose="020F0302020204030204"/>
            </a:rPr>
            <a:t>Cohabitation reform would benefit couples in NLB marriages </a:t>
          </a:r>
          <a:r>
            <a:rPr lang="en-GB" sz="2100" kern="1200">
              <a:latin typeface="Calibri Light" panose="020F0302020204030204"/>
            </a:rPr>
            <a:t> </a:t>
          </a:r>
          <a:endParaRPr lang="en-US" sz="2100" kern="1200"/>
        </a:p>
      </dsp:txBody>
      <dsp:txXfrm>
        <a:off x="556042" y="2113793"/>
        <a:ext cx="73003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00A3-12EF-F44C-9D2A-19C30221A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1EE6DE-323B-2843-97E8-0B818C2B8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EDC7A9-B6FC-B849-A703-5C2B1FE0B49F}"/>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5" name="Footer Placeholder 4">
            <a:extLst>
              <a:ext uri="{FF2B5EF4-FFF2-40B4-BE49-F238E27FC236}">
                <a16:creationId xmlns:a16="http://schemas.microsoft.com/office/drawing/2014/main" id="{FEA1A08E-D168-7444-90F9-6A269E82D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848D1-C437-9641-BDB4-2ECD6E8EBB2B}"/>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401745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CBAE-2E2D-FA43-9C8F-9079D81AB3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0A182-30F8-BC41-BAEA-FE8D28D84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5CF82-A756-E646-823B-38D059796B52}"/>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5" name="Footer Placeholder 4">
            <a:extLst>
              <a:ext uri="{FF2B5EF4-FFF2-40B4-BE49-F238E27FC236}">
                <a16:creationId xmlns:a16="http://schemas.microsoft.com/office/drawing/2014/main" id="{12F63489-46BD-3240-9381-CAB90AF09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54B51-4AB9-DE46-8706-86258EF0227D}"/>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358717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C9E6C-44D4-534F-9F0E-14805F8330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598D3D-F0DD-C442-A53A-1265BF4FC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35A3D-7B32-974D-B5EE-C79EFE0983A5}"/>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5" name="Footer Placeholder 4">
            <a:extLst>
              <a:ext uri="{FF2B5EF4-FFF2-40B4-BE49-F238E27FC236}">
                <a16:creationId xmlns:a16="http://schemas.microsoft.com/office/drawing/2014/main" id="{D37B6AC3-51C9-C241-9639-C540DD16A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6E953-A80E-B44A-BA6B-ABD8ED2EC3E1}"/>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342296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0CF3-ED38-C94C-A5C3-7B3A08DC5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E6D4F-4CEC-1C4B-8760-8AD889A2D1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F8D8F-8F2B-5A44-BD5E-30F957C0D92A}"/>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5" name="Footer Placeholder 4">
            <a:extLst>
              <a:ext uri="{FF2B5EF4-FFF2-40B4-BE49-F238E27FC236}">
                <a16:creationId xmlns:a16="http://schemas.microsoft.com/office/drawing/2014/main" id="{932E8094-D977-7446-8ADB-631BC5882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E8E6E-5D8F-FE41-81ED-3CA4A0368416}"/>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101148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AB1-184B-4246-BE26-4F7BE319F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C6A67-7EE2-7F41-894D-EF11E66B9C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F44AF3-6192-C74F-9CF3-ADCCF4F9FFD4}"/>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5" name="Footer Placeholder 4">
            <a:extLst>
              <a:ext uri="{FF2B5EF4-FFF2-40B4-BE49-F238E27FC236}">
                <a16:creationId xmlns:a16="http://schemas.microsoft.com/office/drawing/2014/main" id="{3A2FDA1C-DD87-334D-A282-A81FF074C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A9B97-F376-ED4F-96A0-0A677BD8E5A3}"/>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16208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7DC-C53C-1645-A1B2-3B79D7F2B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CBF4-9DC5-5B4C-AA93-275334075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97E0C-6A35-8D4E-9BB6-DAB552CF17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0BCA8-D2DE-4341-9CC0-501EDCDB25A1}"/>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6" name="Footer Placeholder 5">
            <a:extLst>
              <a:ext uri="{FF2B5EF4-FFF2-40B4-BE49-F238E27FC236}">
                <a16:creationId xmlns:a16="http://schemas.microsoft.com/office/drawing/2014/main" id="{74E3C769-2953-1E47-8983-C239EB486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36B78-BDE2-3C4E-97C1-4CD09910B0C1}"/>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380862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BBE5-9728-B746-B61B-931633690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B9483-8662-2E41-93F3-1DB929B24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AC9E3-53EB-7941-8D5B-F7A5EE87B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898A26-EB91-E14A-BFF4-A097D241B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9B743-9AFB-7D46-A2C8-66A15AE5BA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CA9606-82DC-344C-B9B3-570130CD7E88}"/>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8" name="Footer Placeholder 7">
            <a:extLst>
              <a:ext uri="{FF2B5EF4-FFF2-40B4-BE49-F238E27FC236}">
                <a16:creationId xmlns:a16="http://schemas.microsoft.com/office/drawing/2014/main" id="{DB4B19FA-045E-D84F-A401-373A3E448A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298A8F-4D79-6645-A4B2-0CD624E57125}"/>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54786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9A20-C38F-4940-BF11-82092D2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A90C7D-AF38-A14E-AE78-351D8758A28A}"/>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4" name="Footer Placeholder 3">
            <a:extLst>
              <a:ext uri="{FF2B5EF4-FFF2-40B4-BE49-F238E27FC236}">
                <a16:creationId xmlns:a16="http://schemas.microsoft.com/office/drawing/2014/main" id="{55E7CC9A-79EA-CA42-AFFC-7300729E49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AD712-20FF-BA46-83AE-D48CA44B6A9E}"/>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127863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7EF24-9A06-A049-8A7E-9755BBCEE3E3}"/>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3" name="Footer Placeholder 2">
            <a:extLst>
              <a:ext uri="{FF2B5EF4-FFF2-40B4-BE49-F238E27FC236}">
                <a16:creationId xmlns:a16="http://schemas.microsoft.com/office/drawing/2014/main" id="{686E853F-5BCB-C24F-AD7A-D67F8B34B3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E46BC-FB59-1A41-9F9A-AA050EB395B8}"/>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248920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60F2-6B0B-664C-ACFF-5E98742FD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838AC8-6DC1-494C-B5BB-E4986D0DA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0AE9C2-7BB4-7744-82CC-1B514576D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E91DE-7949-FD4B-8860-60DD7C024DD2}"/>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6" name="Footer Placeholder 5">
            <a:extLst>
              <a:ext uri="{FF2B5EF4-FFF2-40B4-BE49-F238E27FC236}">
                <a16:creationId xmlns:a16="http://schemas.microsoft.com/office/drawing/2014/main" id="{24E2FCB4-A6C9-484E-8E9D-B640DF9A8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80384-398D-2B4B-BD96-A2A7123B3819}"/>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240729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3291-6986-2249-AF02-3186C43AD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DA831-B8D8-8F4C-B0A0-72BA990C4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BE7F94-9FE8-654D-974A-73FE1EC33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E2E54-83C9-C549-966C-5DE441BB8392}"/>
              </a:ext>
            </a:extLst>
          </p:cNvPr>
          <p:cNvSpPr>
            <a:spLocks noGrp="1"/>
          </p:cNvSpPr>
          <p:nvPr>
            <p:ph type="dt" sz="half" idx="10"/>
          </p:nvPr>
        </p:nvSpPr>
        <p:spPr/>
        <p:txBody>
          <a:bodyPr/>
          <a:lstStyle/>
          <a:p>
            <a:fld id="{8ECE5731-D008-8344-A81F-CDC8698149C3}" type="datetimeFigureOut">
              <a:rPr lang="en-US" smtClean="0"/>
              <a:t>2/24/23</a:t>
            </a:fld>
            <a:endParaRPr lang="en-US"/>
          </a:p>
        </p:txBody>
      </p:sp>
      <p:sp>
        <p:nvSpPr>
          <p:cNvPr id="6" name="Footer Placeholder 5">
            <a:extLst>
              <a:ext uri="{FF2B5EF4-FFF2-40B4-BE49-F238E27FC236}">
                <a16:creationId xmlns:a16="http://schemas.microsoft.com/office/drawing/2014/main" id="{8FEC8D64-3A43-3E4A-BE81-BBB873F1E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70AE1-C813-0745-9F34-DCDBEA4D6DBD}"/>
              </a:ext>
            </a:extLst>
          </p:cNvPr>
          <p:cNvSpPr>
            <a:spLocks noGrp="1"/>
          </p:cNvSpPr>
          <p:nvPr>
            <p:ph type="sldNum" sz="quarter" idx="12"/>
          </p:nvPr>
        </p:nvSpPr>
        <p:spPr/>
        <p:txBody>
          <a:bodyPr/>
          <a:lstStyle/>
          <a:p>
            <a:fld id="{B1693270-A2D5-754A-917F-12DA4F0A8D4E}" type="slidenum">
              <a:rPr lang="en-US" smtClean="0"/>
              <a:t>‹#›</a:t>
            </a:fld>
            <a:endParaRPr lang="en-US"/>
          </a:p>
        </p:txBody>
      </p:sp>
    </p:spTree>
    <p:extLst>
      <p:ext uri="{BB962C8B-B14F-4D97-AF65-F5344CB8AC3E}">
        <p14:creationId xmlns:p14="http://schemas.microsoft.com/office/powerpoint/2010/main" val="37424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647A6-9D1B-1B47-B05D-16865DE6B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C7DDD0-97B2-FD41-BC9D-E1DD591275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76675-3378-0449-A259-CE62DDD52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E5731-D008-8344-A81F-CDC8698149C3}" type="datetimeFigureOut">
              <a:rPr lang="en-US" smtClean="0"/>
              <a:t>2/24/23</a:t>
            </a:fld>
            <a:endParaRPr lang="en-US"/>
          </a:p>
        </p:txBody>
      </p:sp>
      <p:sp>
        <p:nvSpPr>
          <p:cNvPr id="5" name="Footer Placeholder 4">
            <a:extLst>
              <a:ext uri="{FF2B5EF4-FFF2-40B4-BE49-F238E27FC236}">
                <a16:creationId xmlns:a16="http://schemas.microsoft.com/office/drawing/2014/main" id="{B4D95739-EC7B-C647-AE1A-485A64E47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B59D18-7A4D-1C4A-8AC0-B1B27F748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3270-A2D5-754A-917F-12DA4F0A8D4E}" type="slidenum">
              <a:rPr lang="en-US" smtClean="0"/>
              <a:t>‹#›</a:t>
            </a:fld>
            <a:endParaRPr lang="en-US"/>
          </a:p>
        </p:txBody>
      </p:sp>
    </p:spTree>
    <p:extLst>
      <p:ext uri="{BB962C8B-B14F-4D97-AF65-F5344CB8AC3E}">
        <p14:creationId xmlns:p14="http://schemas.microsoft.com/office/powerpoint/2010/main" val="141455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99B3D-7010-D441-9B83-3944628EBC67}"/>
              </a:ext>
            </a:extLst>
          </p:cNvPr>
          <p:cNvSpPr>
            <a:spLocks noGrp="1"/>
          </p:cNvSpPr>
          <p:nvPr>
            <p:ph type="ctrTitle"/>
          </p:nvPr>
        </p:nvSpPr>
        <p:spPr>
          <a:xfrm>
            <a:off x="1094095" y="851517"/>
            <a:ext cx="5238466" cy="2991416"/>
          </a:xfrm>
        </p:spPr>
        <p:txBody>
          <a:bodyPr anchor="b">
            <a:normAutofit/>
          </a:bodyPr>
          <a:lstStyle/>
          <a:p>
            <a:pPr algn="l"/>
            <a:r>
              <a:rPr lang="en-US" sz="5100"/>
              <a:t>Weddings Reform and Religious-only Marriages </a:t>
            </a:r>
          </a:p>
        </p:txBody>
      </p:sp>
      <p:sp>
        <p:nvSpPr>
          <p:cNvPr id="3" name="Subtitle 2">
            <a:extLst>
              <a:ext uri="{FF2B5EF4-FFF2-40B4-BE49-F238E27FC236}">
                <a16:creationId xmlns:a16="http://schemas.microsoft.com/office/drawing/2014/main" id="{B96174B3-8D17-C144-98BF-4D9E3F4FC390}"/>
              </a:ext>
            </a:extLst>
          </p:cNvPr>
          <p:cNvSpPr>
            <a:spLocks noGrp="1"/>
          </p:cNvSpPr>
          <p:nvPr>
            <p:ph type="subTitle" idx="1"/>
          </p:nvPr>
        </p:nvSpPr>
        <p:spPr>
          <a:xfrm>
            <a:off x="1094096" y="5269832"/>
            <a:ext cx="4167115" cy="736651"/>
          </a:xfrm>
        </p:spPr>
        <p:txBody>
          <a:bodyPr anchor="t">
            <a:normAutofit fontScale="92500" lnSpcReduction="20000"/>
          </a:bodyPr>
          <a:lstStyle/>
          <a:p>
            <a:pPr algn="l"/>
            <a:r>
              <a:rPr lang="en-GB"/>
              <a:t>Dr Rajnaara Akhtar</a:t>
            </a:r>
          </a:p>
          <a:p>
            <a:pPr algn="l"/>
            <a:r>
              <a:rPr lang="en-GB"/>
              <a:t>Prof Rebecca Probert</a:t>
            </a:r>
          </a:p>
        </p:txBody>
      </p:sp>
      <p:pic>
        <p:nvPicPr>
          <p:cNvPr id="4" name="Picture 8" descr="A person and person dancing&#10;&#10;">
            <a:extLst>
              <a:ext uri="{FF2B5EF4-FFF2-40B4-BE49-F238E27FC236}">
                <a16:creationId xmlns:a16="http://schemas.microsoft.com/office/drawing/2014/main" id="{B2A22B7F-48E1-1441-B96D-9CDD2EA370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376543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A40D-0CEC-714A-91CE-7FD389AC21E5}"/>
              </a:ext>
            </a:extLst>
          </p:cNvPr>
          <p:cNvSpPr>
            <a:spLocks noGrp="1"/>
          </p:cNvSpPr>
          <p:nvPr>
            <p:ph type="title"/>
          </p:nvPr>
        </p:nvSpPr>
        <p:spPr>
          <a:xfrm>
            <a:off x="5297762" y="329184"/>
            <a:ext cx="6251110" cy="1783080"/>
          </a:xfrm>
        </p:spPr>
        <p:txBody>
          <a:bodyPr anchor="b">
            <a:normAutofit/>
          </a:bodyPr>
          <a:lstStyle/>
          <a:p>
            <a:r>
              <a:rPr lang="en-US" sz="5400"/>
              <a:t>Overview</a:t>
            </a:r>
          </a:p>
        </p:txBody>
      </p:sp>
      <p:pic>
        <p:nvPicPr>
          <p:cNvPr id="6" name="Picture 5" descr="A group of vases are filled with flowers&#10;&#10;">
            <a:extLst>
              <a:ext uri="{FF2B5EF4-FFF2-40B4-BE49-F238E27FC236}">
                <a16:creationId xmlns:a16="http://schemas.microsoft.com/office/drawing/2014/main" id="{B6976C6C-FF2A-7F4A-A6EA-D0016F461B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9985A4AD-9CBC-E74D-9102-CF4827890724}"/>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1700">
                <a:cs typeface="Calibri"/>
              </a:rPr>
              <a:t>Investigating a wide range of non-legally binding wedding ceremonies in various communities </a:t>
            </a:r>
          </a:p>
          <a:p>
            <a:pPr lvl="1"/>
            <a:r>
              <a:rPr lang="en-US" sz="1700">
                <a:cs typeface="Calibri"/>
              </a:rPr>
              <a:t>Nature of ceremonies</a:t>
            </a:r>
            <a:endParaRPr lang="en-US" sz="1700">
              <a:ea typeface="Calibri"/>
              <a:cs typeface="Calibri"/>
            </a:endParaRPr>
          </a:p>
          <a:p>
            <a:pPr lvl="1"/>
            <a:r>
              <a:rPr lang="en-US" sz="1700">
                <a:cs typeface="Calibri"/>
              </a:rPr>
              <a:t>Beliefs, practices and desires of those involved – couples and celebrants</a:t>
            </a:r>
            <a:endParaRPr lang="en-US" sz="1700">
              <a:ea typeface="Calibri"/>
              <a:cs typeface="Calibri"/>
            </a:endParaRPr>
          </a:p>
          <a:p>
            <a:pPr lvl="1"/>
            <a:r>
              <a:rPr lang="en-US" sz="1700">
                <a:cs typeface="Calibri"/>
              </a:rPr>
              <a:t>Impact of Law Commission reform proposals </a:t>
            </a:r>
            <a:endParaRPr lang="en-US" sz="1700">
              <a:ea typeface="Calibri"/>
              <a:cs typeface="Calibri"/>
            </a:endParaRPr>
          </a:p>
          <a:p>
            <a:r>
              <a:rPr lang="en-US" sz="1700">
                <a:cs typeface="Calibri"/>
              </a:rPr>
              <a:t>Investigating both religious and non-religious marriage practices</a:t>
            </a:r>
            <a:endParaRPr lang="en-US" sz="1700">
              <a:ea typeface="Calibri"/>
              <a:cs typeface="Calibri"/>
            </a:endParaRPr>
          </a:p>
          <a:p>
            <a:r>
              <a:rPr lang="en-US" sz="1700">
                <a:cs typeface="Calibri"/>
              </a:rPr>
              <a:t>Overall aims: find out who is opting for non-legally binding ceremonies, reasons for doing so, the role of those who perform them, and potential impact of different proposals for reform. </a:t>
            </a:r>
          </a:p>
          <a:p>
            <a:r>
              <a:rPr lang="en-US" sz="1700">
                <a:ea typeface="Calibri"/>
                <a:cs typeface="Calibri"/>
              </a:rPr>
              <a:t>Focus: couples who had a non-legally binding ceremony only or first</a:t>
            </a:r>
          </a:p>
          <a:p>
            <a:endParaRPr lang="en-US" sz="1700"/>
          </a:p>
        </p:txBody>
      </p:sp>
    </p:spTree>
    <p:extLst>
      <p:ext uri="{BB962C8B-B14F-4D97-AF65-F5344CB8AC3E}">
        <p14:creationId xmlns:p14="http://schemas.microsoft.com/office/powerpoint/2010/main" val="10680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1FCA-E0FC-3B44-ADC0-68FA14817408}"/>
              </a:ext>
            </a:extLst>
          </p:cNvPr>
          <p:cNvSpPr>
            <a:spLocks noGrp="1"/>
          </p:cNvSpPr>
          <p:nvPr>
            <p:ph type="title"/>
          </p:nvPr>
        </p:nvSpPr>
        <p:spPr>
          <a:xfrm>
            <a:off x="1143000" y="990599"/>
            <a:ext cx="9906000" cy="685800"/>
          </a:xfrm>
        </p:spPr>
        <p:txBody>
          <a:bodyPr anchor="t">
            <a:normAutofit/>
          </a:bodyPr>
          <a:lstStyle/>
          <a:p>
            <a:r>
              <a:rPr lang="en-US" sz="4000"/>
              <a:t>Non-Legally binding (NLB) ceremony first</a:t>
            </a:r>
          </a:p>
        </p:txBody>
      </p:sp>
      <p:graphicFrame>
        <p:nvGraphicFramePr>
          <p:cNvPr id="5" name="Content Placeholder 2" descr="Chart explaining the types of ceremonies entered into by couples">
            <a:extLst>
              <a:ext uri="{FF2B5EF4-FFF2-40B4-BE49-F238E27FC236}">
                <a16:creationId xmlns:a16="http://schemas.microsoft.com/office/drawing/2014/main" id="{A5C82296-DE7A-3AA8-3A2B-8BD9029E03EF}"/>
              </a:ext>
            </a:extLst>
          </p:cNvPr>
          <p:cNvGraphicFramePr>
            <a:graphicFrameLocks noGrp="1"/>
          </p:cNvGraphicFramePr>
          <p:nvPr>
            <p:ph idx="1"/>
            <p:extLst>
              <p:ext uri="{D42A27DB-BD31-4B8C-83A1-F6EECF244321}">
                <p14:modId xmlns:p14="http://schemas.microsoft.com/office/powerpoint/2010/main" val="104910523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35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3D53-1B67-7D4F-9942-D55AB3220F98}"/>
              </a:ext>
            </a:extLst>
          </p:cNvPr>
          <p:cNvSpPr>
            <a:spLocks noGrp="1"/>
          </p:cNvSpPr>
          <p:nvPr>
            <p:ph type="title"/>
          </p:nvPr>
        </p:nvSpPr>
        <p:spPr>
          <a:xfrm>
            <a:off x="8006085" y="1129084"/>
            <a:ext cx="3689091" cy="1960157"/>
          </a:xfrm>
        </p:spPr>
        <p:txBody>
          <a:bodyPr>
            <a:normAutofit/>
          </a:bodyPr>
          <a:lstStyle/>
          <a:p>
            <a:r>
              <a:rPr lang="en-US" sz="3400"/>
              <a:t>Why Muslim couples have NLB (nikah) ceremonies</a:t>
            </a:r>
          </a:p>
        </p:txBody>
      </p:sp>
      <p:pic>
        <p:nvPicPr>
          <p:cNvPr id="5" name="Picture 4" descr="A person and person kissing&#10;&#10;">
            <a:extLst>
              <a:ext uri="{FF2B5EF4-FFF2-40B4-BE49-F238E27FC236}">
                <a16:creationId xmlns:a16="http://schemas.microsoft.com/office/drawing/2014/main" id="{064F6F7D-5562-DE40-BEE5-733DEE7298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859B964A-D2C1-734F-A79F-29DAAD216B8E}"/>
              </a:ext>
            </a:extLst>
          </p:cNvPr>
          <p:cNvSpPr>
            <a:spLocks noGrp="1"/>
          </p:cNvSpPr>
          <p:nvPr>
            <p:ph idx="1"/>
          </p:nvPr>
        </p:nvSpPr>
        <p:spPr>
          <a:xfrm>
            <a:off x="7584141" y="2958353"/>
            <a:ext cx="4111035" cy="3065929"/>
          </a:xfrm>
        </p:spPr>
        <p:txBody>
          <a:bodyPr vert="horz" lIns="91440" tIns="45720" rIns="91440" bIns="45720" rtlCol="0" anchor="t">
            <a:normAutofit lnSpcReduction="10000"/>
          </a:bodyPr>
          <a:lstStyle/>
          <a:p>
            <a:pPr marL="285750" indent="-285750"/>
            <a:r>
              <a:rPr lang="en-US" sz="1500" b="1" i="1" dirty="0"/>
              <a:t>More important than legal wedding</a:t>
            </a:r>
            <a:endParaRPr lang="en-US" dirty="0">
              <a:cs typeface="Calibri" panose="020F0502020204030204"/>
            </a:endParaRPr>
          </a:p>
          <a:p>
            <a:pPr marL="0" indent="0">
              <a:buNone/>
            </a:pPr>
            <a:r>
              <a:rPr lang="en-US" sz="1500" dirty="0">
                <a:ea typeface="+mn-lt"/>
                <a:cs typeface="+mn-lt"/>
              </a:rPr>
              <a:t>‘</a:t>
            </a:r>
            <a:r>
              <a:rPr lang="en-GB" sz="1500" dirty="0">
                <a:ea typeface="+mn-lt"/>
                <a:cs typeface="+mn-lt"/>
              </a:rPr>
              <a:t>It’s the only valid form of ceremony in terms of my religion’</a:t>
            </a:r>
            <a:endParaRPr lang="en-US" dirty="0"/>
          </a:p>
          <a:p>
            <a:pPr marL="0" indent="0">
              <a:buNone/>
            </a:pPr>
            <a:r>
              <a:rPr lang="en-GB" sz="1500" dirty="0"/>
              <a:t>‘I could have had a civil ceremony but that doesn’t mean I’m married in our terms, as a Muslim. You’re only married once you’ve had the nikah..’</a:t>
            </a:r>
            <a:endParaRPr lang="en-GB" sz="1500" dirty="0">
              <a:cs typeface="Calibri"/>
            </a:endParaRPr>
          </a:p>
          <a:p>
            <a:r>
              <a:rPr lang="en-GB" sz="1500" b="1" i="1" dirty="0"/>
              <a:t>Necessary to enable relationship</a:t>
            </a:r>
            <a:endParaRPr lang="en-GB" sz="1500" b="1" i="1" dirty="0">
              <a:cs typeface="Calibri"/>
            </a:endParaRPr>
          </a:p>
          <a:p>
            <a:pPr marL="0" indent="0">
              <a:buNone/>
            </a:pPr>
            <a:r>
              <a:rPr lang="en-GB" sz="1500" dirty="0"/>
              <a:t>‘no intimate relationship. Only through marriage.’ </a:t>
            </a:r>
          </a:p>
          <a:p>
            <a:pPr marL="0" indent="0">
              <a:buNone/>
            </a:pPr>
            <a:r>
              <a:rPr lang="en-GB" sz="1500" dirty="0"/>
              <a:t>‘we’ve known each other a long time so we were extremely close in terms of the emotional aspect of things but physical intimacy, yeah, it would have had to have been marriage before.’ </a:t>
            </a:r>
            <a:endParaRPr lang="en-GB" sz="1500" dirty="0">
              <a:cs typeface="Calibri"/>
            </a:endParaRPr>
          </a:p>
          <a:p>
            <a:endParaRPr lang="en-GB" sz="1100"/>
          </a:p>
          <a:p>
            <a:pPr marL="0" indent="0">
              <a:buNone/>
            </a:pPr>
            <a:endParaRPr lang="en-GB" sz="1100"/>
          </a:p>
          <a:p>
            <a:endParaRPr lang="en-US" sz="1100"/>
          </a:p>
        </p:txBody>
      </p:sp>
    </p:spTree>
    <p:extLst>
      <p:ext uri="{BB962C8B-B14F-4D97-AF65-F5344CB8AC3E}">
        <p14:creationId xmlns:p14="http://schemas.microsoft.com/office/powerpoint/2010/main" val="314902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351D0-D526-6E41-B721-4B33B0C8D5CB}"/>
              </a:ext>
            </a:extLst>
          </p:cNvPr>
          <p:cNvSpPr>
            <a:spLocks noGrp="1"/>
          </p:cNvSpPr>
          <p:nvPr>
            <p:ph type="title"/>
          </p:nvPr>
        </p:nvSpPr>
        <p:spPr>
          <a:xfrm>
            <a:off x="838200" y="365125"/>
            <a:ext cx="10515600" cy="1325563"/>
          </a:xfrm>
        </p:spPr>
        <p:txBody>
          <a:bodyPr>
            <a:normAutofit/>
          </a:bodyPr>
          <a:lstStyle/>
          <a:p>
            <a:r>
              <a:rPr lang="en-US" sz="5400"/>
              <a:t>Why imams conduct NLB</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5557F302-DF9C-7540-B3F8-17EB2DA53629}"/>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000" b="1" dirty="0"/>
              <a:t>Performing a religious role</a:t>
            </a:r>
          </a:p>
          <a:p>
            <a:pPr marL="0" indent="0">
              <a:buNone/>
            </a:pPr>
            <a:r>
              <a:rPr lang="en-GB" sz="2000" dirty="0"/>
              <a:t>‘As we believe that the nikah</a:t>
            </a:r>
            <a:r>
              <a:rPr lang="en-GB" sz="2000" i="1" dirty="0"/>
              <a:t> </a:t>
            </a:r>
            <a:r>
              <a:rPr lang="en-GB" sz="2000" dirty="0"/>
              <a:t>and the marriage is part of the religion, it is not only worldly matter, it is part of our faith, part of our religion, and so the imam and the Islamic centre has to facilitate it for the Muslim community.’</a:t>
            </a:r>
            <a:endParaRPr lang="en-GB" sz="2000" dirty="0">
              <a:cs typeface="Calibri"/>
            </a:endParaRPr>
          </a:p>
          <a:p>
            <a:pPr marL="0" indent="0">
              <a:buNone/>
            </a:pPr>
            <a:endParaRPr lang="en-GB" sz="2000" dirty="0">
              <a:ea typeface="+mn-lt"/>
              <a:cs typeface="+mn-lt"/>
            </a:endParaRPr>
          </a:p>
          <a:p>
            <a:pPr marL="0" indent="0">
              <a:buNone/>
            </a:pPr>
            <a:r>
              <a:rPr lang="en-US" sz="2000" b="1" dirty="0">
                <a:ea typeface="+mn-lt"/>
                <a:cs typeface="+mn-lt"/>
              </a:rPr>
              <a:t>Barriers to </a:t>
            </a:r>
            <a:r>
              <a:rPr lang="en-GB" sz="2000" b="1" dirty="0">
                <a:ea typeface="+mn-lt"/>
                <a:cs typeface="+mn-lt"/>
              </a:rPr>
              <a:t>Certified Places of Worship becoming registered for wedding</a:t>
            </a:r>
            <a:endParaRPr lang="en-GB" b="1" dirty="0"/>
          </a:p>
          <a:p>
            <a:pPr marL="0" indent="0">
              <a:buNone/>
            </a:pPr>
            <a:r>
              <a:rPr lang="en-GB" sz="2000" dirty="0"/>
              <a:t>‘We applied for registration of the centre last year and …. we’re still here now in November, 12 months later, with no paperwork and continuous headaches from them … I don’t know whether it’s Covid or just the inability to be able to deal with an application, I don’t understand what’s going on between them… so, we did actually apply for being registered.’</a:t>
            </a:r>
            <a:endParaRPr lang="en-GB" sz="2000" dirty="0">
              <a:cs typeface="Calibri"/>
            </a:endParaRPr>
          </a:p>
          <a:p>
            <a:pPr marL="0" indent="0">
              <a:buNone/>
            </a:pPr>
            <a:endParaRPr lang="en-GB" sz="2000" dirty="0">
              <a:cs typeface="Calibri"/>
            </a:endParaRPr>
          </a:p>
          <a:p>
            <a:endParaRPr lang="en-US" sz="2000"/>
          </a:p>
        </p:txBody>
      </p:sp>
    </p:spTree>
    <p:extLst>
      <p:ext uri="{BB962C8B-B14F-4D97-AF65-F5344CB8AC3E}">
        <p14:creationId xmlns:p14="http://schemas.microsoft.com/office/powerpoint/2010/main" val="119550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B95D"/>
            </a:solidFill>
          </a:ln>
        </p:spPr>
        <p:style>
          <a:lnRef idx="1">
            <a:schemeClr val="accent1"/>
          </a:lnRef>
          <a:fillRef idx="0">
            <a:schemeClr val="accent1"/>
          </a:fillRef>
          <a:effectRef idx="0">
            <a:schemeClr val="accent1"/>
          </a:effectRef>
          <a:fontRef idx="minor">
            <a:schemeClr val="tx1"/>
          </a:fontRef>
        </p:style>
      </p:cxnSp>
      <p:pic>
        <p:nvPicPr>
          <p:cNvPr id="5" name="Picture 4" descr="A group of wine glasses&#10;&#10;">
            <a:extLst>
              <a:ext uri="{FF2B5EF4-FFF2-40B4-BE49-F238E27FC236}">
                <a16:creationId xmlns:a16="http://schemas.microsoft.com/office/drawing/2014/main" id="{A20FFB7E-C6D5-D849-8DED-492AB657A7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CC332B61-0B0C-334B-9D05-58AEA8C06A27}"/>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000" b="1" i="1" dirty="0"/>
              <a:t>Delay</a:t>
            </a:r>
          </a:p>
          <a:p>
            <a:r>
              <a:rPr lang="en-US" sz="2000" dirty="0"/>
              <a:t>Legal or administrative barrier</a:t>
            </a:r>
          </a:p>
          <a:p>
            <a:r>
              <a:rPr lang="en-US" sz="2000" dirty="0"/>
              <a:t>Delay in getting round to it, ‘life’ getting in the way</a:t>
            </a:r>
          </a:p>
          <a:p>
            <a:r>
              <a:rPr lang="en-US" sz="2000" dirty="0"/>
              <a:t>Deliberate delay – to test the relationship</a:t>
            </a:r>
          </a:p>
          <a:p>
            <a:pPr marL="0" indent="0">
              <a:buNone/>
            </a:pPr>
            <a:endParaRPr lang="en-US" sz="2000" dirty="0"/>
          </a:p>
          <a:p>
            <a:pPr marL="0" indent="0">
              <a:buNone/>
            </a:pPr>
            <a:r>
              <a:rPr lang="en-US" sz="2000" b="1" i="1" dirty="0"/>
              <a:t>Omit</a:t>
            </a:r>
          </a:p>
          <a:p>
            <a:r>
              <a:rPr lang="en-US" sz="2000" dirty="0"/>
              <a:t>Financial considerations</a:t>
            </a:r>
          </a:p>
          <a:p>
            <a:r>
              <a:rPr lang="en-US" sz="2000" dirty="0"/>
              <a:t>Unable to access legal wedding</a:t>
            </a:r>
          </a:p>
          <a:p>
            <a:r>
              <a:rPr lang="en-US" sz="2000" dirty="0"/>
              <a:t>No desire to legally marry</a:t>
            </a:r>
            <a:endParaRPr lang="en-US" sz="2000" dirty="0">
              <a:cs typeface="Calibri"/>
            </a:endParaRPr>
          </a:p>
          <a:p>
            <a:endParaRPr lang="en-US" sz="2000" dirty="0"/>
          </a:p>
          <a:p>
            <a:endParaRPr lang="en-US" sz="2000" dirty="0"/>
          </a:p>
        </p:txBody>
      </p:sp>
      <p:sp>
        <p:nvSpPr>
          <p:cNvPr id="2" name="Title 1">
            <a:extLst>
              <a:ext uri="{FF2B5EF4-FFF2-40B4-BE49-F238E27FC236}">
                <a16:creationId xmlns:a16="http://schemas.microsoft.com/office/drawing/2014/main" id="{C6CFA8C3-038D-1D49-A848-DCBC6D7E0BDA}"/>
              </a:ext>
            </a:extLst>
          </p:cNvPr>
          <p:cNvSpPr>
            <a:spLocks noGrp="1"/>
          </p:cNvSpPr>
          <p:nvPr>
            <p:ph type="title"/>
          </p:nvPr>
        </p:nvSpPr>
        <p:spPr>
          <a:xfrm>
            <a:off x="4965430" y="629268"/>
            <a:ext cx="6586491" cy="1286160"/>
          </a:xfrm>
        </p:spPr>
        <p:txBody>
          <a:bodyPr anchor="b">
            <a:normAutofit/>
          </a:bodyPr>
          <a:lstStyle/>
          <a:p>
            <a:r>
              <a:rPr lang="en-US" sz="4100" dirty="0"/>
              <a:t>Reason for delaying or omitting a legal wedding</a:t>
            </a:r>
          </a:p>
        </p:txBody>
      </p:sp>
    </p:spTree>
    <p:extLst>
      <p:ext uri="{BB962C8B-B14F-4D97-AF65-F5344CB8AC3E}">
        <p14:creationId xmlns:p14="http://schemas.microsoft.com/office/powerpoint/2010/main" val="66339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85CB-A821-41F9-96D5-1793440AECC3}"/>
              </a:ext>
            </a:extLst>
          </p:cNvPr>
          <p:cNvSpPr>
            <a:spLocks noGrp="1"/>
          </p:cNvSpPr>
          <p:nvPr>
            <p:ph type="title"/>
          </p:nvPr>
        </p:nvSpPr>
        <p:spPr>
          <a:xfrm>
            <a:off x="643468" y="643467"/>
            <a:ext cx="4620584" cy="690877"/>
          </a:xfrm>
        </p:spPr>
        <p:txBody>
          <a:bodyPr vert="horz" lIns="91440" tIns="45720" rIns="91440" bIns="45720" rtlCol="0" anchor="b">
            <a:normAutofit/>
          </a:bodyPr>
          <a:lstStyle/>
          <a:p>
            <a:r>
              <a:rPr lang="en-US" sz="3700">
                <a:cs typeface="Calibri Light"/>
              </a:rPr>
              <a:t>Misunderstandings?</a:t>
            </a:r>
          </a:p>
        </p:txBody>
      </p:sp>
      <p:sp>
        <p:nvSpPr>
          <p:cNvPr id="3" name="TextBox 2">
            <a:extLst>
              <a:ext uri="{FF2B5EF4-FFF2-40B4-BE49-F238E27FC236}">
                <a16:creationId xmlns:a16="http://schemas.microsoft.com/office/drawing/2014/main" id="{F540D60C-8E74-0DE8-EB00-85EEF09433AF}"/>
              </a:ext>
            </a:extLst>
          </p:cNvPr>
          <p:cNvSpPr txBox="1"/>
          <p:nvPr/>
        </p:nvSpPr>
        <p:spPr>
          <a:xfrm>
            <a:off x="701260" y="2054087"/>
            <a:ext cx="516834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Most interviewees knew that their religious ceremony was not legally </a:t>
            </a:r>
            <a:r>
              <a:rPr lang="en-US" sz="2000" err="1">
                <a:cs typeface="Calibri"/>
              </a:rPr>
              <a:t>recognised</a:t>
            </a:r>
            <a:r>
              <a:rPr lang="en-US" sz="2000">
                <a:cs typeface="Calibri"/>
              </a:rPr>
              <a:t> at the time they entered into it.</a:t>
            </a:r>
            <a:endParaRPr lang="en-US"/>
          </a:p>
          <a:p>
            <a:endParaRPr lang="en-US" sz="2000">
              <a:cs typeface="Calibri"/>
            </a:endParaRPr>
          </a:p>
          <a:p>
            <a:r>
              <a:rPr lang="en-US" sz="2000">
                <a:cs typeface="Calibri"/>
              </a:rPr>
              <a:t>One had not been aware but suspected that her husband had been</a:t>
            </a:r>
            <a:r>
              <a:rPr lang="en-US" sz="2000">
                <a:ea typeface="+mn-lt"/>
                <a:cs typeface="+mn-lt"/>
              </a:rPr>
              <a:t>: ‘ I think he absolutely knew all of this which is why, you know, he was always going to be in a more powerful position, because he was aware of this and I wasn’t.’ </a:t>
            </a:r>
          </a:p>
          <a:p>
            <a:endParaRPr lang="en-US" sz="2000">
              <a:cs typeface="Calibri"/>
            </a:endParaRPr>
          </a:p>
          <a:p>
            <a:r>
              <a:rPr lang="en-US" sz="2000">
                <a:cs typeface="Calibri"/>
              </a:rPr>
              <a:t>Little evidence of the common-law marriage myth influencing </a:t>
            </a:r>
            <a:r>
              <a:rPr lang="en-US" sz="2000" err="1">
                <a:cs typeface="Calibri"/>
              </a:rPr>
              <a:t>behaviour</a:t>
            </a:r>
            <a:endParaRPr lang="en-US" sz="2000">
              <a:cs typeface="Calibri"/>
            </a:endParaRPr>
          </a:p>
        </p:txBody>
      </p:sp>
      <p:pic>
        <p:nvPicPr>
          <p:cNvPr id="5" name="Picture 4" descr="A close up image of chess pawns">
            <a:extLst>
              <a:ext uri="{FF2B5EF4-FFF2-40B4-BE49-F238E27FC236}">
                <a16:creationId xmlns:a16="http://schemas.microsoft.com/office/drawing/2014/main" id="{7AAE56A4-1CD7-3AAD-0F86-9ABEDA9002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6346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EA0B-3BD3-6B44-80AF-A97CB3F0D337}"/>
              </a:ext>
            </a:extLst>
          </p:cNvPr>
          <p:cNvSpPr>
            <a:spLocks noGrp="1"/>
          </p:cNvSpPr>
          <p:nvPr>
            <p:ph type="title"/>
          </p:nvPr>
        </p:nvSpPr>
        <p:spPr>
          <a:xfrm>
            <a:off x="6513788" y="365125"/>
            <a:ext cx="4840010" cy="1807305"/>
          </a:xfrm>
        </p:spPr>
        <p:txBody>
          <a:bodyPr>
            <a:normAutofit/>
          </a:bodyPr>
          <a:lstStyle/>
          <a:p>
            <a:r>
              <a:rPr lang="en-US"/>
              <a:t>Knowledge	</a:t>
            </a:r>
          </a:p>
        </p:txBody>
      </p:sp>
      <p:pic>
        <p:nvPicPr>
          <p:cNvPr id="12" name="Picture 11" descr="A group of wooden sculptures&#10;&#10;">
            <a:extLst>
              <a:ext uri="{FF2B5EF4-FFF2-40B4-BE49-F238E27FC236}">
                <a16:creationId xmlns:a16="http://schemas.microsoft.com/office/drawing/2014/main" id="{4B8273AB-8986-2442-95FE-7AA568EC43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74411DD-5C32-C642-BA46-6AB9133AE2FD}"/>
              </a:ext>
            </a:extLst>
          </p:cNvPr>
          <p:cNvSpPr>
            <a:spLocks noGrp="1"/>
          </p:cNvSpPr>
          <p:nvPr>
            <p:ph idx="1"/>
          </p:nvPr>
        </p:nvSpPr>
        <p:spPr>
          <a:xfrm>
            <a:off x="6513788" y="2333297"/>
            <a:ext cx="4840010" cy="3843666"/>
          </a:xfrm>
        </p:spPr>
        <p:txBody>
          <a:bodyPr vert="horz" lIns="91440" tIns="45720" rIns="91440" bIns="45720" rtlCol="0" anchor="t">
            <a:normAutofit/>
          </a:bodyPr>
          <a:lstStyle/>
          <a:p>
            <a:pPr marL="0" indent="0">
              <a:buNone/>
            </a:pPr>
            <a:r>
              <a:rPr lang="en-US" sz="2000"/>
              <a:t>Differing views as to levels of awareness across Muslim communities about the status of the nikah</a:t>
            </a:r>
            <a:endParaRPr lang="en-US" sz="2000" b="1"/>
          </a:p>
          <a:p>
            <a:pPr marL="0" indent="0">
              <a:buNone/>
            </a:pPr>
            <a:endParaRPr lang="en-US" sz="2000"/>
          </a:p>
          <a:p>
            <a:pPr marL="0" indent="0">
              <a:buNone/>
            </a:pPr>
            <a:r>
              <a:rPr lang="en-US" sz="2000"/>
              <a:t>‘so much awareness about it’ </a:t>
            </a:r>
          </a:p>
          <a:p>
            <a:pPr marL="0" indent="0">
              <a:buNone/>
            </a:pPr>
            <a:r>
              <a:rPr lang="en-US" sz="2000"/>
              <a:t>‘</a:t>
            </a:r>
            <a:r>
              <a:rPr lang="en-GB" sz="2000"/>
              <a:t>Even educated women… Their families told them, “This is all you need to do.” And then, you know, ten, 15, 20 years down the line, they find themselves in a very difficult position </a:t>
            </a:r>
            <a:endParaRPr lang="en-GB" sz="2000">
              <a:cs typeface="Calibri"/>
            </a:endParaRPr>
          </a:p>
          <a:p>
            <a:pPr marL="0" indent="0">
              <a:buNone/>
            </a:pPr>
            <a:endParaRPr lang="en-GB" sz="2000"/>
          </a:p>
          <a:p>
            <a:pPr marL="0" indent="0">
              <a:buNone/>
            </a:pPr>
            <a:endParaRPr lang="en-US" sz="2000"/>
          </a:p>
        </p:txBody>
      </p:sp>
    </p:spTree>
    <p:extLst>
      <p:ext uri="{BB962C8B-B14F-4D97-AF65-F5344CB8AC3E}">
        <p14:creationId xmlns:p14="http://schemas.microsoft.com/office/powerpoint/2010/main" val="165803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plications of wedding and cohabitation reform">
            <a:extLst>
              <a:ext uri="{FF2B5EF4-FFF2-40B4-BE49-F238E27FC236}">
                <a16:creationId xmlns:a16="http://schemas.microsoft.com/office/drawing/2014/main" id="{974C69B9-5F2D-476E-B706-E4B8B7156FF9}"/>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249AA15-5EE2-AA47-990B-C0745E52223F}"/>
              </a:ext>
            </a:extLst>
          </p:cNvPr>
          <p:cNvSpPr>
            <a:spLocks noGrp="1"/>
          </p:cNvSpPr>
          <p:nvPr>
            <p:ph type="title"/>
          </p:nvPr>
        </p:nvSpPr>
        <p:spPr>
          <a:xfrm>
            <a:off x="838200" y="365125"/>
            <a:ext cx="10515600" cy="1325563"/>
          </a:xfrm>
        </p:spPr>
        <p:txBody>
          <a:bodyPr>
            <a:normAutofit/>
          </a:bodyPr>
          <a:lstStyle/>
          <a:p>
            <a:r>
              <a:rPr lang="en-US">
                <a:solidFill>
                  <a:schemeClr val="tx2"/>
                </a:solidFill>
              </a:rPr>
              <a:t>Implications</a:t>
            </a:r>
            <a:endParaRPr lang="en-US">
              <a:solidFill>
                <a:schemeClr val="tx2"/>
              </a:solidFill>
              <a:cs typeface="Calibri Light"/>
            </a:endParaRPr>
          </a:p>
        </p:txBody>
      </p:sp>
      <p:graphicFrame>
        <p:nvGraphicFramePr>
          <p:cNvPr id="5" name="Content Placeholder 2" descr="Implications of weddings and cohabitation reform">
            <a:extLst>
              <a:ext uri="{FF2B5EF4-FFF2-40B4-BE49-F238E27FC236}">
                <a16:creationId xmlns:a16="http://schemas.microsoft.com/office/drawing/2014/main" id="{CAC2183B-942A-412E-A885-BDEAD9619F85}"/>
              </a:ext>
            </a:extLst>
          </p:cNvPr>
          <p:cNvGraphicFramePr>
            <a:graphicFrameLocks noGrp="1"/>
          </p:cNvGraphicFramePr>
          <p:nvPr>
            <p:ph idx="1"/>
            <p:extLst>
              <p:ext uri="{D42A27DB-BD31-4B8C-83A1-F6EECF244321}">
                <p14:modId xmlns:p14="http://schemas.microsoft.com/office/powerpoint/2010/main" val="2600666277"/>
              </p:ext>
            </p:extLst>
          </p:nvPr>
        </p:nvGraphicFramePr>
        <p:xfrm>
          <a:off x="838200" y="178145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094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647</Words>
  <Application>Microsoft Macintosh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Weddings Reform and Religious-only Marriages </vt:lpstr>
      <vt:lpstr>Overview</vt:lpstr>
      <vt:lpstr>Non-Legally binding (NLB) ceremony first</vt:lpstr>
      <vt:lpstr>Why Muslim couples have NLB (nikah) ceremonies</vt:lpstr>
      <vt:lpstr>Why imams conduct NLB</vt:lpstr>
      <vt:lpstr>Reason for delaying or omitting a legal wedding</vt:lpstr>
      <vt:lpstr>Misunderstandings?</vt:lpstr>
      <vt:lpstr>Knowledge </vt:lpstr>
      <vt:lpstr>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Officiating at weddings: Who are the likely candidates?  </dc:title>
  <dc:creator>Akhtar, Rajnaara</dc:creator>
  <cp:lastModifiedBy>Jonathan Laidlow (Arts and Law)</cp:lastModifiedBy>
  <cp:revision>29</cp:revision>
  <dcterms:created xsi:type="dcterms:W3CDTF">2022-04-06T13:17:40Z</dcterms:created>
  <dcterms:modified xsi:type="dcterms:W3CDTF">2023-02-24T13:24:54Z</dcterms:modified>
</cp:coreProperties>
</file>