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42" r:id="rId3"/>
    <p:sldId id="354" r:id="rId4"/>
    <p:sldId id="355" r:id="rId5"/>
    <p:sldId id="370" r:id="rId6"/>
    <p:sldId id="348" r:id="rId7"/>
    <p:sldId id="352" r:id="rId8"/>
    <p:sldId id="346" r:id="rId9"/>
    <p:sldId id="360" r:id="rId10"/>
    <p:sldId id="367" r:id="rId11"/>
    <p:sldId id="368" r:id="rId12"/>
    <p:sldId id="369" r:id="rId13"/>
    <p:sldId id="362" r:id="rId14"/>
    <p:sldId id="366" r:id="rId15"/>
    <p:sldId id="364" r:id="rId16"/>
    <p:sldId id="363" r:id="rId17"/>
    <p:sldId id="361" r:id="rId18"/>
    <p:sldId id="345" r:id="rId19"/>
    <p:sldId id="344" r:id="rId20"/>
    <p:sldId id="318" r:id="rId21"/>
  </p:sldIdLst>
  <p:sldSz cx="9144000" cy="6858000" type="screen4x3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3756" autoAdjust="0"/>
    <p:restoredTop sz="86424" autoAdjust="0"/>
  </p:normalViewPr>
  <p:slideViewPr>
    <p:cSldViewPr>
      <p:cViewPr varScale="1">
        <p:scale>
          <a:sx n="79" d="100"/>
          <a:sy n="79" d="100"/>
        </p:scale>
        <p:origin x="208" y="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632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-4136"/>
    </p:cViewPr>
  </p:sorterViewPr>
  <p:notesViewPr>
    <p:cSldViewPr>
      <p:cViewPr>
        <p:scale>
          <a:sx n="88" d="100"/>
          <a:sy n="88" d="100"/>
        </p:scale>
        <p:origin x="1916" y="-63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87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087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>
              <a:defRPr sz="1200"/>
            </a:lvl1pPr>
          </a:lstStyle>
          <a:p>
            <a:fld id="{9F53B2E5-2486-417E-8610-8AEF0C6E4CCD}" type="datetimeFigureOut">
              <a:rPr lang="en-GB" smtClean="0"/>
              <a:t>06/02/2023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0138"/>
            <a:ext cx="2945659" cy="498087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138"/>
            <a:ext cx="2945659" cy="498087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r">
              <a:defRPr sz="1200"/>
            </a:lvl1pPr>
          </a:lstStyle>
          <a:p>
            <a:fld id="{C1FEDCAC-7D79-46B8-AC50-8F9389DB249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6591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491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2"/>
            <a:ext cx="2945659" cy="496491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C4C7B7A-63AF-4196-AFEB-D60434BD3636}" type="datetimeFigureOut">
              <a:rPr lang="en-GB"/>
              <a:pPr>
                <a:defRPr/>
              </a:pPr>
              <a:t>06/02/2023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0" tIns="45665" rIns="91330" bIns="45665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868"/>
            <a:ext cx="5438140" cy="4468420"/>
          </a:xfrm>
          <a:prstGeom prst="rect">
            <a:avLst/>
          </a:prstGeom>
        </p:spPr>
        <p:txBody>
          <a:bodyPr vert="horz" lIns="91330" tIns="45665" rIns="91330" bIns="45665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138"/>
            <a:ext cx="2945659" cy="496490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138"/>
            <a:ext cx="2945659" cy="496490"/>
          </a:xfrm>
          <a:prstGeom prst="rect">
            <a:avLst/>
          </a:prstGeom>
        </p:spPr>
        <p:txBody>
          <a:bodyPr vert="horz" wrap="square" lIns="91330" tIns="45665" rIns="91330" bIns="4566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24DAA83-B65D-42D0-AD85-3EB6A79C2EA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ABC5340-1E05-47FD-AB26-5312037F8A63}" type="slidenum">
              <a:rPr lang="en-GB" altLang="en-US"/>
              <a:pPr>
                <a:spcBef>
                  <a:spcPct val="0"/>
                </a:spcBef>
              </a:pPr>
              <a:t>1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4DAA83-B65D-42D0-AD85-3EB6A79C2EAC}" type="slidenum">
              <a:rPr lang="en-GB" altLang="en-US" smtClean="0"/>
              <a:pPr>
                <a:defRPr/>
              </a:pPr>
              <a:t>10</a:t>
            </a:fld>
            <a:endParaRPr lang="en-GB" alt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83662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4DAA83-B65D-42D0-AD85-3EB6A79C2EAC}" type="slidenum">
              <a:rPr lang="en-GB" altLang="en-US" smtClean="0"/>
              <a:pPr>
                <a:defRPr/>
              </a:pPr>
              <a:t>11</a:t>
            </a:fld>
            <a:endParaRPr lang="en-GB" alt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85304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4DAA83-B65D-42D0-AD85-3EB6A79C2EAC}" type="slidenum">
              <a:rPr lang="en-GB" altLang="en-US" smtClean="0"/>
              <a:pPr>
                <a:defRPr/>
              </a:pPr>
              <a:t>12</a:t>
            </a:fld>
            <a:endParaRPr lang="en-GB" alt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73413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4DAA83-B65D-42D0-AD85-3EB6A79C2EAC}" type="slidenum">
              <a:rPr lang="en-GB" altLang="en-US" smtClean="0"/>
              <a:pPr>
                <a:defRPr/>
              </a:pPr>
              <a:t>13</a:t>
            </a:fld>
            <a:endParaRPr lang="en-GB" alt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85454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4DAA83-B65D-42D0-AD85-3EB6A79C2EAC}" type="slidenum">
              <a:rPr lang="en-GB" altLang="en-US" smtClean="0"/>
              <a:pPr>
                <a:defRPr/>
              </a:pPr>
              <a:t>14</a:t>
            </a:fld>
            <a:endParaRPr lang="en-GB" alt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04410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4DAA83-B65D-42D0-AD85-3EB6A79C2EAC}" type="slidenum">
              <a:rPr lang="en-GB" altLang="en-US" smtClean="0"/>
              <a:pPr>
                <a:defRPr/>
              </a:pPr>
              <a:t>15</a:t>
            </a:fld>
            <a:endParaRPr lang="en-GB" alt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0689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4DAA83-B65D-42D0-AD85-3EB6A79C2EAC}" type="slidenum">
              <a:rPr lang="en-GB" altLang="en-US" smtClean="0"/>
              <a:pPr>
                <a:defRPr/>
              </a:pPr>
              <a:t>16</a:t>
            </a:fld>
            <a:endParaRPr lang="en-GB" alt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24448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4DAA83-B65D-42D0-AD85-3EB6A79C2EAC}" type="slidenum">
              <a:rPr lang="en-GB" altLang="en-US" smtClean="0"/>
              <a:pPr>
                <a:defRPr/>
              </a:pPr>
              <a:t>17</a:t>
            </a:fld>
            <a:endParaRPr lang="en-GB" alt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9825852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40386" y="4714471"/>
            <a:ext cx="5438140" cy="4468420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400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4DAA83-B65D-42D0-AD85-3EB6A79C2EAC}" type="slidenum">
              <a:rPr lang="en-GB" altLang="en-US" smtClean="0"/>
              <a:pPr>
                <a:defRPr/>
              </a:pPr>
              <a:t>18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7095668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4DAA83-B65D-42D0-AD85-3EB6A79C2EAC}" type="slidenum">
              <a:rPr lang="en-GB" altLang="en-US" smtClean="0"/>
              <a:pPr>
                <a:defRPr/>
              </a:pPr>
              <a:t>19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79382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4DAA83-B65D-42D0-AD85-3EB6A79C2EAC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279524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5988" y="808038"/>
            <a:ext cx="4965700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4DAA83-B65D-42D0-AD85-3EB6A79C2EAC}" type="slidenum">
              <a:rPr lang="en-GB" altLang="en-US" smtClean="0"/>
              <a:pPr>
                <a:defRPr/>
              </a:pPr>
              <a:t>20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512124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4DAA83-B65D-42D0-AD85-3EB6A79C2EAC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7824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4DAA83-B65D-42D0-AD85-3EB6A79C2EAC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232629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4DAA83-B65D-42D0-AD85-3EB6A79C2EAC}" type="slidenum">
              <a:rPr lang="en-GB" altLang="en-US" smtClean="0"/>
              <a:pPr>
                <a:defRPr/>
              </a:pPr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16312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2533" y="4690972"/>
            <a:ext cx="5760639" cy="4508208"/>
          </a:xfrm>
        </p:spPr>
        <p:txBody>
          <a:bodyPr/>
          <a:lstStyle/>
          <a:p>
            <a:pPr marL="0" indent="0">
              <a:buFontTx/>
              <a:buNone/>
            </a:pPr>
            <a:endParaRPr lang="en-GB" sz="1400" b="0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4DAA83-B65D-42D0-AD85-3EB6A79C2EAC}" type="slidenum">
              <a:rPr lang="en-GB" altLang="en-US" smtClean="0"/>
              <a:pPr>
                <a:defRPr/>
              </a:pPr>
              <a:t>6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28535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2533" y="4690972"/>
            <a:ext cx="5760639" cy="4508208"/>
          </a:xfrm>
        </p:spPr>
        <p:txBody>
          <a:bodyPr/>
          <a:lstStyle/>
          <a:p>
            <a:pPr lvl="0">
              <a:defRPr/>
            </a:pPr>
            <a:endParaRPr lang="en-GB" sz="140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4DAA83-B65D-42D0-AD85-3EB6A79C2EAC}" type="slidenum">
              <a:rPr lang="en-GB" altLang="en-US" smtClean="0"/>
              <a:pPr>
                <a:defRPr/>
              </a:pPr>
              <a:t>7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739789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4DAA83-B65D-42D0-AD85-3EB6A79C2EAC}" type="slidenum">
              <a:rPr lang="en-GB" altLang="en-US" smtClean="0"/>
              <a:pPr>
                <a:defRPr/>
              </a:pPr>
              <a:t>8</a:t>
            </a:fld>
            <a:endParaRPr lang="en-GB" alt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74079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4DAA83-B65D-42D0-AD85-3EB6A79C2EAC}" type="slidenum">
              <a:rPr lang="en-GB" altLang="en-US" smtClean="0"/>
              <a:pPr>
                <a:defRPr/>
              </a:pPr>
              <a:t>9</a:t>
            </a:fld>
            <a:endParaRPr lang="en-GB" alt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2319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2A06C-CE99-4D1E-AC41-AACD45C70FC6}" type="datetimeFigureOut">
              <a:rPr lang="en-GB"/>
              <a:pPr>
                <a:defRPr/>
              </a:pPr>
              <a:t>06/02/2023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4EC49-9B9A-4E74-BD86-F45354A8E8E0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617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3AC1B-F12A-4BD8-B9A5-A53456F2CEFD}" type="datetimeFigureOut">
              <a:rPr lang="en-GB"/>
              <a:pPr>
                <a:defRPr/>
              </a:pPr>
              <a:t>06/02/2023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13817-4348-4ECE-9F5D-AF3ABC6D35B4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90312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C36AD-14E8-40F1-8A0E-B05005339376}" type="datetimeFigureOut">
              <a:rPr lang="en-GB"/>
              <a:pPr>
                <a:defRPr/>
              </a:pPr>
              <a:t>06/02/2023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E5E12-82C9-4375-A124-A0A775BF435E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47633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AC688-8C68-4F04-B5C3-A297A693C5B4}" type="datetimeFigureOut">
              <a:rPr lang="en-GB"/>
              <a:pPr>
                <a:defRPr/>
              </a:pPr>
              <a:t>06/02/2023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6E61F-6504-4767-98FE-AC8A8274DBDE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28769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FA545-65C1-4B85-A364-8052FFC47D8D}" type="datetimeFigureOut">
              <a:rPr lang="en-GB"/>
              <a:pPr>
                <a:defRPr/>
              </a:pPr>
              <a:t>06/02/2023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93A03-30A2-4AFC-93AB-8A6DD9C0B5F3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53021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DCFEC-302B-41B5-A25C-EA1E60297C5E}" type="datetimeFigureOut">
              <a:rPr lang="en-GB"/>
              <a:pPr>
                <a:defRPr/>
              </a:pPr>
              <a:t>06/02/2023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A2BD4-9AFD-4D00-ABB1-2357F0324B8F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007995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77AA3-4EE5-42E4-BB20-13407EC7E9C4}" type="datetimeFigureOut">
              <a:rPr lang="en-GB"/>
              <a:pPr>
                <a:defRPr/>
              </a:pPr>
              <a:t>06/02/2023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85FBE-070E-4983-82D4-82302687E19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046495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5E67F-D12E-4C02-937D-7BB5ED68B23F}" type="datetimeFigureOut">
              <a:rPr lang="en-GB"/>
              <a:pPr>
                <a:defRPr/>
              </a:pPr>
              <a:t>06/02/2023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FCAAC-9CCD-438E-8A1B-E6698177010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43588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56C6B-7606-4200-A710-07366871C779}" type="datetimeFigureOut">
              <a:rPr lang="en-GB"/>
              <a:pPr>
                <a:defRPr/>
              </a:pPr>
              <a:t>06/02/2023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23142-9F49-435D-B5A3-16613534D8FE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49906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8FD86-17A2-4C53-A5D8-3AFA06CDBA92}" type="datetimeFigureOut">
              <a:rPr lang="en-GB"/>
              <a:pPr>
                <a:defRPr/>
              </a:pPr>
              <a:t>06/02/2023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309A2-ACC6-409F-BC8E-3E6A48C732D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53064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F0D14-A859-4BCB-9F05-D092DBE8E75D}" type="datetimeFigureOut">
              <a:rPr lang="en-GB"/>
              <a:pPr>
                <a:defRPr/>
              </a:pPr>
              <a:t>06/02/2023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A3C3A-39F3-4901-AC0E-CCCA0877D2C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50207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D0A374F-185F-479C-AEBD-EC8A6AD3E7F1}" type="datetimeFigureOut">
              <a:rPr lang="en-GB"/>
              <a:pPr>
                <a:defRPr/>
              </a:pPr>
              <a:t>06/02/2023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DC4324A-4DEB-4BBF-92ED-FCB4E05BA37A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kate.dowdalls@scotlawcom.gov.uk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Laura.beattie@scotlawcom.gov.uk" TargetMode="External"/><Relationship Id="rId4" Type="http://schemas.openxmlformats.org/officeDocument/2006/relationships/hyperlink" Target="mailto:lorraine.stirling@scotlawcom.gov.uk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scotlawcom.gsi.gov.uk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hyperlink" Target="https://twitter.com/scotlawcom" TargetMode="External"/><Relationship Id="rId4" Type="http://schemas.openxmlformats.org/officeDocument/2006/relationships/hyperlink" Target="http://www.scotlawcom.gov.uk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title" idx="4294967295"/>
          </p:nvPr>
        </p:nvSpPr>
        <p:spPr bwMode="auto">
          <a:xfrm>
            <a:off x="1258888" y="2708275"/>
            <a:ext cx="6400800" cy="3097213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9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COHABITATION LAW REFORM 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9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SCOTLAND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9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January 2023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9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9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Kate </a:t>
            </a:r>
            <a:r>
              <a:rPr kumimoji="0" lang="en-GB" sz="29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Dowdalls</a:t>
            </a:r>
            <a:r>
              <a:rPr kumimoji="0" lang="en-GB" sz="29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9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Commissioner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9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549275"/>
            <a:ext cx="4211638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  <a:t>Recommendations for reform: relevant factors (1)</a:t>
            </a: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endParaRPr lang="en-GB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377085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GB" sz="2400" b="1" dirty="0"/>
              <a:t>Factors relevant to applying the economic advantage / disadvantage principle:</a:t>
            </a:r>
          </a:p>
          <a:p>
            <a:pPr marL="0" indent="0" algn="just" eaLnBrk="1" hangingPunct="1">
              <a:buNone/>
            </a:pPr>
            <a:r>
              <a:rPr lang="en-GB" sz="2400" dirty="0"/>
              <a:t>(a) the extent to which there has been any change, over the course of the cohabitation, in the economic circumstances of either/both cohabitants</a:t>
            </a:r>
          </a:p>
          <a:p>
            <a:pPr marL="0" indent="0" algn="just" eaLnBrk="1" hangingPunct="1">
              <a:buNone/>
            </a:pPr>
            <a:r>
              <a:rPr lang="en-GB" sz="2400" dirty="0"/>
              <a:t>(b) if there has been a change, the extent to which the cohabitant:</a:t>
            </a:r>
          </a:p>
          <a:p>
            <a:pPr marL="400050" lvl="1" indent="0" algn="just" eaLnBrk="1" hangingPunct="1">
              <a:buNone/>
            </a:pPr>
            <a:r>
              <a:rPr lang="en-GB" sz="2400" dirty="0"/>
              <a:t>(i) has derived economic advantage from the other cohabitant’s contributions, or</a:t>
            </a:r>
          </a:p>
          <a:p>
            <a:pPr marL="400050" lvl="1" indent="0" algn="just" eaLnBrk="1" hangingPunct="1">
              <a:buNone/>
            </a:pPr>
            <a:r>
              <a:rPr lang="en-GB" sz="2400" dirty="0"/>
              <a:t>(ii) suffered economic disadvantage in the interests of the other cohabitant/a relevant child.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sz="2800" dirty="0"/>
          </a:p>
          <a:p>
            <a:pPr marL="0" lvl="0" indent="0">
              <a:buNone/>
            </a:pPr>
            <a:endParaRPr lang="en-GB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857250" lvl="1" indent="-457200" eaLnBrk="1" hangingPunct="1">
              <a:buFont typeface="Arial" panose="020B0604020202020204" pitchFamily="34" charset="0"/>
              <a:buChar char="•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49093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  <a:t>Recommendations for reform: relevant factors (2)</a:t>
            </a: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endParaRPr lang="en-GB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611560" y="1417638"/>
            <a:ext cx="8229600" cy="4525963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GB" sz="2800" b="1" dirty="0"/>
              <a:t>Factors relevant to applying the serious financial hardship principle:</a:t>
            </a:r>
          </a:p>
          <a:p>
            <a:pPr algn="just" eaLnBrk="1" hangingPunct="1"/>
            <a:r>
              <a:rPr lang="en-GB" sz="2800" dirty="0"/>
              <a:t>The age, health and earning capacity of the cohabitant claiming the financial provision</a:t>
            </a:r>
          </a:p>
          <a:p>
            <a:pPr algn="just" eaLnBrk="1" hangingPunct="1"/>
            <a:r>
              <a:rPr lang="en-GB" sz="2800" dirty="0"/>
              <a:t>The extent to which each cohabitant has been dependent on the financial support of the other during the cohabitation</a:t>
            </a:r>
          </a:p>
          <a:p>
            <a:pPr algn="just" eaLnBrk="1" hangingPunct="1"/>
            <a:r>
              <a:rPr lang="en-GB" sz="2800" dirty="0"/>
              <a:t>The needs and resources of each cohabitant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sz="2800" dirty="0"/>
          </a:p>
          <a:p>
            <a:pPr marL="0" lvl="0" indent="0">
              <a:buNone/>
            </a:pPr>
            <a:endParaRPr lang="en-GB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857250" lvl="1" indent="-457200" eaLnBrk="1" hangingPunct="1">
              <a:buFont typeface="Arial" panose="020B0604020202020204" pitchFamily="34" charset="0"/>
              <a:buChar char="•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867780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  <a:t>Recommendations for reform</a:t>
            </a: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endParaRPr lang="en-GB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611560" y="1417638"/>
            <a:ext cx="8229600" cy="4525963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GB" sz="2400" b="1" dirty="0"/>
              <a:t>Factors relevant to applying the economic responsibility of child care principle</a:t>
            </a:r>
          </a:p>
          <a:p>
            <a:pPr algn="just" eaLnBrk="1" hangingPunct="1"/>
            <a:r>
              <a:rPr lang="en-GB" sz="2400" dirty="0"/>
              <a:t>Any expenditure/loss of earning capacity caused by the need to care for the child</a:t>
            </a:r>
          </a:p>
          <a:p>
            <a:pPr algn="just" eaLnBrk="1" hangingPunct="1"/>
            <a:r>
              <a:rPr lang="en-GB" sz="2400" dirty="0"/>
              <a:t>The need to provide suitable accommodation for the child</a:t>
            </a:r>
          </a:p>
          <a:p>
            <a:pPr algn="just" eaLnBrk="1" hangingPunct="1"/>
            <a:r>
              <a:rPr lang="en-GB" sz="2400" dirty="0"/>
              <a:t>The child’s age and health</a:t>
            </a:r>
          </a:p>
          <a:p>
            <a:pPr algn="just" eaLnBrk="1" hangingPunct="1"/>
            <a:r>
              <a:rPr lang="en-GB" sz="2400" dirty="0"/>
              <a:t>Any decree/arrangement for aliment/maintenance for the child</a:t>
            </a:r>
          </a:p>
          <a:p>
            <a:pPr algn="just" eaLnBrk="1" hangingPunct="1"/>
            <a:r>
              <a:rPr lang="en-GB" sz="2400" dirty="0"/>
              <a:t>The availability of suitable child care services</a:t>
            </a:r>
          </a:p>
          <a:p>
            <a:pPr algn="just" eaLnBrk="1" hangingPunct="1"/>
            <a:r>
              <a:rPr lang="en-GB" sz="2400" dirty="0"/>
              <a:t>The educational, financial or other circumstances of the child</a:t>
            </a:r>
          </a:p>
          <a:p>
            <a:pPr algn="just" eaLnBrk="1" hangingPunct="1"/>
            <a:r>
              <a:rPr lang="en-GB" sz="2400" dirty="0"/>
              <a:t>Each cohabitant’s needs and resources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sz="2800" dirty="0"/>
          </a:p>
          <a:p>
            <a:pPr marL="0" lvl="0" indent="0">
              <a:buNone/>
            </a:pPr>
            <a:endParaRPr lang="en-GB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857250" lvl="1" indent="-457200" eaLnBrk="1" hangingPunct="1">
              <a:buFont typeface="Arial" panose="020B0604020202020204" pitchFamily="34" charset="0"/>
              <a:buChar char="•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364505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  <a:t>Recommendations for reform: relevant factors</a:t>
            </a: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endParaRPr lang="en-GB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611560" y="1417638"/>
            <a:ext cx="8229600" cy="4525963"/>
          </a:xfrm>
        </p:spPr>
        <p:txBody>
          <a:bodyPr/>
          <a:lstStyle/>
          <a:p>
            <a:pPr marL="0" indent="0" algn="ctr" eaLnBrk="1" hangingPunct="1">
              <a:buNone/>
            </a:pPr>
            <a:endParaRPr lang="en-GB" sz="2400" b="1" dirty="0"/>
          </a:p>
          <a:p>
            <a:pPr marL="0" indent="0" algn="ctr">
              <a:buNone/>
            </a:pPr>
            <a:r>
              <a:rPr lang="en-GB" sz="2800" b="1" dirty="0"/>
              <a:t>Factors relevant to the application of all of the guiding principles</a:t>
            </a:r>
          </a:p>
          <a:p>
            <a:r>
              <a:rPr lang="en-GB" sz="2800" dirty="0"/>
              <a:t>The terms of any agreement between the cohabitants</a:t>
            </a:r>
          </a:p>
          <a:p>
            <a:r>
              <a:rPr lang="en-GB" sz="2800" dirty="0"/>
              <a:t>The (economic) effect of behaviour, including abusive behaviour</a:t>
            </a:r>
          </a:p>
          <a:p>
            <a:r>
              <a:rPr lang="en-GB" sz="2800" dirty="0"/>
              <a:t>All the other circumstances of the case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sz="2800" dirty="0"/>
          </a:p>
          <a:p>
            <a:pPr marL="0" lvl="0" indent="0">
              <a:buNone/>
            </a:pPr>
            <a:endParaRPr lang="en-GB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857250" lvl="1" indent="-457200" eaLnBrk="1" hangingPunct="1">
              <a:buFont typeface="Arial" panose="020B0604020202020204" pitchFamily="34" charset="0"/>
              <a:buChar char="•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85798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  <a:t>Recommendations for reform: </a:t>
            </a: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  <a:t>orders</a:t>
            </a: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endParaRPr lang="en-GB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611560" y="1417638"/>
            <a:ext cx="8229600" cy="4525963"/>
          </a:xfrm>
        </p:spPr>
        <p:txBody>
          <a:bodyPr/>
          <a:lstStyle/>
          <a:p>
            <a:endParaRPr lang="en-GB" sz="2800" dirty="0"/>
          </a:p>
          <a:p>
            <a:r>
              <a:rPr lang="en-GB" sz="2800" dirty="0"/>
              <a:t>Capital sum</a:t>
            </a:r>
          </a:p>
          <a:p>
            <a:r>
              <a:rPr lang="en-GB" sz="2800" dirty="0"/>
              <a:t>Payments over no more than 6 months for relief of serious financial hardship</a:t>
            </a:r>
          </a:p>
          <a:p>
            <a:r>
              <a:rPr lang="en-GB" sz="2800" dirty="0"/>
              <a:t>Transfer of property</a:t>
            </a:r>
          </a:p>
          <a:p>
            <a:r>
              <a:rPr lang="en-GB" sz="2800" dirty="0"/>
              <a:t>Incidental / ancillary orders:</a:t>
            </a:r>
          </a:p>
          <a:p>
            <a:pPr marL="0" indent="0">
              <a:buNone/>
            </a:pPr>
            <a:endParaRPr lang="en-GB" sz="2800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857250" lvl="1" indent="-457200" eaLnBrk="1" hangingPunct="1">
              <a:buFont typeface="Arial" panose="020B0604020202020204" pitchFamily="34" charset="0"/>
              <a:buChar char="•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82754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  <a:t>Recommendations for reform: time limit </a:t>
            </a:r>
            <a:endParaRPr lang="en-GB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611560" y="1417638"/>
            <a:ext cx="8229600" cy="4525963"/>
          </a:xfrm>
        </p:spPr>
        <p:txBody>
          <a:bodyPr/>
          <a:lstStyle/>
          <a:p>
            <a:pPr marL="0" indent="0" eaLnBrk="1" hangingPunct="1">
              <a:buNone/>
            </a:pPr>
            <a:endParaRPr lang="en-GB" dirty="0"/>
          </a:p>
          <a:p>
            <a:r>
              <a:rPr lang="en-GB" dirty="0"/>
              <a:t>Retain one year time limit</a:t>
            </a:r>
          </a:p>
          <a:p>
            <a:r>
              <a:rPr lang="en-GB" dirty="0"/>
              <a:t>Judicial discretion to allow late claims to proceed on special cause shown</a:t>
            </a:r>
          </a:p>
          <a:p>
            <a:r>
              <a:rPr lang="en-GB" dirty="0"/>
              <a:t>Backstop of 2 years, after which no claim possible</a:t>
            </a:r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sz="2800" dirty="0"/>
          </a:p>
          <a:p>
            <a:pPr marL="0" lvl="0" indent="0">
              <a:buNone/>
            </a:pPr>
            <a:endParaRPr lang="en-GB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857250" lvl="1" indent="-457200" eaLnBrk="1" hangingPunct="1">
              <a:buFont typeface="Arial" panose="020B0604020202020204" pitchFamily="34" charset="0"/>
              <a:buChar char="•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673415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  <a:t>Recommendations for reform: agreement to negotiate</a:t>
            </a: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endParaRPr lang="en-GB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395536" y="1444566"/>
            <a:ext cx="8229600" cy="4525963"/>
          </a:xfrm>
        </p:spPr>
        <p:txBody>
          <a:bodyPr/>
          <a:lstStyle/>
          <a:p>
            <a:pPr marL="0" indent="0" algn="just" eaLnBrk="1" hangingPunct="1">
              <a:buNone/>
            </a:pPr>
            <a:endParaRPr lang="en-GB" sz="2400" dirty="0"/>
          </a:p>
          <a:p>
            <a:pPr marL="0" indent="0" algn="just" eaLnBrk="1" hangingPunct="1">
              <a:buNone/>
            </a:pPr>
            <a:r>
              <a:rPr lang="en-GB" sz="2800" dirty="0"/>
              <a:t>Agreement to extend time limit by 6 months: </a:t>
            </a:r>
          </a:p>
          <a:p>
            <a:pPr lvl="1" algn="just" eaLnBrk="1" hangingPunct="1">
              <a:buFont typeface="Arial" panose="020B0604020202020204" pitchFamily="34" charset="0"/>
              <a:buChar char="•"/>
            </a:pPr>
            <a:r>
              <a:rPr lang="en-GB" dirty="0"/>
              <a:t>In writing, before expiry of one year from cessation of cohabitation</a:t>
            </a:r>
          </a:p>
          <a:p>
            <a:pPr lvl="1" algn="just" eaLnBrk="1" hangingPunct="1">
              <a:buFont typeface="Arial" panose="020B0604020202020204" pitchFamily="34" charset="0"/>
              <a:buChar char="•"/>
            </a:pPr>
            <a:r>
              <a:rPr lang="en-GB" dirty="0"/>
              <a:t>Record date cohabitation ended</a:t>
            </a:r>
          </a:p>
          <a:p>
            <a:pPr lvl="1" algn="just" eaLnBrk="1" hangingPunct="1">
              <a:buFont typeface="Arial" panose="020B0604020202020204" pitchFamily="34" charset="0"/>
              <a:buChar char="•"/>
            </a:pPr>
            <a:r>
              <a:rPr lang="en-GB" dirty="0"/>
              <a:t>Confirm agree to negotiate towards settlement and extend time limit for that purpose</a:t>
            </a:r>
          </a:p>
          <a:p>
            <a:pPr lvl="1" algn="just" eaLnBrk="1" hangingPunct="1">
              <a:buFont typeface="Arial" panose="020B0604020202020204" pitchFamily="34" charset="0"/>
              <a:buChar char="•"/>
            </a:pPr>
            <a:r>
              <a:rPr lang="en-GB" dirty="0"/>
              <a:t>No proceedings raised at time of agreement</a:t>
            </a:r>
          </a:p>
          <a:p>
            <a:pPr lvl="1" algn="just" eaLnBrk="1" hangingPunct="1">
              <a:buFont typeface="Courier New" panose="02070309020205020404" pitchFamily="49" charset="0"/>
              <a:buChar char="o"/>
            </a:pPr>
            <a:endParaRPr lang="en-GB" sz="2400" dirty="0"/>
          </a:p>
          <a:p>
            <a:pPr algn="just" eaLnBrk="1" hangingPunct="1"/>
            <a:endParaRPr lang="en-GB" sz="2800" b="1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sz="2800" dirty="0"/>
          </a:p>
          <a:p>
            <a:pPr marL="0" lvl="0" indent="0">
              <a:buNone/>
            </a:pPr>
            <a:endParaRPr lang="en-GB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857250" lvl="1" indent="-457200" eaLnBrk="1" hangingPunct="1">
              <a:buFont typeface="Arial" panose="020B0604020202020204" pitchFamily="34" charset="0"/>
              <a:buChar char="•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929781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  <a:t>Recommendations for reform: cohabitation agreements</a:t>
            </a: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endParaRPr lang="en-GB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611560" y="1417638"/>
            <a:ext cx="8229600" cy="4525963"/>
          </a:xfrm>
        </p:spPr>
        <p:txBody>
          <a:bodyPr/>
          <a:lstStyle/>
          <a:p>
            <a:pPr marL="0" indent="0" algn="just" eaLnBrk="1" hangingPunct="1">
              <a:buNone/>
            </a:pPr>
            <a:endParaRPr lang="en-GB" sz="2400" dirty="0"/>
          </a:p>
          <a:p>
            <a:pPr algn="just" eaLnBrk="1" hangingPunct="1"/>
            <a:r>
              <a:rPr lang="en-GB" sz="2400" dirty="0"/>
              <a:t>An agreement / term of an agreement that is concerned with financial provision after the end of the cohabitation may be varied / set aside if the agreement / term was not fair and reasonable at the time it was entered into</a:t>
            </a:r>
          </a:p>
          <a:p>
            <a:pPr marL="0" indent="0" algn="just" eaLnBrk="1" hangingPunct="1">
              <a:buNone/>
            </a:pPr>
            <a:endParaRPr lang="en-GB" sz="2400" b="1" dirty="0"/>
          </a:p>
          <a:p>
            <a:r>
              <a:rPr lang="en-GB" sz="2400" dirty="0"/>
              <a:t>The court must not make an order under section 28 that is inconsistent with an agreement / term of an agreement between cohabitants unless the agreement / term is varied / set aside)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sz="2800" dirty="0"/>
          </a:p>
          <a:p>
            <a:pPr marL="0" lvl="0" indent="0">
              <a:buNone/>
            </a:pPr>
            <a:endParaRPr lang="en-GB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857250" lvl="1" indent="-457200" eaLnBrk="1" hangingPunct="1">
              <a:buFont typeface="Arial" panose="020B0604020202020204" pitchFamily="34" charset="0"/>
              <a:buChar char="•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758341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  <a:t>Aspects of Family Law Project </a:t>
            </a: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endParaRPr lang="en-GB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611560" y="1417638"/>
            <a:ext cx="8229600" cy="4525963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GB" altLang="en-US" b="1" dirty="0"/>
              <a:t>WHAT NOW?</a:t>
            </a:r>
            <a:endParaRPr lang="en-GB" b="1" dirty="0"/>
          </a:p>
          <a:p>
            <a:endParaRPr lang="en-GB" dirty="0"/>
          </a:p>
          <a:p>
            <a:r>
              <a:rPr lang="en-GB" dirty="0"/>
              <a:t>Scottish Government consultation?</a:t>
            </a:r>
          </a:p>
          <a:p>
            <a:r>
              <a:rPr lang="en-GB" dirty="0"/>
              <a:t>Possible SG Bill 2025?</a:t>
            </a:r>
          </a:p>
          <a:p>
            <a:r>
              <a:rPr lang="en-GB" dirty="0"/>
              <a:t>Link to project page:</a:t>
            </a:r>
          </a:p>
          <a:p>
            <a:pPr marL="400050" lvl="1" indent="0">
              <a:buNone/>
            </a:pPr>
            <a:r>
              <a:rPr lang="en-GB" sz="2400" dirty="0">
                <a:solidFill>
                  <a:srgbClr val="1D9BF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https://www.scotlawcom.gov.uk/law-reform/law-reform-projects/aspects-of-family-law/</a:t>
            </a:r>
            <a:endParaRPr lang="en-GB" sz="2400" dirty="0"/>
          </a:p>
          <a:p>
            <a:pPr marL="0" lvl="0" indent="0">
              <a:buNone/>
            </a:pPr>
            <a:endParaRPr lang="en-GB" sz="2800" dirty="0"/>
          </a:p>
          <a:p>
            <a:pPr marL="0" lvl="0" indent="0">
              <a:buNone/>
            </a:pPr>
            <a:endParaRPr lang="en-GB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857250" lvl="1" indent="-457200" eaLnBrk="1" hangingPunct="1">
              <a:buFont typeface="Arial" panose="020B0604020202020204" pitchFamily="34" charset="0"/>
              <a:buChar char="•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421772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  <a:t>Aspects of Family Law Project</a:t>
            </a:r>
            <a:endParaRPr lang="en-GB" dirty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en-GB" altLang="en-US" dirty="0"/>
              <a:t>Lead Commissioner</a:t>
            </a:r>
          </a:p>
          <a:p>
            <a:pPr marL="400050" lvl="1" indent="0" algn="just" eaLnBrk="1" hangingPunct="1">
              <a:buNone/>
            </a:pPr>
            <a:r>
              <a:rPr lang="en-GB" altLang="en-US" sz="2400" dirty="0"/>
              <a:t>Kate Dowdalls KC </a:t>
            </a:r>
          </a:p>
          <a:p>
            <a:pPr marL="400050" lvl="1" indent="0" algn="just" eaLnBrk="1" hangingPunct="1">
              <a:buNone/>
            </a:pPr>
            <a:r>
              <a:rPr lang="en-GB" altLang="en-US" sz="2400" dirty="0">
                <a:hlinkClick r:id="rId3"/>
              </a:rPr>
              <a:t>kate.dowdalls@scotlawcom.gov.uk</a:t>
            </a:r>
            <a:endParaRPr lang="en-GB" altLang="en-US" sz="2400" dirty="0"/>
          </a:p>
          <a:p>
            <a:pPr algn="just" eaLnBrk="1" hangingPunct="1"/>
            <a:r>
              <a:rPr lang="en-GB" altLang="en-US" dirty="0"/>
              <a:t>Project Manager</a:t>
            </a:r>
          </a:p>
          <a:p>
            <a:pPr marL="400050" lvl="1" indent="0" algn="just" eaLnBrk="1" hangingPunct="1">
              <a:buNone/>
            </a:pPr>
            <a:r>
              <a:rPr lang="en-GB" altLang="en-US" sz="2400" dirty="0"/>
              <a:t>Lorraine Stirling</a:t>
            </a:r>
          </a:p>
          <a:p>
            <a:pPr marL="400050" lvl="1" indent="0" algn="just" eaLnBrk="1" hangingPunct="1">
              <a:buNone/>
            </a:pPr>
            <a:r>
              <a:rPr lang="en-GB" altLang="en-US" sz="2400" dirty="0">
                <a:hlinkClick r:id="rId4"/>
              </a:rPr>
              <a:t>lorraine.stirling@scotlawcom.gov.uk</a:t>
            </a:r>
            <a:endParaRPr lang="en-GB" altLang="en-US" sz="2400" dirty="0"/>
          </a:p>
          <a:p>
            <a:pPr algn="just" eaLnBrk="1" hangingPunct="1"/>
            <a:r>
              <a:rPr lang="en-GB" altLang="en-US" dirty="0"/>
              <a:t>Legal Assistant</a:t>
            </a:r>
          </a:p>
          <a:p>
            <a:pPr marL="400050" lvl="1" indent="0" algn="just" eaLnBrk="1" hangingPunct="1">
              <a:buNone/>
            </a:pPr>
            <a:r>
              <a:rPr lang="en-GB" altLang="en-US" sz="2400" dirty="0"/>
              <a:t>Laura Beattie</a:t>
            </a:r>
          </a:p>
          <a:p>
            <a:pPr marL="400050" lvl="1" indent="0" algn="just" eaLnBrk="1" hangingPunct="1">
              <a:buNone/>
            </a:pPr>
            <a:r>
              <a:rPr lang="en-GB" altLang="en-US" sz="2400" dirty="0">
                <a:hlinkClick r:id="rId5"/>
              </a:rPr>
              <a:t>laura.beattie@scotlawcom.gov.uk</a:t>
            </a:r>
            <a:endParaRPr lang="en-GB" altLang="en-US" sz="2400" dirty="0"/>
          </a:p>
          <a:p>
            <a:pPr marL="400050" lvl="1" indent="0" algn="just" eaLnBrk="1" hangingPunct="1">
              <a:buNone/>
            </a:pPr>
            <a:endParaRPr lang="en-GB" altLang="en-US" sz="2400" dirty="0"/>
          </a:p>
          <a:p>
            <a:pPr marL="400050" lvl="1" indent="0" algn="just" eaLnBrk="1" hangingPunct="1">
              <a:buNone/>
            </a:pPr>
            <a:endParaRPr lang="en-GB" altLang="en-US" sz="2400" dirty="0"/>
          </a:p>
          <a:p>
            <a:pPr marL="0" indent="0" algn="ctr" eaLnBrk="1" hangingPunct="1">
              <a:buFont typeface="Arial" panose="020B0604020202020204" pitchFamily="34" charset="0"/>
              <a:buNone/>
            </a:pPr>
            <a:endParaRPr lang="en-GB" altLang="en-US" dirty="0"/>
          </a:p>
          <a:p>
            <a:pPr marL="457200" lvl="1" indent="0" algn="just" eaLnBrk="1" hangingPunct="1">
              <a:buNone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85868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  <a:t>Current law</a:t>
            </a:r>
            <a:endParaRPr lang="en-GB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323528" y="1417638"/>
            <a:ext cx="8363272" cy="4675658"/>
          </a:xfrm>
        </p:spPr>
        <p:txBody>
          <a:bodyPr/>
          <a:lstStyle/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Section 25 – Meaning of cohabitant</a:t>
            </a:r>
          </a:p>
          <a:p>
            <a:pPr eaLnBrk="1" hangingPunct="1"/>
            <a:r>
              <a:rPr lang="en-GB" dirty="0"/>
              <a:t>Sections 26 and 27 – Rights in certain household goods, money and property</a:t>
            </a:r>
          </a:p>
          <a:p>
            <a:pPr eaLnBrk="1" hangingPunct="1"/>
            <a:r>
              <a:rPr lang="en-GB" dirty="0"/>
              <a:t>Section 28 – Financial provision where cohabitation ends otherwise than on death</a:t>
            </a:r>
          </a:p>
          <a:p>
            <a:pPr eaLnBrk="1" hangingPunct="1"/>
            <a:r>
              <a:rPr lang="en-GB" dirty="0"/>
              <a:t>Section 29 – Application to court by survivor for provision on intestacy  </a:t>
            </a:r>
          </a:p>
          <a:p>
            <a:pPr eaLnBrk="1" hangingPunct="1"/>
            <a:endParaRPr lang="en-GB" dirty="0"/>
          </a:p>
          <a:p>
            <a:pPr marL="0" indent="0" eaLnBrk="1" hangingPunct="1">
              <a:buNone/>
            </a:pPr>
            <a:endParaRPr lang="en-GB" dirty="0"/>
          </a:p>
          <a:p>
            <a:pPr marL="0" indent="0" eaLnBrk="1" hangingPunct="1">
              <a:buNone/>
            </a:pPr>
            <a:endParaRPr lang="en-GB" altLang="en-US" dirty="0"/>
          </a:p>
        </p:txBody>
      </p:sp>
      <p:sp>
        <p:nvSpPr>
          <p:cNvPr id="3" name="Rectangle 2"/>
          <p:cNvSpPr/>
          <p:nvPr/>
        </p:nvSpPr>
        <p:spPr>
          <a:xfrm>
            <a:off x="327821" y="1273884"/>
            <a:ext cx="83632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3600" dirty="0"/>
              <a:t>Family Law (Scotland) Act 2006</a:t>
            </a:r>
          </a:p>
        </p:txBody>
      </p:sp>
    </p:spTree>
    <p:extLst>
      <p:ext uri="{BB962C8B-B14F-4D97-AF65-F5344CB8AC3E}">
        <p14:creationId xmlns:p14="http://schemas.microsoft.com/office/powerpoint/2010/main" val="802936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ubtitle 2"/>
          <p:cNvSpPr>
            <a:spLocks noGrp="1"/>
          </p:cNvSpPr>
          <p:nvPr>
            <p:ph type="title" idx="4294967295"/>
          </p:nvPr>
        </p:nvSpPr>
        <p:spPr bwMode="auto">
          <a:xfrm>
            <a:off x="827088" y="2492375"/>
            <a:ext cx="7192962" cy="2159000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Contact: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Email:</a:t>
            </a:r>
            <a:r>
              <a:rPr kumimoji="0" lang="en-GB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3"/>
              </a:rPr>
              <a:t>info@scotlawcom.gov.uk</a:t>
            </a:r>
            <a:endParaRPr kumimoji="0" lang="en-GB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en-US" sz="1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Website:</a:t>
            </a:r>
            <a:r>
              <a:rPr kumimoji="0" lang="en-GB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4"/>
              </a:rPr>
              <a:t>www.scotlawcom.gov.uk</a:t>
            </a:r>
            <a:endParaRPr kumimoji="0" lang="en-GB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Twitter:</a:t>
            </a:r>
            <a:r>
              <a:rPr kumimoji="0" lang="en-GB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5"/>
              </a:rPr>
              <a:t>@scotlawcom</a:t>
            </a:r>
            <a:endParaRPr kumimoji="0" lang="en-GB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7651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981075"/>
            <a:ext cx="4211637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5682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  <a:t>The need for reform</a:t>
            </a:r>
            <a:endParaRPr lang="en-GB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363272" cy="4536504"/>
          </a:xfrm>
        </p:spPr>
        <p:txBody>
          <a:bodyPr/>
          <a:lstStyle/>
          <a:p>
            <a:pPr eaLnBrk="1" hangingPunct="1"/>
            <a:r>
              <a:rPr lang="en-GB" sz="3600" dirty="0"/>
              <a:t>Awareness: common law marriage myth</a:t>
            </a:r>
          </a:p>
          <a:p>
            <a:pPr eaLnBrk="1" hangingPunct="1"/>
            <a:r>
              <a:rPr lang="en-GB" sz="3600" dirty="0"/>
              <a:t>Definition of cohabitant: outdated and not reflective of modern relationships; vague / circular; analogy with marriage criticised; inconsistent with other legislation </a:t>
            </a:r>
          </a:p>
          <a:p>
            <a:pPr eaLnBrk="1" hangingPunct="1"/>
            <a:r>
              <a:rPr lang="en-GB" sz="3600" dirty="0"/>
              <a:t>Sections 26 and 27 – language/concepts old-fashioned</a:t>
            </a:r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marL="0" indent="0" eaLnBrk="1" hangingPunct="1">
              <a:buNone/>
            </a:pPr>
            <a:endParaRPr lang="en-GB" dirty="0"/>
          </a:p>
          <a:p>
            <a:pPr marL="0" indent="0" eaLnBrk="1" hangingPunct="1">
              <a:buNone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831922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  <a:t>The need for reform: section 28</a:t>
            </a:r>
            <a:endParaRPr lang="en-GB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363272" cy="4536504"/>
          </a:xfrm>
        </p:spPr>
        <p:txBody>
          <a:bodyPr/>
          <a:lstStyle/>
          <a:p>
            <a:pPr eaLnBrk="1" hangingPunct="1"/>
            <a:r>
              <a:rPr lang="en-GB" dirty="0"/>
              <a:t>Policy objective unclear</a:t>
            </a:r>
          </a:p>
          <a:p>
            <a:pPr eaLnBrk="1" hangingPunct="1"/>
            <a:r>
              <a:rPr lang="en-GB" dirty="0"/>
              <a:t>Inadequate remedies</a:t>
            </a:r>
          </a:p>
          <a:p>
            <a:pPr eaLnBrk="1" hangingPunct="1"/>
            <a:r>
              <a:rPr lang="en-GB" dirty="0"/>
              <a:t>Short and inflexible time limit</a:t>
            </a:r>
          </a:p>
          <a:p>
            <a:pPr eaLnBrk="1" hangingPunct="1"/>
            <a:r>
              <a:rPr lang="en-GB" dirty="0"/>
              <a:t>No guiding principles</a:t>
            </a:r>
          </a:p>
          <a:p>
            <a:pPr eaLnBrk="1" hangingPunct="1"/>
            <a:r>
              <a:rPr lang="en-GB" dirty="0"/>
              <a:t>Complex test / offsetting provisions</a:t>
            </a:r>
          </a:p>
          <a:p>
            <a:pPr eaLnBrk="1" hangingPunct="1"/>
            <a:r>
              <a:rPr lang="en-GB" dirty="0"/>
              <a:t>No reference to resources</a:t>
            </a:r>
          </a:p>
          <a:p>
            <a:pPr eaLnBrk="1" hangingPunct="1"/>
            <a:r>
              <a:rPr lang="en-GB" dirty="0"/>
              <a:t>No provision for agreements </a:t>
            </a:r>
          </a:p>
          <a:p>
            <a:pPr marL="0" indent="0" eaLnBrk="1" hangingPunct="1">
              <a:buNone/>
            </a:pPr>
            <a:endParaRPr lang="en-GB" dirty="0"/>
          </a:p>
          <a:p>
            <a:pPr marL="0" indent="0" eaLnBrk="1" hangingPunct="1">
              <a:buNone/>
            </a:pPr>
            <a:endParaRPr lang="en-GB" dirty="0"/>
          </a:p>
          <a:p>
            <a:pPr marL="0" indent="0" eaLnBrk="1" hangingPunct="1">
              <a:buNone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23838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  <a:t>SLC Aspects of the family law project</a:t>
            </a:r>
            <a:endParaRPr lang="en-GB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363272" cy="4536504"/>
          </a:xfrm>
        </p:spPr>
        <p:txBody>
          <a:bodyPr/>
          <a:lstStyle/>
          <a:p>
            <a:pPr eaLnBrk="1" hangingPunct="1"/>
            <a:r>
              <a:rPr lang="en-GB" dirty="0"/>
              <a:t>Scottish Law Commission Discussion Paper on Cohabitation: No 170, 2020 published February 2020</a:t>
            </a:r>
          </a:p>
          <a:p>
            <a:pPr eaLnBrk="1" hangingPunct="1"/>
            <a:r>
              <a:rPr lang="en-GB" dirty="0"/>
              <a:t>Report on Cohabitation, Scot Law Com No 261 published 2 November 2022</a:t>
            </a:r>
          </a:p>
          <a:p>
            <a:pPr eaLnBrk="1" hangingPunct="1"/>
            <a:r>
              <a:rPr lang="en-GB" dirty="0"/>
              <a:t>Executive Summary</a:t>
            </a:r>
          </a:p>
          <a:p>
            <a:pPr eaLnBrk="1" hangingPunct="1"/>
            <a:endParaRPr lang="en-GB" dirty="0"/>
          </a:p>
          <a:p>
            <a:pPr marL="0" indent="0" eaLnBrk="1" hangingPunct="1">
              <a:buNone/>
            </a:pPr>
            <a:endParaRPr lang="en-GB" dirty="0"/>
          </a:p>
          <a:p>
            <a:pPr marL="0" indent="0" eaLnBrk="1" hangingPunct="1">
              <a:buNone/>
            </a:pPr>
            <a:endParaRPr lang="en-GB" dirty="0"/>
          </a:p>
          <a:p>
            <a:pPr marL="0" indent="0" eaLnBrk="1" hangingPunct="1">
              <a:buNone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18034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  <a:t>Report on Cohabitation: recommendations for reform </a:t>
            </a: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endParaRPr lang="en-GB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611560" y="1417638"/>
            <a:ext cx="8229600" cy="4525963"/>
          </a:xfrm>
        </p:spPr>
        <p:txBody>
          <a:bodyPr/>
          <a:lstStyle/>
          <a:p>
            <a:pPr marL="0" lvl="0" indent="0">
              <a:buNone/>
            </a:pPr>
            <a:r>
              <a:rPr lang="en-GB" dirty="0"/>
              <a:t>Report Chapter 3, Bill: Section 25: Definition of cohabitant</a:t>
            </a:r>
          </a:p>
          <a:p>
            <a:r>
              <a:rPr lang="en-GB" dirty="0"/>
              <a:t> “cohabitant” means one of two persons who are (or were) living together as a couple in an enduring family relationship</a:t>
            </a:r>
          </a:p>
          <a:p>
            <a:r>
              <a:rPr lang="en-GB" dirty="0"/>
              <a:t>must be over 16</a:t>
            </a:r>
          </a:p>
          <a:p>
            <a:r>
              <a:rPr lang="en-GB" dirty="0"/>
              <a:t>not spouses / civil partners of each other</a:t>
            </a:r>
          </a:p>
          <a:p>
            <a:r>
              <a:rPr lang="en-GB" dirty="0"/>
              <a:t>not closely related to each other </a:t>
            </a:r>
          </a:p>
          <a:p>
            <a:endParaRPr lang="en-GB" sz="2800" dirty="0"/>
          </a:p>
          <a:p>
            <a:pPr marL="0" lvl="0" indent="0">
              <a:buNone/>
            </a:pPr>
            <a:endParaRPr lang="en-GB" sz="2800" dirty="0"/>
          </a:p>
          <a:p>
            <a:pPr marL="0" lvl="0" indent="0">
              <a:buNone/>
            </a:pPr>
            <a:endParaRPr lang="en-GB" sz="2800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857250" lvl="1" indent="-457200" eaLnBrk="1" hangingPunct="1">
              <a:buFont typeface="Arial" panose="020B0604020202020204" pitchFamily="34" charset="0"/>
              <a:buChar char="•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442740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  <a:t>Recommendations for reform: definition of cohabitant</a:t>
            </a: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endParaRPr lang="en-GB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611560" y="1417638"/>
            <a:ext cx="8229600" cy="4525963"/>
          </a:xfrm>
        </p:spPr>
        <p:txBody>
          <a:bodyPr/>
          <a:lstStyle/>
          <a:p>
            <a:pPr marL="0" lvl="0" indent="0" algn="just">
              <a:buNone/>
            </a:pPr>
            <a:r>
              <a:rPr lang="en-GB" sz="2400" dirty="0"/>
              <a:t>In determining … whether two persons are (or were) living together as a couple in an enduring family relationship, the court must have regard to all the circumstances of the relationship, including …</a:t>
            </a:r>
          </a:p>
          <a:p>
            <a:pPr lvl="0" algn="just"/>
            <a:r>
              <a:rPr lang="en-GB" sz="2400" dirty="0">
                <a:solidFill>
                  <a:prstClr val="black"/>
                </a:solidFill>
              </a:rPr>
              <a:t>The duration of the relationship</a:t>
            </a:r>
          </a:p>
          <a:p>
            <a:pPr lvl="0" algn="just"/>
            <a:r>
              <a:rPr lang="en-GB" sz="2400" dirty="0">
                <a:solidFill>
                  <a:prstClr val="black"/>
                </a:solidFill>
              </a:rPr>
              <a:t>The extent to which the persons live/lived together in the same residence</a:t>
            </a:r>
          </a:p>
          <a:p>
            <a:pPr algn="just"/>
            <a:r>
              <a:rPr lang="en-GB" sz="2400" dirty="0"/>
              <a:t>The extent to which the persons are/were financially interdependent</a:t>
            </a:r>
          </a:p>
          <a:p>
            <a:pPr algn="just"/>
            <a:r>
              <a:rPr lang="en-GB" sz="2400" dirty="0"/>
              <a:t>Whether there is a child of whom they are parents/accepted by them as a child of the family</a:t>
            </a:r>
          </a:p>
          <a:p>
            <a:pPr marL="0" lv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857250" lvl="1" indent="-457200" eaLnBrk="1" hangingPunct="1">
              <a:buFont typeface="Arial" panose="020B0604020202020204" pitchFamily="34" charset="0"/>
              <a:buChar char="•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354985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  <a:t>Recommendations for reform: </a:t>
            </a: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  <a:t>financial claims</a:t>
            </a: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endParaRPr lang="en-GB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611560" y="1417638"/>
            <a:ext cx="8229600" cy="4525963"/>
          </a:xfrm>
        </p:spPr>
        <p:txBody>
          <a:bodyPr/>
          <a:lstStyle/>
          <a:p>
            <a:pPr marL="0" lvl="0" indent="0" algn="just">
              <a:buNone/>
            </a:pPr>
            <a:endParaRPr lang="en-GB" sz="2800" dirty="0"/>
          </a:p>
          <a:p>
            <a:pPr marL="0" lvl="0" indent="0" algn="just">
              <a:buNone/>
            </a:pPr>
            <a:r>
              <a:rPr lang="en-GB" sz="2800" dirty="0"/>
              <a:t>Test: </a:t>
            </a:r>
          </a:p>
          <a:p>
            <a:pPr marL="0" lvl="0" indent="0" algn="just">
              <a:buNone/>
            </a:pPr>
            <a:r>
              <a:rPr lang="en-GB" sz="2800" dirty="0"/>
              <a:t>Orders must be justified on the application of guiding principles and reasonable having regard to resources.</a:t>
            </a:r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857250" lvl="1" indent="-457200" eaLnBrk="1" hangingPunct="1">
              <a:buFont typeface="Arial" panose="020B0604020202020204" pitchFamily="34" charset="0"/>
              <a:buChar char="•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21023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  <a:t>Recommendations for reform: guiding principles </a:t>
            </a:r>
            <a:br>
              <a:rPr lang="en-GB" altLang="en-US" b="1" dirty="0">
                <a:solidFill>
                  <a:schemeClr val="accent5">
                    <a:lumMod val="75000"/>
                  </a:schemeClr>
                </a:solidFill>
              </a:rPr>
            </a:br>
            <a:endParaRPr lang="en-GB" dirty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611560" y="1417638"/>
            <a:ext cx="8229600" cy="4525963"/>
          </a:xfrm>
        </p:spPr>
        <p:txBody>
          <a:bodyPr/>
          <a:lstStyle/>
          <a:p>
            <a:pPr algn="just" eaLnBrk="1" hangingPunct="1"/>
            <a:r>
              <a:rPr lang="en-GB" sz="2400" dirty="0"/>
              <a:t>Economic advantage derived by one cohabitant from contributions made by the other cohabitant should be fairly distributed. Economic disadvantage suffered by one cohabitant in the interests of the other or a relevant child should be fairly compensated for</a:t>
            </a:r>
          </a:p>
          <a:p>
            <a:pPr algn="just" eaLnBrk="1" hangingPunct="1"/>
            <a:r>
              <a:rPr lang="en-GB" sz="2400" dirty="0"/>
              <a:t>A cohabitant who seems likely to suffer serious financial hardship as a result of the cohabitation having ended should be awarded such financial provision as is reasonable for the short term relief of that hardship</a:t>
            </a:r>
          </a:p>
          <a:p>
            <a:pPr algn="just" eaLnBrk="1" hangingPunct="1"/>
            <a:r>
              <a:rPr lang="en-GB" sz="2400" dirty="0"/>
              <a:t>The economic responsibility of caring for a relevant child after the end of the cohabitation should be shared fairly between the cohabitants.</a:t>
            </a:r>
          </a:p>
          <a:p>
            <a:pPr marL="0" indent="0" algn="just" eaLnBrk="1" hangingPunct="1">
              <a:buNone/>
            </a:pPr>
            <a:endParaRPr lang="en-GB" sz="2800" dirty="0"/>
          </a:p>
          <a:p>
            <a:pPr marL="0" indent="0" algn="just" eaLnBrk="1" hangingPunct="1">
              <a:buNone/>
            </a:pPr>
            <a:endParaRPr lang="en-GB" sz="2800" dirty="0"/>
          </a:p>
          <a:p>
            <a:pPr algn="just" eaLnBrk="1" hangingPunct="1"/>
            <a:endParaRPr lang="en-GB" sz="2800" dirty="0"/>
          </a:p>
          <a:p>
            <a:pPr marL="0" indent="0" algn="just" eaLnBrk="1" hangingPunct="1">
              <a:buNone/>
            </a:pPr>
            <a:endParaRPr lang="en-GB" sz="2800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sz="2800" dirty="0"/>
          </a:p>
          <a:p>
            <a:pPr marL="0" lvl="0" indent="0">
              <a:buNone/>
            </a:pPr>
            <a:endParaRPr lang="en-GB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0" indent="0" eaLnBrk="1" hangingPunct="1">
              <a:buNone/>
            </a:pPr>
            <a:endParaRPr lang="en-GB" altLang="en-US" sz="2800" dirty="0"/>
          </a:p>
          <a:p>
            <a:pPr marL="857250" lvl="1" indent="-457200" eaLnBrk="1" hangingPunct="1">
              <a:buFont typeface="Arial" panose="020B0604020202020204" pitchFamily="34" charset="0"/>
              <a:buChar char="•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  <a:p>
            <a:pPr marL="857250" lvl="1" indent="-457200" eaLnBrk="1" hangingPunct="1">
              <a:buFontTx/>
              <a:buChar char="-"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15707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3460</TotalTime>
  <Words>1086</Words>
  <Application>Microsoft Macintosh PowerPoint</Application>
  <PresentationFormat>On-screen Show (4:3)</PresentationFormat>
  <Paragraphs>374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Courier New</vt:lpstr>
      <vt:lpstr>Segoe UI</vt:lpstr>
      <vt:lpstr>Office Theme</vt:lpstr>
      <vt:lpstr>COHABITATION LAW REFORM  SCOTLAND January 2023  Kate Dowdalls KC Commissioner      </vt:lpstr>
      <vt:lpstr>Current law</vt:lpstr>
      <vt:lpstr>The need for reform</vt:lpstr>
      <vt:lpstr>The need for reform: section 28</vt:lpstr>
      <vt:lpstr>SLC Aspects of the family law project</vt:lpstr>
      <vt:lpstr> Report on Cohabitation: recommendations for reform  </vt:lpstr>
      <vt:lpstr> Recommendations for reform: definition of cohabitant </vt:lpstr>
      <vt:lpstr> Recommendations for reform:  financial claims </vt:lpstr>
      <vt:lpstr> Recommendations for reform: guiding principles  </vt:lpstr>
      <vt:lpstr> Recommendations for reform: relevant factors (1) </vt:lpstr>
      <vt:lpstr> Recommendations for reform: relevant factors (2) </vt:lpstr>
      <vt:lpstr> Recommendations for reform </vt:lpstr>
      <vt:lpstr> Recommendations for reform: relevant factors </vt:lpstr>
      <vt:lpstr> Recommendations for reform:  orders </vt:lpstr>
      <vt:lpstr>Recommendations for reform: time limit </vt:lpstr>
      <vt:lpstr> Recommendations for reform: agreement to negotiate </vt:lpstr>
      <vt:lpstr> Recommendations for reform: cohabitation agreements </vt:lpstr>
      <vt:lpstr> Aspects of Family Law Project  </vt:lpstr>
      <vt:lpstr>Aspects of Family Law Project</vt:lpstr>
      <vt:lpstr> Contact:  Email: info@scotlawcom.gov.uk  Website: www.scotlawcom.gov.uk  Twitter: @scotlawcom </vt:lpstr>
    </vt:vector>
  </TitlesOfParts>
  <Company>Scottish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n016517</dc:creator>
  <cp:lastModifiedBy>Andrew Hayward</cp:lastModifiedBy>
  <cp:revision>361</cp:revision>
  <cp:lastPrinted>2023-01-19T14:00:37Z</cp:lastPrinted>
  <dcterms:created xsi:type="dcterms:W3CDTF">2015-03-05T12:23:07Z</dcterms:created>
  <dcterms:modified xsi:type="dcterms:W3CDTF">2023-02-06T13:36:08Z</dcterms:modified>
</cp:coreProperties>
</file>