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62" r:id="rId2"/>
    <p:sldId id="256" r:id="rId3"/>
    <p:sldId id="259" r:id="rId4"/>
    <p:sldId id="257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75" autoAdjust="0"/>
    <p:restoredTop sz="94590"/>
  </p:normalViewPr>
  <p:slideViewPr>
    <p:cSldViewPr snapToGrid="0">
      <p:cViewPr varScale="1">
        <p:scale>
          <a:sx n="99" d="100"/>
          <a:sy n="99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64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9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239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6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648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82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95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493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5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2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63EFA5E-FA76-400D-B3DC-F0BA90E6D107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090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2/24/23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562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31642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rmingham.ac.uk/research/law/family-law-reform-now/index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65511-E9F9-4B77-BA7C-2054FC9A5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4424" y="1287108"/>
            <a:ext cx="8637073" cy="1896071"/>
          </a:xfrm>
        </p:spPr>
        <p:txBody>
          <a:bodyPr>
            <a:normAutofit/>
          </a:bodyPr>
          <a:lstStyle/>
          <a:p>
            <a:r>
              <a:rPr lang="en-GB" sz="4800" dirty="0"/>
              <a:t>Cohabitation reform in England &amp; wales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DC88D-067A-4163-A4E1-6DA09CE90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4170" y="3429000"/>
            <a:ext cx="8637072" cy="977621"/>
          </a:xfrm>
        </p:spPr>
        <p:txBody>
          <a:bodyPr>
            <a:noAutofit/>
          </a:bodyPr>
          <a:lstStyle/>
          <a:p>
            <a:r>
              <a:rPr lang="en-GB" sz="2400" dirty="0"/>
              <a:t>Welcome to the conference</a:t>
            </a:r>
          </a:p>
          <a:p>
            <a:r>
              <a:rPr lang="en-GB" sz="2400" dirty="0"/>
              <a:t>Inner Temple – Friday 27</a:t>
            </a:r>
            <a:r>
              <a:rPr lang="en-GB" sz="2400" baseline="30000" dirty="0"/>
              <a:t>th</a:t>
            </a:r>
            <a:r>
              <a:rPr lang="en-GB" sz="2400" dirty="0"/>
              <a:t> January 2023 </a:t>
            </a:r>
          </a:p>
        </p:txBody>
      </p:sp>
      <p:pic>
        <p:nvPicPr>
          <p:cNvPr id="4" name="Picture 3" descr="Text&#10;&#10;">
            <a:extLst>
              <a:ext uri="{FF2B5EF4-FFF2-40B4-BE49-F238E27FC236}">
                <a16:creationId xmlns:a16="http://schemas.microsoft.com/office/drawing/2014/main" id="{E99FE424-D3C6-4168-99D6-DBD1EB34775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3121" y="97978"/>
            <a:ext cx="3631105" cy="1212691"/>
          </a:xfrm>
          <a:prstGeom prst="rect">
            <a:avLst/>
          </a:prstGeom>
        </p:spPr>
      </p:pic>
      <p:pic>
        <p:nvPicPr>
          <p:cNvPr id="5" name="Picture 4" descr="Text&#10;&#10;">
            <a:extLst>
              <a:ext uri="{FF2B5EF4-FFF2-40B4-BE49-F238E27FC236}">
                <a16:creationId xmlns:a16="http://schemas.microsoft.com/office/drawing/2014/main" id="{8511C4B5-836C-4299-A668-C0A9F1205EB4}"/>
              </a:ext>
            </a:extLst>
          </p:cNvPr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0352" y="97978"/>
            <a:ext cx="4523232" cy="1242153"/>
          </a:xfrm>
          <a:prstGeom prst="rect">
            <a:avLst/>
          </a:prstGeom>
        </p:spPr>
      </p:pic>
      <p:pic>
        <p:nvPicPr>
          <p:cNvPr id="6" name="Picture 5" descr="Logo, company name&#10;&#10;">
            <a:extLst>
              <a:ext uri="{FF2B5EF4-FFF2-40B4-BE49-F238E27FC236}">
                <a16:creationId xmlns:a16="http://schemas.microsoft.com/office/drawing/2014/main" id="{32112B31-4031-4E7F-BE6F-1D5A6389CF2E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656064" y="127440"/>
            <a:ext cx="2416736" cy="1212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Icon&#10;">
            <a:extLst>
              <a:ext uri="{FF2B5EF4-FFF2-40B4-BE49-F238E27FC236}">
                <a16:creationId xmlns:a16="http://schemas.microsoft.com/office/drawing/2014/main" id="{43BB5755-7A6E-4BD6-B8CF-D21D41D2AAED}"/>
              </a:ext>
            </a:extLst>
          </p:cNvPr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69" y="4901938"/>
            <a:ext cx="1750455" cy="1153764"/>
          </a:xfrm>
          <a:prstGeom prst="rect">
            <a:avLst/>
          </a:prstGeom>
        </p:spPr>
      </p:pic>
      <p:pic>
        <p:nvPicPr>
          <p:cNvPr id="8" name="Picture 7" descr="Text&#10;">
            <a:extLst>
              <a:ext uri="{FF2B5EF4-FFF2-40B4-BE49-F238E27FC236}">
                <a16:creationId xmlns:a16="http://schemas.microsoft.com/office/drawing/2014/main" id="{19DAFEC6-3618-4727-AF12-10E51C1FBB1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23858" y="4889633"/>
            <a:ext cx="4216926" cy="1161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Graphical user interface, text, application&#10;">
            <a:extLst>
              <a:ext uri="{FF2B5EF4-FFF2-40B4-BE49-F238E27FC236}">
                <a16:creationId xmlns:a16="http://schemas.microsoft.com/office/drawing/2014/main" id="{877068F7-B676-4171-A346-E99FC6E31EE0}"/>
              </a:ext>
            </a:extLst>
          </p:cNvPr>
          <p:cNvPicPr/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52902" y="4889633"/>
            <a:ext cx="3739098" cy="117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02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3E251-332D-40BB-8134-CA8372DDD9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FAMILY LAW REFORM NOW </a:t>
            </a:r>
          </a:p>
        </p:txBody>
      </p:sp>
      <p:pic>
        <p:nvPicPr>
          <p:cNvPr id="1026" name="Picture 2" descr="Logo of the Family Law Reform Now Network">
            <a:extLst>
              <a:ext uri="{FF2B5EF4-FFF2-40B4-BE49-F238E27FC236}">
                <a16:creationId xmlns:a16="http://schemas.microsoft.com/office/drawing/2014/main" id="{23CAE3D5-844F-43B9-8F20-BECB9A09E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20272" y="3984053"/>
            <a:ext cx="5825765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297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1054B-E2E6-4A90-B3B1-80EC4CC9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FLRN core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BC3BC-E032-4C50-B500-5D0D7AF9B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Dr Rehana Parveen  (University of Birmingham)</a:t>
            </a:r>
          </a:p>
          <a:p>
            <a:r>
              <a:rPr lang="en-GB" dirty="0"/>
              <a:t>Dr Charlotte Bendall (University of Birmingham)</a:t>
            </a:r>
          </a:p>
          <a:p>
            <a:r>
              <a:rPr lang="en-GB" dirty="0"/>
              <a:t>Dr Sharon Thompson (Cardiff University)</a:t>
            </a:r>
          </a:p>
          <a:p>
            <a:r>
              <a:rPr lang="en-GB" dirty="0"/>
              <a:t>Dr Samantha Davey (University </a:t>
            </a:r>
            <a:r>
              <a:rPr lang="en-GB"/>
              <a:t>of Essex)</a:t>
            </a:r>
            <a:endParaRPr lang="en-GB" dirty="0"/>
          </a:p>
          <a:p>
            <a:r>
              <a:rPr lang="en-GB" dirty="0"/>
              <a:t>Mr Joe </a:t>
            </a:r>
            <a:r>
              <a:rPr lang="en-GB" dirty="0" err="1"/>
              <a:t>Ailion</a:t>
            </a:r>
            <a:r>
              <a:rPr lang="en-GB" dirty="0"/>
              <a:t> (Family Law Solicitor) </a:t>
            </a:r>
          </a:p>
        </p:txBody>
      </p:sp>
    </p:spTree>
    <p:extLst>
      <p:ext uri="{BB962C8B-B14F-4D97-AF65-F5344CB8AC3E}">
        <p14:creationId xmlns:p14="http://schemas.microsoft.com/office/powerpoint/2010/main" val="262763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A7A43-3050-4AEF-B785-DA295BDA8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FLRN set up to ask the question…..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C8F08-DEC0-46A2-895C-D6F2E9A28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719184" cy="3450613"/>
          </a:xfrm>
        </p:spPr>
        <p:txBody>
          <a:bodyPr>
            <a:normAutofit/>
          </a:bodyPr>
          <a:lstStyle/>
          <a:p>
            <a:r>
              <a:rPr lang="en-GB" dirty="0"/>
              <a:t>‘If you could reform one area of family law, what would it  be?’</a:t>
            </a:r>
          </a:p>
          <a:p>
            <a:r>
              <a:rPr lang="en-GB" dirty="0"/>
              <a:t>Coincided with the Law Commission’s 14</a:t>
            </a:r>
            <a:r>
              <a:rPr lang="en-GB" baseline="30000" dirty="0"/>
              <a:t>th</a:t>
            </a:r>
            <a:r>
              <a:rPr lang="en-GB" dirty="0"/>
              <a:t> Programme of Family Law Reform. </a:t>
            </a:r>
          </a:p>
          <a:p>
            <a:r>
              <a:rPr lang="en-GB" dirty="0"/>
              <a:t>First phase of the project: conference, submission of proposals to the Law Commission and currently producing an edited collection with Hart, due to be published in 2024.</a:t>
            </a:r>
          </a:p>
          <a:p>
            <a:endParaRPr lang="en-GB" dirty="0"/>
          </a:p>
          <a:p>
            <a:r>
              <a:rPr lang="en-GB" dirty="0"/>
              <a:t>Set up a FLRN network.</a:t>
            </a:r>
          </a:p>
        </p:txBody>
      </p:sp>
    </p:spTree>
    <p:extLst>
      <p:ext uri="{BB962C8B-B14F-4D97-AF65-F5344CB8AC3E}">
        <p14:creationId xmlns:p14="http://schemas.microsoft.com/office/powerpoint/2010/main" val="3158091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12BAF-DB2C-4B59-BBC4-3BB0C7BA8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392" y="342420"/>
            <a:ext cx="9291215" cy="1049235"/>
          </a:xfrm>
        </p:spPr>
        <p:txBody>
          <a:bodyPr/>
          <a:lstStyle/>
          <a:p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phase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5D3AA-C214-4189-9BC3-B3B1B97B8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485" y="1480009"/>
            <a:ext cx="10011266" cy="4317476"/>
          </a:xfrm>
        </p:spPr>
        <p:txBody>
          <a:bodyPr>
            <a:normAutofit/>
          </a:bodyPr>
          <a:lstStyle/>
          <a:p>
            <a:r>
              <a:rPr lang="en-GB" dirty="0"/>
              <a:t>3 mini projects, each with a dedicated team:</a:t>
            </a:r>
          </a:p>
          <a:p>
            <a:pPr lvl="1"/>
            <a:r>
              <a:rPr lang="en-GB" b="1" u="sng" dirty="0"/>
              <a:t>Reform of cohabitation law</a:t>
            </a:r>
            <a:r>
              <a:rPr lang="en-GB" b="1" dirty="0"/>
              <a:t> </a:t>
            </a:r>
            <a:r>
              <a:rPr lang="en-GB" dirty="0"/>
              <a:t>(led by Dr Andy Hayward at Durham University);</a:t>
            </a:r>
          </a:p>
          <a:p>
            <a:pPr lvl="1"/>
            <a:r>
              <a:rPr lang="en-GB" b="1" u="sng" dirty="0"/>
              <a:t>The ‘voice of the child’ in private children’s proceedings</a:t>
            </a:r>
            <a:r>
              <a:rPr lang="en-GB" b="1" dirty="0"/>
              <a:t> </a:t>
            </a:r>
            <a:r>
              <a:rPr lang="en-GB" dirty="0"/>
              <a:t>(led by Professor Anne Barlow at University of Exeter, Dr Jan Ewing at University of Exeter, Professor Helen </a:t>
            </a:r>
            <a:r>
              <a:rPr lang="en-GB" dirty="0" err="1"/>
              <a:t>Stalford</a:t>
            </a:r>
            <a:r>
              <a:rPr lang="en-GB" dirty="0"/>
              <a:t> at University of Liverpool and Dr Georgina Dimopoulos at Swinburne Law School);</a:t>
            </a:r>
          </a:p>
          <a:p>
            <a:pPr lvl="1"/>
            <a:r>
              <a:rPr lang="en-GB" b="1" u="sng" dirty="0"/>
              <a:t>Reform of the public law family justice system</a:t>
            </a:r>
            <a:r>
              <a:rPr lang="en-GB" b="1" dirty="0"/>
              <a:t> </a:t>
            </a:r>
            <a:r>
              <a:rPr lang="en-GB" dirty="0"/>
              <a:t>(focusing particularly on possibilities for greater space to offer supportive intervention within families and led by Celestine Greenwood, Barrister from Exchange Chambers and Pause, a national charity working with women who have experienced, or are at risk of experiencing, their children being removed from their care).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496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5C06A-075C-464A-8C8C-87C85F802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 = to effect change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EFA7D-2D51-4276-9D87-5481BDCCF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you are interested in working on any of our projects or keeping up to date with our work: </a:t>
            </a:r>
            <a:r>
              <a:rPr lang="en-GB" u="sng" dirty="0">
                <a:hlinkClick r:id="rId2"/>
              </a:rPr>
              <a:t>https://www.birmingham.ac.uk/research/law/family-law-reform-now/index.aspx</a:t>
            </a:r>
            <a:endParaRPr lang="en-GB" u="sng" dirty="0"/>
          </a:p>
          <a:p>
            <a:endParaRPr lang="en-GB" u="sng" dirty="0"/>
          </a:p>
          <a:p>
            <a:r>
              <a:rPr lang="en-GB" dirty="0"/>
              <a:t>The website has a form to complete to join our mailing list </a:t>
            </a:r>
          </a:p>
        </p:txBody>
      </p:sp>
    </p:spTree>
    <p:extLst>
      <p:ext uri="{BB962C8B-B14F-4D97-AF65-F5344CB8AC3E}">
        <p14:creationId xmlns:p14="http://schemas.microsoft.com/office/powerpoint/2010/main" val="1770694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C789A-6E00-4AB5-9624-2D734FB21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446301"/>
            <a:ext cx="9291215" cy="1049235"/>
          </a:xfrm>
        </p:spPr>
        <p:txBody>
          <a:bodyPr/>
          <a:lstStyle/>
          <a:p>
            <a:r>
              <a:rPr lang="en-GB" dirty="0"/>
              <a:t>Today’s plenary session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4C96C-D2D7-4114-8ACC-F8FF0B124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827" y="1611984"/>
            <a:ext cx="10426045" cy="4440024"/>
          </a:xfrm>
        </p:spPr>
        <p:txBody>
          <a:bodyPr/>
          <a:lstStyle/>
          <a:p>
            <a:r>
              <a:rPr lang="en-GB" dirty="0"/>
              <a:t>We have on our panel: </a:t>
            </a:r>
          </a:p>
          <a:p>
            <a:pPr lvl="1"/>
            <a:r>
              <a:rPr lang="en-GB" dirty="0"/>
              <a:t>Professor Russell Sandberg (Cardiff University)</a:t>
            </a:r>
          </a:p>
          <a:p>
            <a:pPr lvl="1"/>
            <a:r>
              <a:rPr lang="en-GB" dirty="0"/>
              <a:t>Jo Edwards (</a:t>
            </a:r>
            <a:r>
              <a:rPr lang="en-GB" dirty="0" err="1"/>
              <a:t>Forsters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Graeme Fraser (BBS &amp; Chair of Resolution’s Cohabitation Committee)</a:t>
            </a:r>
          </a:p>
          <a:p>
            <a:pPr lvl="1"/>
            <a:r>
              <a:rPr lang="en-GB" dirty="0"/>
              <a:t>Michael Horton KC (Coram Chambers)</a:t>
            </a:r>
          </a:p>
          <a:p>
            <a:r>
              <a:rPr lang="en-GB" dirty="0"/>
              <a:t>Addressing the question: </a:t>
            </a:r>
            <a:r>
              <a:rPr lang="en-GB" b="1" dirty="0"/>
              <a:t>What are the most effective next steps towards reforming the law around cohabitation?  With an emphasis on the strategies that ought to be prioritised. </a:t>
            </a:r>
          </a:p>
          <a:p>
            <a:r>
              <a:rPr lang="en-GB" b="1" dirty="0"/>
              <a:t>7 mins per speaker with Q&amp;A at the end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052551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105</TotalTime>
  <Words>404</Words>
  <Application>Microsoft Macintosh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Rockwell</vt:lpstr>
      <vt:lpstr>Gallery</vt:lpstr>
      <vt:lpstr>Cohabitation reform in England &amp; wales</vt:lpstr>
      <vt:lpstr>FAMILY LAW REFORM NOW </vt:lpstr>
      <vt:lpstr>FLRN core Group</vt:lpstr>
      <vt:lpstr>FLRN set up to ask the question…..</vt:lpstr>
      <vt:lpstr>2nd phase </vt:lpstr>
      <vt:lpstr>Aim = to effect change </vt:lpstr>
      <vt:lpstr>Today’s plenary session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LAW REFORM NOW</dc:title>
  <dc:creator>Rehana Parveen (Birmingham Law School)</dc:creator>
  <cp:lastModifiedBy>Jonathan Laidlow (Arts and Law)</cp:lastModifiedBy>
  <cp:revision>15</cp:revision>
  <dcterms:created xsi:type="dcterms:W3CDTF">2023-01-19T19:33:28Z</dcterms:created>
  <dcterms:modified xsi:type="dcterms:W3CDTF">2023-02-24T13:25:22Z</dcterms:modified>
</cp:coreProperties>
</file>