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25" r:id="rId3"/>
    <p:sldId id="320" r:id="rId4"/>
    <p:sldId id="326" r:id="rId5"/>
    <p:sldId id="318" r:id="rId6"/>
    <p:sldId id="258" r:id="rId7"/>
    <p:sldId id="281" r:id="rId8"/>
    <p:sldId id="310" r:id="rId9"/>
    <p:sldId id="283" r:id="rId10"/>
    <p:sldId id="282" r:id="rId11"/>
    <p:sldId id="291" r:id="rId12"/>
    <p:sldId id="292" r:id="rId13"/>
    <p:sldId id="284" r:id="rId14"/>
    <p:sldId id="286" r:id="rId15"/>
    <p:sldId id="319" r:id="rId16"/>
    <p:sldId id="287" r:id="rId17"/>
    <p:sldId id="288" r:id="rId18"/>
    <p:sldId id="289" r:id="rId19"/>
    <p:sldId id="290" r:id="rId20"/>
    <p:sldId id="293" r:id="rId21"/>
    <p:sldId id="321" r:id="rId22"/>
    <p:sldId id="32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F67058-FCF0-25B8-4978-2F3DB6A99282}" name="Heidi Mallace" initials="HM" userId="S::heidi.mallace@pa.group::e872d53d-595b-4b84-8b9f-160577be8e5b" providerId="AD"/>
  <p188:author id="{96C87AED-84A9-E89C-D8AD-4ED02914EBA5}" name="Graeme Fraser" initials="GF" userId="S::GFraser@bbslaw.co.uk::11f499eb-3521-47de-9b0a-c45ff74976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42"/>
    <a:srgbClr val="B5A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459"/>
    <p:restoredTop sz="86389"/>
  </p:normalViewPr>
  <p:slideViewPr>
    <p:cSldViewPr>
      <p:cViewPr varScale="1">
        <p:scale>
          <a:sx n="86" d="100"/>
          <a:sy n="86" d="100"/>
        </p:scale>
        <p:origin x="200" y="6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677DB-43B4-104D-8124-9A15C7845912}" type="datetimeFigureOut">
              <a:rPr lang="en-US" smtClean="0"/>
              <a:t>3/29/23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5972-EEC7-7944-AFE5-0438BD89B14A}" type="slidenum">
              <a:rPr lang="en-US" smtClean="0"/>
              <a:t>‹#›</a:t>
            </a:fld>
            <a:endParaRPr lang="en-US"/>
          </a:p>
        </p:txBody>
      </p:sp>
    </p:spTree>
    <p:extLst>
      <p:ext uri="{BB962C8B-B14F-4D97-AF65-F5344CB8AC3E}">
        <p14:creationId xmlns:p14="http://schemas.microsoft.com/office/powerpoint/2010/main" val="134941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85972-EEC7-7944-AFE5-0438BD89B14A}" type="slidenum">
              <a:rPr lang="en-US" smtClean="0"/>
              <a:t>1</a:t>
            </a:fld>
            <a:endParaRPr lang="en-US"/>
          </a:p>
        </p:txBody>
      </p:sp>
    </p:spTree>
    <p:extLst>
      <p:ext uri="{BB962C8B-B14F-4D97-AF65-F5344CB8AC3E}">
        <p14:creationId xmlns:p14="http://schemas.microsoft.com/office/powerpoint/2010/main" val="384592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85972-EEC7-7944-AFE5-0438BD89B14A}" type="slidenum">
              <a:rPr lang="en-US" smtClean="0"/>
              <a:t>2</a:t>
            </a:fld>
            <a:endParaRPr lang="en-US"/>
          </a:p>
        </p:txBody>
      </p:sp>
    </p:spTree>
    <p:extLst>
      <p:ext uri="{BB962C8B-B14F-4D97-AF65-F5344CB8AC3E}">
        <p14:creationId xmlns:p14="http://schemas.microsoft.com/office/powerpoint/2010/main" val="179384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85972-EEC7-7944-AFE5-0438BD89B14A}" type="slidenum">
              <a:rPr lang="en-US" smtClean="0"/>
              <a:t>5</a:t>
            </a:fld>
            <a:endParaRPr lang="en-US"/>
          </a:p>
        </p:txBody>
      </p:sp>
    </p:spTree>
    <p:extLst>
      <p:ext uri="{BB962C8B-B14F-4D97-AF65-F5344CB8AC3E}">
        <p14:creationId xmlns:p14="http://schemas.microsoft.com/office/powerpoint/2010/main" val="11775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85972-EEC7-7944-AFE5-0438BD89B14A}" type="slidenum">
              <a:rPr lang="en-US" smtClean="0"/>
              <a:t>21</a:t>
            </a:fld>
            <a:endParaRPr lang="en-US"/>
          </a:p>
        </p:txBody>
      </p:sp>
    </p:spTree>
    <p:extLst>
      <p:ext uri="{BB962C8B-B14F-4D97-AF65-F5344CB8AC3E}">
        <p14:creationId xmlns:p14="http://schemas.microsoft.com/office/powerpoint/2010/main" val="115273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85972-EEC7-7944-AFE5-0438BD89B14A}" type="slidenum">
              <a:rPr lang="en-US" smtClean="0"/>
              <a:t>22</a:t>
            </a:fld>
            <a:endParaRPr lang="en-US"/>
          </a:p>
        </p:txBody>
      </p:sp>
    </p:spTree>
    <p:extLst>
      <p:ext uri="{BB962C8B-B14F-4D97-AF65-F5344CB8AC3E}">
        <p14:creationId xmlns:p14="http://schemas.microsoft.com/office/powerpoint/2010/main" val="371300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85972-EEC7-7944-AFE5-0438BD89B14A}" type="slidenum">
              <a:rPr lang="en-US" smtClean="0"/>
              <a:t>23</a:t>
            </a:fld>
            <a:endParaRPr lang="en-US"/>
          </a:p>
        </p:txBody>
      </p:sp>
    </p:spTree>
    <p:extLst>
      <p:ext uri="{BB962C8B-B14F-4D97-AF65-F5344CB8AC3E}">
        <p14:creationId xmlns:p14="http://schemas.microsoft.com/office/powerpoint/2010/main" val="117048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B92BA5-B3FC-45CF-8FA7-7323D74A31AB}" type="datetimeFigureOut">
              <a:rPr lang="en-US" smtClean="0"/>
              <a:pPr/>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2BA5-B3FC-45CF-8FA7-7323D74A31AB}" type="datetimeFigureOut">
              <a:rPr lang="en-US" smtClean="0"/>
              <a:pPr/>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2BA5-B3FC-45CF-8FA7-7323D74A31AB}" type="datetimeFigureOut">
              <a:rPr lang="en-US" smtClean="0"/>
              <a:pPr/>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2BA5-B3FC-45CF-8FA7-7323D74A31AB}" type="datetimeFigureOut">
              <a:rPr lang="en-US" smtClean="0"/>
              <a:pPr/>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92BA5-B3FC-45CF-8FA7-7323D74A31AB}" type="datetimeFigureOut">
              <a:rPr lang="en-US" smtClean="0"/>
              <a:pPr/>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B92BA5-B3FC-45CF-8FA7-7323D74A31AB}" type="datetimeFigureOut">
              <a:rPr lang="en-US" smtClean="0"/>
              <a:pPr/>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92BA5-B3FC-45CF-8FA7-7323D74A31AB}" type="datetimeFigureOut">
              <a:rPr lang="en-US" smtClean="0"/>
              <a:pPr/>
              <a:t>3/29/23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92BA5-B3FC-45CF-8FA7-7323D74A31AB}" type="datetimeFigureOut">
              <a:rPr lang="en-US" smtClean="0"/>
              <a:pPr/>
              <a:t>3/29/23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92BA5-B3FC-45CF-8FA7-7323D74A31AB}" type="datetimeFigureOut">
              <a:rPr lang="en-US" smtClean="0"/>
              <a:pPr/>
              <a:t>3/29/23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92BA5-B3FC-45CF-8FA7-7323D74A31AB}" type="datetimeFigureOut">
              <a:rPr lang="en-US" smtClean="0"/>
              <a:pPr/>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92BA5-B3FC-45CF-8FA7-7323D74A31AB}" type="datetimeFigureOut">
              <a:rPr lang="en-US" smtClean="0"/>
              <a:pPr/>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BB0A2-3D9E-4DAC-AD5F-9CA35024BF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92BA5-B3FC-45CF-8FA7-7323D74A31AB}" type="datetimeFigureOut">
              <a:rPr lang="en-US" smtClean="0"/>
              <a:pPr/>
              <a:t>3/29/23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BB0A2-3D9E-4DAC-AD5F-9CA35024BF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69292" y="500042"/>
            <a:ext cx="8424757" cy="5143536"/>
          </a:xfrm>
          <a:prstGeom prst="rect">
            <a:avLst/>
          </a:prstGeom>
          <a:solidFill>
            <a:srgbClr val="B10042"/>
          </a:solidFill>
          <a:ln w="9525">
            <a:noFill/>
            <a:miter lim="800000"/>
            <a:headEnd/>
            <a:tailEnd/>
          </a:ln>
          <a:effectLst/>
        </p:spPr>
      </p:pic>
      <p:sp>
        <p:nvSpPr>
          <p:cNvPr id="6" name="Rectangle 5">
            <a:extLst>
              <a:ext uri="{C183D7F6-B498-43B3-948B-1728B52AA6E4}">
                <adec:decorative xmlns:adec="http://schemas.microsoft.com/office/drawing/2017/decorative" val="1"/>
              </a:ext>
            </a:extLst>
          </p:cNvPr>
          <p:cNvSpPr>
            <a:spLocks noChangeArrowheads="1"/>
          </p:cNvSpPr>
          <p:nvPr/>
        </p:nvSpPr>
        <p:spPr bwMode="auto">
          <a:xfrm>
            <a:off x="615421" y="6227618"/>
            <a:ext cx="2005557" cy="498764"/>
          </a:xfrm>
          <a:prstGeom prst="rect">
            <a:avLst/>
          </a:prstGeom>
          <a:noFill/>
          <a:ln w="9525">
            <a:noFill/>
            <a:miter lim="800000"/>
            <a:headEnd/>
            <a:tailEnd/>
          </a:ln>
        </p:spPr>
        <p:txBody>
          <a:bodyPr/>
          <a:lstStyle/>
          <a:p>
            <a:pPr>
              <a:defRPr/>
            </a:pPr>
            <a:endParaRPr lang="en-US" sz="1400">
              <a:latin typeface="Calibri" pitchFamily="34" charset="0"/>
            </a:endParaRPr>
          </a:p>
        </p:txBody>
      </p:sp>
      <p:sp>
        <p:nvSpPr>
          <p:cNvPr id="8" name="Rectangle 10"/>
          <p:cNvSpPr>
            <a:spLocks noGrp="1" noChangeArrowheads="1"/>
          </p:cNvSpPr>
          <p:nvPr>
            <p:ph type="title" idx="4294967295"/>
          </p:nvPr>
        </p:nvSpPr>
        <p:spPr bwMode="auto">
          <a:xfrm>
            <a:off x="480663" y="1824900"/>
            <a:ext cx="8182673" cy="124691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Verdana" pitchFamily="34" charset="0"/>
                <a:ea typeface="+mn-ea"/>
                <a:cs typeface="Arial" pitchFamily="34" charset="0"/>
              </a:rPr>
              <a:t>Cohabitation Law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Text Box 13"/>
          <p:cNvSpPr txBox="1">
            <a:spLocks noChangeArrowheads="1"/>
          </p:cNvSpPr>
          <p:nvPr/>
        </p:nvSpPr>
        <p:spPr bwMode="auto">
          <a:xfrm>
            <a:off x="2788525" y="4005064"/>
            <a:ext cx="3586290" cy="1061444"/>
          </a:xfrm>
          <a:prstGeom prst="rect">
            <a:avLst/>
          </a:prstGeom>
          <a:noFill/>
          <a:ln w="9525">
            <a:noFill/>
            <a:miter lim="800000"/>
            <a:headEnd/>
            <a:tailEnd/>
          </a:ln>
        </p:spPr>
        <p:txBody>
          <a:bodyPr wrap="square">
            <a:spAutoFit/>
          </a:bodyPr>
          <a:lstStyle/>
          <a:p>
            <a:pPr algn="ctr">
              <a:lnSpc>
                <a:spcPct val="110000"/>
              </a:lnSpc>
              <a:spcBef>
                <a:spcPct val="20000"/>
              </a:spcBef>
              <a:defRPr/>
            </a:pPr>
            <a:endParaRPr lang="en-GB" sz="1050" dirty="0">
              <a:solidFill>
                <a:schemeClr val="bg1"/>
              </a:solidFill>
              <a:latin typeface="Verdana" pitchFamily="34" charset="0"/>
            </a:endParaRPr>
          </a:p>
          <a:p>
            <a:pPr algn="ctr">
              <a:lnSpc>
                <a:spcPct val="110000"/>
              </a:lnSpc>
              <a:spcBef>
                <a:spcPct val="20000"/>
              </a:spcBef>
              <a:defRPr/>
            </a:pPr>
            <a:r>
              <a:rPr lang="en-GB" sz="1050" dirty="0">
                <a:solidFill>
                  <a:schemeClr val="bg1"/>
                </a:solidFill>
                <a:latin typeface="Verdana" pitchFamily="34" charset="0"/>
              </a:rPr>
              <a:t>Graeme Fraser</a:t>
            </a:r>
            <a:endParaRPr lang="en-US" sz="1050" dirty="0">
              <a:solidFill>
                <a:schemeClr val="bg1"/>
              </a:solidFill>
              <a:latin typeface="Verdana" pitchFamily="34" charset="0"/>
            </a:endParaRPr>
          </a:p>
          <a:p>
            <a:pPr algn="ctr">
              <a:lnSpc>
                <a:spcPct val="110000"/>
              </a:lnSpc>
              <a:spcBef>
                <a:spcPct val="20000"/>
              </a:spcBef>
              <a:defRPr/>
            </a:pPr>
            <a:r>
              <a:rPr lang="en-GB" sz="1050" dirty="0">
                <a:solidFill>
                  <a:schemeClr val="bg1"/>
                </a:solidFill>
                <a:latin typeface="Verdana" pitchFamily="34" charset="0"/>
              </a:rPr>
              <a:t>Chair of Cohabitation Committee, Resolution </a:t>
            </a:r>
            <a:br>
              <a:rPr lang="en-GB" sz="1050" dirty="0">
                <a:solidFill>
                  <a:schemeClr val="bg1"/>
                </a:solidFill>
                <a:latin typeface="Verdana" pitchFamily="34" charset="0"/>
              </a:rPr>
            </a:br>
            <a:r>
              <a:rPr lang="en-GB" sz="1050" dirty="0">
                <a:solidFill>
                  <a:schemeClr val="bg1"/>
                </a:solidFill>
                <a:latin typeface="Verdana" pitchFamily="34" charset="0"/>
              </a:rPr>
              <a:t>and Head of Family, BBS Law</a:t>
            </a:r>
          </a:p>
          <a:p>
            <a:pPr algn="ctr">
              <a:lnSpc>
                <a:spcPct val="110000"/>
              </a:lnSpc>
              <a:spcBef>
                <a:spcPct val="20000"/>
              </a:spcBef>
              <a:defRPr/>
            </a:pPr>
            <a:r>
              <a:rPr lang="en-GB" sz="1050" dirty="0">
                <a:solidFill>
                  <a:schemeClr val="bg1"/>
                </a:solidFill>
                <a:latin typeface="Verdana" pitchFamily="34" charset="0"/>
              </a:rPr>
              <a:t>27</a:t>
            </a:r>
            <a:r>
              <a:rPr lang="en-GB" sz="1050" baseline="30000" dirty="0">
                <a:solidFill>
                  <a:schemeClr val="bg1"/>
                </a:solidFill>
                <a:latin typeface="Verdana" pitchFamily="34" charset="0"/>
              </a:rPr>
              <a:t>th</a:t>
            </a:r>
            <a:r>
              <a:rPr lang="en-GB" sz="1050" dirty="0">
                <a:solidFill>
                  <a:schemeClr val="bg1"/>
                </a:solidFill>
                <a:latin typeface="Verdana" pitchFamily="34" charset="0"/>
              </a:rPr>
              <a:t> January 2023</a:t>
            </a:r>
            <a:endParaRPr lang="en-US" sz="1050" dirty="0">
              <a:solidFill>
                <a:schemeClr val="bg1"/>
              </a:solidFill>
              <a:latin typeface="Verdana" pitchFamily="34" charset="0"/>
            </a:endParaRPr>
          </a:p>
        </p:txBody>
      </p:sp>
      <p:pic>
        <p:nvPicPr>
          <p:cNvPr id="3" name="Picture 2">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0"/>
            <a:ext cx="8229600" cy="4493095"/>
          </a:xfrm>
        </p:spPr>
        <p:txBody>
          <a:bodyPr>
            <a:noAutofit/>
          </a:bodyPr>
          <a:lstStyle/>
          <a:p>
            <a:r>
              <a:rPr lang="en-US" sz="1600" dirty="0"/>
              <a:t>Resolution members encounter many individuals, often female, left unprotected by the current law, even after very long relationships during which they raised the children of the relationship (the “Burns” scenario)</a:t>
            </a:r>
            <a:br>
              <a:rPr lang="en-US" sz="1600" dirty="0"/>
            </a:br>
            <a:endParaRPr lang="en-US" sz="1600" dirty="0"/>
          </a:p>
          <a:p>
            <a:r>
              <a:rPr lang="en-US" sz="1600" dirty="0"/>
              <a:t>The current law enables the economically stronger party to not take any responsibility for a former partner when a relationship breaks down</a:t>
            </a:r>
            <a:br>
              <a:rPr lang="en-US" sz="1600" dirty="0"/>
            </a:br>
            <a:endParaRPr lang="en-US" sz="1600" dirty="0"/>
          </a:p>
          <a:p>
            <a:r>
              <a:rPr lang="en-US" sz="1600" dirty="0"/>
              <a:t>Cohabitation contains inherent legal risks when a religious marriage is consciously chosen as a form of trial marriage </a:t>
            </a:r>
            <a:br>
              <a:rPr lang="en-US" sz="1600" dirty="0"/>
            </a:br>
            <a:endParaRPr lang="en-US" sz="1600" dirty="0"/>
          </a:p>
          <a:p>
            <a:r>
              <a:rPr lang="en-US" sz="1600" dirty="0"/>
              <a:t>Trusting in non-existent “common law” rights and protections can put couples, and their children, at a significant disadvantage if the relationship breaks down or one partner passes away </a:t>
            </a:r>
            <a:br>
              <a:rPr lang="en-US" sz="1600" dirty="0"/>
            </a:br>
            <a:endParaRPr lang="en-US" sz="1600" dirty="0"/>
          </a:p>
          <a:p>
            <a:r>
              <a:rPr lang="en-US" sz="1600" dirty="0"/>
              <a:t>Uncertainty, unfairness and hardship can arise on the termination of a relationship where the couple have had a non-qualifying wedding ceremony, or when one of the parties to a non-qualifying ceremony dies intestate </a:t>
            </a:r>
          </a:p>
          <a:p>
            <a:endParaRPr lang="en-US" sz="16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The law is not fit for purpose</a:t>
            </a:r>
          </a:p>
        </p:txBody>
      </p:sp>
    </p:spTree>
    <p:extLst>
      <p:ext uri="{BB962C8B-B14F-4D97-AF65-F5344CB8AC3E}">
        <p14:creationId xmlns:p14="http://schemas.microsoft.com/office/powerpoint/2010/main" val="319022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600" dirty="0"/>
              <a:t>Cohabitants have not made the public commitment of marriage</a:t>
            </a:r>
            <a:br>
              <a:rPr lang="en-US" sz="1600" dirty="0"/>
            </a:br>
            <a:endParaRPr lang="en-US" sz="1600" dirty="0"/>
          </a:p>
          <a:p>
            <a:r>
              <a:rPr lang="en-US" sz="1600" dirty="0"/>
              <a:t>Improving cohabitation remedies resolves the mischief of those who deliberately avoid marriage or civil partnership to avoid financial responsibility towards their partner</a:t>
            </a:r>
            <a:br>
              <a:rPr lang="en-US" sz="1600" dirty="0"/>
            </a:br>
            <a:endParaRPr lang="en-US" sz="1600" dirty="0"/>
          </a:p>
          <a:p>
            <a:r>
              <a:rPr lang="en-US" sz="1600" dirty="0"/>
              <a:t>To mark a difference between marriage or civil partnership and cohabitation, and to allow finality there could be a presumption that each cohabitant on separation should, as far as possible, be self-supporting</a:t>
            </a:r>
          </a:p>
          <a:p>
            <a:pPr marL="0" indent="0">
              <a:buNone/>
            </a:pPr>
            <a:endParaRPr lang="en-US" sz="16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What about equating marriage? </a:t>
            </a:r>
          </a:p>
        </p:txBody>
      </p:sp>
    </p:spTree>
    <p:extLst>
      <p:ext uri="{BB962C8B-B14F-4D97-AF65-F5344CB8AC3E}">
        <p14:creationId xmlns:p14="http://schemas.microsoft.com/office/powerpoint/2010/main" val="211805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800" dirty="0"/>
              <a:t>A new law should provide clarity, be fit for purpose and be useful</a:t>
            </a:r>
            <a:br>
              <a:rPr lang="en-US" sz="1800" dirty="0"/>
            </a:br>
            <a:endParaRPr lang="en-US" sz="1800" dirty="0"/>
          </a:p>
          <a:p>
            <a:r>
              <a:rPr lang="en-US" sz="1800" dirty="0"/>
              <a:t>The nature of cohabitation in England and Wales, its diversity and its similarity or not to marriage, is important when considering appropriate laws</a:t>
            </a:r>
            <a:br>
              <a:rPr lang="en-US" sz="1800" dirty="0"/>
            </a:br>
            <a:endParaRPr lang="en-US" sz="1800" dirty="0"/>
          </a:p>
          <a:p>
            <a:r>
              <a:rPr lang="en-US" sz="1800" dirty="0"/>
              <a:t>Rights should be automatic unless the couple chooses to “opt out” in order to provide the required safety net legislation. An “opt out” scheme works well in Australia</a:t>
            </a:r>
            <a:br>
              <a:rPr lang="en-US" sz="1800" dirty="0"/>
            </a:br>
            <a:endParaRPr lang="en-US" sz="1800" dirty="0"/>
          </a:p>
          <a:p>
            <a:r>
              <a:rPr lang="en-US" sz="1800" dirty="0"/>
              <a:t>Introduction of new legislation in countries such as Australia and Canada caused little or no controversy at all</a:t>
            </a:r>
          </a:p>
          <a:p>
            <a:endParaRPr lang="en-US" sz="18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What are the lessons from abroad?</a:t>
            </a:r>
          </a:p>
        </p:txBody>
      </p:sp>
    </p:spTree>
    <p:extLst>
      <p:ext uri="{BB962C8B-B14F-4D97-AF65-F5344CB8AC3E}">
        <p14:creationId xmlns:p14="http://schemas.microsoft.com/office/powerpoint/2010/main" val="60172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583914"/>
            <a:ext cx="8229600" cy="4114816"/>
          </a:xfrm>
        </p:spPr>
        <p:txBody>
          <a:bodyPr>
            <a:noAutofit/>
          </a:bodyPr>
          <a:lstStyle/>
          <a:p>
            <a:r>
              <a:rPr lang="en-US" sz="1500" dirty="0"/>
              <a:t>Decisions made during the relationship, often about bringing up children or elderly relatives, may mean that the economically weaker party’s future financial position is compromised</a:t>
            </a:r>
            <a:br>
              <a:rPr lang="en-US" sz="1500" dirty="0"/>
            </a:br>
            <a:endParaRPr lang="en-US" sz="1500" dirty="0"/>
          </a:p>
          <a:p>
            <a:r>
              <a:rPr lang="en-US" sz="1500" dirty="0"/>
              <a:t>The financially vulnerable cohabitant has no ability to claim a share of assets in the other person’s sole name except by relying on complex trust issues</a:t>
            </a:r>
            <a:br>
              <a:rPr lang="en-US" sz="1500" dirty="0"/>
            </a:br>
            <a:endParaRPr lang="en-US" sz="1500" dirty="0"/>
          </a:p>
          <a:p>
            <a:r>
              <a:rPr lang="en-US" sz="1500" dirty="0"/>
              <a:t>No claims can be made in relation to pensions, or maintenance for themselves</a:t>
            </a:r>
            <a:br>
              <a:rPr lang="en-US" sz="1500" dirty="0"/>
            </a:br>
            <a:endParaRPr lang="en-US" sz="1500" dirty="0"/>
          </a:p>
          <a:p>
            <a:r>
              <a:rPr lang="en-US" sz="1500" dirty="0"/>
              <a:t>As women still tend to undertake most caring responsibilities in relationships, the lack of remedies disproportionately affects them, meaning that the current law is arguably discriminatory</a:t>
            </a:r>
            <a:br>
              <a:rPr lang="en-US" sz="1500" dirty="0"/>
            </a:br>
            <a:endParaRPr lang="en-US" sz="1500" dirty="0"/>
          </a:p>
          <a:p>
            <a:r>
              <a:rPr lang="en-US" sz="1500" dirty="0"/>
              <a:t>63% of those who responded in 2017 and 67% of those who responded in 2019 to member surveys said in their experience women lose out more often than men</a:t>
            </a:r>
            <a:br>
              <a:rPr lang="en-US" sz="1500" dirty="0"/>
            </a:br>
            <a:endParaRPr lang="en-US" sz="1500" dirty="0"/>
          </a:p>
          <a:p>
            <a:r>
              <a:rPr lang="en-US" sz="1500" dirty="0"/>
              <a:t>We doubt that there is high public awareness among “wives” of an Islamic or other religious marriage not recognised in this country, in a weaker economic position than their husbands, about their legal position and understanding of their options to have a recognised marriage</a:t>
            </a:r>
          </a:p>
          <a:p>
            <a:endParaRPr lang="en-US" sz="15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Equalities issues</a:t>
            </a:r>
          </a:p>
        </p:txBody>
      </p:sp>
    </p:spTree>
    <p:extLst>
      <p:ext uri="{BB962C8B-B14F-4D97-AF65-F5344CB8AC3E}">
        <p14:creationId xmlns:p14="http://schemas.microsoft.com/office/powerpoint/2010/main" val="13746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Autofit/>
          </a:bodyPr>
          <a:lstStyle/>
          <a:p>
            <a:r>
              <a:rPr lang="en-US" sz="1500" dirty="0"/>
              <a:t>The Law Commission has been recommending there should be no discrimination between children of married and non-married partners since 1982</a:t>
            </a:r>
            <a:br>
              <a:rPr lang="en-US" sz="1500" dirty="0"/>
            </a:br>
            <a:endParaRPr lang="en-US" sz="1500" dirty="0"/>
          </a:p>
          <a:p>
            <a:r>
              <a:rPr lang="en-US" sz="1500" dirty="0"/>
              <a:t>Schedule 1 is 34 years old and was conceived against a background of the bastardy laws, which were repealed through the Family Law Act 1987</a:t>
            </a:r>
            <a:br>
              <a:rPr lang="en-US" sz="1500" dirty="0"/>
            </a:br>
            <a:endParaRPr lang="en-US" sz="1500" dirty="0"/>
          </a:p>
          <a:p>
            <a:r>
              <a:rPr lang="en-US" sz="1500" dirty="0"/>
              <a:t>Society and the ways families are formed and live their lives have altered drastically in that time </a:t>
            </a:r>
            <a:br>
              <a:rPr lang="en-US" sz="1500" dirty="0"/>
            </a:br>
            <a:endParaRPr lang="en-US" sz="1500" dirty="0"/>
          </a:p>
          <a:p>
            <a:r>
              <a:rPr lang="en-US" sz="1500" dirty="0"/>
              <a:t>Many children, or parents on behalf of their children, are excluded from the scope of Schedule 1</a:t>
            </a:r>
            <a:br>
              <a:rPr lang="en-US" sz="1500" dirty="0"/>
            </a:br>
            <a:endParaRPr lang="en-US" sz="1500" dirty="0"/>
          </a:p>
          <a:p>
            <a:r>
              <a:rPr lang="en-US" sz="1500" dirty="0"/>
              <a:t>Applications tend to be the preserve of the wealthy, where the economically stronger party has an income over £156,000 gross per annum and is outside the jurisdiction of the CMS, or if a child is being privately educated, and/or where there are substantial assets</a:t>
            </a:r>
            <a:br>
              <a:rPr lang="en-US" sz="1500" dirty="0"/>
            </a:br>
            <a:endParaRPr lang="en-US" sz="1500" dirty="0"/>
          </a:p>
          <a:p>
            <a:r>
              <a:rPr lang="en-US" sz="1500" dirty="0"/>
              <a:t>Outright transfers are extremely rare even in “big money” cases</a:t>
            </a:r>
            <a:br>
              <a:rPr lang="en-US" sz="1500" dirty="0"/>
            </a:br>
            <a:endParaRPr lang="en-US" sz="1500" dirty="0"/>
          </a:p>
          <a:p>
            <a:r>
              <a:rPr lang="en-US" sz="1500" dirty="0"/>
              <a:t>Future needs beyond childhood or education are not a consideration</a:t>
            </a:r>
          </a:p>
          <a:p>
            <a:endParaRPr lang="en-US" sz="15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The children of cohabiting partners </a:t>
            </a:r>
          </a:p>
        </p:txBody>
      </p:sp>
    </p:spTree>
    <p:extLst>
      <p:ext uri="{BB962C8B-B14F-4D97-AF65-F5344CB8AC3E}">
        <p14:creationId xmlns:p14="http://schemas.microsoft.com/office/powerpoint/2010/main" val="145795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3E87-B133-DD47-A9DB-B3539CCAA8E7}"/>
              </a:ext>
            </a:extLst>
          </p:cNvPr>
          <p:cNvSpPr>
            <a:spLocks noGrp="1"/>
          </p:cNvSpPr>
          <p:nvPr>
            <p:ph type="title"/>
          </p:nvPr>
        </p:nvSpPr>
        <p:spPr>
          <a:xfrm>
            <a:off x="866667" y="4551036"/>
            <a:ext cx="3213315" cy="1687143"/>
          </a:xfrm>
        </p:spPr>
        <p:txBody>
          <a:bodyPr anchor="t">
            <a:normAutofit/>
          </a:bodyPr>
          <a:lstStyle/>
          <a:p>
            <a:pPr algn="l"/>
            <a:r>
              <a:rPr lang="en-US" sz="2400" dirty="0">
                <a:solidFill>
                  <a:schemeClr val="bg1"/>
                </a:solidFill>
              </a:rPr>
              <a:t>Cohabitation law: As it stands where we are today </a:t>
            </a:r>
          </a:p>
        </p:txBody>
      </p:sp>
      <p:pic>
        <p:nvPicPr>
          <p:cNvPr id="5" name="Content Placeholder 4">
            <a:extLst>
              <a:ext uri="{FF2B5EF4-FFF2-40B4-BE49-F238E27FC236}">
                <a16:creationId xmlns:a16="http://schemas.microsoft.com/office/drawing/2014/main" id="{AD32EE25-BC64-5D98-5041-D67B4C1327AF}"/>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10211" t="-3771"/>
          <a:stretch/>
        </p:blipFill>
        <p:spPr>
          <a:xfrm>
            <a:off x="-1074265" y="-242664"/>
            <a:ext cx="10308494" cy="7101408"/>
          </a:xfrm>
          <a:prstGeom prst="rect">
            <a:avLst/>
          </a:prstGeom>
        </p:spPr>
      </p:pic>
    </p:spTree>
    <p:extLst>
      <p:ext uri="{BB962C8B-B14F-4D97-AF65-F5344CB8AC3E}">
        <p14:creationId xmlns:p14="http://schemas.microsoft.com/office/powerpoint/2010/main" val="372040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Autofit/>
          </a:bodyPr>
          <a:lstStyle/>
          <a:p>
            <a:pPr>
              <a:lnSpc>
                <a:spcPct val="120000"/>
              </a:lnSpc>
            </a:pPr>
            <a:r>
              <a:rPr lang="en-US" sz="1600" dirty="0"/>
              <a:t>There should be a legal definition of cohabitation that distinguishes between cohabitation and marriage and civil partnership which includes opposite and same sex couples</a:t>
            </a:r>
          </a:p>
          <a:p>
            <a:pPr>
              <a:lnSpc>
                <a:spcPct val="120000"/>
              </a:lnSpc>
            </a:pPr>
            <a:r>
              <a:rPr lang="en-US" sz="1600" dirty="0"/>
              <a:t>Cohabitants should live together for a minimum period and demonstrate a committed relationship</a:t>
            </a:r>
          </a:p>
          <a:p>
            <a:pPr>
              <a:lnSpc>
                <a:spcPct val="120000"/>
              </a:lnSpc>
            </a:pPr>
            <a:r>
              <a:rPr lang="en-US" sz="1600" dirty="0"/>
              <a:t>Relevant factors  should include living together; sharing of daily tasks and duties;  financial affairs indicative of their relationship; and an admitted and ongoing sexual relationship</a:t>
            </a:r>
          </a:p>
          <a:p>
            <a:pPr>
              <a:lnSpc>
                <a:spcPct val="120000"/>
              </a:lnSpc>
            </a:pPr>
            <a:r>
              <a:rPr lang="en-US" sz="1600" dirty="0"/>
              <a:t>If there are no children, cohabitation could be defined by reference to commitment and likely interdependency </a:t>
            </a:r>
          </a:p>
          <a:p>
            <a:pPr>
              <a:lnSpc>
                <a:spcPct val="120000"/>
              </a:lnSpc>
            </a:pPr>
            <a:r>
              <a:rPr lang="en-US" sz="1600" dirty="0"/>
              <a:t>Resolution recommends a period of two years living together to demonstrate commitment; </a:t>
            </a:r>
            <a:r>
              <a:rPr lang="en-US" sz="1600" dirty="0" err="1"/>
              <a:t>minimise</a:t>
            </a:r>
            <a:r>
              <a:rPr lang="en-US" sz="1600" dirty="0"/>
              <a:t> the risk of unmeritorious claims ; and be consistent with eligibility for financial provision on the death of the cohabitant’s partner</a:t>
            </a:r>
          </a:p>
          <a:p>
            <a:pPr>
              <a:lnSpc>
                <a:spcPct val="120000"/>
              </a:lnSpc>
            </a:pPr>
            <a:r>
              <a:rPr lang="en-US" sz="1600" dirty="0"/>
              <a:t>Cohabitants with children should not require a minimum cohabitation period as the existence of children makes it more likely that one partner will have suffered economic disadvantage if they were the primary carer</a:t>
            </a:r>
          </a:p>
          <a:p>
            <a:pPr>
              <a:lnSpc>
                <a:spcPct val="120000"/>
              </a:lnSpc>
            </a:pPr>
            <a:endParaRPr lang="en-US" sz="1600" dirty="0"/>
          </a:p>
          <a:p>
            <a:pPr marL="0" indent="0">
              <a:lnSpc>
                <a:spcPct val="120000"/>
              </a:lnSpc>
              <a:buNone/>
            </a:pPr>
            <a:r>
              <a:rPr lang="en-US" sz="1600" dirty="0"/>
              <a:t> </a:t>
            </a:r>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Proposals for reform: Eligibility </a:t>
            </a:r>
          </a:p>
        </p:txBody>
      </p:sp>
    </p:spTree>
    <p:extLst>
      <p:ext uri="{BB962C8B-B14F-4D97-AF65-F5344CB8AC3E}">
        <p14:creationId xmlns:p14="http://schemas.microsoft.com/office/powerpoint/2010/main" val="172392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Autofit/>
          </a:bodyPr>
          <a:lstStyle/>
          <a:p>
            <a:pPr>
              <a:lnSpc>
                <a:spcPct val="120000"/>
              </a:lnSpc>
            </a:pPr>
            <a:r>
              <a:rPr lang="en-US" sz="1600" dirty="0"/>
              <a:t>Resolution calls for a legal framework of rights and responsibilities when couples who live together (without being married or civil partnered) split up to provide some legal protection and secure fair outcomes at the time of their separation</a:t>
            </a:r>
          </a:p>
          <a:p>
            <a:pPr>
              <a:lnSpc>
                <a:spcPct val="120000"/>
              </a:lnSpc>
            </a:pPr>
            <a:r>
              <a:rPr lang="en-US" sz="1600" dirty="0"/>
              <a:t>Once the eligibility criteria is met, Resolution proposes that the court be able to make similar orders as they do on a divorce or dissolution but on a different and more limited basis unless the couple chooses to “opt out”</a:t>
            </a:r>
          </a:p>
          <a:p>
            <a:pPr>
              <a:lnSpc>
                <a:spcPct val="120000"/>
              </a:lnSpc>
            </a:pPr>
            <a:r>
              <a:rPr lang="en-US" sz="1600" dirty="0"/>
              <a:t>The court would have flexibility to adjust property rights and allow the court to tailor provision to the cohabitants’ particular circumstances</a:t>
            </a:r>
          </a:p>
          <a:p>
            <a:pPr>
              <a:lnSpc>
                <a:spcPct val="120000"/>
              </a:lnSpc>
            </a:pPr>
            <a:r>
              <a:rPr lang="en-US" sz="1600" dirty="0"/>
              <a:t>Awards might include payments for childcare cost to enable a primary carer parent to work</a:t>
            </a:r>
          </a:p>
          <a:p>
            <a:pPr>
              <a:lnSpc>
                <a:spcPct val="120000"/>
              </a:lnSpc>
            </a:pPr>
            <a:r>
              <a:rPr lang="en-US" sz="1600" dirty="0"/>
              <a:t>Cohabitants should be able to apply for maintenance to reflect the economic advantages or disadvantages caused by the relationship </a:t>
            </a:r>
          </a:p>
          <a:p>
            <a:pPr>
              <a:lnSpc>
                <a:spcPct val="120000"/>
              </a:lnSpc>
            </a:pPr>
            <a:r>
              <a:rPr lang="en-US" sz="1600" dirty="0"/>
              <a:t>Maintenance would be for a limited period to enable a cohabitant to adjust to the loss of financial support before becoming self-supporting</a:t>
            </a:r>
          </a:p>
          <a:p>
            <a:pPr>
              <a:lnSpc>
                <a:spcPct val="120000"/>
              </a:lnSpc>
            </a:pPr>
            <a:endParaRPr lang="en-US" sz="16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Rights and responsibilities </a:t>
            </a:r>
          </a:p>
        </p:txBody>
      </p:sp>
    </p:spTree>
    <p:extLst>
      <p:ext uri="{BB962C8B-B14F-4D97-AF65-F5344CB8AC3E}">
        <p14:creationId xmlns:p14="http://schemas.microsoft.com/office/powerpoint/2010/main" val="177761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800" dirty="0"/>
              <a:t>On the death of a cohabiting partner, their partner should have an entitlement of intestacy, subject to conditions</a:t>
            </a:r>
            <a:br>
              <a:rPr lang="en-US" sz="1800" dirty="0"/>
            </a:br>
            <a:endParaRPr lang="en-US" sz="1800" dirty="0"/>
          </a:p>
          <a:p>
            <a:r>
              <a:rPr lang="en-US" sz="1800" dirty="0"/>
              <a:t>Resolution supports the introduction of the draft Inheritance (Cohabitants) Bill annexed to the Law Commission’s 2011 recommendations to reform intestacy and financial provision claims</a:t>
            </a:r>
            <a:br>
              <a:rPr lang="en-US" sz="1800" dirty="0"/>
            </a:br>
            <a:endParaRPr lang="en-US" sz="1800" dirty="0"/>
          </a:p>
          <a:p>
            <a:r>
              <a:rPr lang="en-US" sz="1800" dirty="0"/>
              <a:t>Cohabitants should be treated the same as married couples and civil partners for tax purposes on death to enable them to benefit from the same exemptions in relation to Inheritance Tax</a:t>
            </a:r>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Rights on death</a:t>
            </a:r>
          </a:p>
        </p:txBody>
      </p:sp>
    </p:spTree>
    <p:extLst>
      <p:ext uri="{BB962C8B-B14F-4D97-AF65-F5344CB8AC3E}">
        <p14:creationId xmlns:p14="http://schemas.microsoft.com/office/powerpoint/2010/main" val="408498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800" dirty="0"/>
              <a:t>A legal framework of rights and responsibilities that considers relationship generated disadvantage experienced by one parent would also benefit the couple’s children</a:t>
            </a:r>
            <a:br>
              <a:rPr lang="en-US" sz="1800" dirty="0"/>
            </a:br>
            <a:endParaRPr lang="en-US" sz="1800" dirty="0"/>
          </a:p>
          <a:p>
            <a:r>
              <a:rPr lang="en-US" sz="1800" dirty="0"/>
              <a:t>It is appropriate to review the legislative framework to provide a more accessible, flexible and fairer system to properly meet the needs of children of a cohabiting relationship</a:t>
            </a:r>
            <a:br>
              <a:rPr lang="en-US" sz="1800" dirty="0"/>
            </a:br>
            <a:endParaRPr lang="en-US" sz="1800" dirty="0"/>
          </a:p>
          <a:p>
            <a:r>
              <a:rPr lang="en-US" sz="1800" dirty="0"/>
              <a:t>Extending the duration of and possibly the range of orders and the criteria to be considered under Schedule 1 could provide a relatively straightforward safety net for children left vulnerable on relationship breakdown</a:t>
            </a:r>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Reform of Schedule 1 </a:t>
            </a:r>
          </a:p>
        </p:txBody>
      </p:sp>
    </p:spTree>
    <p:extLst>
      <p:ext uri="{BB962C8B-B14F-4D97-AF65-F5344CB8AC3E}">
        <p14:creationId xmlns:p14="http://schemas.microsoft.com/office/powerpoint/2010/main" val="418934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pPr>
              <a:buFont typeface="+mj-lt"/>
              <a:buAutoNum type="arabicPeriod"/>
            </a:pPr>
            <a:r>
              <a:rPr lang="en-US" sz="1800" dirty="0"/>
              <a:t>As it stands. Where we are today </a:t>
            </a:r>
            <a:endParaRPr lang="en-US" sz="1800" dirty="0">
              <a:solidFill>
                <a:srgbClr val="FF0000"/>
              </a:solidFill>
            </a:endParaRPr>
          </a:p>
          <a:p>
            <a:pPr>
              <a:buFont typeface="+mj-lt"/>
              <a:buAutoNum type="arabicPeriod"/>
            </a:pPr>
            <a:endParaRPr lang="en-GB" sz="1800" dirty="0">
              <a:effectLst/>
              <a:ea typeface="Calibri" panose="020F0502020204030204" pitchFamily="34" charset="0"/>
              <a:cs typeface="Times New Roman" panose="02020603050405020304" pitchFamily="18" charset="0"/>
            </a:endParaRPr>
          </a:p>
          <a:p>
            <a:pPr>
              <a:buFont typeface="+mj-lt"/>
              <a:buAutoNum type="arabicPeriod"/>
            </a:pPr>
            <a:r>
              <a:rPr lang="en-GB" sz="1800" dirty="0">
                <a:effectLst/>
                <a:ea typeface="Calibri" panose="020F0502020204030204" pitchFamily="34" charset="0"/>
                <a:cs typeface="Times New Roman" panose="02020603050405020304" pitchFamily="18" charset="0"/>
              </a:rPr>
              <a:t>Reca</a:t>
            </a:r>
            <a:r>
              <a:rPr lang="en-GB" sz="1800" dirty="0">
                <a:ea typeface="Calibri" panose="020F0502020204030204" pitchFamily="34" charset="0"/>
                <a:cs typeface="Times New Roman" panose="02020603050405020304" pitchFamily="18" charset="0"/>
              </a:rPr>
              <a:t>p on w</a:t>
            </a:r>
            <a:r>
              <a:rPr lang="en-GB" sz="1800" dirty="0">
                <a:effectLst/>
                <a:ea typeface="Calibri" panose="020F0502020204030204" pitchFamily="34" charset="0"/>
                <a:cs typeface="Times New Roman" panose="02020603050405020304" pitchFamily="18" charset="0"/>
              </a:rPr>
              <a:t>hy the law isn’t fit for pu</a:t>
            </a:r>
            <a:r>
              <a:rPr lang="en-GB" sz="1800" dirty="0">
                <a:ea typeface="Calibri" panose="020F0502020204030204" pitchFamily="34" charset="0"/>
                <a:cs typeface="Times New Roman" panose="02020603050405020304" pitchFamily="18" charset="0"/>
              </a:rPr>
              <a:t>rpose</a:t>
            </a:r>
            <a:br>
              <a:rPr lang="en-GB" sz="1800" dirty="0">
                <a:ea typeface="Calibri" panose="020F0502020204030204" pitchFamily="34" charset="0"/>
                <a:cs typeface="Times New Roman" panose="02020603050405020304" pitchFamily="18" charset="0"/>
              </a:rPr>
            </a:br>
            <a:endParaRPr lang="en-GB" sz="1800" dirty="0">
              <a:ea typeface="Calibri" panose="020F0502020204030204" pitchFamily="34" charset="0"/>
              <a:cs typeface="Times New Roman" panose="02020603050405020304" pitchFamily="18" charset="0"/>
            </a:endParaRPr>
          </a:p>
          <a:p>
            <a:pPr>
              <a:buFont typeface="+mj-lt"/>
              <a:buAutoNum type="arabicPeriod"/>
            </a:pPr>
            <a:r>
              <a:rPr lang="en-US" sz="1800" dirty="0"/>
              <a:t>Proposals for reform</a:t>
            </a:r>
            <a:br>
              <a:rPr lang="en-US" sz="1800" dirty="0"/>
            </a:br>
            <a:endParaRPr lang="en-US" sz="1800" dirty="0"/>
          </a:p>
          <a:p>
            <a:pPr>
              <a:buFont typeface="+mj-lt"/>
              <a:buAutoNum type="arabicPeriod"/>
            </a:pPr>
            <a:r>
              <a:rPr lang="en-US" sz="1800" dirty="0"/>
              <a:t>Our responsibility. What’s required from Resolution and family lawyers to reset the campaign for cohabitation law reform </a:t>
            </a:r>
            <a:endParaRPr lang="en-US" sz="1800" dirty="0">
              <a:solidFill>
                <a:srgbClr val="FF0000"/>
              </a:solidFill>
            </a:endParaRPr>
          </a:p>
          <a:p>
            <a:pPr marL="0" indent="0">
              <a:buNone/>
            </a:pPr>
            <a:endParaRPr lang="en-US" sz="1800" i="1"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Agenda </a:t>
            </a:r>
          </a:p>
        </p:txBody>
      </p:sp>
    </p:spTree>
    <p:extLst>
      <p:ext uri="{BB962C8B-B14F-4D97-AF65-F5344CB8AC3E}">
        <p14:creationId xmlns:p14="http://schemas.microsoft.com/office/powerpoint/2010/main" val="164158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800" dirty="0"/>
              <a:t>A discretionary process is predicted to fare better in England and Wales because financial remedies on divorce already operate on a discretionary basis</a:t>
            </a:r>
            <a:br>
              <a:rPr lang="en-US" sz="1800" dirty="0"/>
            </a:br>
            <a:endParaRPr lang="en-US" sz="1800" dirty="0"/>
          </a:p>
          <a:p>
            <a:r>
              <a:rPr lang="en-US" sz="1800" dirty="0"/>
              <a:t>Accessing a wider menu of options in terms of financial remedies available on divorce or dissolution is well established, capable of being applied in practice and would lead to fairer outcomes</a:t>
            </a:r>
            <a:br>
              <a:rPr lang="en-US" sz="1800" dirty="0"/>
            </a:br>
            <a:endParaRPr lang="en-US" sz="1800" dirty="0"/>
          </a:p>
          <a:p>
            <a:r>
              <a:rPr lang="en-US" sz="1800" dirty="0"/>
              <a:t>The discretion to be applied would however be restricted to claims for compensation rather than based on needs or sharing available on divorce </a:t>
            </a:r>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A discretion to compensate</a:t>
            </a:r>
          </a:p>
        </p:txBody>
      </p:sp>
    </p:spTree>
    <p:extLst>
      <p:ext uri="{BB962C8B-B14F-4D97-AF65-F5344CB8AC3E}">
        <p14:creationId xmlns:p14="http://schemas.microsoft.com/office/powerpoint/2010/main" val="384270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281AEAB-AD79-38B4-AF9F-4C929151F2E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9143980" cy="6856718"/>
          </a:xfrm>
          <a:prstGeom prst="rect">
            <a:avLst/>
          </a:prstGeom>
        </p:spPr>
      </p:pic>
      <p:pic>
        <p:nvPicPr>
          <p:cNvPr id="2" name="Picture 1">
            <a:extLst>
              <a:ext uri="{FF2B5EF4-FFF2-40B4-BE49-F238E27FC236}">
                <a16:creationId xmlns:a16="http://schemas.microsoft.com/office/drawing/2014/main" id="{C8941A60-78D4-1FA3-DB09-7043070A123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79" y="1282"/>
            <a:ext cx="9143980" cy="6856718"/>
          </a:xfrm>
          <a:prstGeom prst="rect">
            <a:avLst/>
          </a:prstGeom>
        </p:spPr>
      </p:pic>
      <p:sp>
        <p:nvSpPr>
          <p:cNvPr id="4" name="Title 3">
            <a:extLst>
              <a:ext uri="{FF2B5EF4-FFF2-40B4-BE49-F238E27FC236}">
                <a16:creationId xmlns:a16="http://schemas.microsoft.com/office/drawing/2014/main" id="{E3A88972-1BA3-17DA-022E-4EF3EAAA1D7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‘Action plan’</a:t>
            </a:r>
          </a:p>
        </p:txBody>
      </p:sp>
    </p:spTree>
    <p:extLst>
      <p:ext uri="{BB962C8B-B14F-4D97-AF65-F5344CB8AC3E}">
        <p14:creationId xmlns:p14="http://schemas.microsoft.com/office/powerpoint/2010/main" val="406766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Autofit/>
          </a:bodyPr>
          <a:lstStyle/>
          <a:p>
            <a:r>
              <a:rPr lang="en-US" sz="1600" dirty="0">
                <a:latin typeface="+mj-lt"/>
              </a:rPr>
              <a:t>More of the same is no longer enough</a:t>
            </a:r>
          </a:p>
          <a:p>
            <a:endParaRPr lang="en-US" sz="1600" dirty="0">
              <a:latin typeface="+mj-lt"/>
            </a:endParaRPr>
          </a:p>
          <a:p>
            <a:r>
              <a:rPr lang="en-US" sz="1600" dirty="0">
                <a:latin typeface="+mj-lt"/>
              </a:rPr>
              <a:t>We - Resolution and family lawyers – need to take action to reset the campaign for legal reform and cohabitation law</a:t>
            </a:r>
          </a:p>
          <a:p>
            <a:endParaRPr lang="en-US" sz="1600" dirty="0">
              <a:latin typeface="+mj-lt"/>
            </a:endParaRPr>
          </a:p>
          <a:p>
            <a:r>
              <a:rPr lang="en-US" sz="1600" dirty="0">
                <a:latin typeface="+mj-lt"/>
              </a:rPr>
              <a:t>We need to </a:t>
            </a:r>
            <a:r>
              <a:rPr lang="en-US" sz="1600" dirty="0" err="1">
                <a:latin typeface="+mj-lt"/>
              </a:rPr>
              <a:t>recognise</a:t>
            </a:r>
            <a:r>
              <a:rPr lang="en-US" sz="1600" dirty="0">
                <a:latin typeface="+mj-lt"/>
              </a:rPr>
              <a:t> our responsibility as family lawyers to do the right thing. Its our duty to raise public awareness to cohabitants to protect individuals, especially women and children </a:t>
            </a:r>
          </a:p>
          <a:p>
            <a:endParaRPr lang="en-US" sz="1600" dirty="0">
              <a:latin typeface="+mj-lt"/>
            </a:endParaRPr>
          </a:p>
          <a:p>
            <a:r>
              <a:rPr lang="en-GB" sz="1600" dirty="0">
                <a:latin typeface="+mj-lt"/>
              </a:rPr>
              <a:t>Educating and informing the general public - including marginalised and vulnerable groups - , dispelling myths and correcting misinformation is necessary for citizens to be able to hold the UK Government accountable </a:t>
            </a:r>
          </a:p>
          <a:p>
            <a:pPr marL="0" indent="0">
              <a:buNone/>
            </a:pPr>
            <a:endParaRPr lang="en-US" sz="1600" dirty="0">
              <a:latin typeface="+mj-lt"/>
            </a:endParaRPr>
          </a:p>
          <a:p>
            <a:r>
              <a:rPr lang="en-US" sz="1600" dirty="0">
                <a:latin typeface="+mj-lt"/>
              </a:rPr>
              <a:t>We need to re-</a:t>
            </a:r>
            <a:r>
              <a:rPr lang="en-US" sz="1600" dirty="0" err="1">
                <a:latin typeface="+mj-lt"/>
              </a:rPr>
              <a:t>energise</a:t>
            </a:r>
            <a:r>
              <a:rPr lang="en-US" sz="1600" dirty="0">
                <a:latin typeface="+mj-lt"/>
              </a:rPr>
              <a:t> ourselves and re-engage key stakeholders (MPs, media, lawyers). This requires both strategic and creative thinking, collaboration and an integrated, multi-channel approach </a:t>
            </a:r>
          </a:p>
          <a:p>
            <a:endParaRPr lang="en-US" sz="1600" dirty="0">
              <a:latin typeface="+mj-lt"/>
            </a:endParaRPr>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fontScale="90000"/>
          </a:bodyPr>
          <a:lstStyle/>
          <a:p>
            <a:r>
              <a:rPr lang="en-US" sz="3200" dirty="0">
                <a:solidFill>
                  <a:schemeClr val="bg1"/>
                </a:solidFill>
                <a:latin typeface="Verdana" pitchFamily="34" charset="0"/>
              </a:rPr>
              <a:t>Time to take responsibility and </a:t>
            </a:r>
            <a:br>
              <a:rPr lang="en-US" sz="3200" dirty="0">
                <a:solidFill>
                  <a:schemeClr val="bg1"/>
                </a:solidFill>
                <a:latin typeface="Verdana" pitchFamily="34" charset="0"/>
              </a:rPr>
            </a:br>
            <a:r>
              <a:rPr lang="en-US" sz="3200" dirty="0">
                <a:solidFill>
                  <a:schemeClr val="bg1"/>
                </a:solidFill>
                <a:latin typeface="Verdana" pitchFamily="34" charset="0"/>
              </a:rPr>
              <a:t>reset the campaign </a:t>
            </a:r>
          </a:p>
        </p:txBody>
      </p:sp>
    </p:spTree>
    <p:extLst>
      <p:ext uri="{BB962C8B-B14F-4D97-AF65-F5344CB8AC3E}">
        <p14:creationId xmlns:p14="http://schemas.microsoft.com/office/powerpoint/2010/main" val="70352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69292" y="500042"/>
            <a:ext cx="8424757" cy="5143536"/>
          </a:xfrm>
          <a:prstGeom prst="rect">
            <a:avLst/>
          </a:prstGeom>
          <a:noFill/>
          <a:ln w="9525">
            <a:noFill/>
            <a:miter lim="800000"/>
            <a:headEnd/>
            <a:tailEnd/>
          </a:ln>
          <a:effectLst/>
        </p:spPr>
      </p:pic>
      <p:sp>
        <p:nvSpPr>
          <p:cNvPr id="3" name="Rectangle 2">
            <a:extLst>
              <a:ext uri="{C183D7F6-B498-43B3-948B-1728B52AA6E4}">
                <adec:decorative xmlns:adec="http://schemas.microsoft.com/office/drawing/2017/decorative" val="1"/>
              </a:ext>
            </a:extLst>
          </p:cNvPr>
          <p:cNvSpPr>
            <a:spLocks noChangeArrowheads="1"/>
          </p:cNvSpPr>
          <p:nvPr/>
        </p:nvSpPr>
        <p:spPr bwMode="auto">
          <a:xfrm>
            <a:off x="615421" y="6227618"/>
            <a:ext cx="2005557" cy="498764"/>
          </a:xfrm>
          <a:prstGeom prst="rect">
            <a:avLst/>
          </a:prstGeom>
          <a:noFill/>
          <a:ln w="9525">
            <a:noFill/>
            <a:miter lim="800000"/>
            <a:headEnd/>
            <a:tailEnd/>
          </a:ln>
        </p:spPr>
        <p:txBody>
          <a:bodyPr/>
          <a:lstStyle/>
          <a:p>
            <a:pPr>
              <a:defRPr/>
            </a:pPr>
            <a:endParaRPr lang="en-US" sz="1400">
              <a:latin typeface="Calibri" pitchFamily="34" charset="0"/>
            </a:endParaRPr>
          </a:p>
        </p:txBody>
      </p:sp>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4" name="Title 3">
            <a:extLst>
              <a:ext uri="{FF2B5EF4-FFF2-40B4-BE49-F238E27FC236}">
                <a16:creationId xmlns:a16="http://schemas.microsoft.com/office/drawing/2014/main" id="{3EBA707C-3660-35D9-6BB4-8840F9C77F2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End slide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Parliament">
            <a:extLst>
              <a:ext uri="{FF2B5EF4-FFF2-40B4-BE49-F238E27FC236}">
                <a16:creationId xmlns:a16="http://schemas.microsoft.com/office/drawing/2014/main" id="{A65AF854-9FE7-3E25-5C07-EE3F55533A12}"/>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b="-2"/>
          <a:stretch/>
        </p:blipFill>
        <p:spPr>
          <a:xfrm>
            <a:off x="20" y="10"/>
            <a:ext cx="9143980" cy="6857990"/>
          </a:xfrm>
          <a:prstGeom prst="rect">
            <a:avLst/>
          </a:prstGeom>
        </p:spPr>
      </p:pic>
      <p:sp>
        <p:nvSpPr>
          <p:cNvPr id="6" name="Title 1">
            <a:extLst>
              <a:ext uri="{FF2B5EF4-FFF2-40B4-BE49-F238E27FC236}">
                <a16:creationId xmlns:a16="http://schemas.microsoft.com/office/drawing/2014/main" id="{B81AAA66-3887-8829-F0A9-E2D3C5663BC2}"/>
              </a:ext>
            </a:extLst>
          </p:cNvPr>
          <p:cNvSpPr>
            <a:spLocks noGrp="1"/>
          </p:cNvSpPr>
          <p:nvPr>
            <p:ph type="title"/>
          </p:nvPr>
        </p:nvSpPr>
        <p:spPr>
          <a:xfrm>
            <a:off x="1043608" y="4365104"/>
            <a:ext cx="7346728" cy="2220775"/>
          </a:xfrm>
        </p:spPr>
        <p:txBody>
          <a:bodyPr vert="horz" lIns="91440" tIns="45720" rIns="91440" bIns="45720" rtlCol="0" anchor="b">
            <a:normAutofit/>
          </a:bodyPr>
          <a:lstStyle/>
          <a:p>
            <a:pPr>
              <a:lnSpc>
                <a:spcPct val="90000"/>
              </a:lnSpc>
            </a:pPr>
            <a:r>
              <a:rPr lang="en-US" sz="3200" b="1" dirty="0">
                <a:solidFill>
                  <a:srgbClr val="FFFFFF"/>
                </a:solidFill>
                <a:latin typeface="+mn-lt"/>
              </a:rPr>
              <a:t>As it stands. Where we are today  </a:t>
            </a:r>
          </a:p>
        </p:txBody>
      </p:sp>
      <p:pic>
        <p:nvPicPr>
          <p:cNvPr id="2" name="Picture 1" descr="Parliament">
            <a:extLst>
              <a:ext uri="{FF2B5EF4-FFF2-40B4-BE49-F238E27FC236}">
                <a16:creationId xmlns:a16="http://schemas.microsoft.com/office/drawing/2014/main" id="{9BADC882-7876-EBCF-A63C-9968F11E88E7}"/>
              </a:ext>
              <a:ext uri="{C183D7F6-B498-43B3-948B-1728B52AA6E4}">
                <adec:decorative xmlns:adec="http://schemas.microsoft.com/office/drawing/2017/decorative" val="0"/>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b="-2"/>
          <a:stretch/>
        </p:blipFill>
        <p:spPr>
          <a:xfrm>
            <a:off x="20" y="5825"/>
            <a:ext cx="9143980" cy="6857990"/>
          </a:xfrm>
          <a:prstGeom prst="rect">
            <a:avLst/>
          </a:prstGeom>
        </p:spPr>
      </p:pic>
    </p:spTree>
    <p:extLst>
      <p:ext uri="{BB962C8B-B14F-4D97-AF65-F5344CB8AC3E}">
        <p14:creationId xmlns:p14="http://schemas.microsoft.com/office/powerpoint/2010/main" val="123365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fontScale="92500" lnSpcReduction="10000"/>
          </a:bodyPr>
          <a:lstStyle/>
          <a:p>
            <a:r>
              <a:rPr lang="en-GB" sz="1800" dirty="0">
                <a:effectLst/>
                <a:latin typeface="+mj-lt"/>
                <a:ea typeface="Calibri" panose="020F0502020204030204" pitchFamily="34" charset="0"/>
                <a:cs typeface="Times New Roman" panose="02020603050405020304" pitchFamily="18" charset="0"/>
              </a:rPr>
              <a:t>In November 2022, the UK government rejected the main findings of an inquiry by the House of Commons women and equalities committee recommending better legal protection for individuals cohabiting in England and Wales</a:t>
            </a:r>
            <a:br>
              <a:rPr lang="en-GB" sz="1800" dirty="0">
                <a:effectLst/>
                <a:latin typeface="+mj-lt"/>
                <a:ea typeface="Calibri" panose="020F0502020204030204" pitchFamily="34" charset="0"/>
                <a:cs typeface="Times New Roman" panose="02020603050405020304" pitchFamily="18" charset="0"/>
              </a:rPr>
            </a:br>
            <a:endParaRPr lang="en-GB" sz="1800" dirty="0">
              <a:effectLst/>
              <a:latin typeface="+mj-lt"/>
              <a:ea typeface="Calibri" panose="020F0502020204030204" pitchFamily="34" charset="0"/>
              <a:cs typeface="Times New Roman" panose="02020603050405020304" pitchFamily="18" charset="0"/>
            </a:endParaRPr>
          </a:p>
          <a:p>
            <a:r>
              <a:rPr lang="en-GB" sz="1800" dirty="0">
                <a:effectLst/>
                <a:latin typeface="+mj-lt"/>
                <a:ea typeface="Calibri" panose="020F0502020204030204" pitchFamily="34" charset="0"/>
                <a:cs typeface="Times New Roman" panose="02020603050405020304" pitchFamily="18" charset="0"/>
              </a:rPr>
              <a:t>Ministers said they needed to complete existing reforms around marriage and divorce — which include reviewing the law on financial provision around divorce — before considering new legal changes for cohabitants</a:t>
            </a:r>
            <a:br>
              <a:rPr lang="en-GB" sz="1800" dirty="0">
                <a:effectLst/>
                <a:latin typeface="+mj-lt"/>
                <a:ea typeface="Calibri" panose="020F0502020204030204" pitchFamily="34" charset="0"/>
                <a:cs typeface="Times New Roman" panose="02020603050405020304" pitchFamily="18" charset="0"/>
              </a:rPr>
            </a:br>
            <a:endParaRPr lang="en-GB" sz="1800" dirty="0">
              <a:effectLst/>
              <a:latin typeface="+mj-lt"/>
              <a:ea typeface="Calibri" panose="020F0502020204030204" pitchFamily="34" charset="0"/>
              <a:cs typeface="Times New Roman" panose="02020603050405020304" pitchFamily="18" charset="0"/>
            </a:endParaRPr>
          </a:p>
          <a:p>
            <a:r>
              <a:rPr lang="en-GB" sz="1800" dirty="0">
                <a:latin typeface="+mj-lt"/>
                <a:ea typeface="Calibri" panose="020F0502020204030204" pitchFamily="34" charset="0"/>
                <a:cs typeface="Times New Roman" panose="02020603050405020304" pitchFamily="18" charset="0"/>
              </a:rPr>
              <a:t>As family lawyers, we still believe</a:t>
            </a:r>
            <a:r>
              <a:rPr lang="en-GB" sz="1800" dirty="0">
                <a:effectLst/>
                <a:latin typeface="+mj-lt"/>
                <a:ea typeface="Calibri" panose="020F0502020204030204" pitchFamily="34" charset="0"/>
                <a:cs typeface="Times New Roman" panose="02020603050405020304" pitchFamily="18" charset="0"/>
              </a:rPr>
              <a:t> reform is needed urgently because many cohabiting couples are unaware that they do not have the same legal protections as married couples</a:t>
            </a:r>
            <a:br>
              <a:rPr lang="en-GB" sz="1800" dirty="0">
                <a:effectLst/>
                <a:latin typeface="+mj-lt"/>
                <a:ea typeface="Calibri" panose="020F0502020204030204" pitchFamily="34" charset="0"/>
                <a:cs typeface="Times New Roman" panose="02020603050405020304" pitchFamily="18" charset="0"/>
              </a:rPr>
            </a:br>
            <a:endParaRPr lang="en-GB" sz="1800" dirty="0">
              <a:effectLst/>
              <a:latin typeface="+mj-lt"/>
              <a:ea typeface="Calibri" panose="020F0502020204030204" pitchFamily="34" charset="0"/>
              <a:cs typeface="Times New Roman" panose="02020603050405020304" pitchFamily="18" charset="0"/>
            </a:endParaRPr>
          </a:p>
          <a:p>
            <a:r>
              <a:rPr lang="en-GB" sz="1800" dirty="0">
                <a:latin typeface="+mj-lt"/>
                <a:ea typeface="Calibri" panose="020F0502020204030204" pitchFamily="34" charset="0"/>
                <a:cs typeface="Times New Roman" panose="02020603050405020304" pitchFamily="18" charset="0"/>
              </a:rPr>
              <a:t>More of the same is no longer enough. </a:t>
            </a:r>
            <a:r>
              <a:rPr lang="en-US" sz="1800" dirty="0">
                <a:latin typeface="+mj-lt"/>
              </a:rPr>
              <a:t>We - Resolution and family lawyers – need to take action to reset the campaign for legal reform and cohabitation law</a:t>
            </a:r>
          </a:p>
          <a:p>
            <a:pPr marL="0" indent="0">
              <a:buNone/>
            </a:pPr>
            <a:br>
              <a:rPr lang="en-GB" sz="1800" dirty="0">
                <a:effectLst/>
                <a:latin typeface="+mj-lt"/>
                <a:ea typeface="Calibri" panose="020F0502020204030204" pitchFamily="34" charset="0"/>
                <a:cs typeface="Times New Roman" panose="02020603050405020304" pitchFamily="18" charset="0"/>
              </a:rPr>
            </a:br>
            <a:endParaRPr lang="en-US" sz="1800" i="1"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UK Government position </a:t>
            </a:r>
          </a:p>
        </p:txBody>
      </p:sp>
    </p:spTree>
    <p:extLst>
      <p:ext uri="{BB962C8B-B14F-4D97-AF65-F5344CB8AC3E}">
        <p14:creationId xmlns:p14="http://schemas.microsoft.com/office/powerpoint/2010/main" val="35101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131A62D1-AE1F-5497-3D56-D50B2CB402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9143980" cy="6856718"/>
          </a:xfrm>
          <a:prstGeom prst="rect">
            <a:avLst/>
          </a:prstGeom>
        </p:spPr>
      </p:pic>
      <p:sp>
        <p:nvSpPr>
          <p:cNvPr id="2" name="Title 1">
            <a:extLst>
              <a:ext uri="{FF2B5EF4-FFF2-40B4-BE49-F238E27FC236}">
                <a16:creationId xmlns:a16="http://schemas.microsoft.com/office/drawing/2014/main" id="{6A0D4977-9474-CADE-BD12-375ECAC7D9CE}"/>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‘Unfit’</a:t>
            </a:r>
          </a:p>
        </p:txBody>
      </p:sp>
    </p:spTree>
    <p:extLst>
      <p:ext uri="{BB962C8B-B14F-4D97-AF65-F5344CB8AC3E}">
        <p14:creationId xmlns:p14="http://schemas.microsoft.com/office/powerpoint/2010/main" val="210240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lnSpcReduction="10000"/>
          </a:bodyPr>
          <a:lstStyle/>
          <a:p>
            <a:r>
              <a:rPr lang="en-US" sz="1800" dirty="0"/>
              <a:t>This year is the 40</a:t>
            </a:r>
            <a:r>
              <a:rPr lang="en-US" sz="1800" baseline="30000" dirty="0"/>
              <a:t>th</a:t>
            </a:r>
            <a:r>
              <a:rPr lang="en-US" sz="1800" dirty="0"/>
              <a:t> anniversary of the infamous case of Burns v Burns </a:t>
            </a:r>
            <a:br>
              <a:rPr lang="en-US" sz="1800" dirty="0"/>
            </a:br>
            <a:r>
              <a:rPr lang="en-US" sz="1800" dirty="0"/>
              <a:t>[1984 1 All ER 244]</a:t>
            </a:r>
            <a:br>
              <a:rPr lang="en-US" sz="1800" dirty="0"/>
            </a:br>
            <a:endParaRPr lang="en-US" sz="1800" dirty="0"/>
          </a:p>
          <a:p>
            <a:r>
              <a:rPr lang="en-US" sz="1800" dirty="0"/>
              <a:t>“Mrs” Burns had no rights against Mr Burns after lengthy cohabitation having brought up Mr Burns’ children</a:t>
            </a:r>
            <a:br>
              <a:rPr lang="en-US" sz="1800" dirty="0"/>
            </a:br>
            <a:endParaRPr lang="en-US" sz="1800" dirty="0"/>
          </a:p>
          <a:p>
            <a:r>
              <a:rPr lang="en-US" sz="1800" dirty="0"/>
              <a:t>Fox LJ (commenting on “Mrs” Burns lack of rights”): </a:t>
            </a:r>
            <a:br>
              <a:rPr lang="en-US" sz="1800" dirty="0"/>
            </a:br>
            <a:endParaRPr lang="en-US" sz="1800" dirty="0"/>
          </a:p>
          <a:p>
            <a:pPr marL="0" indent="0" algn="ctr">
              <a:buNone/>
            </a:pPr>
            <a:r>
              <a:rPr lang="en-US" sz="1800" dirty="0"/>
              <a:t>“</a:t>
            </a:r>
            <a:r>
              <a:rPr lang="en-US" sz="1800" i="1" dirty="0"/>
              <a:t>But the unfairness of that is not a matter which the courts can control. </a:t>
            </a:r>
            <a:br>
              <a:rPr lang="en-US" sz="1800" i="1" dirty="0"/>
            </a:br>
            <a:r>
              <a:rPr lang="en-US" sz="1800" i="1" dirty="0"/>
              <a:t>It is a matter for Parliament</a:t>
            </a:r>
            <a:r>
              <a:rPr lang="en-US" sz="1800" dirty="0"/>
              <a:t>”</a:t>
            </a:r>
            <a:br>
              <a:rPr lang="en-US" sz="1800" dirty="0"/>
            </a:br>
            <a:endParaRPr lang="en-US" sz="1800" dirty="0"/>
          </a:p>
          <a:p>
            <a:r>
              <a:rPr lang="en-US" sz="1800" dirty="0"/>
              <a:t>May LJ (comparing “Mrs” Burns’ rights if she had been married)</a:t>
            </a:r>
          </a:p>
          <a:p>
            <a:pPr marL="0" indent="0">
              <a:buNone/>
            </a:pPr>
            <a:endParaRPr lang="en-US" sz="1800" dirty="0"/>
          </a:p>
          <a:p>
            <a:pPr marL="0" indent="0" algn="ctr">
              <a:buNone/>
            </a:pPr>
            <a:r>
              <a:rPr lang="en-US" sz="1800" dirty="0"/>
              <a:t>“</a:t>
            </a:r>
            <a:r>
              <a:rPr lang="en-US" sz="1800" i="1" dirty="0"/>
              <a:t>I think that she can justifiably say that fate has not been kind to her</a:t>
            </a:r>
            <a:r>
              <a:rPr lang="en-US" sz="1800" dirty="0"/>
              <a:t>”</a:t>
            </a:r>
          </a:p>
          <a:p>
            <a:endParaRPr lang="en-US" sz="1800" i="1"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A most unwelcome 40</a:t>
            </a:r>
            <a:r>
              <a:rPr lang="en-US" sz="3200" baseline="30000" dirty="0">
                <a:solidFill>
                  <a:schemeClr val="bg1"/>
                </a:solidFill>
                <a:latin typeface="Verdana" pitchFamily="34" charset="0"/>
              </a:rPr>
              <a:t>th</a:t>
            </a:r>
            <a:r>
              <a:rPr lang="en-US" sz="3200" dirty="0">
                <a:solidFill>
                  <a:schemeClr val="bg1"/>
                </a:solidFill>
                <a:latin typeface="Verdana" pitchFamily="34" charset="0"/>
              </a:rPr>
              <a:t> anniversary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800" dirty="0"/>
              <a:t>Many cohabit rather than marry, have children outside marriage, and live longer, in a variety of living arrangements</a:t>
            </a:r>
            <a:br>
              <a:rPr lang="en-US" sz="1800" dirty="0"/>
            </a:br>
            <a:endParaRPr lang="en-US" sz="1800" dirty="0"/>
          </a:p>
          <a:p>
            <a:r>
              <a:rPr lang="en-US" sz="1800" dirty="0"/>
              <a:t>Some people who want to marry cannot marry so they cohabit</a:t>
            </a:r>
            <a:br>
              <a:rPr lang="en-US" sz="1800" dirty="0"/>
            </a:br>
            <a:endParaRPr lang="en-US" sz="1800" dirty="0"/>
          </a:p>
          <a:p>
            <a:r>
              <a:rPr lang="en-US" sz="1800" dirty="0"/>
              <a:t>Cohabitation remains the fastest growing type of family in the UK. There are currently 3.6+ million people cohabiting in the UK (2021 UK Government) </a:t>
            </a:r>
            <a:br>
              <a:rPr lang="en-US" sz="1800" dirty="0"/>
            </a:br>
            <a:endParaRPr lang="en-US" sz="1800" dirty="0"/>
          </a:p>
          <a:p>
            <a:r>
              <a:rPr lang="en-US" sz="1800" dirty="0"/>
              <a:t>There is no evidence that the trend towards couples living together will decrease</a:t>
            </a:r>
          </a:p>
          <a:p>
            <a:endParaRPr lang="en-US" sz="1800" dirty="0"/>
          </a:p>
          <a:p>
            <a:pPr marL="0" indent="0">
              <a:buNone/>
            </a:pPr>
            <a:endParaRPr lang="en-US" sz="18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Changes in family life since “Burns”</a:t>
            </a:r>
          </a:p>
        </p:txBody>
      </p:sp>
    </p:spTree>
    <p:extLst>
      <p:ext uri="{BB962C8B-B14F-4D97-AF65-F5344CB8AC3E}">
        <p14:creationId xmlns:p14="http://schemas.microsoft.com/office/powerpoint/2010/main" val="299172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2400" dirty="0"/>
              <a:t>Resolution members have considerable experience and awareness of cohabitants under current law</a:t>
            </a:r>
          </a:p>
          <a:p>
            <a:r>
              <a:rPr lang="en-US" sz="2400" dirty="0"/>
              <a:t>A member survey in 2017 found that 98% of respondents were unable to help due to a lack of legal protection</a:t>
            </a:r>
          </a:p>
          <a:p>
            <a:r>
              <a:rPr lang="en-US" sz="2400" dirty="0"/>
              <a:t>A member survey in 2019 gave similar results </a:t>
            </a:r>
          </a:p>
          <a:p>
            <a:endParaRPr lang="en-US" sz="2400" dirty="0"/>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Resolution member surveys</a:t>
            </a:r>
          </a:p>
        </p:txBody>
      </p:sp>
    </p:spTree>
    <p:extLst>
      <p:ext uri="{BB962C8B-B14F-4D97-AF65-F5344CB8AC3E}">
        <p14:creationId xmlns:p14="http://schemas.microsoft.com/office/powerpoint/2010/main" val="423471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13D83-8275-1F4D-B606-47B1823FE01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5867524"/>
            <a:ext cx="2732674" cy="720188"/>
          </a:xfrm>
          <a:prstGeom prst="rect">
            <a:avLst/>
          </a:prstGeom>
        </p:spPr>
      </p:pic>
      <p:sp>
        <p:nvSpPr>
          <p:cNvPr id="3" name="Content Placeholder 2"/>
          <p:cNvSpPr>
            <a:spLocks noGrp="1"/>
          </p:cNvSpPr>
          <p:nvPr>
            <p:ph idx="1"/>
          </p:nvPr>
        </p:nvSpPr>
        <p:spPr>
          <a:xfrm>
            <a:off x="457200" y="1600201"/>
            <a:ext cx="8229600" cy="4114816"/>
          </a:xfrm>
        </p:spPr>
        <p:txBody>
          <a:bodyPr>
            <a:normAutofit/>
          </a:bodyPr>
          <a:lstStyle/>
          <a:p>
            <a:r>
              <a:rPr lang="en-US" sz="1800" dirty="0"/>
              <a:t>Property law remedies are inappropriate for unmarried families</a:t>
            </a:r>
            <a:br>
              <a:rPr lang="en-US" sz="1800" dirty="0"/>
            </a:br>
            <a:endParaRPr lang="en-US" sz="1800" dirty="0"/>
          </a:p>
          <a:p>
            <a:r>
              <a:rPr lang="en-US" sz="1800" dirty="0"/>
              <a:t>Legal arguments are complicated, and the outcomes uncertain and case specific</a:t>
            </a:r>
            <a:br>
              <a:rPr lang="en-US" sz="1800" dirty="0"/>
            </a:br>
            <a:endParaRPr lang="en-US" sz="1800" dirty="0"/>
          </a:p>
          <a:p>
            <a:r>
              <a:rPr lang="en-US" sz="1800" dirty="0"/>
              <a:t>Disputes are disproportionate and can result in unfair outcomes</a:t>
            </a:r>
            <a:br>
              <a:rPr lang="en-US" sz="1800" dirty="0"/>
            </a:br>
            <a:endParaRPr lang="en-US" sz="1800" dirty="0"/>
          </a:p>
          <a:p>
            <a:r>
              <a:rPr lang="en-US" sz="1800" dirty="0"/>
              <a:t>Out of court dispute resolution processes can facilitate fairer outcomes </a:t>
            </a:r>
            <a:br>
              <a:rPr lang="en-US" sz="1800" dirty="0"/>
            </a:br>
            <a:endParaRPr lang="en-US" sz="1800" dirty="0"/>
          </a:p>
          <a:p>
            <a:r>
              <a:rPr lang="en-US" sz="1800" dirty="0"/>
              <a:t>But there is no safety net legislation to protect those left vulnerable on relationship breakdown</a:t>
            </a:r>
          </a:p>
        </p:txBody>
      </p:sp>
      <p:sp>
        <p:nvSpPr>
          <p:cNvPr id="4" name="Rounded Rectangle 1"/>
          <p:cNvSpPr>
            <a:spLocks noGrp="1" noChangeArrowheads="1"/>
          </p:cNvSpPr>
          <p:nvPr>
            <p:ph type="title"/>
          </p:nvPr>
        </p:nvSpPr>
        <p:spPr bwMode="auto">
          <a:prstGeom prst="roundRect">
            <a:avLst>
              <a:gd name="adj" fmla="val 16667"/>
            </a:avLst>
          </a:prstGeom>
          <a:solidFill>
            <a:srgbClr val="B10042"/>
          </a:solidFill>
          <a:ln w="9525" algn="ctr">
            <a:noFill/>
            <a:round/>
            <a:headEnd/>
            <a:tailEnd/>
          </a:ln>
        </p:spPr>
        <p:txBody>
          <a:bodyPr anchor="ctr">
            <a:normAutofit/>
          </a:bodyPr>
          <a:lstStyle/>
          <a:p>
            <a:r>
              <a:rPr lang="en-US" sz="3200" dirty="0">
                <a:solidFill>
                  <a:schemeClr val="bg1"/>
                </a:solidFill>
                <a:latin typeface="Verdana" pitchFamily="34" charset="0"/>
              </a:rPr>
              <a:t>Hard cases make bad law!</a:t>
            </a:r>
          </a:p>
        </p:txBody>
      </p:sp>
    </p:spTree>
    <p:extLst>
      <p:ext uri="{BB962C8B-B14F-4D97-AF65-F5344CB8AC3E}">
        <p14:creationId xmlns:p14="http://schemas.microsoft.com/office/powerpoint/2010/main" val="904268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2515</TotalTime>
  <Words>1923</Words>
  <Application>Microsoft Macintosh PowerPoint</Application>
  <PresentationFormat>On-screen Show (4:3)</PresentationFormat>
  <Paragraphs>119</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Verdana</vt:lpstr>
      <vt:lpstr>Office Theme</vt:lpstr>
      <vt:lpstr>Cohabitation Law </vt:lpstr>
      <vt:lpstr>Agenda </vt:lpstr>
      <vt:lpstr>As it stands. Where we are today  </vt:lpstr>
      <vt:lpstr>UK Government position </vt:lpstr>
      <vt:lpstr>‘Unfit’</vt:lpstr>
      <vt:lpstr>A most unwelcome 40th anniversary</vt:lpstr>
      <vt:lpstr>Changes in family life since “Burns”</vt:lpstr>
      <vt:lpstr>Resolution member surveys</vt:lpstr>
      <vt:lpstr>Hard cases make bad law!</vt:lpstr>
      <vt:lpstr>The law is not fit for purpose</vt:lpstr>
      <vt:lpstr>What about equating marriage? </vt:lpstr>
      <vt:lpstr>What are the lessons from abroad?</vt:lpstr>
      <vt:lpstr>Equalities issues</vt:lpstr>
      <vt:lpstr>The children of cohabiting partners </vt:lpstr>
      <vt:lpstr>Cohabitation law: As it stands where we are today </vt:lpstr>
      <vt:lpstr>Proposals for reform: Eligibility </vt:lpstr>
      <vt:lpstr>Rights and responsibilities </vt:lpstr>
      <vt:lpstr>Rights on death</vt:lpstr>
      <vt:lpstr>Reform of Schedule 1 </vt:lpstr>
      <vt:lpstr>A discretion to compensate</vt:lpstr>
      <vt:lpstr>‘Action plan’</vt:lpstr>
      <vt:lpstr>Time to take responsibility and  reset the campaign </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Louisa Grisdale</dc:creator>
  <cp:lastModifiedBy>Jonathan Laidlow (Arts and Law)</cp:lastModifiedBy>
  <cp:revision>19</cp:revision>
  <dcterms:created xsi:type="dcterms:W3CDTF">2019-02-28T10:02:53Z</dcterms:created>
  <dcterms:modified xsi:type="dcterms:W3CDTF">2023-03-29T14:43:04Z</dcterms:modified>
</cp:coreProperties>
</file>