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61" r:id="rId1"/>
  </p:sldMasterIdLst>
  <p:notesMasterIdLst>
    <p:notesMasterId r:id="rId13"/>
  </p:notesMasterIdLst>
  <p:handoutMasterIdLst>
    <p:handoutMasterId r:id="rId14"/>
  </p:handoutMasterIdLst>
  <p:sldIdLst>
    <p:sldId id="309" r:id="rId2"/>
    <p:sldId id="327" r:id="rId3"/>
    <p:sldId id="316" r:id="rId4"/>
    <p:sldId id="333" r:id="rId5"/>
    <p:sldId id="331" r:id="rId6"/>
    <p:sldId id="330" r:id="rId7"/>
    <p:sldId id="334" r:id="rId8"/>
    <p:sldId id="335" r:id="rId9"/>
    <p:sldId id="332" r:id="rId10"/>
    <p:sldId id="337" r:id="rId11"/>
    <p:sldId id="336" r:id="rId12"/>
  </p:sldIdLst>
  <p:sldSz cx="9144000" cy="6858000" type="screen4x3"/>
  <p:notesSz cx="7099300" cy="10234613"/>
  <p:defaultTextStyle>
    <a:defPPr>
      <a:defRPr lang="en-GB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224">
          <p15:clr>
            <a:srgbClr val="A4A3A4"/>
          </p15:clr>
        </p15:guide>
        <p15:guide id="2" pos="2237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F1F1F1"/>
    <a:srgbClr val="6633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9216"/>
    <p:restoredTop sz="94508"/>
  </p:normalViewPr>
  <p:slideViewPr>
    <p:cSldViewPr>
      <p:cViewPr varScale="1">
        <p:scale>
          <a:sx n="99" d="100"/>
          <a:sy n="99" d="100"/>
        </p:scale>
        <p:origin x="256" y="17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61" d="100"/>
          <a:sy n="61" d="100"/>
        </p:scale>
        <p:origin x="-3696" y="-104"/>
      </p:cViewPr>
      <p:guideLst>
        <p:guide orient="horz" pos="3224"/>
        <p:guide pos="2237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4988" cy="512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674" tIns="47837" rIns="95674" bIns="47837" numCol="1" anchor="t" anchorCtr="0" compatLnSpc="1">
            <a:prstTxWarp prst="textNoShape">
              <a:avLst/>
            </a:prstTxWarp>
          </a:bodyPr>
          <a:lstStyle>
            <a:lvl1pPr defTabSz="957263" eaLnBrk="0" hangingPunct="0">
              <a:defRPr sz="1300">
                <a:latin typeface="Times" pitchFamily="18" charset="0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427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2725" y="0"/>
            <a:ext cx="3074988" cy="512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674" tIns="47837" rIns="95674" bIns="47837" numCol="1" anchor="t" anchorCtr="0" compatLnSpc="1">
            <a:prstTxWarp prst="textNoShape">
              <a:avLst/>
            </a:prstTxWarp>
          </a:bodyPr>
          <a:lstStyle>
            <a:lvl1pPr algn="r" defTabSz="957263" eaLnBrk="0" hangingPunct="0">
              <a:defRPr sz="1300">
                <a:latin typeface="Times" pitchFamily="18" charset="0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427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720263"/>
            <a:ext cx="3074988" cy="512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674" tIns="47837" rIns="95674" bIns="47837" numCol="1" anchor="b" anchorCtr="0" compatLnSpc="1">
            <a:prstTxWarp prst="textNoShape">
              <a:avLst/>
            </a:prstTxWarp>
          </a:bodyPr>
          <a:lstStyle>
            <a:lvl1pPr defTabSz="957263" eaLnBrk="0" hangingPunct="0">
              <a:defRPr sz="1300">
                <a:latin typeface="Times" pitchFamily="18" charset="0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427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2725" y="9720263"/>
            <a:ext cx="3074988" cy="512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674" tIns="47837" rIns="95674" bIns="47837" numCol="1" anchor="b" anchorCtr="0" compatLnSpc="1">
            <a:prstTxWarp prst="textNoShape">
              <a:avLst/>
            </a:prstTxWarp>
          </a:bodyPr>
          <a:lstStyle>
            <a:lvl1pPr algn="r" defTabSz="957263" eaLnBrk="0" hangingPunct="0">
              <a:defRPr sz="1300">
                <a:latin typeface="Times" pitchFamily="18" charset="0"/>
                <a:cs typeface="+mn-cs"/>
              </a:defRPr>
            </a:lvl1pPr>
          </a:lstStyle>
          <a:p>
            <a:pPr>
              <a:defRPr/>
            </a:pPr>
            <a:fld id="{666C9701-A19F-48E4-8048-0CF73D81021B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4520973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4988" cy="512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674" tIns="47837" rIns="95674" bIns="47837" numCol="1" anchor="t" anchorCtr="0" compatLnSpc="1">
            <a:prstTxWarp prst="textNoShape">
              <a:avLst/>
            </a:prstTxWarp>
          </a:bodyPr>
          <a:lstStyle>
            <a:lvl1pPr defTabSz="957263" eaLnBrk="0" hangingPunct="0">
              <a:defRPr sz="1300">
                <a:latin typeface="Times" pitchFamily="18" charset="0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2725" y="0"/>
            <a:ext cx="3074988" cy="512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674" tIns="47837" rIns="95674" bIns="47837" numCol="1" anchor="t" anchorCtr="0" compatLnSpc="1">
            <a:prstTxWarp prst="textNoShape">
              <a:avLst/>
            </a:prstTxWarp>
          </a:bodyPr>
          <a:lstStyle>
            <a:lvl1pPr algn="r" defTabSz="957263" eaLnBrk="0" hangingPunct="0">
              <a:defRPr sz="1300">
                <a:latin typeface="Times" pitchFamily="18" charset="0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331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92188" y="768350"/>
            <a:ext cx="5116512" cy="383698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458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9613" y="4860925"/>
            <a:ext cx="5680075" cy="4605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674" tIns="47837" rIns="95674" bIns="4783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/>
              <a:t>Click to 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</a:p>
        </p:txBody>
      </p:sp>
      <p:sp>
        <p:nvSpPr>
          <p:cNvPr id="2458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720263"/>
            <a:ext cx="3074988" cy="512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674" tIns="47837" rIns="95674" bIns="47837" numCol="1" anchor="b" anchorCtr="0" compatLnSpc="1">
            <a:prstTxWarp prst="textNoShape">
              <a:avLst/>
            </a:prstTxWarp>
          </a:bodyPr>
          <a:lstStyle>
            <a:lvl1pPr defTabSz="957263" eaLnBrk="0" hangingPunct="0">
              <a:defRPr sz="1300">
                <a:latin typeface="Times" pitchFamily="18" charset="0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2458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2725" y="9720263"/>
            <a:ext cx="3074988" cy="512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674" tIns="47837" rIns="95674" bIns="47837" numCol="1" anchor="b" anchorCtr="0" compatLnSpc="1">
            <a:prstTxWarp prst="textNoShape">
              <a:avLst/>
            </a:prstTxWarp>
          </a:bodyPr>
          <a:lstStyle>
            <a:lvl1pPr algn="r" defTabSz="957263" eaLnBrk="0" hangingPunct="0">
              <a:defRPr sz="1300">
                <a:latin typeface="Times" pitchFamily="18" charset="0"/>
                <a:cs typeface="+mn-cs"/>
              </a:defRPr>
            </a:lvl1pPr>
          </a:lstStyle>
          <a:p>
            <a:pPr>
              <a:defRPr/>
            </a:pPr>
            <a:fld id="{AD26708D-1A3D-4EA0-BBA7-393550340C7A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3256932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D26708D-1A3D-4EA0-BBA7-393550340C7A}" type="slidenum">
              <a:rPr lang="en-GB" smtClean="0"/>
              <a:pPr>
                <a:defRPr/>
              </a:pPr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1949782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D26708D-1A3D-4EA0-BBA7-393550340C7A}" type="slidenum">
              <a:rPr lang="en-GB" smtClean="0"/>
              <a:pPr>
                <a:defRPr/>
              </a:pPr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5047219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D26708D-1A3D-4EA0-BBA7-393550340C7A}" type="slidenum">
              <a:rPr lang="en-GB" smtClean="0"/>
              <a:pPr>
                <a:defRPr/>
              </a:pPr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5548509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D26708D-1A3D-4EA0-BBA7-393550340C7A}" type="slidenum">
              <a:rPr lang="en-GB" smtClean="0"/>
              <a:pPr>
                <a:defRPr/>
              </a:pPr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5102793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D26708D-1A3D-4EA0-BBA7-393550340C7A}" type="slidenum">
              <a:rPr lang="en-GB" smtClean="0"/>
              <a:pPr>
                <a:defRPr/>
              </a:pPr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6048158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D26708D-1A3D-4EA0-BBA7-393550340C7A}" type="slidenum">
              <a:rPr lang="en-GB" smtClean="0"/>
              <a:pPr>
                <a:defRPr/>
              </a:pPr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7739806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D26708D-1A3D-4EA0-BBA7-393550340C7A}" type="slidenum">
              <a:rPr lang="en-GB" smtClean="0"/>
              <a:pPr>
                <a:defRPr/>
              </a:pPr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8499238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D26708D-1A3D-4EA0-BBA7-393550340C7A}" type="slidenum">
              <a:rPr lang="en-GB" smtClean="0"/>
              <a:pPr>
                <a:defRPr/>
              </a:pPr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352829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D26708D-1A3D-4EA0-BBA7-393550340C7A}" type="slidenum">
              <a:rPr lang="en-GB" smtClean="0"/>
              <a:pPr>
                <a:defRPr/>
              </a:pPr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5738342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D26708D-1A3D-4EA0-BBA7-393550340C7A}" type="slidenum">
              <a:rPr lang="en-GB" smtClean="0"/>
              <a:pPr>
                <a:defRPr/>
              </a:pPr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9510695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D26708D-1A3D-4EA0-BBA7-393550340C7A}" type="slidenum">
              <a:rPr lang="en-GB" smtClean="0"/>
              <a:pPr>
                <a:defRPr/>
              </a:pPr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899639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0E2307-1E40-4E12-8716-25BFDA8E7013}" type="datetime1">
              <a:rPr lang="en-US" smtClean="0"/>
              <a:pPr/>
              <a:t>2/24/23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56F7B90-1F00-43D1-8B5E-D13D3E0C20B2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  <p:sp>
        <p:nvSpPr>
          <p:cNvPr id="17" name="Rectangle 7"/>
          <p:cNvSpPr>
            <a:spLocks noChangeArrowheads="1"/>
          </p:cNvSpPr>
          <p:nvPr userDrawn="1"/>
        </p:nvSpPr>
        <p:spPr bwMode="auto">
          <a:xfrm>
            <a:off x="0" y="0"/>
            <a:ext cx="9144000" cy="5516563"/>
          </a:xfrm>
          <a:prstGeom prst="rect">
            <a:avLst/>
          </a:prstGeom>
          <a:solidFill>
            <a:srgbClr val="663366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defRPr/>
            </a:pPr>
            <a:endParaRPr lang="en-US">
              <a:solidFill>
                <a:srgbClr val="663366"/>
              </a:solidFill>
              <a:latin typeface="Times" pitchFamily="18" charset="0"/>
              <a:cs typeface="+mn-cs"/>
            </a:endParaRPr>
          </a:p>
        </p:txBody>
      </p:sp>
      <p:pic>
        <p:nvPicPr>
          <p:cNvPr id="18" name="Picture 8"/>
          <p:cNvPicPr>
            <a:picLocks noChangeAspect="1" noChangeArrowheads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66700" y="5843588"/>
            <a:ext cx="1943100" cy="862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B891915-A2E5-4F99-996E-FB00B60A5225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6CB0D23-BE5B-4D4A-BFB0-45F591AC0B1F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2244717-97CB-4DD1-8A40-15A60B8C97D8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E7B0E71-FBA3-4215-BD69-8567C932AC9C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DC47D30-06A0-4AAD-8C4C-779AF6C4DAE6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4512F5F-9528-467A-B58F-A5F1F52EE828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7D84BA1-F514-4B61-B979-6ED8423A699B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DF04581-4A65-4FE9-AC01-3E5BE202D7CC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1E5BC77-09E3-4B20-955F-1EE4931486BE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E885DC8-997A-454E-B06A-3C0A74504B9A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C6395324-9BF0-42AC-AE20-3B9AA4809DC2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5" name="Rectangle 7"/>
          <p:cNvSpPr>
            <a:spLocks noChangeArrowheads="1"/>
          </p:cNvSpPr>
          <p:nvPr userDrawn="1"/>
        </p:nvSpPr>
        <p:spPr bwMode="auto">
          <a:xfrm>
            <a:off x="0" y="0"/>
            <a:ext cx="9140825" cy="6873875"/>
          </a:xfrm>
          <a:prstGeom prst="rect">
            <a:avLst/>
          </a:prstGeom>
          <a:solidFill>
            <a:srgbClr val="663366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defRPr/>
            </a:pPr>
            <a:r>
              <a:rPr lang="en-GB">
                <a:solidFill>
                  <a:srgbClr val="663366"/>
                </a:solidFill>
                <a:latin typeface="Times" pitchFamily="18" charset="0"/>
                <a:cs typeface="+mn-cs"/>
              </a:rPr>
              <a:t>∂</a:t>
            </a:r>
          </a:p>
        </p:txBody>
      </p:sp>
      <p:sp>
        <p:nvSpPr>
          <p:cNvPr id="16" name="Rectangle 8"/>
          <p:cNvSpPr>
            <a:spLocks noChangeArrowheads="1"/>
          </p:cNvSpPr>
          <p:nvPr userDrawn="1"/>
        </p:nvSpPr>
        <p:spPr bwMode="auto">
          <a:xfrm>
            <a:off x="107950" y="107950"/>
            <a:ext cx="8924925" cy="66579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defRPr/>
            </a:pPr>
            <a:endParaRPr lang="en-US">
              <a:solidFill>
                <a:srgbClr val="663366"/>
              </a:solidFill>
              <a:latin typeface="Times" pitchFamily="18" charset="0"/>
              <a:cs typeface="+mn-cs"/>
            </a:endParaRPr>
          </a:p>
        </p:txBody>
      </p:sp>
      <p:sp>
        <p:nvSpPr>
          <p:cNvPr id="22" name="Rectangle 9"/>
          <p:cNvSpPr>
            <a:spLocks noChangeArrowheads="1"/>
          </p:cNvSpPr>
          <p:nvPr userDrawn="1"/>
        </p:nvSpPr>
        <p:spPr bwMode="auto">
          <a:xfrm>
            <a:off x="790575" y="611188"/>
            <a:ext cx="8024813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en-US" sz="4400">
              <a:solidFill>
                <a:schemeClr val="bg1"/>
              </a:solidFill>
              <a:latin typeface="Times" pitchFamily="18" charset="0"/>
              <a:cs typeface="+mn-cs"/>
            </a:endParaRPr>
          </a:p>
        </p:txBody>
      </p:sp>
      <p:sp>
        <p:nvSpPr>
          <p:cNvPr id="23" name="Rectangle 10"/>
          <p:cNvSpPr>
            <a:spLocks noChangeArrowheads="1"/>
          </p:cNvSpPr>
          <p:nvPr userDrawn="1"/>
        </p:nvSpPr>
        <p:spPr bwMode="auto">
          <a:xfrm>
            <a:off x="790575" y="1798638"/>
            <a:ext cx="8024813" cy="3813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  <a:defRPr/>
            </a:pPr>
            <a:endParaRPr lang="en-US" sz="1800" b="1">
              <a:solidFill>
                <a:schemeClr val="bg1"/>
              </a:solidFill>
              <a:cs typeface="+mn-cs"/>
            </a:endParaRPr>
          </a:p>
        </p:txBody>
      </p:sp>
      <p:pic>
        <p:nvPicPr>
          <p:cNvPr id="24" name="Picture 11"/>
          <p:cNvPicPr>
            <a:picLocks noChangeAspect="1" noChangeArrowheads="1"/>
          </p:cNvPicPr>
          <p:nvPr userDrawn="1"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66700" y="5843588"/>
            <a:ext cx="1943100" cy="862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hyperlink" Target="mailto:a.p.hayward@durham.ac.uk" TargetMode="External"/><Relationship Id="rId4" Type="http://schemas.openxmlformats.org/officeDocument/2006/relationships/image" Target="../media/image4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1.jpeg"/><Relationship Id="rId4" Type="http://schemas.openxmlformats.org/officeDocument/2006/relationships/image" Target="../media/image2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The Supreme Court civil partnerships ruling isn&amp;#39;t just about straight  couples">
            <a:extLst>
              <a:ext uri="{FF2B5EF4-FFF2-40B4-BE49-F238E27FC236}">
                <a16:creationId xmlns:a16="http://schemas.microsoft.com/office/drawing/2014/main" id="{CDD5D02C-26C8-484D-9A03-32756F8CBA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95636" y="3068960"/>
            <a:ext cx="3276364" cy="2304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 descr="Logo, company name&#10;&#10;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17286" y="5805488"/>
            <a:ext cx="1551867" cy="862954"/>
          </a:xfrm>
          <a:prstGeom prst="rect">
            <a:avLst/>
          </a:prstGeom>
        </p:spPr>
      </p:pic>
      <p:sp>
        <p:nvSpPr>
          <p:cNvPr id="4" name="Rectangle 5"/>
          <p:cNvSpPr txBox="1">
            <a:spLocks noChangeArrowheads="1"/>
          </p:cNvSpPr>
          <p:nvPr/>
        </p:nvSpPr>
        <p:spPr>
          <a:xfrm>
            <a:off x="4896036" y="2852936"/>
            <a:ext cx="3060340" cy="2437242"/>
          </a:xfrm>
          <a:prstGeom prst="rect">
            <a:avLst/>
          </a:prstGeom>
        </p:spPr>
        <p:txBody>
          <a:bodyPr/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76263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55663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430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4630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78308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10312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42316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74320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fontAlgn="auto">
              <a:lnSpc>
                <a:spcPct val="110000"/>
              </a:lnSpc>
              <a:spcBef>
                <a:spcPct val="0"/>
              </a:spcBef>
              <a:spcAft>
                <a:spcPts val="0"/>
              </a:spcAft>
              <a:buNone/>
            </a:pPr>
            <a:r>
              <a:rPr lang="en-US" sz="2200" dirty="0" err="1">
                <a:latin typeface="Franklin Gothic Medium Cond"/>
              </a:rPr>
              <a:t>Dr</a:t>
            </a:r>
            <a:r>
              <a:rPr lang="en-US" sz="2200" dirty="0">
                <a:latin typeface="Franklin Gothic Medium Cond"/>
              </a:rPr>
              <a:t> Andy Hayward </a:t>
            </a:r>
          </a:p>
          <a:p>
            <a:pPr marL="0" indent="0" algn="ctr" fontAlgn="auto">
              <a:lnSpc>
                <a:spcPct val="110000"/>
              </a:lnSpc>
              <a:spcBef>
                <a:spcPct val="0"/>
              </a:spcBef>
              <a:spcAft>
                <a:spcPts val="0"/>
              </a:spcAft>
              <a:buNone/>
            </a:pPr>
            <a:r>
              <a:rPr lang="en-US" sz="2200" dirty="0">
                <a:latin typeface="Franklin Gothic Medium Cond"/>
              </a:rPr>
              <a:t>Durham Law School</a:t>
            </a:r>
          </a:p>
          <a:p>
            <a:pPr marL="0" indent="0" algn="ctr" fontAlgn="auto">
              <a:lnSpc>
                <a:spcPct val="110000"/>
              </a:lnSpc>
              <a:spcBef>
                <a:spcPct val="0"/>
              </a:spcBef>
              <a:spcAft>
                <a:spcPts val="0"/>
              </a:spcAft>
              <a:buNone/>
            </a:pPr>
            <a:endParaRPr lang="en-US" sz="2200" dirty="0">
              <a:latin typeface="Franklin Gothic Medium Cond"/>
            </a:endParaRPr>
          </a:p>
          <a:p>
            <a:pPr marL="0" indent="0" algn="ctr" fontAlgn="auto">
              <a:lnSpc>
                <a:spcPct val="110000"/>
              </a:lnSpc>
              <a:spcBef>
                <a:spcPct val="0"/>
              </a:spcBef>
              <a:spcAft>
                <a:spcPts val="0"/>
              </a:spcAft>
              <a:buNone/>
            </a:pPr>
            <a:r>
              <a:rPr lang="en-US" sz="2200" dirty="0">
                <a:latin typeface="Franklin Gothic Medium Cond"/>
                <a:hlinkClick r:id="rId5"/>
              </a:rPr>
              <a:t>a.p.hayward@durham.ac.uk</a:t>
            </a:r>
            <a:r>
              <a:rPr lang="en-US" sz="2200" dirty="0">
                <a:latin typeface="Franklin Gothic Medium Cond"/>
              </a:rPr>
              <a:t> </a:t>
            </a:r>
          </a:p>
          <a:p>
            <a:pPr marL="0" indent="0" algn="ctr" fontAlgn="auto">
              <a:lnSpc>
                <a:spcPct val="110000"/>
              </a:lnSpc>
              <a:spcBef>
                <a:spcPct val="0"/>
              </a:spcBef>
              <a:spcAft>
                <a:spcPts val="0"/>
              </a:spcAft>
              <a:buNone/>
            </a:pPr>
            <a:r>
              <a:rPr lang="en-US" sz="2200" dirty="0">
                <a:latin typeface="Franklin Gothic Medium Cond"/>
              </a:rPr>
              <a:t>@</a:t>
            </a:r>
            <a:r>
              <a:rPr lang="en-US" sz="2200" dirty="0" err="1">
                <a:latin typeface="Franklin Gothic Medium Cond"/>
              </a:rPr>
              <a:t>DrAndyHayward</a:t>
            </a:r>
            <a:endParaRPr lang="en-US" sz="2200" dirty="0">
              <a:latin typeface="Franklin Gothic Medium Cond"/>
            </a:endParaRPr>
          </a:p>
          <a:p>
            <a:pPr marL="0" indent="0" algn="ctr" fontAlgn="auto">
              <a:lnSpc>
                <a:spcPct val="110000"/>
              </a:lnSpc>
              <a:spcBef>
                <a:spcPct val="0"/>
              </a:spcBef>
              <a:spcAft>
                <a:spcPts val="0"/>
              </a:spcAft>
              <a:buNone/>
            </a:pPr>
            <a:endParaRPr lang="en-US" sz="2200" dirty="0">
              <a:latin typeface="Franklin Gothic Medium Cond"/>
            </a:endParaRPr>
          </a:p>
          <a:p>
            <a:pPr marL="0" indent="0" algn="ctr" fontAlgn="auto">
              <a:lnSpc>
                <a:spcPct val="110000"/>
              </a:lnSpc>
              <a:spcBef>
                <a:spcPct val="0"/>
              </a:spcBef>
              <a:spcAft>
                <a:spcPts val="0"/>
              </a:spcAft>
              <a:buNone/>
            </a:pPr>
            <a:r>
              <a:rPr lang="en-US" sz="2200" dirty="0">
                <a:latin typeface="Franklin Gothic Medium Cond"/>
              </a:rPr>
              <a:t>27</a:t>
            </a:r>
            <a:r>
              <a:rPr lang="en-US" sz="2200" baseline="30000" dirty="0">
                <a:latin typeface="Franklin Gothic Medium Cond"/>
              </a:rPr>
              <a:t>th</a:t>
            </a:r>
            <a:r>
              <a:rPr lang="en-US" sz="2200" dirty="0">
                <a:latin typeface="Franklin Gothic Medium Cond"/>
              </a:rPr>
              <a:t> January 2023</a:t>
            </a:r>
          </a:p>
          <a:p>
            <a:pPr fontAlgn="auto">
              <a:spcAft>
                <a:spcPts val="0"/>
              </a:spcAft>
            </a:pPr>
            <a:endParaRPr lang="en-GB" sz="2200" dirty="0">
              <a:latin typeface="Georgia" pitchFamily="18" charset="0"/>
            </a:endParaRPr>
          </a:p>
        </p:txBody>
      </p:sp>
      <p:sp>
        <p:nvSpPr>
          <p:cNvPr id="2765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079748" y="1340768"/>
            <a:ext cx="6984504" cy="1143000"/>
          </a:xfrm>
        </p:spPr>
        <p:txBody>
          <a:bodyPr>
            <a:noAutofit/>
          </a:bodyPr>
          <a:lstStyle/>
          <a:p>
            <a:r>
              <a:rPr lang="en-US" sz="3600" b="1" dirty="0">
                <a:solidFill>
                  <a:schemeClr val="tx1"/>
                </a:solidFill>
                <a:latin typeface="Franklin Gothic Medium Cond"/>
              </a:rPr>
              <a:t>Equal Civil Partnerships and Cohabitation Reform</a:t>
            </a:r>
          </a:p>
        </p:txBody>
      </p:sp>
    </p:spTree>
    <p:extLst>
      <p:ext uri="{BB962C8B-B14F-4D97-AF65-F5344CB8AC3E}">
        <p14:creationId xmlns:p14="http://schemas.microsoft.com/office/powerpoint/2010/main" val="124906779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5152" y="404664"/>
            <a:ext cx="9118848" cy="1143000"/>
          </a:xfrm>
        </p:spPr>
        <p:txBody>
          <a:bodyPr>
            <a:normAutofit/>
          </a:bodyPr>
          <a:lstStyle/>
          <a:p>
            <a:pPr algn="ctr" eaLnBrk="1" hangingPunct="1"/>
            <a:r>
              <a:rPr lang="en-US" sz="3200" b="1" dirty="0">
                <a:solidFill>
                  <a:schemeClr val="tx1"/>
                </a:solidFill>
                <a:latin typeface="Franklin Gothic Medium Cond"/>
              </a:rPr>
              <a:t>The Women and Equalities Committee Inquiry - II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395536" y="1593535"/>
            <a:ext cx="5400600" cy="5085184"/>
          </a:xfrm>
        </p:spPr>
        <p:txBody>
          <a:bodyPr>
            <a:normAutofit/>
          </a:bodyPr>
          <a:lstStyle/>
          <a:p>
            <a:pPr marL="301943" lvl="1" indent="0">
              <a:buNone/>
            </a:pPr>
            <a:endParaRPr lang="en-US" sz="1500" dirty="0">
              <a:latin typeface="Franklin Gothic Medium Cond"/>
            </a:endParaRPr>
          </a:p>
          <a:p>
            <a:pPr marL="301943" lvl="1" indent="0">
              <a:buNone/>
            </a:pPr>
            <a:r>
              <a:rPr lang="en-US" sz="2000" dirty="0">
                <a:latin typeface="Franklin Gothic Medium Cond"/>
              </a:rPr>
              <a:t>Caroline </a:t>
            </a:r>
            <a:r>
              <a:rPr lang="en-US" sz="2000" dirty="0" err="1">
                <a:latin typeface="Franklin Gothic Medium Cond"/>
              </a:rPr>
              <a:t>Nokes</a:t>
            </a:r>
            <a:r>
              <a:rPr lang="en-US" sz="2000" dirty="0">
                <a:latin typeface="Franklin Gothic Medium Cond"/>
              </a:rPr>
              <a:t> MP (Chair):</a:t>
            </a:r>
          </a:p>
          <a:p>
            <a:pPr marL="301943" lvl="1" indent="0">
              <a:buNone/>
            </a:pPr>
            <a:endParaRPr lang="en-US" sz="2000" dirty="0">
              <a:latin typeface="Franklin Gothic Medium Cond"/>
            </a:endParaRPr>
          </a:p>
          <a:p>
            <a:pPr marL="301943" lvl="1" indent="0">
              <a:buNone/>
            </a:pPr>
            <a:r>
              <a:rPr lang="en-US" sz="2000" dirty="0">
                <a:latin typeface="Franklin Gothic Medium Cond"/>
              </a:rPr>
              <a:t>‘Do you not see that there is a bit of a challenge around this? Twice you have said there is a low-cost option to sort this; it is civil partnership. </a:t>
            </a:r>
            <a:r>
              <a:rPr lang="en-US" sz="2000" dirty="0" err="1">
                <a:latin typeface="Franklin Gothic Medium Cond"/>
              </a:rPr>
              <a:t>Mr</a:t>
            </a:r>
            <a:r>
              <a:rPr lang="en-US" sz="2000" dirty="0">
                <a:latin typeface="Franklin Gothic Medium Cond"/>
              </a:rPr>
              <a:t> </a:t>
            </a:r>
            <a:r>
              <a:rPr lang="en-US" sz="2000" dirty="0" err="1">
                <a:latin typeface="Franklin Gothic Medium Cond"/>
              </a:rPr>
              <a:t>Barcoe</a:t>
            </a:r>
            <a:r>
              <a:rPr lang="en-US" sz="2000" dirty="0">
                <a:latin typeface="Franklin Gothic Medium Cond"/>
              </a:rPr>
              <a:t> said civil partnership is the way to sort this. Many couples end up cohabiting without a definite start date—it sort of evolves—and the solution of, “Well, enter into a civil partnership,” might not come along at a convenient moment in time.</a:t>
            </a:r>
            <a:endParaRPr lang="en-US" sz="2200" dirty="0">
              <a:latin typeface="Franklin Gothic Medium Cond"/>
            </a:endParaRPr>
          </a:p>
        </p:txBody>
      </p:sp>
      <p:pic>
        <p:nvPicPr>
          <p:cNvPr id="5" name="Picture 4" descr="Logo, company name&#10;&#10;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17286" y="5805488"/>
            <a:ext cx="1551867" cy="862954"/>
          </a:xfrm>
          <a:prstGeom prst="rect">
            <a:avLst/>
          </a:prstGeom>
          <a:noFill/>
        </p:spPr>
      </p:pic>
      <p:pic>
        <p:nvPicPr>
          <p:cNvPr id="3076" name="Picture 4" descr="Caroline Nokes">
            <a:extLst>
              <a:ext uri="{FF2B5EF4-FFF2-40B4-BE49-F238E27FC236}">
                <a16:creationId xmlns:a16="http://schemas.microsoft.com/office/drawing/2014/main" id="{0B6CF008-0C9B-CD02-00A6-B8640201E8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84168" y="2141984"/>
            <a:ext cx="2448272" cy="2448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7345651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Logo, company name&#10;&#10;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17286" y="5805488"/>
            <a:ext cx="1551867" cy="862954"/>
          </a:xfrm>
          <a:prstGeom prst="rect">
            <a:avLst/>
          </a:prstGeom>
          <a:noFill/>
        </p:spPr>
      </p:pic>
      <p:pic>
        <p:nvPicPr>
          <p:cNvPr id="7170" name="Picture 2" descr="Equal Civil Partnerships Campaign Bar Brooch | Etsy">
            <a:extLst>
              <a:ext uri="{FF2B5EF4-FFF2-40B4-BE49-F238E27FC236}">
                <a16:creationId xmlns:a16="http://schemas.microsoft.com/office/drawing/2014/main" id="{77FA223C-EBAE-394C-AB73-1FB9C75D61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84167" y="3523512"/>
            <a:ext cx="2186111" cy="19024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Heterosexual couple win civil partnership case - Curtis Whiteford Crocker">
            <a:extLst>
              <a:ext uri="{FF2B5EF4-FFF2-40B4-BE49-F238E27FC236}">
                <a16:creationId xmlns:a16="http://schemas.microsoft.com/office/drawing/2014/main" id="{558614C7-BCDB-FC4C-877C-9A43F5556D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508104" y="1700808"/>
            <a:ext cx="3240360" cy="18227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65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24654" y="1368152"/>
            <a:ext cx="4896544" cy="5085184"/>
          </a:xfrm>
        </p:spPr>
        <p:txBody>
          <a:bodyPr>
            <a:normAutofit/>
          </a:bodyPr>
          <a:lstStyle/>
          <a:p>
            <a:pPr marL="301943" lvl="1" indent="0">
              <a:buNone/>
            </a:pPr>
            <a:endParaRPr lang="en-US" sz="1500" dirty="0">
              <a:latin typeface="Franklin Gothic Medium Cond"/>
            </a:endParaRP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000" dirty="0">
                <a:latin typeface="Franklin Gothic Medium Cond"/>
              </a:rPr>
              <a:t>Need to break the connection between  cohabitation reform and the availability of equal civil partnership.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000" dirty="0">
                <a:latin typeface="Franklin Gothic Medium Cond"/>
              </a:rPr>
              <a:t>Empirical, longitudinal study needed on mixed- and same-sex couple perceptions, experiences, and dissolution data.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000" dirty="0">
                <a:latin typeface="Franklin Gothic Medium Cond"/>
              </a:rPr>
              <a:t>Appreciate civil partnership innovation is constrained by legal framework. 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000" dirty="0" err="1">
                <a:latin typeface="Franklin Gothic Medium Cond"/>
              </a:rPr>
              <a:t>Analyse</a:t>
            </a:r>
            <a:r>
              <a:rPr lang="en-US" sz="2000" dirty="0">
                <a:latin typeface="Franklin Gothic Medium Cond"/>
              </a:rPr>
              <a:t> the shift from campaign or ‘champion’ cohort to a selecting cohort. </a:t>
            </a:r>
            <a:endParaRPr lang="en-US" sz="2400" dirty="0">
              <a:latin typeface="Franklin Gothic Medium Cond"/>
            </a:endParaRPr>
          </a:p>
        </p:txBody>
      </p:sp>
      <p:sp>
        <p:nvSpPr>
          <p:cNvPr id="2765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5152" y="404664"/>
            <a:ext cx="9118848" cy="1143000"/>
          </a:xfrm>
        </p:spPr>
        <p:txBody>
          <a:bodyPr>
            <a:normAutofit/>
          </a:bodyPr>
          <a:lstStyle/>
          <a:p>
            <a:pPr algn="ctr" eaLnBrk="1" hangingPunct="1"/>
            <a:r>
              <a:rPr lang="en-US" sz="3200" b="1" dirty="0">
                <a:solidFill>
                  <a:schemeClr val="tx1"/>
                </a:solidFill>
                <a:latin typeface="Franklin Gothic Medium Cond"/>
              </a:rPr>
              <a:t>Next steps for Cohabitation Reform</a:t>
            </a:r>
          </a:p>
        </p:txBody>
      </p:sp>
    </p:spTree>
    <p:extLst>
      <p:ext uri="{BB962C8B-B14F-4D97-AF65-F5344CB8AC3E}">
        <p14:creationId xmlns:p14="http://schemas.microsoft.com/office/powerpoint/2010/main" val="42430690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5152" y="404664"/>
            <a:ext cx="9118848" cy="1143000"/>
          </a:xfrm>
        </p:spPr>
        <p:txBody>
          <a:bodyPr>
            <a:normAutofit/>
          </a:bodyPr>
          <a:lstStyle/>
          <a:p>
            <a:pPr algn="ctr" eaLnBrk="1" hangingPunct="1"/>
            <a:r>
              <a:rPr lang="en-US" sz="3200" b="1" dirty="0">
                <a:solidFill>
                  <a:schemeClr val="tx1"/>
                </a:solidFill>
                <a:latin typeface="Franklin Gothic Medium Cond"/>
              </a:rPr>
              <a:t>Research Questions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508719" y="1340768"/>
            <a:ext cx="4752528" cy="4752528"/>
          </a:xfrm>
        </p:spPr>
        <p:txBody>
          <a:bodyPr>
            <a:normAutofit/>
          </a:bodyPr>
          <a:lstStyle/>
          <a:p>
            <a:pPr marL="301943" lvl="1" indent="0">
              <a:buNone/>
            </a:pPr>
            <a:endParaRPr lang="en-US" sz="2400" dirty="0">
              <a:latin typeface="Franklin Gothic Medium Cond"/>
            </a:endParaRPr>
          </a:p>
          <a:p>
            <a:pPr lvl="1">
              <a:buFont typeface="Wingdings" pitchFamily="2" charset="2"/>
              <a:buChar char="§"/>
            </a:pPr>
            <a:r>
              <a:rPr lang="en-US" sz="2000" dirty="0">
                <a:latin typeface="Franklin Gothic Medium Cond"/>
              </a:rPr>
              <a:t>What is the relationship between civil partnerships and cohabitation reform?</a:t>
            </a:r>
          </a:p>
          <a:p>
            <a:pPr lvl="1">
              <a:buFont typeface="Wingdings" pitchFamily="2" charset="2"/>
              <a:buChar char="§"/>
            </a:pPr>
            <a:r>
              <a:rPr lang="en-US" sz="2000" dirty="0">
                <a:latin typeface="Franklin Gothic Medium Cond"/>
              </a:rPr>
              <a:t>What are the early indications as to public receptivity towards mixed-civil partnerships?</a:t>
            </a:r>
          </a:p>
          <a:p>
            <a:pPr lvl="1">
              <a:buFont typeface="Wingdings" pitchFamily="2" charset="2"/>
              <a:buChar char="§"/>
            </a:pPr>
            <a:r>
              <a:rPr lang="en-US" sz="2000" dirty="0">
                <a:latin typeface="Franklin Gothic Medium Cond"/>
              </a:rPr>
              <a:t>Do mixed-sex civil partnerships possess transformative potential vis-à-vis the legal regulation, and conceptualization, of adult interpersonal relationships? How might they assist cohabitants?</a:t>
            </a:r>
            <a:endParaRPr lang="en-US" sz="2400" dirty="0">
              <a:latin typeface="Franklin Gothic Medium Cond"/>
            </a:endParaRPr>
          </a:p>
          <a:p>
            <a:pPr lvl="1">
              <a:buFont typeface="Wingdings" pitchFamily="2" charset="2"/>
              <a:buChar char="§"/>
            </a:pPr>
            <a:endParaRPr lang="en-US" sz="2400" dirty="0">
              <a:latin typeface="Franklin Gothic Medium Cond"/>
            </a:endParaRPr>
          </a:p>
          <a:p>
            <a:pPr lvl="1">
              <a:buFont typeface="Wingdings" pitchFamily="2" charset="2"/>
              <a:buChar char="§"/>
            </a:pPr>
            <a:endParaRPr lang="en-US" sz="2400" dirty="0">
              <a:latin typeface="Franklin Gothic Medium Cond"/>
            </a:endParaRPr>
          </a:p>
          <a:p>
            <a:pPr lvl="1">
              <a:buFont typeface="Wingdings" pitchFamily="2" charset="2"/>
              <a:buChar char="§"/>
            </a:pPr>
            <a:endParaRPr lang="en-US" sz="2400" dirty="0">
              <a:latin typeface="Franklin Gothic Medium Cond"/>
            </a:endParaRPr>
          </a:p>
        </p:txBody>
      </p:sp>
      <p:pic>
        <p:nvPicPr>
          <p:cNvPr id="5" name="Picture 4" descr="Logo, company name&#10;&#10;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17286" y="5805488"/>
            <a:ext cx="1551867" cy="862954"/>
          </a:xfrm>
          <a:prstGeom prst="rect">
            <a:avLst/>
          </a:prstGeom>
          <a:noFill/>
        </p:spPr>
      </p:pic>
      <p:pic>
        <p:nvPicPr>
          <p:cNvPr id="2" name="Picture 2" descr="Text&#10;">
            <a:extLst>
              <a:ext uri="{FF2B5EF4-FFF2-40B4-BE49-F238E27FC236}">
                <a16:creationId xmlns:a16="http://schemas.microsoft.com/office/drawing/2014/main" id="{D1E3EDE1-F4B6-2045-901F-6E71A1F3BB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50362" y="1526163"/>
            <a:ext cx="3467100" cy="3022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9736917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5152" y="404664"/>
            <a:ext cx="9118848" cy="1143000"/>
          </a:xfrm>
        </p:spPr>
        <p:txBody>
          <a:bodyPr>
            <a:normAutofit/>
          </a:bodyPr>
          <a:lstStyle/>
          <a:p>
            <a:pPr algn="ctr" eaLnBrk="1" hangingPunct="1"/>
            <a:r>
              <a:rPr lang="en-US" sz="3200" b="1" dirty="0">
                <a:solidFill>
                  <a:schemeClr val="tx1"/>
                </a:solidFill>
                <a:latin typeface="Franklin Gothic Medium Cond"/>
              </a:rPr>
              <a:t>Evolution of Civil Partnerships in England and Wales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539552" y="1340768"/>
            <a:ext cx="4968552" cy="5292080"/>
          </a:xfrm>
        </p:spPr>
        <p:txBody>
          <a:bodyPr>
            <a:normAutofit/>
          </a:bodyPr>
          <a:lstStyle/>
          <a:p>
            <a:pPr marL="301943" lvl="1" indent="0">
              <a:buNone/>
            </a:pPr>
            <a:endParaRPr lang="en-US" sz="1000" dirty="0">
              <a:latin typeface="Franklin Gothic Medium Cond"/>
            </a:endParaRPr>
          </a:p>
          <a:p>
            <a:pPr marL="301943" lvl="1" indent="0">
              <a:buNone/>
            </a:pPr>
            <a:r>
              <a:rPr lang="en-US" sz="2000" dirty="0">
                <a:latin typeface="Franklin Gothic Medium Cond"/>
              </a:rPr>
              <a:t>Civil Partnership Act 2004, Part II =&gt; </a:t>
            </a:r>
          </a:p>
          <a:p>
            <a:pPr marL="301943" lvl="1" indent="0">
              <a:buNone/>
            </a:pPr>
            <a:endParaRPr lang="en-US" sz="1500" dirty="0">
              <a:latin typeface="Franklin Gothic Medium Cond"/>
            </a:endParaRPr>
          </a:p>
          <a:p>
            <a:pPr marL="301943" lvl="1" indent="0">
              <a:buNone/>
            </a:pPr>
            <a:r>
              <a:rPr lang="en-US" sz="2000" dirty="0">
                <a:latin typeface="Franklin Gothic Medium Cond"/>
              </a:rPr>
              <a:t>Marriage (Same Sex Couples) Act 2013 =&gt;</a:t>
            </a:r>
          </a:p>
          <a:p>
            <a:pPr marL="301943" lvl="1" indent="0">
              <a:buNone/>
            </a:pPr>
            <a:endParaRPr lang="en-US" sz="1500" dirty="0">
              <a:latin typeface="Franklin Gothic Medium Cond"/>
            </a:endParaRPr>
          </a:p>
          <a:p>
            <a:pPr marL="301943" lvl="1" indent="0">
              <a:buNone/>
            </a:pPr>
            <a:r>
              <a:rPr lang="en-US" sz="2000" i="1" dirty="0">
                <a:latin typeface="Franklin Gothic Medium Cond"/>
              </a:rPr>
              <a:t>Steinfeld and </a:t>
            </a:r>
            <a:r>
              <a:rPr lang="en-US" sz="2000" i="1" dirty="0" err="1">
                <a:latin typeface="Franklin Gothic Medium Cond"/>
              </a:rPr>
              <a:t>Keidan</a:t>
            </a:r>
            <a:r>
              <a:rPr lang="en-US" sz="2000" dirty="0">
                <a:latin typeface="Franklin Gothic Medium Cond"/>
              </a:rPr>
              <a:t> [2018] UKSC 32 =&gt;</a:t>
            </a:r>
          </a:p>
          <a:p>
            <a:pPr marL="301943" lvl="1" indent="0">
              <a:buNone/>
            </a:pPr>
            <a:endParaRPr lang="en-US" sz="1500" dirty="0">
              <a:latin typeface="Franklin Gothic Medium Cond"/>
            </a:endParaRPr>
          </a:p>
          <a:p>
            <a:pPr marL="301943" lvl="1" indent="0">
              <a:buNone/>
            </a:pPr>
            <a:r>
              <a:rPr lang="en-US" sz="2000" dirty="0">
                <a:latin typeface="Franklin Gothic Medium Cond"/>
              </a:rPr>
              <a:t>Civil Partnerships, Marriages and Deaths (Registration </a:t>
            </a:r>
            <a:r>
              <a:rPr lang="en-US" sz="2000" dirty="0" err="1">
                <a:latin typeface="Franklin Gothic Medium Cond"/>
              </a:rPr>
              <a:t>etc</a:t>
            </a:r>
            <a:r>
              <a:rPr lang="en-US" sz="2000" dirty="0">
                <a:latin typeface="Franklin Gothic Medium Cond"/>
              </a:rPr>
              <a:t>) Act 2019, section 2 =&gt; </a:t>
            </a:r>
          </a:p>
          <a:p>
            <a:pPr marL="301943" lvl="1" indent="0">
              <a:buNone/>
            </a:pPr>
            <a:endParaRPr lang="en-US" sz="1500" dirty="0">
              <a:latin typeface="Franklin Gothic Medium Cond"/>
            </a:endParaRPr>
          </a:p>
          <a:p>
            <a:pPr marL="301943" lvl="1" indent="0">
              <a:buNone/>
            </a:pPr>
            <a:r>
              <a:rPr lang="en-US" sz="2000" dirty="0">
                <a:latin typeface="Franklin Gothic Medium Cond"/>
              </a:rPr>
              <a:t>Civil Partnership (Opposite-sex Couples) Regulations 2019 =&gt;</a:t>
            </a:r>
          </a:p>
          <a:p>
            <a:pPr marL="301943" lvl="1" indent="0">
              <a:buNone/>
            </a:pPr>
            <a:endParaRPr lang="en-US" sz="1500" dirty="0">
              <a:latin typeface="Franklin Gothic Medium Cond"/>
            </a:endParaRPr>
          </a:p>
          <a:p>
            <a:pPr marL="301943" lvl="1" indent="0">
              <a:buNone/>
            </a:pPr>
            <a:r>
              <a:rPr lang="en-US" sz="2000" dirty="0">
                <a:latin typeface="Franklin Gothic Medium Cond"/>
              </a:rPr>
              <a:t>…first mixed-sex civil partnership registrations took place 31</a:t>
            </a:r>
            <a:r>
              <a:rPr lang="en-US" sz="2000" baseline="30000" dirty="0">
                <a:latin typeface="Franklin Gothic Medium Cond"/>
              </a:rPr>
              <a:t>st</a:t>
            </a:r>
            <a:r>
              <a:rPr lang="en-US" sz="2000" dirty="0">
                <a:latin typeface="Franklin Gothic Medium Cond"/>
              </a:rPr>
              <a:t> December 2019.</a:t>
            </a:r>
          </a:p>
          <a:p>
            <a:pPr lvl="1">
              <a:buFont typeface="Wingdings" panose="05000000000000000000" pitchFamily="2" charset="2"/>
              <a:buChar char="§"/>
            </a:pPr>
            <a:endParaRPr lang="en-US" sz="2000" dirty="0">
              <a:latin typeface="Franklin Gothic Medium Cond"/>
            </a:endParaRPr>
          </a:p>
          <a:p>
            <a:pPr lvl="1">
              <a:buFont typeface="Wingdings" panose="05000000000000000000" pitchFamily="2" charset="2"/>
              <a:buChar char="§"/>
            </a:pPr>
            <a:endParaRPr lang="en-US" sz="2400" dirty="0">
              <a:latin typeface="Franklin Gothic Medium Cond"/>
            </a:endParaRPr>
          </a:p>
          <a:p>
            <a:pPr lvl="1">
              <a:buFont typeface="Wingdings" panose="05000000000000000000" pitchFamily="2" charset="2"/>
              <a:buChar char="§"/>
            </a:pPr>
            <a:endParaRPr lang="en-US" sz="2400" dirty="0">
              <a:latin typeface="Franklin Gothic Medium Cond"/>
            </a:endParaRPr>
          </a:p>
          <a:p>
            <a:pPr lvl="1">
              <a:buFont typeface="Wingdings" panose="05000000000000000000" pitchFamily="2" charset="2"/>
              <a:buChar char="§"/>
            </a:pPr>
            <a:endParaRPr lang="en-US" sz="2400" dirty="0">
              <a:latin typeface="Franklin Gothic Medium Cond"/>
            </a:endParaRPr>
          </a:p>
          <a:p>
            <a:pPr lvl="1">
              <a:buFont typeface="Wingdings" panose="05000000000000000000" pitchFamily="2" charset="2"/>
              <a:buChar char="§"/>
            </a:pPr>
            <a:endParaRPr lang="en-US" sz="2400" dirty="0">
              <a:latin typeface="Franklin Gothic Medium Cond"/>
            </a:endParaRPr>
          </a:p>
          <a:p>
            <a:pPr lvl="1">
              <a:buFont typeface="Wingdings" panose="05000000000000000000" pitchFamily="2" charset="2"/>
              <a:buChar char="§"/>
            </a:pPr>
            <a:endParaRPr lang="en-US" sz="2400" dirty="0">
              <a:latin typeface="Franklin Gothic Medium Cond"/>
            </a:endParaRPr>
          </a:p>
        </p:txBody>
      </p:sp>
      <p:pic>
        <p:nvPicPr>
          <p:cNvPr id="5" name="Picture 4" descr="Logo, company name&#10;&#10;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17286" y="5805488"/>
            <a:ext cx="1551867" cy="862954"/>
          </a:xfrm>
          <a:prstGeom prst="rect">
            <a:avLst/>
          </a:prstGeom>
          <a:noFill/>
        </p:spPr>
      </p:pic>
      <p:pic>
        <p:nvPicPr>
          <p:cNvPr id="3074" name="Picture 2" descr="Rebecca Steinfeld and Charles Keidan, with their children Ariel and Eden, outside Kensington and Chelsea Register Office, London.">
            <a:extLst>
              <a:ext uri="{FF2B5EF4-FFF2-40B4-BE49-F238E27FC236}">
                <a16:creationId xmlns:a16="http://schemas.microsoft.com/office/drawing/2014/main" id="{A9AD1B48-3934-3747-8E04-EB0F3703BC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508104" y="3366575"/>
            <a:ext cx="2933577" cy="1776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The Supreme Court">
            <a:extLst>
              <a:ext uri="{FF2B5EF4-FFF2-40B4-BE49-F238E27FC236}">
                <a16:creationId xmlns:a16="http://schemas.microsoft.com/office/drawing/2014/main" id="{71E9BF91-C20A-BE44-963B-DFCD566123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508104" y="1606429"/>
            <a:ext cx="2933577" cy="17601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2245850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5152" y="404664"/>
            <a:ext cx="9118848" cy="1143000"/>
          </a:xfrm>
        </p:spPr>
        <p:txBody>
          <a:bodyPr>
            <a:normAutofit/>
          </a:bodyPr>
          <a:lstStyle/>
          <a:p>
            <a:pPr algn="ctr" eaLnBrk="1" hangingPunct="1"/>
            <a:r>
              <a:rPr lang="en-US" sz="3200" b="1" dirty="0">
                <a:solidFill>
                  <a:schemeClr val="tx1"/>
                </a:solidFill>
                <a:latin typeface="Franklin Gothic Medium Cond"/>
              </a:rPr>
              <a:t>Evolution of Civil Partnerships in England and Wales - II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251520" y="1412776"/>
            <a:ext cx="5256584" cy="5220072"/>
          </a:xfrm>
        </p:spPr>
        <p:txBody>
          <a:bodyPr>
            <a:normAutofit/>
          </a:bodyPr>
          <a:lstStyle/>
          <a:p>
            <a:pPr marL="301943" lvl="1" indent="0">
              <a:buNone/>
            </a:pPr>
            <a:endParaRPr lang="en-US" sz="2000" dirty="0">
              <a:latin typeface="Franklin Gothic Medium Cond"/>
            </a:endParaRP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000" dirty="0">
                <a:latin typeface="Franklin Gothic Medium Cond"/>
              </a:rPr>
              <a:t>Reactionary, unprincipled, ‘top down’ reform.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000" dirty="0">
                <a:latin typeface="Franklin Gothic Medium Cond"/>
              </a:rPr>
              <a:t>Limited insight provided by Supreme Court in </a:t>
            </a:r>
            <a:r>
              <a:rPr lang="en-US" sz="2000" i="1" dirty="0">
                <a:latin typeface="Franklin Gothic Medium Cond"/>
              </a:rPr>
              <a:t>Steinfeld and </a:t>
            </a:r>
            <a:r>
              <a:rPr lang="en-US" sz="2000" i="1" dirty="0" err="1">
                <a:latin typeface="Franklin Gothic Medium Cond"/>
              </a:rPr>
              <a:t>Keidan</a:t>
            </a:r>
            <a:r>
              <a:rPr lang="en-US" sz="2000" i="1" dirty="0">
                <a:latin typeface="Franklin Gothic Medium Cond"/>
              </a:rPr>
              <a:t> </a:t>
            </a:r>
            <a:r>
              <a:rPr lang="en-US" sz="2000" dirty="0">
                <a:latin typeface="Franklin Gothic Medium Cond"/>
              </a:rPr>
              <a:t>[2018]. 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000" dirty="0">
                <a:latin typeface="Franklin Gothic Medium Cond"/>
              </a:rPr>
              <a:t>Equal Civil Partnerships organization no longer ‘active’ in terms of campaign element but performing advice/profile-raising role.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000" dirty="0">
                <a:latin typeface="Franklin Gothic Medium Cond"/>
              </a:rPr>
              <a:t>Statutory framework created exhibits internal inconsistency.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000" dirty="0">
                <a:latin typeface="Franklin Gothic Medium Cond"/>
              </a:rPr>
              <a:t>Amending process involved retrospective rationalization and revisionism, especially as to civil partner ‘intimacy’.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000" dirty="0">
                <a:latin typeface="Franklin Gothic Medium Cond"/>
              </a:rPr>
              <a:t>Further legal amendments still needed regarding conversion rules.</a:t>
            </a:r>
          </a:p>
          <a:p>
            <a:pPr lvl="1">
              <a:buFont typeface="Wingdings" panose="05000000000000000000" pitchFamily="2" charset="2"/>
              <a:buChar char="§"/>
            </a:pPr>
            <a:endParaRPr lang="en-US" sz="2000" dirty="0">
              <a:latin typeface="Franklin Gothic Medium Cond"/>
            </a:endParaRPr>
          </a:p>
          <a:p>
            <a:pPr lvl="1">
              <a:buFont typeface="Wingdings" panose="05000000000000000000" pitchFamily="2" charset="2"/>
              <a:buChar char="§"/>
            </a:pPr>
            <a:endParaRPr lang="en-US" sz="2000" dirty="0">
              <a:latin typeface="Franklin Gothic Medium Cond"/>
            </a:endParaRPr>
          </a:p>
          <a:p>
            <a:pPr lvl="1">
              <a:buFont typeface="Wingdings" panose="05000000000000000000" pitchFamily="2" charset="2"/>
              <a:buChar char="§"/>
            </a:pPr>
            <a:endParaRPr lang="en-US" sz="2400" dirty="0">
              <a:latin typeface="Franklin Gothic Medium Cond"/>
            </a:endParaRPr>
          </a:p>
          <a:p>
            <a:pPr lvl="1">
              <a:buFont typeface="Wingdings" panose="05000000000000000000" pitchFamily="2" charset="2"/>
              <a:buChar char="§"/>
            </a:pPr>
            <a:endParaRPr lang="en-US" sz="2400" dirty="0">
              <a:latin typeface="Franklin Gothic Medium Cond"/>
            </a:endParaRPr>
          </a:p>
          <a:p>
            <a:pPr lvl="1">
              <a:buFont typeface="Wingdings" panose="05000000000000000000" pitchFamily="2" charset="2"/>
              <a:buChar char="§"/>
            </a:pPr>
            <a:endParaRPr lang="en-US" sz="2400" dirty="0">
              <a:latin typeface="Franklin Gothic Medium Cond"/>
            </a:endParaRPr>
          </a:p>
          <a:p>
            <a:pPr lvl="1">
              <a:buFont typeface="Wingdings" panose="05000000000000000000" pitchFamily="2" charset="2"/>
              <a:buChar char="§"/>
            </a:pPr>
            <a:endParaRPr lang="en-US" sz="2400" dirty="0">
              <a:latin typeface="Franklin Gothic Medium Cond"/>
            </a:endParaRPr>
          </a:p>
          <a:p>
            <a:pPr lvl="1">
              <a:buFont typeface="Wingdings" panose="05000000000000000000" pitchFamily="2" charset="2"/>
              <a:buChar char="§"/>
            </a:pPr>
            <a:endParaRPr lang="en-US" sz="2400" dirty="0">
              <a:latin typeface="Franklin Gothic Medium Cond"/>
            </a:endParaRPr>
          </a:p>
        </p:txBody>
      </p:sp>
      <p:pic>
        <p:nvPicPr>
          <p:cNvPr id="5" name="Picture 4" descr="Logo, company name&#10;&#10;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17286" y="5805488"/>
            <a:ext cx="1551867" cy="862954"/>
          </a:xfrm>
          <a:prstGeom prst="rect">
            <a:avLst/>
          </a:prstGeom>
          <a:noFill/>
        </p:spPr>
      </p:pic>
      <p:pic>
        <p:nvPicPr>
          <p:cNvPr id="5122" name="Picture 2" descr="Equal Civil Partnerships - Home | Facebook">
            <a:extLst>
              <a:ext uri="{FF2B5EF4-FFF2-40B4-BE49-F238E27FC236}">
                <a16:creationId xmlns:a16="http://schemas.microsoft.com/office/drawing/2014/main" id="{C366D4D8-CEF1-2846-B5F9-79B8EEB235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882024" y="1702656"/>
            <a:ext cx="2505036" cy="25184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231446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Logo, company name&#10;&#10;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17286" y="5805488"/>
            <a:ext cx="1551867" cy="862954"/>
          </a:xfrm>
          <a:prstGeom prst="rect">
            <a:avLst/>
          </a:prstGeom>
          <a:noFill/>
        </p:spPr>
      </p:pic>
      <p:pic>
        <p:nvPicPr>
          <p:cNvPr id="2" name="Picture 2" descr="What is a civil partnership and how is it different to marriage? |  Shropshire Star">
            <a:extLst>
              <a:ext uri="{FF2B5EF4-FFF2-40B4-BE49-F238E27FC236}">
                <a16:creationId xmlns:a16="http://schemas.microsoft.com/office/drawing/2014/main" id="{D9ECDEB3-A7E5-8CDF-CE8B-DAEDABA04E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4594" y="3420542"/>
            <a:ext cx="3285067" cy="2463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Anthony Lester, Baron Lester of Herne Hill - Wikipedia">
            <a:extLst>
              <a:ext uri="{FF2B5EF4-FFF2-40B4-BE49-F238E27FC236}">
                <a16:creationId xmlns:a16="http://schemas.microsoft.com/office/drawing/2014/main" id="{0728D3E5-D9B9-44E4-A71B-63C2B0EA81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699792" y="1449757"/>
            <a:ext cx="1474524" cy="19728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A person with curly hair&#10;&#10;">
            <a:extLst>
              <a:ext uri="{FF2B5EF4-FFF2-40B4-BE49-F238E27FC236}">
                <a16:creationId xmlns:a16="http://schemas.microsoft.com/office/drawing/2014/main" id="{3E8634B4-CA36-ED85-EDEA-02AA6574F0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38404" y="1449757"/>
            <a:ext cx="3305944" cy="19835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65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3957599" y="1363573"/>
            <a:ext cx="4862873" cy="5310336"/>
          </a:xfrm>
        </p:spPr>
        <p:txBody>
          <a:bodyPr>
            <a:normAutofit/>
          </a:bodyPr>
          <a:lstStyle/>
          <a:p>
            <a:pPr lvl="1">
              <a:buFont typeface="Wingdings" panose="05000000000000000000" pitchFamily="2" charset="2"/>
              <a:buChar char="§"/>
            </a:pPr>
            <a:r>
              <a:rPr lang="en-US" sz="2000" dirty="0">
                <a:latin typeface="Franklin Gothic Medium Cond"/>
              </a:rPr>
              <a:t>Cohabitation featured in the early civil partnership debates.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000" dirty="0">
                <a:latin typeface="Franklin Gothic Medium Cond"/>
              </a:rPr>
              <a:t>Natural connection between the two, as seen in comparative family law (especially France, Belgium).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000" dirty="0">
                <a:latin typeface="Franklin Gothic Medium Cond"/>
              </a:rPr>
              <a:t>More recently, misconceptions identifiable:</a:t>
            </a:r>
          </a:p>
          <a:p>
            <a:pPr lvl="2">
              <a:buFont typeface="Wingdings" panose="05000000000000000000" pitchFamily="2" charset="2"/>
              <a:buChar char="§"/>
            </a:pPr>
            <a:r>
              <a:rPr lang="en-US" dirty="0">
                <a:latin typeface="Franklin Gothic Medium Cond"/>
              </a:rPr>
              <a:t>Lighter commitment;</a:t>
            </a:r>
          </a:p>
          <a:p>
            <a:pPr lvl="2">
              <a:buFont typeface="Wingdings" panose="05000000000000000000" pitchFamily="2" charset="2"/>
              <a:buChar char="§"/>
            </a:pPr>
            <a:r>
              <a:rPr lang="en-US" dirty="0">
                <a:latin typeface="Franklin Gothic Medium Cond"/>
              </a:rPr>
              <a:t>Capable of personalization;</a:t>
            </a:r>
          </a:p>
          <a:p>
            <a:pPr lvl="2">
              <a:buFont typeface="Wingdings" panose="05000000000000000000" pitchFamily="2" charset="2"/>
              <a:buChar char="§"/>
            </a:pPr>
            <a:r>
              <a:rPr lang="en-US" dirty="0">
                <a:latin typeface="Franklin Gothic Medium Cond"/>
              </a:rPr>
              <a:t>Cheaper;</a:t>
            </a:r>
          </a:p>
          <a:p>
            <a:pPr lvl="2">
              <a:buFont typeface="Wingdings" panose="05000000000000000000" pitchFamily="2" charset="2"/>
              <a:buChar char="§"/>
            </a:pPr>
            <a:r>
              <a:rPr lang="en-US" dirty="0">
                <a:latin typeface="Franklin Gothic Medium Cond"/>
              </a:rPr>
              <a:t>Fully secular;</a:t>
            </a:r>
          </a:p>
          <a:p>
            <a:pPr lvl="2">
              <a:buFont typeface="Wingdings" panose="05000000000000000000" pitchFamily="2" charset="2"/>
              <a:buChar char="§"/>
            </a:pPr>
            <a:r>
              <a:rPr lang="en-US" dirty="0">
                <a:latin typeface="Franklin Gothic Medium Cond"/>
              </a:rPr>
              <a:t>Pathway to marriage</a:t>
            </a:r>
          </a:p>
          <a:p>
            <a:pPr lvl="2">
              <a:buFont typeface="Wingdings" panose="05000000000000000000" pitchFamily="2" charset="2"/>
              <a:buChar char="§"/>
            </a:pPr>
            <a:r>
              <a:rPr lang="en-US" dirty="0">
                <a:latin typeface="Franklin Gothic Medium Cond"/>
              </a:rPr>
              <a:t>Cohabitants as Beneficiaries of the Reform</a:t>
            </a:r>
          </a:p>
          <a:p>
            <a:pPr lvl="1">
              <a:buFont typeface="Wingdings" panose="05000000000000000000" pitchFamily="2" charset="2"/>
              <a:buChar char="§"/>
            </a:pPr>
            <a:endParaRPr lang="en-US" sz="2000" dirty="0">
              <a:latin typeface="Franklin Gothic Medium Cond"/>
            </a:endParaRPr>
          </a:p>
          <a:p>
            <a:pPr lvl="1">
              <a:buFont typeface="Wingdings" panose="05000000000000000000" pitchFamily="2" charset="2"/>
              <a:buChar char="§"/>
            </a:pPr>
            <a:endParaRPr lang="en-US" sz="2000" dirty="0">
              <a:latin typeface="Franklin Gothic Medium Cond"/>
            </a:endParaRPr>
          </a:p>
          <a:p>
            <a:pPr lvl="1">
              <a:buFont typeface="Wingdings" panose="05000000000000000000" pitchFamily="2" charset="2"/>
              <a:buChar char="§"/>
            </a:pPr>
            <a:endParaRPr lang="en-US" sz="2000" dirty="0">
              <a:latin typeface="Franklin Gothic Medium Cond"/>
            </a:endParaRPr>
          </a:p>
          <a:p>
            <a:pPr lvl="1">
              <a:buFont typeface="Wingdings" panose="05000000000000000000" pitchFamily="2" charset="2"/>
              <a:buChar char="§"/>
            </a:pPr>
            <a:endParaRPr lang="en-US" sz="2000" dirty="0">
              <a:latin typeface="Franklin Gothic Medium Cond"/>
            </a:endParaRPr>
          </a:p>
          <a:p>
            <a:pPr lvl="1">
              <a:buFont typeface="Wingdings" panose="05000000000000000000" pitchFamily="2" charset="2"/>
              <a:buChar char="§"/>
            </a:pPr>
            <a:endParaRPr lang="en-US" sz="2400" dirty="0">
              <a:latin typeface="Franklin Gothic Medium Cond"/>
            </a:endParaRPr>
          </a:p>
          <a:p>
            <a:pPr lvl="1">
              <a:buFont typeface="Wingdings" panose="05000000000000000000" pitchFamily="2" charset="2"/>
              <a:buChar char="§"/>
            </a:pPr>
            <a:endParaRPr lang="en-US" sz="2400" dirty="0">
              <a:latin typeface="Franklin Gothic Medium Cond"/>
            </a:endParaRPr>
          </a:p>
        </p:txBody>
      </p:sp>
      <p:sp>
        <p:nvSpPr>
          <p:cNvPr id="2765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5152" y="404664"/>
            <a:ext cx="9118848" cy="1143000"/>
          </a:xfrm>
        </p:spPr>
        <p:txBody>
          <a:bodyPr>
            <a:normAutofit/>
          </a:bodyPr>
          <a:lstStyle/>
          <a:p>
            <a:pPr algn="ctr" eaLnBrk="1" hangingPunct="1"/>
            <a:r>
              <a:rPr lang="en-US" sz="2800" b="1" dirty="0">
                <a:solidFill>
                  <a:schemeClr val="tx1"/>
                </a:solidFill>
                <a:latin typeface="Franklin Gothic Medium Cond"/>
              </a:rPr>
              <a:t>The Relationship between Civil Partnerships and Cohabitation</a:t>
            </a:r>
          </a:p>
        </p:txBody>
      </p:sp>
    </p:spTree>
    <p:extLst>
      <p:ext uri="{BB962C8B-B14F-4D97-AF65-F5344CB8AC3E}">
        <p14:creationId xmlns:p14="http://schemas.microsoft.com/office/powerpoint/2010/main" val="287903630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Logo, company name&#10;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17286" y="5805488"/>
            <a:ext cx="1551867" cy="862954"/>
          </a:xfrm>
          <a:prstGeom prst="rect">
            <a:avLst/>
          </a:prstGeom>
          <a:noFill/>
        </p:spPr>
      </p:pic>
      <p:pic>
        <p:nvPicPr>
          <p:cNvPr id="4" name="Picture 3" descr="Chart, line chart&#10;&#10;">
            <a:extLst>
              <a:ext uri="{FF2B5EF4-FFF2-40B4-BE49-F238E27FC236}">
                <a16:creationId xmlns:a16="http://schemas.microsoft.com/office/drawing/2014/main" id="{B023A109-5550-004D-A034-103FC3F6EFD1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15816" y="2276872"/>
            <a:ext cx="3600400" cy="4040852"/>
          </a:xfrm>
          <a:prstGeom prst="rect">
            <a:avLst/>
          </a:prstGeom>
        </p:spPr>
      </p:pic>
      <p:sp>
        <p:nvSpPr>
          <p:cNvPr id="2765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611560" y="1412967"/>
            <a:ext cx="7992888" cy="5085184"/>
          </a:xfrm>
        </p:spPr>
        <p:txBody>
          <a:bodyPr>
            <a:normAutofit/>
          </a:bodyPr>
          <a:lstStyle/>
          <a:p>
            <a:pPr marL="301943" lvl="1" indent="0">
              <a:buNone/>
            </a:pPr>
            <a:r>
              <a:rPr lang="en-US" sz="2000" dirty="0">
                <a:latin typeface="Franklin Gothic Medium Cond"/>
              </a:rPr>
              <a:t>167 mixed-sex CPs registered on 31</a:t>
            </a:r>
            <a:r>
              <a:rPr lang="en-US" sz="2000" baseline="30000" dirty="0">
                <a:latin typeface="Franklin Gothic Medium Cond"/>
              </a:rPr>
              <a:t>st</a:t>
            </a:r>
            <a:r>
              <a:rPr lang="en-US" sz="2000" dirty="0">
                <a:latin typeface="Franklin Gothic Medium Cond"/>
              </a:rPr>
              <a:t> December 2019</a:t>
            </a:r>
          </a:p>
          <a:p>
            <a:pPr marL="301943" lvl="1" indent="0">
              <a:buNone/>
            </a:pPr>
            <a:r>
              <a:rPr lang="en-US" sz="2000" dirty="0">
                <a:latin typeface="Franklin Gothic Medium Cond"/>
              </a:rPr>
              <a:t>Government Equalities Office,</a:t>
            </a:r>
            <a:r>
              <a:rPr lang="en-US" sz="2000" i="1" dirty="0">
                <a:latin typeface="Franklin Gothic Medium Cond"/>
              </a:rPr>
              <a:t> Civil Partnerships - Impact Assessment  </a:t>
            </a:r>
            <a:r>
              <a:rPr lang="en-US" sz="2000" dirty="0">
                <a:latin typeface="Franklin Gothic Medium Cond"/>
              </a:rPr>
              <a:t>(9</a:t>
            </a:r>
            <a:r>
              <a:rPr lang="en-US" sz="2000" baseline="30000" dirty="0">
                <a:latin typeface="Franklin Gothic Medium Cond"/>
              </a:rPr>
              <a:t>th</a:t>
            </a:r>
            <a:r>
              <a:rPr lang="en-US" sz="2000" dirty="0">
                <a:latin typeface="Franklin Gothic Medium Cond"/>
              </a:rPr>
              <a:t> July 2019):</a:t>
            </a:r>
          </a:p>
          <a:p>
            <a:pPr lvl="1">
              <a:buFont typeface="Wingdings" panose="05000000000000000000" pitchFamily="2" charset="2"/>
              <a:buChar char="§"/>
            </a:pPr>
            <a:endParaRPr lang="en-US" sz="2400" dirty="0">
              <a:latin typeface="Franklin Gothic Medium Cond"/>
            </a:endParaRPr>
          </a:p>
          <a:p>
            <a:pPr lvl="1">
              <a:buFont typeface="Wingdings" panose="05000000000000000000" pitchFamily="2" charset="2"/>
              <a:buChar char="§"/>
            </a:pPr>
            <a:endParaRPr lang="en-US" sz="2400" dirty="0">
              <a:latin typeface="Franklin Gothic Medium Cond"/>
            </a:endParaRPr>
          </a:p>
        </p:txBody>
      </p:sp>
      <p:sp>
        <p:nvSpPr>
          <p:cNvPr id="2765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5152" y="404664"/>
            <a:ext cx="9118848" cy="1143000"/>
          </a:xfrm>
        </p:spPr>
        <p:txBody>
          <a:bodyPr>
            <a:normAutofit/>
          </a:bodyPr>
          <a:lstStyle/>
          <a:p>
            <a:pPr algn="ctr" eaLnBrk="1" hangingPunct="1"/>
            <a:r>
              <a:rPr lang="en-US" sz="3200" b="1" dirty="0">
                <a:solidFill>
                  <a:schemeClr val="tx1"/>
                </a:solidFill>
                <a:latin typeface="Franklin Gothic Medium Cond"/>
              </a:rPr>
              <a:t>Impact Assessment</a:t>
            </a:r>
          </a:p>
        </p:txBody>
      </p:sp>
    </p:spTree>
    <p:extLst>
      <p:ext uri="{BB962C8B-B14F-4D97-AF65-F5344CB8AC3E}">
        <p14:creationId xmlns:p14="http://schemas.microsoft.com/office/powerpoint/2010/main" val="306919675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Logo, company name&#10;&#10;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17286" y="5805488"/>
            <a:ext cx="1551867" cy="862954"/>
          </a:xfrm>
          <a:prstGeom prst="rect">
            <a:avLst/>
          </a:prstGeom>
          <a:noFill/>
        </p:spPr>
      </p:pic>
      <p:pic>
        <p:nvPicPr>
          <p:cNvPr id="2054" name="Picture 6" descr="A white pillow with a green and black stripe on it&#10;">
            <a:extLst>
              <a:ext uri="{FF2B5EF4-FFF2-40B4-BE49-F238E27FC236}">
                <a16:creationId xmlns:a16="http://schemas.microsoft.com/office/drawing/2014/main" id="{C555BB9C-3671-F74A-908C-9C05F81E02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36959" y="3676575"/>
            <a:ext cx="1695481" cy="18224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Text&#10;&#10;">
            <a:extLst>
              <a:ext uri="{FF2B5EF4-FFF2-40B4-BE49-F238E27FC236}">
                <a16:creationId xmlns:a16="http://schemas.microsoft.com/office/drawing/2014/main" id="{73328FC7-9699-BD4A-B434-01CABEF033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43018" y="3688036"/>
            <a:ext cx="1810949" cy="18109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Fiona Millar and Alastair Campbell at their civil partnership ceremony.">
            <a:extLst>
              <a:ext uri="{FF2B5EF4-FFF2-40B4-BE49-F238E27FC236}">
                <a16:creationId xmlns:a16="http://schemas.microsoft.com/office/drawing/2014/main" id="{9B32ED28-971C-6E4F-AFC0-DF9B60924E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70542" y="1659438"/>
            <a:ext cx="3361898" cy="20171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65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611560" y="1412967"/>
            <a:ext cx="4320480" cy="5085184"/>
          </a:xfrm>
        </p:spPr>
        <p:txBody>
          <a:bodyPr>
            <a:normAutofit/>
          </a:bodyPr>
          <a:lstStyle/>
          <a:p>
            <a:pPr marL="301943" lvl="1" indent="0">
              <a:buNone/>
            </a:pPr>
            <a:endParaRPr lang="en-US" sz="1000" dirty="0">
              <a:latin typeface="Franklin Gothic Medium Cond"/>
            </a:endParaRP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000" dirty="0">
                <a:latin typeface="Franklin Gothic Medium Cond"/>
              </a:rPr>
              <a:t>Impact of Covid-19 pandemic: </a:t>
            </a:r>
          </a:p>
          <a:p>
            <a:pPr lvl="2">
              <a:buFont typeface="Wingdings" panose="05000000000000000000" pitchFamily="2" charset="2"/>
              <a:buChar char="§"/>
            </a:pPr>
            <a:r>
              <a:rPr lang="en-US" sz="1800" dirty="0">
                <a:latin typeface="Franklin Gothic Medium Cond"/>
              </a:rPr>
              <a:t>reducing ceremony size;</a:t>
            </a:r>
          </a:p>
          <a:p>
            <a:pPr lvl="2">
              <a:buFont typeface="Wingdings" panose="05000000000000000000" pitchFamily="2" charset="2"/>
              <a:buChar char="§"/>
            </a:pPr>
            <a:r>
              <a:rPr lang="en-US" sz="1800" dirty="0">
                <a:latin typeface="Franklin Gothic Medium Cond"/>
              </a:rPr>
              <a:t>postponement of registrations.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000" dirty="0">
                <a:latin typeface="Franklin Gothic Medium Cond"/>
              </a:rPr>
              <a:t>Media discourse on registrations that did take place: </a:t>
            </a:r>
          </a:p>
          <a:p>
            <a:pPr lvl="2">
              <a:buFont typeface="Wingdings" panose="05000000000000000000" pitchFamily="2" charset="2"/>
              <a:buChar char="§"/>
            </a:pPr>
            <a:r>
              <a:rPr lang="en-US" sz="1800" dirty="0">
                <a:latin typeface="Franklin Gothic Medium Cond"/>
              </a:rPr>
              <a:t>Smaller ceremonies;</a:t>
            </a:r>
          </a:p>
          <a:p>
            <a:pPr lvl="2">
              <a:buFont typeface="Wingdings" panose="05000000000000000000" pitchFamily="2" charset="2"/>
              <a:buChar char="§"/>
            </a:pPr>
            <a:r>
              <a:rPr lang="en-US" sz="1800" dirty="0">
                <a:latin typeface="Franklin Gothic Medium Cond"/>
              </a:rPr>
              <a:t>Informal;</a:t>
            </a:r>
          </a:p>
          <a:p>
            <a:pPr lvl="2">
              <a:buFont typeface="Wingdings" panose="05000000000000000000" pitchFamily="2" charset="2"/>
              <a:buChar char="§"/>
            </a:pPr>
            <a:r>
              <a:rPr lang="en-US" sz="1800" dirty="0">
                <a:latin typeface="Franklin Gothic Medium Cond"/>
              </a:rPr>
              <a:t>Egalitarian;</a:t>
            </a:r>
          </a:p>
          <a:p>
            <a:pPr lvl="2">
              <a:buFont typeface="Wingdings" panose="05000000000000000000" pitchFamily="2" charset="2"/>
              <a:buChar char="§"/>
            </a:pPr>
            <a:r>
              <a:rPr lang="en-US" sz="1800" dirty="0">
                <a:latin typeface="Franklin Gothic Medium Cond"/>
              </a:rPr>
              <a:t>Choice/autonomy-enhancing.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000" dirty="0">
                <a:latin typeface="Franklin Gothic Medium Cond"/>
              </a:rPr>
              <a:t>No decided case law yet.</a:t>
            </a:r>
          </a:p>
          <a:p>
            <a:pPr lvl="1">
              <a:buFont typeface="Wingdings" panose="05000000000000000000" pitchFamily="2" charset="2"/>
              <a:buChar char="§"/>
            </a:pPr>
            <a:endParaRPr lang="en-US" sz="2400" dirty="0">
              <a:latin typeface="Franklin Gothic Medium Cond"/>
            </a:endParaRPr>
          </a:p>
          <a:p>
            <a:pPr lvl="1">
              <a:buFont typeface="Wingdings" panose="05000000000000000000" pitchFamily="2" charset="2"/>
              <a:buChar char="§"/>
            </a:pPr>
            <a:endParaRPr lang="en-US" sz="2400" dirty="0">
              <a:latin typeface="Franklin Gothic Medium Cond"/>
            </a:endParaRPr>
          </a:p>
          <a:p>
            <a:pPr lvl="1">
              <a:buFont typeface="Wingdings" panose="05000000000000000000" pitchFamily="2" charset="2"/>
              <a:buChar char="§"/>
            </a:pPr>
            <a:endParaRPr lang="en-US" sz="2400" dirty="0">
              <a:latin typeface="Franklin Gothic Medium Cond"/>
            </a:endParaRPr>
          </a:p>
        </p:txBody>
      </p:sp>
      <p:sp>
        <p:nvSpPr>
          <p:cNvPr id="2765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5152" y="404664"/>
            <a:ext cx="9118848" cy="1143000"/>
          </a:xfrm>
        </p:spPr>
        <p:txBody>
          <a:bodyPr>
            <a:normAutofit/>
          </a:bodyPr>
          <a:lstStyle/>
          <a:p>
            <a:pPr algn="ctr" eaLnBrk="1" hangingPunct="1"/>
            <a:r>
              <a:rPr lang="en-US" sz="3200" b="1" dirty="0">
                <a:solidFill>
                  <a:schemeClr val="tx1"/>
                </a:solidFill>
                <a:latin typeface="Franklin Gothic Medium Cond"/>
              </a:rPr>
              <a:t>Public Engagement</a:t>
            </a:r>
          </a:p>
        </p:txBody>
      </p:sp>
    </p:spTree>
    <p:extLst>
      <p:ext uri="{BB962C8B-B14F-4D97-AF65-F5344CB8AC3E}">
        <p14:creationId xmlns:p14="http://schemas.microsoft.com/office/powerpoint/2010/main" val="100029184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Logo, company name&#10;&#10;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17286" y="5805488"/>
            <a:ext cx="1551867" cy="862954"/>
          </a:xfrm>
          <a:prstGeom prst="rect">
            <a:avLst/>
          </a:prstGeom>
          <a:noFill/>
        </p:spPr>
      </p:pic>
      <p:pic>
        <p:nvPicPr>
          <p:cNvPr id="6" name="Picture 5" descr="Chart, line chart&#10;&#10;">
            <a:extLst>
              <a:ext uri="{FF2B5EF4-FFF2-40B4-BE49-F238E27FC236}">
                <a16:creationId xmlns:a16="http://schemas.microsoft.com/office/drawing/2014/main" id="{59BC3815-EF25-0725-55CE-44B16079666A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0350" y="1272606"/>
            <a:ext cx="6303824" cy="4820690"/>
          </a:xfrm>
          <a:prstGeom prst="rect">
            <a:avLst/>
          </a:prstGeom>
        </p:spPr>
      </p:pic>
      <p:sp>
        <p:nvSpPr>
          <p:cNvPr id="2765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611560" y="1412967"/>
            <a:ext cx="7992888" cy="5085184"/>
          </a:xfrm>
        </p:spPr>
        <p:txBody>
          <a:bodyPr>
            <a:normAutofit/>
          </a:bodyPr>
          <a:lstStyle/>
          <a:p>
            <a:pPr marL="301943" lvl="1" indent="0">
              <a:buNone/>
            </a:pPr>
            <a:r>
              <a:rPr lang="en-US" sz="2000" dirty="0">
                <a:latin typeface="Franklin Gothic Medium Cond"/>
              </a:rPr>
              <a:t>1</a:t>
            </a:r>
            <a:endParaRPr lang="en-US" sz="2400" dirty="0">
              <a:latin typeface="Franklin Gothic Medium Cond"/>
            </a:endParaRPr>
          </a:p>
          <a:p>
            <a:pPr lvl="1">
              <a:buFont typeface="Wingdings" panose="05000000000000000000" pitchFamily="2" charset="2"/>
              <a:buChar char="§"/>
            </a:pPr>
            <a:endParaRPr lang="en-US" sz="2400" dirty="0">
              <a:latin typeface="Franklin Gothic Medium Cond"/>
            </a:endParaRPr>
          </a:p>
        </p:txBody>
      </p:sp>
      <p:sp>
        <p:nvSpPr>
          <p:cNvPr id="2765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5152" y="404664"/>
            <a:ext cx="9118848" cy="1143000"/>
          </a:xfrm>
        </p:spPr>
        <p:txBody>
          <a:bodyPr>
            <a:normAutofit/>
          </a:bodyPr>
          <a:lstStyle/>
          <a:p>
            <a:pPr algn="ctr" eaLnBrk="1" hangingPunct="1"/>
            <a:r>
              <a:rPr lang="en-US" sz="3200" b="1" dirty="0">
                <a:solidFill>
                  <a:schemeClr val="tx1"/>
                </a:solidFill>
                <a:latin typeface="Franklin Gothic Medium Cond"/>
              </a:rPr>
              <a:t>Recent Statistics</a:t>
            </a:r>
          </a:p>
        </p:txBody>
      </p:sp>
    </p:spTree>
    <p:extLst>
      <p:ext uri="{BB962C8B-B14F-4D97-AF65-F5344CB8AC3E}">
        <p14:creationId xmlns:p14="http://schemas.microsoft.com/office/powerpoint/2010/main" val="98170753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5152" y="404664"/>
            <a:ext cx="9118848" cy="1143000"/>
          </a:xfrm>
        </p:spPr>
        <p:txBody>
          <a:bodyPr>
            <a:normAutofit/>
          </a:bodyPr>
          <a:lstStyle/>
          <a:p>
            <a:pPr algn="ctr" eaLnBrk="1" hangingPunct="1"/>
            <a:r>
              <a:rPr lang="en-US" sz="3200" b="1" dirty="0">
                <a:solidFill>
                  <a:schemeClr val="tx1"/>
                </a:solidFill>
                <a:latin typeface="Franklin Gothic Medium Cond"/>
              </a:rPr>
              <a:t>The Women and Equalities Committee Inquiry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395536" y="1593535"/>
            <a:ext cx="4896544" cy="5085184"/>
          </a:xfrm>
        </p:spPr>
        <p:txBody>
          <a:bodyPr>
            <a:normAutofit/>
          </a:bodyPr>
          <a:lstStyle/>
          <a:p>
            <a:pPr marL="301943" lvl="1" indent="0">
              <a:buNone/>
            </a:pPr>
            <a:endParaRPr lang="en-US" sz="1500" dirty="0">
              <a:latin typeface="Franklin Gothic Medium Cond"/>
            </a:endParaRP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000" dirty="0">
                <a:latin typeface="Franklin Gothic Medium Cond"/>
              </a:rPr>
              <a:t>Inquiry Report stated civil partnerships would be suitable for a ‘statistical minority’ of couples (e.g. the Ideologue couples) </a:t>
            </a:r>
          </a:p>
          <a:p>
            <a:pPr marL="301943" lvl="1" indent="0">
              <a:buNone/>
            </a:pPr>
            <a:r>
              <a:rPr lang="en-US" sz="2000" dirty="0">
                <a:latin typeface="Franklin Gothic Medium Cond"/>
              </a:rPr>
              <a:t>but…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000" dirty="0">
                <a:latin typeface="Franklin Gothic Medium Cond"/>
              </a:rPr>
              <a:t>In oral evidence, civil partnerships: </a:t>
            </a:r>
          </a:p>
          <a:p>
            <a:pPr lvl="2">
              <a:buFont typeface="Wingdings" panose="05000000000000000000" pitchFamily="2" charset="2"/>
              <a:buChar char="§"/>
            </a:pPr>
            <a:r>
              <a:rPr lang="en-US" sz="1800" dirty="0">
                <a:latin typeface="Franklin Gothic Medium Cond"/>
              </a:rPr>
              <a:t>‘resolve quite a lot of the challenges in this space’ (Tom </a:t>
            </a:r>
            <a:r>
              <a:rPr lang="en-US" sz="1800" dirty="0" err="1">
                <a:latin typeface="Franklin Gothic Medium Cond"/>
              </a:rPr>
              <a:t>Pursglove</a:t>
            </a:r>
            <a:r>
              <a:rPr lang="en-US" sz="1800" dirty="0">
                <a:latin typeface="Franklin Gothic Medium Cond"/>
              </a:rPr>
              <a:t> MP),</a:t>
            </a:r>
          </a:p>
          <a:p>
            <a:pPr lvl="2">
              <a:buFont typeface="Wingdings" panose="05000000000000000000" pitchFamily="2" charset="2"/>
              <a:buChar char="§"/>
            </a:pPr>
            <a:r>
              <a:rPr lang="en-US" sz="1800" dirty="0">
                <a:latin typeface="Franklin Gothic Medium Cond"/>
              </a:rPr>
              <a:t>‘are a good thing’,</a:t>
            </a:r>
          </a:p>
          <a:p>
            <a:pPr lvl="2">
              <a:buFont typeface="Wingdings" panose="05000000000000000000" pitchFamily="2" charset="2"/>
              <a:buChar char="§"/>
            </a:pPr>
            <a:r>
              <a:rPr lang="en-US" sz="1800" dirty="0">
                <a:latin typeface="Franklin Gothic Medium Cond"/>
              </a:rPr>
              <a:t>are ‘a significant step’ (Neal </a:t>
            </a:r>
            <a:r>
              <a:rPr lang="en-US" sz="1800" dirty="0" err="1">
                <a:latin typeface="Franklin Gothic Medium Cond"/>
              </a:rPr>
              <a:t>Barcoe</a:t>
            </a:r>
            <a:r>
              <a:rPr lang="en-US" sz="1800" dirty="0">
                <a:latin typeface="Franklin Gothic Medium Cond"/>
              </a:rPr>
              <a:t>)</a:t>
            </a:r>
          </a:p>
          <a:p>
            <a:pPr lvl="2">
              <a:buFont typeface="Wingdings" panose="05000000000000000000" pitchFamily="2" charset="2"/>
              <a:buChar char="§"/>
            </a:pPr>
            <a:r>
              <a:rPr lang="en-US" sz="1800" dirty="0">
                <a:latin typeface="Franklin Gothic Medium Cond"/>
              </a:rPr>
              <a:t>are ‘low-cost option’.</a:t>
            </a:r>
            <a:endParaRPr lang="en-US" sz="2200" dirty="0">
              <a:latin typeface="Franklin Gothic Medium Cond"/>
            </a:endParaRPr>
          </a:p>
        </p:txBody>
      </p:sp>
      <p:pic>
        <p:nvPicPr>
          <p:cNvPr id="5" name="Picture 4" descr="Logo, company name&#10;&#10;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17286" y="5805488"/>
            <a:ext cx="1551867" cy="862954"/>
          </a:xfrm>
          <a:prstGeom prst="rect">
            <a:avLst/>
          </a:prstGeom>
          <a:noFill/>
        </p:spPr>
      </p:pic>
      <p:pic>
        <p:nvPicPr>
          <p:cNvPr id="2" name="Picture 8" descr="Should cohabiting couples have the same rights as married couples? -  Marriage Foundation">
            <a:extLst>
              <a:ext uri="{FF2B5EF4-FFF2-40B4-BE49-F238E27FC236}">
                <a16:creationId xmlns:a16="http://schemas.microsoft.com/office/drawing/2014/main" id="{06962EC7-D836-164E-D5E6-6B73E194D6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33769" y="3573016"/>
            <a:ext cx="3803015" cy="20630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Tom Pursglove">
            <a:extLst>
              <a:ext uri="{FF2B5EF4-FFF2-40B4-BE49-F238E27FC236}">
                <a16:creationId xmlns:a16="http://schemas.microsoft.com/office/drawing/2014/main" id="{5C64C516-E7B9-0306-182B-085E78DBB4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56176" y="1593535"/>
            <a:ext cx="1872208" cy="18722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2036102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Waveform">
  <a:themeElements>
    <a:clrScheme name="Waveform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Waveform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aveform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5202</TotalTime>
  <Words>620</Words>
  <Application>Microsoft Macintosh PowerPoint</Application>
  <PresentationFormat>On-screen Show (4:3)</PresentationFormat>
  <Paragraphs>106</Paragraphs>
  <Slides>11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9" baseType="lpstr">
      <vt:lpstr>Candara</vt:lpstr>
      <vt:lpstr>Franklin Gothic Medium Cond</vt:lpstr>
      <vt:lpstr>Georgia</vt:lpstr>
      <vt:lpstr>Symbol</vt:lpstr>
      <vt:lpstr>Times</vt:lpstr>
      <vt:lpstr>Times New Roman</vt:lpstr>
      <vt:lpstr>Wingdings</vt:lpstr>
      <vt:lpstr>Waveform</vt:lpstr>
      <vt:lpstr>Equal Civil Partnerships and Cohabitation Reform</vt:lpstr>
      <vt:lpstr>Research Questions</vt:lpstr>
      <vt:lpstr>Evolution of Civil Partnerships in England and Wales</vt:lpstr>
      <vt:lpstr>Evolution of Civil Partnerships in England and Wales - II</vt:lpstr>
      <vt:lpstr>The Relationship between Civil Partnerships and Cohabitation</vt:lpstr>
      <vt:lpstr>Impact Assessment</vt:lpstr>
      <vt:lpstr>Public Engagement</vt:lpstr>
      <vt:lpstr>Recent Statistics</vt:lpstr>
      <vt:lpstr>The Women and Equalities Committee Inquiry</vt:lpstr>
      <vt:lpstr>The Women and Equalities Committee Inquiry - II</vt:lpstr>
      <vt:lpstr>Next steps for Cohabitation Reform</vt:lpstr>
    </vt:vector>
  </TitlesOfParts>
  <Company>MUFC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Heading style for title slide</dc:title>
  <dc:creator>Eric</dc:creator>
  <cp:lastModifiedBy>Jonathan Laidlow (Arts and Law)</cp:lastModifiedBy>
  <cp:revision>365</cp:revision>
  <cp:lastPrinted>2021-05-28T11:53:47Z</cp:lastPrinted>
  <dcterms:created xsi:type="dcterms:W3CDTF">2005-05-25T16:21:13Z</dcterms:created>
  <dcterms:modified xsi:type="dcterms:W3CDTF">2023-02-24T13:17:46Z</dcterms:modified>
</cp:coreProperties>
</file>