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89" r:id="rId3"/>
    <p:sldId id="290" r:id="rId4"/>
    <p:sldId id="291" r:id="rId5"/>
    <p:sldId id="301" r:id="rId6"/>
    <p:sldId id="292" r:id="rId7"/>
    <p:sldId id="302" r:id="rId8"/>
    <p:sldId id="303" r:id="rId9"/>
    <p:sldId id="304" r:id="rId10"/>
    <p:sldId id="293" r:id="rId11"/>
    <p:sldId id="305" r:id="rId12"/>
    <p:sldId id="306" r:id="rId13"/>
    <p:sldId id="307" r:id="rId14"/>
    <p:sldId id="300" r:id="rId15"/>
  </p:sldIdLst>
  <p:sldSz cx="9906000" cy="6858000" type="A4"/>
  <p:notesSz cx="6797675" cy="992663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an Sloan"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scaleToFitPaper="1"/>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83"/>
    <p:restoredTop sz="92377"/>
  </p:normalViewPr>
  <p:slideViewPr>
    <p:cSldViewPr>
      <p:cViewPr varScale="1">
        <p:scale>
          <a:sx n="78" d="100"/>
          <a:sy n="78" d="100"/>
        </p:scale>
        <p:origin x="192" y="56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150"/>
    </p:cViewPr>
  </p:sorterViewPr>
  <p:notesViewPr>
    <p:cSldViewPr>
      <p:cViewPr>
        <p:scale>
          <a:sx n="100" d="100"/>
          <a:sy n="100" d="100"/>
        </p:scale>
        <p:origin x="-2130" y="21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87A1EF7-4E17-8F51-A4AB-5AB894EDE9B2}"/>
              </a:ext>
            </a:extLst>
          </p:cNvPr>
          <p:cNvSpPr>
            <a:spLocks noGrp="1" noChangeArrowheads="1"/>
          </p:cNvSpPr>
          <p:nvPr>
            <p:ph type="hdr" sz="quarter"/>
          </p:nvPr>
        </p:nvSpPr>
        <p:spPr bwMode="auto">
          <a:xfrm>
            <a:off x="0"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4" charset="0"/>
                <a:ea typeface="ＭＳ Ｐゴシック" pitchFamily="4" charset="-128"/>
                <a:cs typeface="ＭＳ Ｐゴシック" pitchFamily="4" charset="-128"/>
              </a:defRPr>
            </a:lvl1pPr>
          </a:lstStyle>
          <a:p>
            <a:pPr>
              <a:defRPr/>
            </a:pPr>
            <a:endParaRPr lang="en-US"/>
          </a:p>
        </p:txBody>
      </p:sp>
      <p:sp>
        <p:nvSpPr>
          <p:cNvPr id="9219" name="Rectangle 3">
            <a:extLst>
              <a:ext uri="{FF2B5EF4-FFF2-40B4-BE49-F238E27FC236}">
                <a16:creationId xmlns:a16="http://schemas.microsoft.com/office/drawing/2014/main" id="{348852D5-4D02-1362-3B37-3061084327E1}"/>
              </a:ext>
            </a:extLst>
          </p:cNvPr>
          <p:cNvSpPr>
            <a:spLocks noGrp="1" noChangeArrowheads="1"/>
          </p:cNvSpPr>
          <p:nvPr>
            <p:ph type="dt" sz="quarter" idx="1"/>
          </p:nvPr>
        </p:nvSpPr>
        <p:spPr bwMode="auto">
          <a:xfrm>
            <a:off x="3849688"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4" charset="0"/>
                <a:ea typeface="ＭＳ Ｐゴシック" pitchFamily="4" charset="-128"/>
                <a:cs typeface="ＭＳ Ｐゴシック" pitchFamily="4" charset="-128"/>
              </a:defRPr>
            </a:lvl1pPr>
          </a:lstStyle>
          <a:p>
            <a:pPr>
              <a:defRPr/>
            </a:pPr>
            <a:endParaRPr lang="en-US"/>
          </a:p>
        </p:txBody>
      </p:sp>
      <p:sp>
        <p:nvSpPr>
          <p:cNvPr id="9220" name="Rectangle 4">
            <a:extLst>
              <a:ext uri="{FF2B5EF4-FFF2-40B4-BE49-F238E27FC236}">
                <a16:creationId xmlns:a16="http://schemas.microsoft.com/office/drawing/2014/main" id="{A17E2832-4AB1-FD64-3216-6E968AE0AFCE}"/>
              </a:ext>
            </a:extLst>
          </p:cNvPr>
          <p:cNvSpPr>
            <a:spLocks noGrp="1" noChangeArrowheads="1"/>
          </p:cNvSpPr>
          <p:nvPr>
            <p:ph type="ftr" sz="quarter" idx="2"/>
          </p:nvPr>
        </p:nvSpPr>
        <p:spPr bwMode="auto">
          <a:xfrm>
            <a:off x="0" y="9428163"/>
            <a:ext cx="29464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4" charset="0"/>
                <a:ea typeface="ＭＳ Ｐゴシック" pitchFamily="4" charset="-128"/>
                <a:cs typeface="ＭＳ Ｐゴシック" pitchFamily="4" charset="-128"/>
              </a:defRPr>
            </a:lvl1pPr>
          </a:lstStyle>
          <a:p>
            <a:pPr>
              <a:defRPr/>
            </a:pPr>
            <a:endParaRPr lang="en-US"/>
          </a:p>
        </p:txBody>
      </p:sp>
      <p:sp>
        <p:nvSpPr>
          <p:cNvPr id="9221" name="Rectangle 5">
            <a:extLst>
              <a:ext uri="{FF2B5EF4-FFF2-40B4-BE49-F238E27FC236}">
                <a16:creationId xmlns:a16="http://schemas.microsoft.com/office/drawing/2014/main" id="{35C04445-A377-358D-679C-E7C43F4C716E}"/>
              </a:ext>
            </a:extLst>
          </p:cNvPr>
          <p:cNvSpPr>
            <a:spLocks noGrp="1" noChangeArrowheads="1"/>
          </p:cNvSpPr>
          <p:nvPr>
            <p:ph type="sldNum" sz="quarter" idx="3"/>
          </p:nvPr>
        </p:nvSpPr>
        <p:spPr bwMode="auto">
          <a:xfrm>
            <a:off x="3849688" y="9428163"/>
            <a:ext cx="29464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AFA57A5-B9D0-374E-BCC6-61A40B84A0F4}"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CFC4D3A-31BF-CD53-E6AD-0AFA12D73A8D}"/>
              </a:ext>
            </a:extLst>
          </p:cNvPr>
          <p:cNvSpPr>
            <a:spLocks noGrp="1" noChangeArrowheads="1"/>
          </p:cNvSpPr>
          <p:nvPr>
            <p:ph type="hdr" sz="quarter"/>
          </p:nvPr>
        </p:nvSpPr>
        <p:spPr bwMode="auto">
          <a:xfrm>
            <a:off x="0"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4" charset="0"/>
                <a:ea typeface="ＭＳ Ｐゴシック" pitchFamily="4" charset="-128"/>
                <a:cs typeface="ＭＳ Ｐゴシック" pitchFamily="4" charset="-128"/>
              </a:defRPr>
            </a:lvl1pPr>
          </a:lstStyle>
          <a:p>
            <a:pPr>
              <a:defRPr/>
            </a:pPr>
            <a:endParaRPr lang="en-US"/>
          </a:p>
        </p:txBody>
      </p:sp>
      <p:sp>
        <p:nvSpPr>
          <p:cNvPr id="8195" name="Rectangle 3">
            <a:extLst>
              <a:ext uri="{FF2B5EF4-FFF2-40B4-BE49-F238E27FC236}">
                <a16:creationId xmlns:a16="http://schemas.microsoft.com/office/drawing/2014/main" id="{2050D110-4346-320C-507A-F84B713B52FE}"/>
              </a:ext>
            </a:extLst>
          </p:cNvPr>
          <p:cNvSpPr>
            <a:spLocks noGrp="1" noChangeArrowheads="1"/>
          </p:cNvSpPr>
          <p:nvPr>
            <p:ph type="dt" idx="1"/>
          </p:nvPr>
        </p:nvSpPr>
        <p:spPr bwMode="auto">
          <a:xfrm>
            <a:off x="3849688"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4" charset="0"/>
                <a:ea typeface="ＭＳ Ｐゴシック" pitchFamily="4" charset="-128"/>
                <a:cs typeface="ＭＳ Ｐゴシック" pitchFamily="4" charset="-128"/>
              </a:defRPr>
            </a:lvl1pPr>
          </a:lstStyle>
          <a:p>
            <a:pPr>
              <a:defRPr/>
            </a:pPr>
            <a:endParaRPr lang="en-US"/>
          </a:p>
        </p:txBody>
      </p:sp>
      <p:sp>
        <p:nvSpPr>
          <p:cNvPr id="14340" name="Rectangle 4">
            <a:extLst>
              <a:ext uri="{FF2B5EF4-FFF2-40B4-BE49-F238E27FC236}">
                <a16:creationId xmlns:a16="http://schemas.microsoft.com/office/drawing/2014/main" id="{628C8BC2-130E-F1CD-AB91-33DDFB131D09}"/>
              </a:ext>
            </a:extLst>
          </p:cNvPr>
          <p:cNvSpPr>
            <a:spLocks noGrp="1" noRot="1" noChangeAspect="1" noChangeArrowheads="1" noTextEdit="1"/>
          </p:cNvSpPr>
          <p:nvPr>
            <p:ph type="sldImg" idx="2"/>
          </p:nvPr>
        </p:nvSpPr>
        <p:spPr bwMode="auto">
          <a:xfrm>
            <a:off x="711200" y="744538"/>
            <a:ext cx="537686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6D4FB007-FB9A-2607-973E-30A97DFC1792}"/>
              </a:ext>
            </a:extLst>
          </p:cNvPr>
          <p:cNvSpPr>
            <a:spLocks noGrp="1" noChangeArrowheads="1"/>
          </p:cNvSpPr>
          <p:nvPr>
            <p:ph type="body" sz="quarter" idx="3"/>
          </p:nvPr>
        </p:nvSpPr>
        <p:spPr bwMode="auto">
          <a:xfrm>
            <a:off x="1133475" y="4714875"/>
            <a:ext cx="4514850" cy="44672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8198" name="Rectangle 6">
            <a:extLst>
              <a:ext uri="{FF2B5EF4-FFF2-40B4-BE49-F238E27FC236}">
                <a16:creationId xmlns:a16="http://schemas.microsoft.com/office/drawing/2014/main" id="{DD2727AA-F485-80EF-E4EA-E6BE265D9B19}"/>
              </a:ext>
            </a:extLst>
          </p:cNvPr>
          <p:cNvSpPr>
            <a:spLocks noGrp="1" noChangeArrowheads="1"/>
          </p:cNvSpPr>
          <p:nvPr>
            <p:ph type="ftr" sz="quarter" idx="4"/>
          </p:nvPr>
        </p:nvSpPr>
        <p:spPr bwMode="auto">
          <a:xfrm>
            <a:off x="0" y="9428163"/>
            <a:ext cx="29464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4" charset="0"/>
                <a:ea typeface="ＭＳ Ｐゴシック" pitchFamily="4" charset="-128"/>
                <a:cs typeface="ＭＳ Ｐゴシック" pitchFamily="4" charset="-128"/>
              </a:defRPr>
            </a:lvl1pPr>
          </a:lstStyle>
          <a:p>
            <a:pPr>
              <a:defRPr/>
            </a:pPr>
            <a:endParaRPr lang="en-US"/>
          </a:p>
        </p:txBody>
      </p:sp>
      <p:sp>
        <p:nvSpPr>
          <p:cNvPr id="8199" name="Rectangle 7">
            <a:extLst>
              <a:ext uri="{FF2B5EF4-FFF2-40B4-BE49-F238E27FC236}">
                <a16:creationId xmlns:a16="http://schemas.microsoft.com/office/drawing/2014/main" id="{AE9E3B38-1DB3-20C2-1883-72B4EB5E8BFC}"/>
              </a:ext>
            </a:extLst>
          </p:cNvPr>
          <p:cNvSpPr>
            <a:spLocks noGrp="1" noChangeArrowheads="1"/>
          </p:cNvSpPr>
          <p:nvPr>
            <p:ph type="sldNum" sz="quarter" idx="5"/>
          </p:nvPr>
        </p:nvSpPr>
        <p:spPr bwMode="auto">
          <a:xfrm>
            <a:off x="3849688" y="9428163"/>
            <a:ext cx="29464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3EAD25F-2456-E749-95CE-4B0CB8B944EF}"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28" charset="-128"/>
        <a:cs typeface="ＭＳ Ｐゴシック" pitchFamily="28"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DF926868-ED39-C022-3B37-7651D5746CD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3281F7E-C824-F446-B5FB-8918DC56D36D}" type="slidenum">
              <a:rPr lang="en-GB" altLang="en-US" smtClean="0"/>
              <a:pPr/>
              <a:t>1</a:t>
            </a:fld>
            <a:endParaRPr lang="en-GB" altLang="en-US"/>
          </a:p>
        </p:txBody>
      </p:sp>
      <p:sp>
        <p:nvSpPr>
          <p:cNvPr id="17410" name="Rectangle 2">
            <a:extLst>
              <a:ext uri="{FF2B5EF4-FFF2-40B4-BE49-F238E27FC236}">
                <a16:creationId xmlns:a16="http://schemas.microsoft.com/office/drawing/2014/main" id="{B6ECDBEE-DFCB-CD97-ECC6-30A5D563C785}"/>
              </a:ext>
            </a:extLst>
          </p:cNvPr>
          <p:cNvSpPr>
            <a:spLocks noGrp="1" noRot="1" noChangeAspect="1" noChangeArrowheads="1" noTextEdit="1"/>
          </p:cNvSpPr>
          <p:nvPr>
            <p:ph type="sldImg"/>
          </p:nvPr>
        </p:nvSpPr>
        <p:spPr>
          <a:xfrm>
            <a:off x="827088" y="744538"/>
            <a:ext cx="2660650" cy="1843087"/>
          </a:xfrm>
          <a:ln/>
        </p:spPr>
      </p:sp>
      <p:sp>
        <p:nvSpPr>
          <p:cNvPr id="17411" name="Rectangle 3">
            <a:extLst>
              <a:ext uri="{FF2B5EF4-FFF2-40B4-BE49-F238E27FC236}">
                <a16:creationId xmlns:a16="http://schemas.microsoft.com/office/drawing/2014/main" id="{07EAD4EF-4BF0-AAF1-41B8-5EE63F0C49E7}"/>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10</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410721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11</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22650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12</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950920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13</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4541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14</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07131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2</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3</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66132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4</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025510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5</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1244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6</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79782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7</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72855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8</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759873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2B515C8E-57CE-39C9-4F81-F1362D309D4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DC4951-4762-7D49-97B6-B1E6A5833804}" type="slidenum">
              <a:rPr lang="en-GB" altLang="en-US" smtClean="0"/>
              <a:pPr/>
              <a:t>9</a:t>
            </a:fld>
            <a:endParaRPr lang="en-GB" altLang="en-US"/>
          </a:p>
        </p:txBody>
      </p:sp>
      <p:sp>
        <p:nvSpPr>
          <p:cNvPr id="19458" name="Rectangle 2">
            <a:extLst>
              <a:ext uri="{FF2B5EF4-FFF2-40B4-BE49-F238E27FC236}">
                <a16:creationId xmlns:a16="http://schemas.microsoft.com/office/drawing/2014/main" id="{02F62781-221C-FB88-F9C4-7D9AF690BB7B}"/>
              </a:ext>
            </a:extLst>
          </p:cNvPr>
          <p:cNvSpPr>
            <a:spLocks noGrp="1" noRot="1" noChangeAspect="1" noChangeArrowheads="1" noTextEdit="1"/>
          </p:cNvSpPr>
          <p:nvPr>
            <p:ph type="sldImg"/>
          </p:nvPr>
        </p:nvSpPr>
        <p:spPr>
          <a:xfrm>
            <a:off x="827088" y="744538"/>
            <a:ext cx="2660650" cy="1843087"/>
          </a:xfrm>
          <a:ln/>
        </p:spPr>
      </p:sp>
      <p:sp>
        <p:nvSpPr>
          <p:cNvPr id="19459" name="Rectangle 3">
            <a:extLst>
              <a:ext uri="{FF2B5EF4-FFF2-40B4-BE49-F238E27FC236}">
                <a16:creationId xmlns:a16="http://schemas.microsoft.com/office/drawing/2014/main" id="{5D06745C-51E9-19A4-D88D-C1BB0226EB8B}"/>
              </a:ext>
            </a:extLst>
          </p:cNvPr>
          <p:cNvSpPr>
            <a:spLocks noGrp="1" noChangeArrowheads="1"/>
          </p:cNvSpPr>
          <p:nvPr>
            <p:ph type="body" idx="1"/>
          </p:nvPr>
        </p:nvSpPr>
        <p:spPr>
          <a:xfrm>
            <a:off x="735013" y="2803525"/>
            <a:ext cx="5400675" cy="6378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564935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91D0480A-3E2E-A070-3248-BE8A7F2CEA91}"/>
              </a:ext>
            </a:extLst>
          </p:cNvPr>
          <p:cNvSpPr>
            <a:spLocks noChangeArrowheads="1"/>
          </p:cNvSpPr>
          <p:nvPr/>
        </p:nvSpPr>
        <p:spPr bwMode="auto">
          <a:xfrm>
            <a:off x="0" y="5365750"/>
            <a:ext cx="9902825" cy="665163"/>
          </a:xfrm>
          <a:prstGeom prst="rect">
            <a:avLst/>
          </a:prstGeom>
          <a:solidFill>
            <a:srgbClr val="003E72"/>
          </a:solidFill>
          <a:ln>
            <a:noFill/>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en-US" altLang="en-US"/>
          </a:p>
        </p:txBody>
      </p:sp>
      <p:sp>
        <p:nvSpPr>
          <p:cNvPr id="3" name="Rectangle 14">
            <a:extLst>
              <a:ext uri="{FF2B5EF4-FFF2-40B4-BE49-F238E27FC236}">
                <a16:creationId xmlns:a16="http://schemas.microsoft.com/office/drawing/2014/main" id="{4759022C-64F5-1F87-39B2-A31AF357FCB8}"/>
              </a:ext>
            </a:extLst>
          </p:cNvPr>
          <p:cNvSpPr>
            <a:spLocks noChangeArrowheads="1"/>
          </p:cNvSpPr>
          <p:nvPr/>
        </p:nvSpPr>
        <p:spPr bwMode="auto">
          <a:xfrm>
            <a:off x="0" y="6030913"/>
            <a:ext cx="9902825" cy="173037"/>
          </a:xfrm>
          <a:prstGeom prst="rect">
            <a:avLst/>
          </a:prstGeom>
          <a:solidFill>
            <a:srgbClr val="6AADE4"/>
          </a:solidFill>
          <a:ln>
            <a:noFill/>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en-US" altLang="en-US"/>
          </a:p>
        </p:txBody>
      </p:sp>
      <p:sp>
        <p:nvSpPr>
          <p:cNvPr id="5122" name="Rectangle 2"/>
          <p:cNvSpPr>
            <a:spLocks noGrp="1" noChangeArrowheads="1"/>
          </p:cNvSpPr>
          <p:nvPr>
            <p:ph type="ctrTitle"/>
          </p:nvPr>
        </p:nvSpPr>
        <p:spPr>
          <a:xfrm>
            <a:off x="416190" y="2016126"/>
            <a:ext cx="9071902" cy="576263"/>
          </a:xfrm>
        </p:spPr>
        <p:txBody>
          <a:bodyPr/>
          <a:lstStyle>
            <a:lvl1pPr>
              <a:defRPr sz="3600"/>
            </a:lvl1pPr>
          </a:lstStyle>
          <a:p>
            <a:pPr lvl="0"/>
            <a:r>
              <a:rPr lang="en-GB" noProof="0"/>
              <a:t>Click to edit Master title style</a:t>
            </a:r>
          </a:p>
        </p:txBody>
      </p:sp>
      <p:sp>
        <p:nvSpPr>
          <p:cNvPr id="5123" name="Rectangle 3"/>
          <p:cNvSpPr>
            <a:spLocks noGrp="1" noChangeArrowheads="1"/>
          </p:cNvSpPr>
          <p:nvPr>
            <p:ph type="subTitle" idx="1"/>
          </p:nvPr>
        </p:nvSpPr>
        <p:spPr>
          <a:xfrm>
            <a:off x="416190" y="2774950"/>
            <a:ext cx="9071902" cy="539750"/>
          </a:xfrm>
        </p:spPr>
        <p:txBody>
          <a:bodyPr/>
          <a:lstStyle>
            <a:lvl1pPr marL="0" indent="0">
              <a:buFontTx/>
              <a:buNone/>
              <a:defRPr sz="2000" b="1">
                <a:solidFill>
                  <a:schemeClr val="tx2"/>
                </a:solidFill>
              </a:defRPr>
            </a:lvl1pPr>
          </a:lstStyle>
          <a:p>
            <a:pPr lvl="0"/>
            <a:r>
              <a:rPr lang="en-GB" noProof="0"/>
              <a:t>Click to edit Master subtitle style</a:t>
            </a:r>
          </a:p>
        </p:txBody>
      </p:sp>
      <p:sp>
        <p:nvSpPr>
          <p:cNvPr id="4" name="Rectangle 10">
            <a:extLst>
              <a:ext uri="{FF2B5EF4-FFF2-40B4-BE49-F238E27FC236}">
                <a16:creationId xmlns:a16="http://schemas.microsoft.com/office/drawing/2014/main" id="{4A620578-A711-5D47-4109-0516FD4ED263}"/>
              </a:ext>
            </a:extLst>
          </p:cNvPr>
          <p:cNvSpPr>
            <a:spLocks noGrp="1" noChangeArrowheads="1"/>
          </p:cNvSpPr>
          <p:nvPr>
            <p:ph type="sldNum" sz="quarter" idx="10"/>
          </p:nvPr>
        </p:nvSpPr>
        <p:spPr>
          <a:xfrm>
            <a:off x="8518525" y="6448425"/>
            <a:ext cx="974725" cy="179388"/>
          </a:xfrm>
        </p:spPr>
        <p:txBody>
          <a:bodyPr/>
          <a:lstStyle>
            <a:lvl1pPr>
              <a:defRPr>
                <a:solidFill>
                  <a:schemeClr val="tx1"/>
                </a:solidFill>
              </a:defRPr>
            </a:lvl1pPr>
          </a:lstStyle>
          <a:p>
            <a:pPr>
              <a:defRPr/>
            </a:pPr>
            <a:fld id="{59BE86EC-DDFA-7847-97A0-F8AB1BAF309F}" type="slidenum">
              <a:rPr lang="en-GB" altLang="en-US"/>
              <a:pPr>
                <a:defRPr/>
              </a:pPr>
              <a:t>‹#›</a:t>
            </a:fld>
            <a:endParaRPr lang="en-GB" altLang="en-US"/>
          </a:p>
        </p:txBody>
      </p:sp>
    </p:spTree>
    <p:extLst>
      <p:ext uri="{BB962C8B-B14F-4D97-AF65-F5344CB8AC3E}">
        <p14:creationId xmlns:p14="http://schemas.microsoft.com/office/powerpoint/2010/main" val="757078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a:extLst>
              <a:ext uri="{FF2B5EF4-FFF2-40B4-BE49-F238E27FC236}">
                <a16:creationId xmlns:a16="http://schemas.microsoft.com/office/drawing/2014/main" id="{4AEBC2AB-EF09-A05A-8E63-139DC5E5B28E}"/>
              </a:ext>
            </a:extLst>
          </p:cNvPr>
          <p:cNvSpPr>
            <a:spLocks noGrp="1" noChangeArrowheads="1"/>
          </p:cNvSpPr>
          <p:nvPr>
            <p:ph type="sldNum" sz="quarter" idx="10"/>
          </p:nvPr>
        </p:nvSpPr>
        <p:spPr>
          <a:ln/>
        </p:spPr>
        <p:txBody>
          <a:bodyPr/>
          <a:lstStyle>
            <a:lvl1pPr>
              <a:defRPr/>
            </a:lvl1pPr>
          </a:lstStyle>
          <a:p>
            <a:pPr>
              <a:defRPr/>
            </a:pPr>
            <a:fld id="{9AEF8BE3-F895-CE44-8B25-16D40C916453}" type="slidenum">
              <a:rPr lang="en-GB" altLang="en-US"/>
              <a:pPr>
                <a:defRPr/>
              </a:pPr>
              <a:t>‹#›</a:t>
            </a:fld>
            <a:endParaRPr lang="en-GB" altLang="en-US"/>
          </a:p>
        </p:txBody>
      </p:sp>
    </p:spTree>
    <p:extLst>
      <p:ext uri="{BB962C8B-B14F-4D97-AF65-F5344CB8AC3E}">
        <p14:creationId xmlns:p14="http://schemas.microsoft.com/office/powerpoint/2010/main" val="333017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21406" y="398463"/>
            <a:ext cx="2268405" cy="537686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16190" y="398463"/>
            <a:ext cx="6640116" cy="53768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a:extLst>
              <a:ext uri="{FF2B5EF4-FFF2-40B4-BE49-F238E27FC236}">
                <a16:creationId xmlns:a16="http://schemas.microsoft.com/office/drawing/2014/main" id="{53F5466D-BC77-931A-7571-E6B316280C8E}"/>
              </a:ext>
            </a:extLst>
          </p:cNvPr>
          <p:cNvSpPr>
            <a:spLocks noGrp="1" noChangeArrowheads="1"/>
          </p:cNvSpPr>
          <p:nvPr>
            <p:ph type="sldNum" sz="quarter" idx="10"/>
          </p:nvPr>
        </p:nvSpPr>
        <p:spPr>
          <a:ln/>
        </p:spPr>
        <p:txBody>
          <a:bodyPr/>
          <a:lstStyle>
            <a:lvl1pPr>
              <a:defRPr/>
            </a:lvl1pPr>
          </a:lstStyle>
          <a:p>
            <a:pPr>
              <a:defRPr/>
            </a:pPr>
            <a:fld id="{ECC8A0A5-516E-C548-BA18-78551FDD3FA6}" type="slidenum">
              <a:rPr lang="en-GB" altLang="en-US"/>
              <a:pPr>
                <a:defRPr/>
              </a:pPr>
              <a:t>‹#›</a:t>
            </a:fld>
            <a:endParaRPr lang="en-GB" altLang="en-US"/>
          </a:p>
        </p:txBody>
      </p:sp>
    </p:spTree>
    <p:extLst>
      <p:ext uri="{BB962C8B-B14F-4D97-AF65-F5344CB8AC3E}">
        <p14:creationId xmlns:p14="http://schemas.microsoft.com/office/powerpoint/2010/main" val="3996342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6190" y="398463"/>
            <a:ext cx="9073621" cy="423862"/>
          </a:xfrm>
        </p:spPr>
        <p:txBody>
          <a:bodyPr/>
          <a:lstStyle/>
          <a:p>
            <a:r>
              <a:rPr lang="en-US"/>
              <a:t>Click to edit Master title style</a:t>
            </a:r>
            <a:endParaRPr lang="en-GB"/>
          </a:p>
        </p:txBody>
      </p:sp>
      <p:sp>
        <p:nvSpPr>
          <p:cNvPr id="3" name="Table Placeholder 2"/>
          <p:cNvSpPr>
            <a:spLocks noGrp="1"/>
          </p:cNvSpPr>
          <p:nvPr>
            <p:ph type="tbl" idx="1"/>
          </p:nvPr>
        </p:nvSpPr>
        <p:spPr>
          <a:xfrm>
            <a:off x="416190" y="1708151"/>
            <a:ext cx="9071902" cy="4067175"/>
          </a:xfrm>
        </p:spPr>
        <p:txBody>
          <a:bodyPr/>
          <a:lstStyle/>
          <a:p>
            <a:pPr lvl="0"/>
            <a:endParaRPr lang="en-GB" noProof="0"/>
          </a:p>
        </p:txBody>
      </p:sp>
      <p:sp>
        <p:nvSpPr>
          <p:cNvPr id="4" name="Rectangle 6">
            <a:extLst>
              <a:ext uri="{FF2B5EF4-FFF2-40B4-BE49-F238E27FC236}">
                <a16:creationId xmlns:a16="http://schemas.microsoft.com/office/drawing/2014/main" id="{C1762D00-7567-B8F4-5E04-17000438A56A}"/>
              </a:ext>
            </a:extLst>
          </p:cNvPr>
          <p:cNvSpPr>
            <a:spLocks noGrp="1" noChangeArrowheads="1"/>
          </p:cNvSpPr>
          <p:nvPr>
            <p:ph type="sldNum" sz="quarter" idx="10"/>
          </p:nvPr>
        </p:nvSpPr>
        <p:spPr>
          <a:ln/>
        </p:spPr>
        <p:txBody>
          <a:bodyPr/>
          <a:lstStyle>
            <a:lvl1pPr>
              <a:defRPr/>
            </a:lvl1pPr>
          </a:lstStyle>
          <a:p>
            <a:pPr>
              <a:defRPr/>
            </a:pPr>
            <a:fld id="{0E046ADE-315C-F146-9AF5-F20019CFFC80}" type="slidenum">
              <a:rPr lang="en-GB" altLang="en-US"/>
              <a:pPr>
                <a:defRPr/>
              </a:pPr>
              <a:t>‹#›</a:t>
            </a:fld>
            <a:endParaRPr lang="en-GB" altLang="en-US"/>
          </a:p>
        </p:txBody>
      </p:sp>
    </p:spTree>
    <p:extLst>
      <p:ext uri="{BB962C8B-B14F-4D97-AF65-F5344CB8AC3E}">
        <p14:creationId xmlns:p14="http://schemas.microsoft.com/office/powerpoint/2010/main" val="2914922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D8A9A9CD-3214-4043-1B9F-FA2AE2E61370}"/>
              </a:ext>
            </a:extLst>
          </p:cNvPr>
          <p:cNvSpPr>
            <a:spLocks noChangeArrowheads="1"/>
          </p:cNvSpPr>
          <p:nvPr userDrawn="1"/>
        </p:nvSpPr>
        <p:spPr bwMode="auto">
          <a:xfrm>
            <a:off x="5030788" y="6165850"/>
            <a:ext cx="4875212" cy="692150"/>
          </a:xfrm>
          <a:prstGeom prst="rect">
            <a:avLst/>
          </a:prstGeom>
          <a:solidFill>
            <a:schemeClr val="bg1"/>
          </a:solidFill>
          <a:ln>
            <a:noFill/>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en-US" altLang="en-US"/>
          </a:p>
        </p:txBody>
      </p:sp>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07396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C2529BCB-1AC9-B812-644B-EEF5E7972611}"/>
              </a:ext>
            </a:extLst>
          </p:cNvPr>
          <p:cNvSpPr>
            <a:spLocks noGrp="1" noChangeArrowheads="1"/>
          </p:cNvSpPr>
          <p:nvPr>
            <p:ph type="sldNum" sz="quarter" idx="10"/>
          </p:nvPr>
        </p:nvSpPr>
        <p:spPr>
          <a:ln/>
        </p:spPr>
        <p:txBody>
          <a:bodyPr/>
          <a:lstStyle>
            <a:lvl1pPr>
              <a:defRPr/>
            </a:lvl1pPr>
          </a:lstStyle>
          <a:p>
            <a:pPr>
              <a:defRPr/>
            </a:pPr>
            <a:fld id="{734E5A4D-30AC-7848-B80F-6AA9E03B7C05}" type="slidenum">
              <a:rPr lang="en-GB" altLang="en-US"/>
              <a:pPr>
                <a:defRPr/>
              </a:pPr>
              <a:t>‹#›</a:t>
            </a:fld>
            <a:endParaRPr lang="en-GB" altLang="en-US"/>
          </a:p>
        </p:txBody>
      </p:sp>
    </p:spTree>
    <p:extLst>
      <p:ext uri="{BB962C8B-B14F-4D97-AF65-F5344CB8AC3E}">
        <p14:creationId xmlns:p14="http://schemas.microsoft.com/office/powerpoint/2010/main" val="3241640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16190" y="1708151"/>
            <a:ext cx="4452541"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3832" y="1708151"/>
            <a:ext cx="4454260"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6">
            <a:extLst>
              <a:ext uri="{FF2B5EF4-FFF2-40B4-BE49-F238E27FC236}">
                <a16:creationId xmlns:a16="http://schemas.microsoft.com/office/drawing/2014/main" id="{98DE440D-172B-F333-719E-3980AA843CB8}"/>
              </a:ext>
            </a:extLst>
          </p:cNvPr>
          <p:cNvSpPr>
            <a:spLocks noGrp="1" noChangeArrowheads="1"/>
          </p:cNvSpPr>
          <p:nvPr>
            <p:ph type="sldNum" sz="quarter" idx="10"/>
          </p:nvPr>
        </p:nvSpPr>
        <p:spPr>
          <a:ln/>
        </p:spPr>
        <p:txBody>
          <a:bodyPr/>
          <a:lstStyle>
            <a:lvl1pPr>
              <a:defRPr/>
            </a:lvl1pPr>
          </a:lstStyle>
          <a:p>
            <a:pPr>
              <a:defRPr/>
            </a:pPr>
            <a:fld id="{473659B3-2BF1-ED4E-8702-7A409D10FC46}" type="slidenum">
              <a:rPr lang="en-GB" altLang="en-US"/>
              <a:pPr>
                <a:defRPr/>
              </a:pPr>
              <a:t>‹#›</a:t>
            </a:fld>
            <a:endParaRPr lang="en-GB" altLang="en-US"/>
          </a:p>
        </p:txBody>
      </p:sp>
    </p:spTree>
    <p:extLst>
      <p:ext uri="{BB962C8B-B14F-4D97-AF65-F5344CB8AC3E}">
        <p14:creationId xmlns:p14="http://schemas.microsoft.com/office/powerpoint/2010/main" val="343098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15B6E5EA-66CA-B5B4-7E0C-4356F849174B}"/>
              </a:ext>
            </a:extLst>
          </p:cNvPr>
          <p:cNvSpPr>
            <a:spLocks noGrp="1" noChangeArrowheads="1"/>
          </p:cNvSpPr>
          <p:nvPr>
            <p:ph type="sldNum" sz="quarter" idx="10"/>
          </p:nvPr>
        </p:nvSpPr>
        <p:spPr>
          <a:ln/>
        </p:spPr>
        <p:txBody>
          <a:bodyPr/>
          <a:lstStyle>
            <a:lvl1pPr>
              <a:defRPr/>
            </a:lvl1pPr>
          </a:lstStyle>
          <a:p>
            <a:pPr>
              <a:defRPr/>
            </a:pPr>
            <a:fld id="{E0ABC4A2-249A-A543-95C4-87E33BAC3AC0}" type="slidenum">
              <a:rPr lang="en-GB" altLang="en-US"/>
              <a:pPr>
                <a:defRPr/>
              </a:pPr>
              <a:t>‹#›</a:t>
            </a:fld>
            <a:endParaRPr lang="en-GB" altLang="en-US"/>
          </a:p>
        </p:txBody>
      </p:sp>
    </p:spTree>
    <p:extLst>
      <p:ext uri="{BB962C8B-B14F-4D97-AF65-F5344CB8AC3E}">
        <p14:creationId xmlns:p14="http://schemas.microsoft.com/office/powerpoint/2010/main" val="3400519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6">
            <a:extLst>
              <a:ext uri="{FF2B5EF4-FFF2-40B4-BE49-F238E27FC236}">
                <a16:creationId xmlns:a16="http://schemas.microsoft.com/office/drawing/2014/main" id="{87365345-1026-3F9D-2B8E-C0B1A0C2EED8}"/>
              </a:ext>
            </a:extLst>
          </p:cNvPr>
          <p:cNvSpPr>
            <a:spLocks noGrp="1" noChangeArrowheads="1"/>
          </p:cNvSpPr>
          <p:nvPr>
            <p:ph type="sldNum" sz="quarter" idx="10"/>
          </p:nvPr>
        </p:nvSpPr>
        <p:spPr>
          <a:ln/>
        </p:spPr>
        <p:txBody>
          <a:bodyPr/>
          <a:lstStyle>
            <a:lvl1pPr>
              <a:defRPr/>
            </a:lvl1pPr>
          </a:lstStyle>
          <a:p>
            <a:pPr>
              <a:defRPr/>
            </a:pPr>
            <a:fld id="{9F93A1CB-043A-774D-A568-19C65F59400F}" type="slidenum">
              <a:rPr lang="en-GB" altLang="en-US"/>
              <a:pPr>
                <a:defRPr/>
              </a:pPr>
              <a:t>‹#›</a:t>
            </a:fld>
            <a:endParaRPr lang="en-GB" altLang="en-US"/>
          </a:p>
        </p:txBody>
      </p:sp>
    </p:spTree>
    <p:extLst>
      <p:ext uri="{BB962C8B-B14F-4D97-AF65-F5344CB8AC3E}">
        <p14:creationId xmlns:p14="http://schemas.microsoft.com/office/powerpoint/2010/main" val="1385060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B82E2C6C-A6F0-CE7B-5F5E-3C619BC825E8}"/>
              </a:ext>
            </a:extLst>
          </p:cNvPr>
          <p:cNvSpPr>
            <a:spLocks noGrp="1" noChangeArrowheads="1"/>
          </p:cNvSpPr>
          <p:nvPr>
            <p:ph type="sldNum" sz="quarter" idx="10"/>
          </p:nvPr>
        </p:nvSpPr>
        <p:spPr>
          <a:ln/>
        </p:spPr>
        <p:txBody>
          <a:bodyPr/>
          <a:lstStyle>
            <a:lvl1pPr>
              <a:defRPr/>
            </a:lvl1pPr>
          </a:lstStyle>
          <a:p>
            <a:pPr>
              <a:defRPr/>
            </a:pPr>
            <a:fld id="{A2DD7E11-BE3F-B74D-9AF0-E854C1379AD6}" type="slidenum">
              <a:rPr lang="en-GB" altLang="en-US"/>
              <a:pPr>
                <a:defRPr/>
              </a:pPr>
              <a:t>‹#›</a:t>
            </a:fld>
            <a:endParaRPr lang="en-GB" altLang="en-US"/>
          </a:p>
        </p:txBody>
      </p:sp>
    </p:spTree>
    <p:extLst>
      <p:ext uri="{BB962C8B-B14F-4D97-AF65-F5344CB8AC3E}">
        <p14:creationId xmlns:p14="http://schemas.microsoft.com/office/powerpoint/2010/main" val="1547518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3CB03291-F239-19FA-B5F0-16894187BC19}"/>
              </a:ext>
            </a:extLst>
          </p:cNvPr>
          <p:cNvSpPr>
            <a:spLocks noGrp="1" noChangeArrowheads="1"/>
          </p:cNvSpPr>
          <p:nvPr>
            <p:ph type="sldNum" sz="quarter" idx="10"/>
          </p:nvPr>
        </p:nvSpPr>
        <p:spPr>
          <a:ln/>
        </p:spPr>
        <p:txBody>
          <a:bodyPr/>
          <a:lstStyle>
            <a:lvl1pPr>
              <a:defRPr/>
            </a:lvl1pPr>
          </a:lstStyle>
          <a:p>
            <a:pPr>
              <a:defRPr/>
            </a:pPr>
            <a:fld id="{B04DDAD8-A0C3-2240-A388-34B5EC9DCF71}" type="slidenum">
              <a:rPr lang="en-GB" altLang="en-US"/>
              <a:pPr>
                <a:defRPr/>
              </a:pPr>
              <a:t>‹#›</a:t>
            </a:fld>
            <a:endParaRPr lang="en-GB" altLang="en-US"/>
          </a:p>
        </p:txBody>
      </p:sp>
    </p:spTree>
    <p:extLst>
      <p:ext uri="{BB962C8B-B14F-4D97-AF65-F5344CB8AC3E}">
        <p14:creationId xmlns:p14="http://schemas.microsoft.com/office/powerpoint/2010/main" val="133711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B8CDCCE6-DE28-8DB1-0D15-827CBA08A181}"/>
              </a:ext>
            </a:extLst>
          </p:cNvPr>
          <p:cNvSpPr>
            <a:spLocks noGrp="1" noChangeArrowheads="1"/>
          </p:cNvSpPr>
          <p:nvPr>
            <p:ph type="sldNum" sz="quarter" idx="10"/>
          </p:nvPr>
        </p:nvSpPr>
        <p:spPr>
          <a:ln/>
        </p:spPr>
        <p:txBody>
          <a:bodyPr/>
          <a:lstStyle>
            <a:lvl1pPr>
              <a:defRPr/>
            </a:lvl1pPr>
          </a:lstStyle>
          <a:p>
            <a:pPr>
              <a:defRPr/>
            </a:pPr>
            <a:fld id="{A187C6D0-FD01-8A43-81FC-1CCF916FBAA3}" type="slidenum">
              <a:rPr lang="en-GB" altLang="en-US"/>
              <a:pPr>
                <a:defRPr/>
              </a:pPr>
              <a:t>‹#›</a:t>
            </a:fld>
            <a:endParaRPr lang="en-GB" altLang="en-US"/>
          </a:p>
        </p:txBody>
      </p:sp>
    </p:spTree>
    <p:extLst>
      <p:ext uri="{BB962C8B-B14F-4D97-AF65-F5344CB8AC3E}">
        <p14:creationId xmlns:p14="http://schemas.microsoft.com/office/powerpoint/2010/main" val="2628985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6">
            <a:extLst>
              <a:ext uri="{FF2B5EF4-FFF2-40B4-BE49-F238E27FC236}">
                <a16:creationId xmlns:a16="http://schemas.microsoft.com/office/drawing/2014/main" id="{BB4F1942-AF43-6143-177C-7FACC47977EA}"/>
              </a:ext>
            </a:extLst>
          </p:cNvPr>
          <p:cNvSpPr>
            <a:spLocks noChangeArrowheads="1"/>
          </p:cNvSpPr>
          <p:nvPr userDrawn="1"/>
        </p:nvSpPr>
        <p:spPr bwMode="auto">
          <a:xfrm>
            <a:off x="5030788" y="6165850"/>
            <a:ext cx="4875212" cy="692150"/>
          </a:xfrm>
          <a:prstGeom prst="rect">
            <a:avLst/>
          </a:prstGeom>
          <a:solidFill>
            <a:schemeClr val="bg1"/>
          </a:solidFill>
          <a:ln>
            <a:noFill/>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en-US" altLang="en-US"/>
          </a:p>
        </p:txBody>
      </p:sp>
      <p:sp>
        <p:nvSpPr>
          <p:cNvPr id="1027" name="Rectangle 2">
            <a:extLst>
              <a:ext uri="{FF2B5EF4-FFF2-40B4-BE49-F238E27FC236}">
                <a16:creationId xmlns:a16="http://schemas.microsoft.com/office/drawing/2014/main" id="{44E3F185-8919-4FBF-1467-1F6C56CB950B}"/>
              </a:ext>
            </a:extLst>
          </p:cNvPr>
          <p:cNvSpPr>
            <a:spLocks noGrp="1" noChangeArrowheads="1"/>
          </p:cNvSpPr>
          <p:nvPr>
            <p:ph type="title"/>
          </p:nvPr>
        </p:nvSpPr>
        <p:spPr bwMode="auto">
          <a:xfrm>
            <a:off x="415925" y="398463"/>
            <a:ext cx="9074150"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8" name="Rectangle 3">
            <a:extLst>
              <a:ext uri="{FF2B5EF4-FFF2-40B4-BE49-F238E27FC236}">
                <a16:creationId xmlns:a16="http://schemas.microsoft.com/office/drawing/2014/main" id="{18A3F54A-1539-0316-78CA-4EEBEB353EFD}"/>
              </a:ext>
            </a:extLst>
          </p:cNvPr>
          <p:cNvSpPr>
            <a:spLocks noGrp="1" noChangeArrowheads="1"/>
          </p:cNvSpPr>
          <p:nvPr>
            <p:ph type="body" idx="1"/>
          </p:nvPr>
        </p:nvSpPr>
        <p:spPr bwMode="auto">
          <a:xfrm>
            <a:off x="415925" y="1708150"/>
            <a:ext cx="9072563" cy="406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 name="Rectangle 6">
            <a:extLst>
              <a:ext uri="{FF2B5EF4-FFF2-40B4-BE49-F238E27FC236}">
                <a16:creationId xmlns:a16="http://schemas.microsoft.com/office/drawing/2014/main" id="{BBBA4419-E98A-0AFD-EE6A-A46E6A8CB7B4}"/>
              </a:ext>
            </a:extLst>
          </p:cNvPr>
          <p:cNvSpPr>
            <a:spLocks noGrp="1" noChangeArrowheads="1"/>
          </p:cNvSpPr>
          <p:nvPr>
            <p:ph type="sldNum" sz="quarter" idx="4"/>
          </p:nvPr>
        </p:nvSpPr>
        <p:spPr bwMode="auto">
          <a:xfrm>
            <a:off x="8518525" y="6451600"/>
            <a:ext cx="974725" cy="179388"/>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defRPr sz="1000">
                <a:solidFill>
                  <a:schemeClr val="tx2"/>
                </a:solidFill>
              </a:defRPr>
            </a:lvl1pPr>
          </a:lstStyle>
          <a:p>
            <a:pPr>
              <a:defRPr/>
            </a:pPr>
            <a:fld id="{C1BC370C-2F23-ED4C-8C73-74AD2217720F}"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4172" r:id="rId1"/>
    <p:sldLayoutId id="2147484173"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 id="2147484171" r:id="rId12"/>
  </p:sldLayoutIdLst>
  <p:txStyles>
    <p:titleStyle>
      <a:lvl1pPr algn="l" rtl="0" eaLnBrk="0" fontAlgn="base" hangingPunct="0">
        <a:spcBef>
          <a:spcPct val="0"/>
        </a:spcBef>
        <a:spcAft>
          <a:spcPct val="0"/>
        </a:spcAft>
        <a:defRPr sz="2600" b="1">
          <a:solidFill>
            <a:schemeClr val="tx2"/>
          </a:solidFill>
          <a:latin typeface="+mj-lt"/>
          <a:ea typeface="ＭＳ Ｐゴシック" pitchFamily="28" charset="-128"/>
          <a:cs typeface="ＭＳ Ｐゴシック" pitchFamily="28" charset="-128"/>
        </a:defRPr>
      </a:lvl1pPr>
      <a:lvl2pPr algn="l" rtl="0" eaLnBrk="0" fontAlgn="base" hangingPunct="0">
        <a:spcBef>
          <a:spcPct val="0"/>
        </a:spcBef>
        <a:spcAft>
          <a:spcPct val="0"/>
        </a:spcAft>
        <a:defRPr sz="2600" b="1">
          <a:solidFill>
            <a:schemeClr val="tx2"/>
          </a:solidFill>
          <a:latin typeface="Arial" charset="0"/>
          <a:ea typeface="ＭＳ Ｐゴシック" pitchFamily="28" charset="-128"/>
          <a:cs typeface="ＭＳ Ｐゴシック" pitchFamily="28" charset="-128"/>
        </a:defRPr>
      </a:lvl2pPr>
      <a:lvl3pPr algn="l" rtl="0" eaLnBrk="0" fontAlgn="base" hangingPunct="0">
        <a:spcBef>
          <a:spcPct val="0"/>
        </a:spcBef>
        <a:spcAft>
          <a:spcPct val="0"/>
        </a:spcAft>
        <a:defRPr sz="2600" b="1">
          <a:solidFill>
            <a:schemeClr val="tx2"/>
          </a:solidFill>
          <a:latin typeface="Arial" charset="0"/>
          <a:ea typeface="ＭＳ Ｐゴシック" pitchFamily="28" charset="-128"/>
          <a:cs typeface="ＭＳ Ｐゴシック" pitchFamily="28" charset="-128"/>
        </a:defRPr>
      </a:lvl3pPr>
      <a:lvl4pPr algn="l" rtl="0" eaLnBrk="0" fontAlgn="base" hangingPunct="0">
        <a:spcBef>
          <a:spcPct val="0"/>
        </a:spcBef>
        <a:spcAft>
          <a:spcPct val="0"/>
        </a:spcAft>
        <a:defRPr sz="2600" b="1">
          <a:solidFill>
            <a:schemeClr val="tx2"/>
          </a:solidFill>
          <a:latin typeface="Arial" charset="0"/>
          <a:ea typeface="ＭＳ Ｐゴシック" pitchFamily="28" charset="-128"/>
          <a:cs typeface="ＭＳ Ｐゴシック" pitchFamily="28" charset="-128"/>
        </a:defRPr>
      </a:lvl4pPr>
      <a:lvl5pPr algn="l" rtl="0" eaLnBrk="0" fontAlgn="base" hangingPunct="0">
        <a:spcBef>
          <a:spcPct val="0"/>
        </a:spcBef>
        <a:spcAft>
          <a:spcPct val="0"/>
        </a:spcAft>
        <a:defRPr sz="2600" b="1">
          <a:solidFill>
            <a:schemeClr val="tx2"/>
          </a:solidFill>
          <a:latin typeface="Arial" charset="0"/>
          <a:ea typeface="ＭＳ Ｐゴシック" pitchFamily="28" charset="-128"/>
          <a:cs typeface="ＭＳ Ｐゴシック" pitchFamily="28" charset="-128"/>
        </a:defRPr>
      </a:lvl5pPr>
      <a:lvl6pPr marL="457200" algn="l" rtl="0" fontAlgn="base">
        <a:spcBef>
          <a:spcPct val="0"/>
        </a:spcBef>
        <a:spcAft>
          <a:spcPct val="0"/>
        </a:spcAft>
        <a:defRPr sz="2600" b="1">
          <a:solidFill>
            <a:schemeClr val="tx2"/>
          </a:solidFill>
          <a:latin typeface="Arial" charset="0"/>
        </a:defRPr>
      </a:lvl6pPr>
      <a:lvl7pPr marL="914400" algn="l" rtl="0" fontAlgn="base">
        <a:spcBef>
          <a:spcPct val="0"/>
        </a:spcBef>
        <a:spcAft>
          <a:spcPct val="0"/>
        </a:spcAft>
        <a:defRPr sz="2600" b="1">
          <a:solidFill>
            <a:schemeClr val="tx2"/>
          </a:solidFill>
          <a:latin typeface="Arial" charset="0"/>
        </a:defRPr>
      </a:lvl7pPr>
      <a:lvl8pPr marL="1371600" algn="l" rtl="0" fontAlgn="base">
        <a:spcBef>
          <a:spcPct val="0"/>
        </a:spcBef>
        <a:spcAft>
          <a:spcPct val="0"/>
        </a:spcAft>
        <a:defRPr sz="2600" b="1">
          <a:solidFill>
            <a:schemeClr val="tx2"/>
          </a:solidFill>
          <a:latin typeface="Arial" charset="0"/>
        </a:defRPr>
      </a:lvl8pPr>
      <a:lvl9pPr marL="1828800" algn="l" rtl="0" fontAlgn="base">
        <a:spcBef>
          <a:spcPct val="0"/>
        </a:spcBef>
        <a:spcAft>
          <a:spcPct val="0"/>
        </a:spcAft>
        <a:defRPr sz="2600" b="1">
          <a:solidFill>
            <a:schemeClr val="tx2"/>
          </a:solidFill>
          <a:latin typeface="Arial" charset="0"/>
        </a:defRPr>
      </a:lvl9pPr>
    </p:titleStyle>
    <p:bodyStyle>
      <a:lvl1pPr marL="269875" indent="-269875" algn="l" rtl="0" eaLnBrk="0" fontAlgn="base" hangingPunct="0">
        <a:spcBef>
          <a:spcPct val="0"/>
        </a:spcBef>
        <a:spcAft>
          <a:spcPct val="75000"/>
        </a:spcAft>
        <a:buChar char="•"/>
        <a:defRPr sz="2400">
          <a:solidFill>
            <a:schemeClr val="tx1"/>
          </a:solidFill>
          <a:latin typeface="+mn-lt"/>
          <a:ea typeface="ＭＳ Ｐゴシック" pitchFamily="28" charset="-128"/>
          <a:cs typeface="ＭＳ Ｐゴシック" pitchFamily="28" charset="-128"/>
        </a:defRPr>
      </a:lvl1pPr>
      <a:lvl2pPr marL="538163" indent="-266700" algn="l" rtl="0" eaLnBrk="0" fontAlgn="base" hangingPunct="0">
        <a:spcBef>
          <a:spcPct val="0"/>
        </a:spcBef>
        <a:spcAft>
          <a:spcPct val="75000"/>
        </a:spcAft>
        <a:buChar char="•"/>
        <a:defRPr sz="2000">
          <a:solidFill>
            <a:schemeClr val="tx1"/>
          </a:solidFill>
          <a:latin typeface="+mn-lt"/>
          <a:ea typeface="ＭＳ Ｐゴシック" pitchFamily="-106" charset="-128"/>
        </a:defRPr>
      </a:lvl2pPr>
      <a:lvl3pPr marL="809625" indent="-269875" algn="l" rtl="0" eaLnBrk="0" fontAlgn="base" hangingPunct="0">
        <a:spcBef>
          <a:spcPct val="0"/>
        </a:spcBef>
        <a:spcAft>
          <a:spcPct val="75000"/>
        </a:spcAft>
        <a:buChar char="•"/>
        <a:defRPr sz="2000">
          <a:solidFill>
            <a:schemeClr val="tx1"/>
          </a:solidFill>
          <a:latin typeface="+mn-lt"/>
          <a:ea typeface="ＭＳ Ｐゴシック" pitchFamily="-106" charset="-128"/>
        </a:defRPr>
      </a:lvl3pPr>
      <a:lvl4pPr marL="1079500" indent="-268288" algn="l" rtl="0" eaLnBrk="0" fontAlgn="base" hangingPunct="0">
        <a:spcBef>
          <a:spcPct val="0"/>
        </a:spcBef>
        <a:spcAft>
          <a:spcPct val="75000"/>
        </a:spcAft>
        <a:buChar char="•"/>
        <a:defRPr sz="2000">
          <a:solidFill>
            <a:schemeClr val="tx1"/>
          </a:solidFill>
          <a:latin typeface="+mn-lt"/>
          <a:ea typeface="ＭＳ Ｐゴシック" pitchFamily="-106" charset="-128"/>
        </a:defRPr>
      </a:lvl4pPr>
      <a:lvl5pPr marL="1350963" indent="-269875" algn="l" rtl="0" eaLnBrk="0" fontAlgn="base" hangingPunct="0">
        <a:spcBef>
          <a:spcPct val="0"/>
        </a:spcBef>
        <a:spcAft>
          <a:spcPct val="75000"/>
        </a:spcAft>
        <a:buChar char="•"/>
        <a:defRPr sz="2000">
          <a:solidFill>
            <a:schemeClr val="tx1"/>
          </a:solidFill>
          <a:latin typeface="+mn-lt"/>
          <a:ea typeface="ＭＳ Ｐゴシック" pitchFamily="-106" charset="-128"/>
        </a:defRPr>
      </a:lvl5pPr>
      <a:lvl6pPr marL="1808163" indent="-269875" algn="l" rtl="0" fontAlgn="base">
        <a:spcBef>
          <a:spcPct val="0"/>
        </a:spcBef>
        <a:spcAft>
          <a:spcPct val="75000"/>
        </a:spcAft>
        <a:buChar char="•"/>
        <a:defRPr sz="2000">
          <a:solidFill>
            <a:schemeClr val="tx1"/>
          </a:solidFill>
          <a:latin typeface="+mn-lt"/>
        </a:defRPr>
      </a:lvl6pPr>
      <a:lvl7pPr marL="2265363" indent="-269875" algn="l" rtl="0" fontAlgn="base">
        <a:spcBef>
          <a:spcPct val="0"/>
        </a:spcBef>
        <a:spcAft>
          <a:spcPct val="75000"/>
        </a:spcAft>
        <a:buChar char="•"/>
        <a:defRPr sz="2000">
          <a:solidFill>
            <a:schemeClr val="tx1"/>
          </a:solidFill>
          <a:latin typeface="+mn-lt"/>
        </a:defRPr>
      </a:lvl7pPr>
      <a:lvl8pPr marL="2722563" indent="-269875" algn="l" rtl="0" fontAlgn="base">
        <a:spcBef>
          <a:spcPct val="0"/>
        </a:spcBef>
        <a:spcAft>
          <a:spcPct val="75000"/>
        </a:spcAft>
        <a:buChar char="•"/>
        <a:defRPr sz="2000">
          <a:solidFill>
            <a:schemeClr val="tx1"/>
          </a:solidFill>
          <a:latin typeface="+mn-lt"/>
        </a:defRPr>
      </a:lvl8pPr>
      <a:lvl9pPr marL="3179763" indent="-269875" algn="l" rtl="0" fontAlgn="base">
        <a:spcBef>
          <a:spcPct val="0"/>
        </a:spcBef>
        <a:spcAft>
          <a:spcPct val="75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6" descr="Graphical user interface&#10;">
            <a:extLst>
              <a:ext uri="{FF2B5EF4-FFF2-40B4-BE49-F238E27FC236}">
                <a16:creationId xmlns:a16="http://schemas.microsoft.com/office/drawing/2014/main" id="{479B4C37-9209-8A87-6729-C4652A5F5B4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304800"/>
            <a:ext cx="27559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8">
            <a:extLst>
              <a:ext uri="{FF2B5EF4-FFF2-40B4-BE49-F238E27FC236}">
                <a16:creationId xmlns:a16="http://schemas.microsoft.com/office/drawing/2014/main" id="{9E78110F-0A95-5B54-C0FD-8E8165235586}"/>
              </a:ext>
            </a:extLst>
          </p:cNvPr>
          <p:cNvSpPr>
            <a:spLocks noChangeArrowheads="1"/>
          </p:cNvSpPr>
          <p:nvPr/>
        </p:nvSpPr>
        <p:spPr bwMode="auto">
          <a:xfrm>
            <a:off x="271463" y="5516563"/>
            <a:ext cx="9440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dirty="0">
                <a:solidFill>
                  <a:schemeClr val="bg1"/>
                </a:solidFill>
              </a:rPr>
              <a:t>Cohabitation Reform in England and Wales Conference, Inner Temple, January 2023</a:t>
            </a:r>
          </a:p>
        </p:txBody>
      </p:sp>
      <p:sp>
        <p:nvSpPr>
          <p:cNvPr id="16386" name="TextBox 4">
            <a:extLst>
              <a:ext uri="{FF2B5EF4-FFF2-40B4-BE49-F238E27FC236}">
                <a16:creationId xmlns:a16="http://schemas.microsoft.com/office/drawing/2014/main" id="{40F2DF48-A4CB-9062-DAE1-407E6318CCA6}"/>
              </a:ext>
            </a:extLst>
          </p:cNvPr>
          <p:cNvSpPr txBox="1">
            <a:spLocks noChangeArrowheads="1"/>
          </p:cNvSpPr>
          <p:nvPr/>
        </p:nvSpPr>
        <p:spPr bwMode="auto">
          <a:xfrm>
            <a:off x="0" y="3962400"/>
            <a:ext cx="9906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GB" altLang="en-US" sz="2400" dirty="0">
                <a:solidFill>
                  <a:schemeClr val="bg1"/>
                </a:solidFill>
              </a:rPr>
              <a:t>Dr Brian Sloan</a:t>
            </a:r>
          </a:p>
          <a:p>
            <a:pPr algn="ctr" eaLnBrk="1" hangingPunct="1"/>
            <a:r>
              <a:rPr lang="en-GB" altLang="en-US" sz="2400" dirty="0">
                <a:solidFill>
                  <a:schemeClr val="bg1"/>
                </a:solidFill>
              </a:rPr>
              <a:t>Assistant Professor in Property Law, Faculty of Law, University of Cambridge</a:t>
            </a:r>
          </a:p>
        </p:txBody>
      </p:sp>
      <p:sp>
        <p:nvSpPr>
          <p:cNvPr id="16385" name="Rectangle 2">
            <a:extLst>
              <a:ext uri="{FF2B5EF4-FFF2-40B4-BE49-F238E27FC236}">
                <a16:creationId xmlns:a16="http://schemas.microsoft.com/office/drawing/2014/main" id="{9C798D9A-C2B8-717F-34B4-A8622DA3F788}"/>
              </a:ext>
            </a:extLst>
          </p:cNvPr>
          <p:cNvSpPr>
            <a:spLocks noGrp="1" noChangeArrowheads="1"/>
          </p:cNvSpPr>
          <p:nvPr>
            <p:ph type="ctrTitle"/>
          </p:nvPr>
        </p:nvSpPr>
        <p:spPr>
          <a:xfrm>
            <a:off x="428625" y="2276475"/>
            <a:ext cx="9070975" cy="1412875"/>
          </a:xfrm>
        </p:spPr>
        <p:txBody>
          <a:bodyPr/>
          <a:lstStyle/>
          <a:p>
            <a:pPr algn="ctr" eaLnBrk="1" hangingPunct="1"/>
            <a:r>
              <a:rPr lang="en-GB" altLang="en-US" sz="3800" dirty="0">
                <a:ea typeface="ＭＳ Ｐゴシック" panose="020B0600070205080204" pitchFamily="34" charset="-128"/>
              </a:rPr>
              <a:t>Law Commission Intestacy and Family Provision Proposals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Law Commission on Family Provision - I</a:t>
            </a: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i="1" dirty="0">
                <a:effectLst/>
                <a:latin typeface="Helvetica" pitchFamily="2" charset="0"/>
              </a:rPr>
              <a:t>We recommend that a person who:</a:t>
            </a:r>
            <a:endParaRPr lang="en-GB" dirty="0">
              <a:effectLst/>
              <a:latin typeface="Helvetica" pitchFamily="2" charset="0"/>
            </a:endParaRPr>
          </a:p>
          <a:p>
            <a:pPr marL="0" indent="0">
              <a:buNone/>
            </a:pPr>
            <a:r>
              <a:rPr lang="en-GB" i="1" dirty="0">
                <a:effectLst/>
                <a:latin typeface="Helvetica" pitchFamily="2" charset="0"/>
              </a:rPr>
              <a:t>(1) was the father or mother of a child of a deceased person…and</a:t>
            </a:r>
            <a:endParaRPr lang="en-GB" dirty="0">
              <a:effectLst/>
              <a:latin typeface="Helvetica" pitchFamily="2" charset="0"/>
            </a:endParaRPr>
          </a:p>
          <a:p>
            <a:pPr marL="0" indent="0">
              <a:buNone/>
            </a:pPr>
            <a:r>
              <a:rPr lang="en-GB" i="1" dirty="0">
                <a:effectLst/>
                <a:latin typeface="Helvetica" pitchFamily="2" charset="0"/>
              </a:rPr>
              <a:t>(2) at the date of the deceased’s death was:</a:t>
            </a:r>
            <a:endParaRPr lang="en-GB" dirty="0">
              <a:effectLst/>
              <a:latin typeface="Helvetica" pitchFamily="2" charset="0"/>
            </a:endParaRPr>
          </a:p>
          <a:p>
            <a:pPr marL="0" indent="0">
              <a:buNone/>
            </a:pPr>
            <a:r>
              <a:rPr lang="en-GB" i="1" dirty="0">
                <a:effectLst/>
                <a:latin typeface="Helvetica" pitchFamily="2" charset="0"/>
              </a:rPr>
              <a:t>(a) living in the same household as the deceased; and</a:t>
            </a:r>
            <a:endParaRPr lang="en-GB" dirty="0">
              <a:effectLst/>
              <a:latin typeface="Helvetica" pitchFamily="2" charset="0"/>
            </a:endParaRPr>
          </a:p>
          <a:p>
            <a:pPr marL="0" indent="0">
              <a:buNone/>
            </a:pPr>
            <a:r>
              <a:rPr lang="en-GB" i="1" dirty="0">
                <a:effectLst/>
                <a:latin typeface="Helvetica" pitchFamily="2" charset="0"/>
              </a:rPr>
              <a:t>(b) as the deceased’s spouse</a:t>
            </a:r>
            <a:endParaRPr lang="en-GB" dirty="0">
              <a:effectLst/>
              <a:latin typeface="Helvetica" pitchFamily="2" charset="0"/>
            </a:endParaRPr>
          </a:p>
          <a:p>
            <a:pPr marL="0" indent="0">
              <a:buNone/>
            </a:pPr>
            <a:r>
              <a:rPr lang="en-GB" i="1" dirty="0">
                <a:effectLst/>
                <a:latin typeface="Helvetica" pitchFamily="2" charset="0"/>
              </a:rPr>
              <a:t>should be entitled to apply…for family provision from the deceased’s estate.</a:t>
            </a:r>
          </a:p>
          <a:p>
            <a:pPr marL="0" indent="0">
              <a:buNone/>
            </a:pPr>
            <a:r>
              <a:rPr lang="en-GB" i="1" dirty="0">
                <a:latin typeface="Helvetica" pitchFamily="2" charset="0"/>
              </a:rPr>
              <a:t>	</a:t>
            </a:r>
            <a:r>
              <a:rPr lang="en-GB" dirty="0">
                <a:effectLst/>
                <a:latin typeface="Helvetica" pitchFamily="2" charset="0"/>
              </a:rPr>
              <a:t> Law Com 331, [8.153]</a:t>
            </a:r>
            <a:endParaRPr lang="en-GB" i="1" dirty="0">
              <a:effectLst/>
              <a:latin typeface="Helvetica" pitchFamily="2" charset="0"/>
            </a:endParaRPr>
          </a:p>
          <a:p>
            <a:pPr marL="0" indent="0">
              <a:buNone/>
            </a:pPr>
            <a:r>
              <a:rPr lang="en-GB" i="1" dirty="0">
                <a:latin typeface="Helvetica" pitchFamily="2" charset="0"/>
              </a:rPr>
              <a:t>	</a:t>
            </a:r>
            <a:endParaRPr lang="en-GB" dirty="0">
              <a:effectLst/>
              <a:latin typeface="Helvetica" pitchFamily="2" charset="0"/>
            </a:endParaRPr>
          </a:p>
          <a:p>
            <a:pPr marL="0" indent="0">
              <a:buNone/>
            </a:pPr>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3975040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Law Commission on Family Provision -II</a:t>
            </a: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sz="2200" i="1" dirty="0">
                <a:effectLst/>
                <a:latin typeface="Helvetica" pitchFamily="2" charset="0"/>
              </a:rPr>
              <a:t>…there was concern that there is no objective way of determining what is</a:t>
            </a:r>
            <a:r>
              <a:rPr lang="en-GB" sz="2200" dirty="0">
                <a:latin typeface="Helvetica" pitchFamily="2" charset="0"/>
              </a:rPr>
              <a:t> </a:t>
            </a:r>
            <a:r>
              <a:rPr lang="en-GB" sz="2200" i="1" dirty="0">
                <a:effectLst/>
                <a:latin typeface="Helvetica" pitchFamily="2" charset="0"/>
              </a:rPr>
              <a:t>reasonable for a cohabitant to receive without some link to what the cohabitant</a:t>
            </a:r>
            <a:r>
              <a:rPr lang="en-GB" sz="2200" dirty="0">
                <a:latin typeface="Helvetica" pitchFamily="2" charset="0"/>
              </a:rPr>
              <a:t> </a:t>
            </a:r>
            <a:r>
              <a:rPr lang="en-GB" sz="2200" i="1" dirty="0">
                <a:effectLst/>
                <a:latin typeface="Helvetica" pitchFamily="2" charset="0"/>
              </a:rPr>
              <a:t>needs for his or her maintenance. When assessing a spouse’s claim, it is…mandatory…to consider what the result would have been had</a:t>
            </a:r>
            <a:r>
              <a:rPr lang="en-GB" sz="2200" dirty="0">
                <a:latin typeface="Helvetica" pitchFamily="2" charset="0"/>
              </a:rPr>
              <a:t> </a:t>
            </a:r>
            <a:r>
              <a:rPr lang="en-GB" sz="2200" i="1" dirty="0">
                <a:effectLst/>
                <a:latin typeface="Helvetica" pitchFamily="2" charset="0"/>
              </a:rPr>
              <a:t>the couple’s relationship ended in divorce…currently, there is</a:t>
            </a:r>
            <a:r>
              <a:rPr lang="en-GB" sz="2200" dirty="0">
                <a:latin typeface="Helvetica" pitchFamily="2" charset="0"/>
              </a:rPr>
              <a:t> </a:t>
            </a:r>
            <a:r>
              <a:rPr lang="en-GB" sz="2200" i="1" dirty="0">
                <a:effectLst/>
                <a:latin typeface="Helvetica" pitchFamily="2" charset="0"/>
              </a:rPr>
              <a:t>no equivalent for cohabitants which can be used to calibrate a family provision</a:t>
            </a:r>
            <a:r>
              <a:rPr lang="en-GB" sz="2200" dirty="0">
                <a:latin typeface="Helvetica" pitchFamily="2" charset="0"/>
              </a:rPr>
              <a:t> </a:t>
            </a:r>
            <a:r>
              <a:rPr lang="en-GB" sz="2200" i="1" dirty="0">
                <a:effectLst/>
                <a:latin typeface="Helvetica" pitchFamily="2" charset="0"/>
              </a:rPr>
              <a:t>award…We are also persuaded that the current approach of the courts to applications by</a:t>
            </a:r>
            <a:r>
              <a:rPr lang="en-GB" sz="2200" dirty="0">
                <a:latin typeface="Helvetica" pitchFamily="2" charset="0"/>
              </a:rPr>
              <a:t> </a:t>
            </a:r>
            <a:r>
              <a:rPr lang="en-GB" sz="2200" i="1" dirty="0">
                <a:effectLst/>
                <a:latin typeface="Helvetica" pitchFamily="2" charset="0"/>
              </a:rPr>
              <a:t>cohabitants is sufficiently generous to achieve a fair result in most cases. We</a:t>
            </a:r>
            <a:r>
              <a:rPr lang="en-GB" sz="2200" dirty="0">
                <a:latin typeface="Helvetica" pitchFamily="2" charset="0"/>
              </a:rPr>
              <a:t> </a:t>
            </a:r>
            <a:r>
              <a:rPr lang="en-GB" sz="2200" i="1" dirty="0">
                <a:effectLst/>
                <a:latin typeface="Helvetica" pitchFamily="2" charset="0"/>
              </a:rPr>
              <a:t>therefore do not make a recommendation in the terms of our provisional</a:t>
            </a:r>
            <a:r>
              <a:rPr lang="en-GB" sz="2200" dirty="0">
                <a:latin typeface="Helvetica" pitchFamily="2" charset="0"/>
              </a:rPr>
              <a:t> </a:t>
            </a:r>
            <a:r>
              <a:rPr lang="en-GB" sz="2200" i="1" dirty="0">
                <a:effectLst/>
                <a:latin typeface="Helvetica" pitchFamily="2" charset="0"/>
              </a:rPr>
              <a:t>proposal;</a:t>
            </a:r>
            <a:r>
              <a:rPr lang="en-GB" sz="2200" i="1" dirty="0">
                <a:latin typeface="Helvetica" pitchFamily="2" charset="0"/>
              </a:rPr>
              <a:t>	</a:t>
            </a:r>
            <a:r>
              <a:rPr lang="en-GB" sz="2200" dirty="0">
                <a:effectLst/>
                <a:latin typeface="Helvetica" pitchFamily="2" charset="0"/>
              </a:rPr>
              <a:t> </a:t>
            </a:r>
          </a:p>
          <a:p>
            <a:pPr marL="0" indent="0">
              <a:buNone/>
            </a:pPr>
            <a:r>
              <a:rPr lang="en-GB" sz="2200" dirty="0">
                <a:latin typeface="Helvetica" pitchFamily="2" charset="0"/>
              </a:rPr>
              <a:t>	</a:t>
            </a:r>
            <a:r>
              <a:rPr lang="en-GB" sz="2200" dirty="0">
                <a:effectLst/>
                <a:latin typeface="Helvetica" pitchFamily="2" charset="0"/>
              </a:rPr>
              <a:t>Law Com 331, [8.164]-[8.165]</a:t>
            </a:r>
            <a:endParaRPr lang="en-GB" sz="2200" i="1" dirty="0">
              <a:effectLst/>
              <a:latin typeface="Helvetica" pitchFamily="2" charset="0"/>
            </a:endParaRPr>
          </a:p>
          <a:p>
            <a:pPr marL="0" indent="0">
              <a:buNone/>
            </a:pPr>
            <a:r>
              <a:rPr lang="en-GB" i="1" dirty="0">
                <a:latin typeface="Helvetica" pitchFamily="2" charset="0"/>
              </a:rPr>
              <a:t>	</a:t>
            </a:r>
            <a:endParaRPr lang="en-GB" dirty="0">
              <a:effectLst/>
              <a:latin typeface="Helvetica" pitchFamily="2" charset="0"/>
            </a:endParaRPr>
          </a:p>
          <a:p>
            <a:pPr marL="0" indent="0">
              <a:buNone/>
            </a:pPr>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1694932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Women &amp; Equalities Committee</a:t>
            </a: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sz="2200" i="1" dirty="0">
                <a:effectLst/>
                <a:latin typeface="Helvetica" pitchFamily="2" charset="0"/>
              </a:rPr>
              <a:t>People need certainty following the loss of a partner. We support the Law Commission’s 2011 recommendations concerning intestacy and family provision claims for cohabitants…The Government should immediately:</a:t>
            </a:r>
          </a:p>
          <a:p>
            <a:pPr marL="0" indent="0">
              <a:buNone/>
            </a:pPr>
            <a:r>
              <a:rPr lang="en-GB" sz="2200" i="1" dirty="0">
                <a:effectLst/>
                <a:latin typeface="Helvetica" pitchFamily="2" charset="0"/>
              </a:rPr>
              <a:t>a) implement the Law Commission’s 2011 recommendations concerning intestacy and family provision claims for cohabiting partners…</a:t>
            </a:r>
            <a:r>
              <a:rPr lang="en-GB" sz="2200" dirty="0">
                <a:effectLst/>
                <a:latin typeface="Helvetica" pitchFamily="2" charset="0"/>
              </a:rPr>
              <a:t> </a:t>
            </a:r>
          </a:p>
          <a:p>
            <a:pPr marL="0" indent="0">
              <a:buNone/>
            </a:pPr>
            <a:r>
              <a:rPr lang="en-GB" sz="2200" dirty="0">
                <a:latin typeface="Helvetica" pitchFamily="2" charset="0"/>
              </a:rPr>
              <a:t>	</a:t>
            </a:r>
            <a:r>
              <a:rPr lang="en-GB" sz="2200" dirty="0">
                <a:effectLst/>
                <a:latin typeface="Helvetica" pitchFamily="2" charset="0"/>
              </a:rPr>
              <a:t> House of Commons Women and Equalities Committee, </a:t>
            </a:r>
            <a:r>
              <a:rPr lang="en-GB" sz="2200" i="1" dirty="0">
                <a:effectLst/>
                <a:latin typeface="Helvetica" pitchFamily="2" charset="0"/>
              </a:rPr>
              <a:t>The rights of cohabiting partners</a:t>
            </a:r>
            <a:r>
              <a:rPr lang="en-GB" sz="2200" dirty="0">
                <a:effectLst/>
                <a:latin typeface="Helvetica" pitchFamily="2" charset="0"/>
              </a:rPr>
              <a:t> (HC 92, 2022), [83] </a:t>
            </a:r>
            <a:r>
              <a:rPr lang="en-GB" i="1" dirty="0">
                <a:latin typeface="Helvetica" pitchFamily="2" charset="0"/>
              </a:rPr>
              <a:t>	</a:t>
            </a:r>
            <a:endParaRPr lang="en-GB" dirty="0">
              <a:effectLst/>
              <a:latin typeface="Helvetica" pitchFamily="2" charset="0"/>
            </a:endParaRPr>
          </a:p>
          <a:p>
            <a:pPr marL="0" indent="0">
              <a:buNone/>
            </a:pPr>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1412965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Women &amp; Equalities Committee: Government Response</a:t>
            </a: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normAutofit fontScale="92500" lnSpcReduction="20000"/>
          </a:bodyPr>
          <a:lstStyle/>
          <a:p>
            <a:pPr marL="0" indent="0">
              <a:buNone/>
            </a:pPr>
            <a:r>
              <a:rPr lang="en-GB" i="1" dirty="0">
                <a:effectLst/>
                <a:latin typeface="Helvetica" pitchFamily="2" charset="0"/>
              </a:rPr>
              <a:t>We reject [the intestacy/FP] recommendation. The Government is of the view that reform of inheritance and family provision rights for cohabitees needs to be considered as part of the wider approach to reform of the law on cohabitation rights, so that a consistent approach is taken. As the Law Commission commented…, ‘this issue has the potential to be divisive and contentious’, for example the recommended reform would have the effect of promoting the interests of cohabitees over </a:t>
            </a:r>
            <a:r>
              <a:rPr lang="en-GB" b="1" i="1" dirty="0">
                <a:effectLst/>
                <a:latin typeface="Helvetica" pitchFamily="2" charset="0"/>
              </a:rPr>
              <a:t>family members</a:t>
            </a:r>
            <a:r>
              <a:rPr lang="en-GB" i="1" dirty="0">
                <a:effectLst/>
                <a:latin typeface="Helvetica" pitchFamily="2" charset="0"/>
              </a:rPr>
              <a:t> of the deceased, potentially including their children. As a result, the Government intends to take a cautious approach in this area and would want to consult ahead of pursuing any reforms. </a:t>
            </a:r>
          </a:p>
          <a:p>
            <a:pPr marL="0" indent="0">
              <a:buNone/>
            </a:pPr>
            <a:r>
              <a:rPr lang="en-GB" dirty="0">
                <a:effectLst/>
                <a:latin typeface="Helvetica" pitchFamily="2" charset="0"/>
              </a:rPr>
              <a:t> 	House of Commons Women and Equalities Committee, </a:t>
            </a:r>
            <a:r>
              <a:rPr lang="en-GB" i="1" dirty="0">
                <a:effectLst/>
                <a:latin typeface="Helvetica" pitchFamily="2" charset="0"/>
              </a:rPr>
              <a:t>The rights of cohabiting partners: Government response to the Committee’s Second Report</a:t>
            </a:r>
            <a:r>
              <a:rPr lang="en-GB" dirty="0">
                <a:effectLst/>
                <a:latin typeface="Helvetica" pitchFamily="2" charset="0"/>
              </a:rPr>
              <a:t> (HC 776, 2022), v (emphasi</a:t>
            </a:r>
            <a:r>
              <a:rPr lang="en-GB" dirty="0">
                <a:latin typeface="Helvetica" pitchFamily="2" charset="0"/>
              </a:rPr>
              <a:t>s added)</a:t>
            </a:r>
            <a:r>
              <a:rPr lang="en-GB" i="1" dirty="0">
                <a:latin typeface="Helvetica" pitchFamily="2" charset="0"/>
              </a:rPr>
              <a:t>	</a:t>
            </a:r>
            <a:endParaRPr lang="en-GB" dirty="0">
              <a:effectLst/>
              <a:latin typeface="Helvetica" pitchFamily="2" charset="0"/>
            </a:endParaRPr>
          </a:p>
          <a:p>
            <a:pPr marL="0" indent="0">
              <a:buNone/>
            </a:pPr>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359073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 Conclusions</a:t>
            </a:r>
            <a:br>
              <a:rPr lang="en-GB" altLang="en-US" dirty="0">
                <a:ea typeface="ＭＳ Ｐゴシック" panose="020B0600070205080204" pitchFamily="34" charset="-128"/>
              </a:rPr>
            </a:b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normAutofit fontScale="92500" lnSpcReduction="10000"/>
          </a:bodyPr>
          <a:lstStyle/>
          <a:p>
            <a:r>
              <a:rPr lang="en-GB" altLang="en-US" dirty="0">
                <a:ea typeface="ＭＳ Ｐゴシック" panose="020B0600070205080204" pitchFamily="34" charset="-128"/>
              </a:rPr>
              <a:t>Cohabitants not as badly treated in Succession Law as in, </a:t>
            </a:r>
            <a:r>
              <a:rPr lang="en-GB" altLang="en-US" dirty="0" err="1">
                <a:ea typeface="ＭＳ Ｐゴシック" panose="020B0600070205080204" pitchFamily="34" charset="-128"/>
              </a:rPr>
              <a:t>eg</a:t>
            </a:r>
            <a:r>
              <a:rPr lang="en-GB" altLang="en-US" dirty="0">
                <a:ea typeface="ＭＳ Ｐゴシック" panose="020B0600070205080204" pitchFamily="34" charset="-128"/>
              </a:rPr>
              <a:t>, inter </a:t>
            </a:r>
            <a:r>
              <a:rPr lang="en-GB" altLang="en-US" dirty="0" err="1">
                <a:ea typeface="ＭＳ Ｐゴシック" panose="020B0600070205080204" pitchFamily="34" charset="-128"/>
              </a:rPr>
              <a:t>vivos</a:t>
            </a:r>
            <a:r>
              <a:rPr lang="en-GB" altLang="en-US" dirty="0">
                <a:ea typeface="ＭＳ Ｐゴシック" panose="020B0600070205080204" pitchFamily="34" charset="-128"/>
              </a:rPr>
              <a:t> breakdown: possibility of family provision claim on intestacy</a:t>
            </a:r>
          </a:p>
          <a:p>
            <a:r>
              <a:rPr lang="en-GB" altLang="en-US" dirty="0">
                <a:ea typeface="ＭＳ Ｐゴシック" panose="020B0600070205080204" pitchFamily="34" charset="-128"/>
              </a:rPr>
              <a:t>But potential need for (threat of) litigation to provide security undesirable</a:t>
            </a:r>
          </a:p>
          <a:p>
            <a:r>
              <a:rPr lang="en-GB" altLang="en-US" dirty="0">
                <a:ea typeface="ＭＳ Ｐゴシック" panose="020B0600070205080204" pitchFamily="34" charset="-128"/>
              </a:rPr>
              <a:t>Should be less political controversy about provision in relationships that subsisted until death: borne out by public opinion evidence considered by Law Com</a:t>
            </a:r>
          </a:p>
          <a:p>
            <a:r>
              <a:rPr lang="en-GB" altLang="en-US" dirty="0">
                <a:ea typeface="ＭＳ Ｐゴシック" panose="020B0600070205080204" pitchFamily="34" charset="-128"/>
              </a:rPr>
              <a:t>Practical problems of defining cohabitant, with definition to be applied by administrator of estate, but hasn’t precluded </a:t>
            </a:r>
            <a:r>
              <a:rPr lang="en-GB" altLang="en-US" dirty="0" err="1">
                <a:ea typeface="ＭＳ Ｐゴシック" panose="020B0600070205080204" pitchFamily="34" charset="-128"/>
              </a:rPr>
              <a:t>eg</a:t>
            </a:r>
            <a:r>
              <a:rPr lang="en-GB" altLang="en-US" dirty="0">
                <a:ea typeface="ＭＳ Ｐゴシック" panose="020B0600070205080204" pitchFamily="34" charset="-128"/>
              </a:rPr>
              <a:t> Administration Act 1969 (NZ), ss 77, 77B </a:t>
            </a:r>
          </a:p>
        </p:txBody>
      </p:sp>
    </p:spTree>
    <p:extLst>
      <p:ext uri="{BB962C8B-B14F-4D97-AF65-F5344CB8AC3E}">
        <p14:creationId xmlns:p14="http://schemas.microsoft.com/office/powerpoint/2010/main" val="2435530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1D7C4CD0-6E5E-AB86-9081-719EB3D6EA83}"/>
              </a:ext>
            </a:extLst>
          </p:cNvPr>
          <p:cNvSpPr txBox="1"/>
          <p:nvPr/>
        </p:nvSpPr>
        <p:spPr>
          <a:xfrm>
            <a:off x="7977336" y="1753431"/>
            <a:ext cx="2160240" cy="2031325"/>
          </a:xfrm>
          <a:prstGeom prst="rect">
            <a:avLst/>
          </a:prstGeom>
          <a:noFill/>
        </p:spPr>
        <p:txBody>
          <a:bodyPr wrap="square">
            <a:spAutoFit/>
          </a:bodyPr>
          <a:lstStyle/>
          <a:p>
            <a:r>
              <a:rPr lang="en-GB" altLang="en-US" sz="1800" dirty="0">
                <a:ea typeface="ＭＳ Ｐゴシック" panose="020B0600070205080204" pitchFamily="34" charset="-128"/>
              </a:rPr>
              <a:t>Reproduced from B Slo</a:t>
            </a:r>
            <a:r>
              <a:rPr lang="en-GB" altLang="en-US" dirty="0"/>
              <a:t>an, </a:t>
            </a:r>
            <a:endParaRPr lang="en-GB" altLang="en-US" i="1" dirty="0"/>
          </a:p>
          <a:p>
            <a:r>
              <a:rPr lang="en-GB" altLang="en-US" sz="1800" i="1" dirty="0">
                <a:ea typeface="ＭＳ Ｐゴシック" panose="020B0600070205080204" pitchFamily="34" charset="-128"/>
              </a:rPr>
              <a:t>Borkowski’s </a:t>
            </a:r>
          </a:p>
          <a:p>
            <a:r>
              <a:rPr lang="en-GB" altLang="en-US" sz="1800" i="1" dirty="0">
                <a:ea typeface="ＭＳ Ｐゴシック" panose="020B0600070205080204" pitchFamily="34" charset="-128"/>
              </a:rPr>
              <a:t>Law of </a:t>
            </a:r>
          </a:p>
          <a:p>
            <a:r>
              <a:rPr lang="en-GB" altLang="en-US" sz="1800" i="1" dirty="0">
                <a:ea typeface="ＭＳ Ｐゴシック" panose="020B0600070205080204" pitchFamily="34" charset="-128"/>
              </a:rPr>
              <a:t>Succession</a:t>
            </a:r>
            <a:r>
              <a:rPr lang="en-GB" altLang="en-US" sz="1800" dirty="0">
                <a:ea typeface="ＭＳ Ｐゴシック" panose="020B0600070205080204" pitchFamily="34" charset="-128"/>
              </a:rPr>
              <a:t> </a:t>
            </a:r>
          </a:p>
          <a:p>
            <a:r>
              <a:rPr lang="en-GB" altLang="en-US" dirty="0"/>
              <a:t>(4th </a:t>
            </a:r>
            <a:r>
              <a:rPr lang="en-GB" altLang="en-US" dirty="0" err="1"/>
              <a:t>edn</a:t>
            </a:r>
            <a:r>
              <a:rPr lang="en-GB" altLang="en-US" dirty="0"/>
              <a:t> OUP, 2020)</a:t>
            </a:r>
            <a:endParaRPr lang="en-GB" altLang="en-US" sz="1800" dirty="0">
              <a:ea typeface="ＭＳ Ｐゴシック" panose="020B0600070205080204" pitchFamily="34" charset="-128"/>
            </a:endParaRPr>
          </a:p>
        </p:txBody>
      </p:sp>
      <p:graphicFrame>
        <p:nvGraphicFramePr>
          <p:cNvPr id="2" name="Content Placeholder 1">
            <a:extLst>
              <a:ext uri="{FF2B5EF4-FFF2-40B4-BE49-F238E27FC236}">
                <a16:creationId xmlns:a16="http://schemas.microsoft.com/office/drawing/2014/main" id="{1D6862B0-21BE-2DEB-61E7-6F0E5D0BF0FE}"/>
              </a:ext>
            </a:extLst>
          </p:cNvPr>
          <p:cNvGraphicFramePr>
            <a:graphicFrameLocks noGrp="1"/>
          </p:cNvGraphicFramePr>
          <p:nvPr>
            <p:ph idx="1"/>
            <p:extLst>
              <p:ext uri="{D42A27DB-BD31-4B8C-83A1-F6EECF244321}">
                <p14:modId xmlns:p14="http://schemas.microsoft.com/office/powerpoint/2010/main" val="4261915054"/>
              </p:ext>
            </p:extLst>
          </p:nvPr>
        </p:nvGraphicFramePr>
        <p:xfrm>
          <a:off x="2437976" y="1412776"/>
          <a:ext cx="5539360" cy="4680517"/>
        </p:xfrm>
        <a:graphic>
          <a:graphicData uri="http://schemas.openxmlformats.org/drawingml/2006/table">
            <a:tbl>
              <a:tblPr firstRow="1" firstCol="1" bandRow="1">
                <a:tableStyleId>{5C22544A-7EE6-4342-B048-85BDC9FD1C3A}</a:tableStyleId>
              </a:tblPr>
              <a:tblGrid>
                <a:gridCol w="2599695">
                  <a:extLst>
                    <a:ext uri="{9D8B030D-6E8A-4147-A177-3AD203B41FA5}">
                      <a16:colId xmlns:a16="http://schemas.microsoft.com/office/drawing/2014/main" val="2567196549"/>
                    </a:ext>
                  </a:extLst>
                </a:gridCol>
                <a:gridCol w="2939665">
                  <a:extLst>
                    <a:ext uri="{9D8B030D-6E8A-4147-A177-3AD203B41FA5}">
                      <a16:colId xmlns:a16="http://schemas.microsoft.com/office/drawing/2014/main" val="1895560988"/>
                    </a:ext>
                  </a:extLst>
                </a:gridCol>
              </a:tblGrid>
              <a:tr h="167779">
                <a:tc>
                  <a:txBody>
                    <a:bodyPr/>
                    <a:lstStyle/>
                    <a:p>
                      <a:r>
                        <a:rPr lang="en-GB" sz="1000">
                          <a:effectLst/>
                        </a:rPr>
                        <a:t>Family Members Left at Death</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Entitlement</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1512485398"/>
                  </a:ext>
                </a:extLst>
              </a:tr>
              <a:tr h="167779">
                <a:tc>
                  <a:txBody>
                    <a:bodyPr/>
                    <a:lstStyle/>
                    <a:p>
                      <a:r>
                        <a:rPr lang="en-GB" sz="1000">
                          <a:effectLst/>
                        </a:rPr>
                        <a:t>Spouse/CP, no issue</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Spouse/CP takes whole estate</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1749360337"/>
                  </a:ext>
                </a:extLst>
              </a:tr>
              <a:tr h="503336">
                <a:tc>
                  <a:txBody>
                    <a:bodyPr/>
                    <a:lstStyle/>
                    <a:p>
                      <a:r>
                        <a:rPr lang="en-GB" sz="1000">
                          <a:effectLst/>
                        </a:rPr>
                        <a:t>Spouse/CP, issue</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dirty="0">
                          <a:effectLst/>
                        </a:rPr>
                        <a:t>Spouse/CP takes personal chattels, fixed net sum (£270k) + interest, half the balance</a:t>
                      </a:r>
                      <a:endParaRPr lang="en-GB" sz="1100" dirty="0">
                        <a:effectLst/>
                      </a:endParaRPr>
                    </a:p>
                    <a:p>
                      <a:r>
                        <a:rPr lang="en-GB" sz="1000" dirty="0">
                          <a:effectLst/>
                        </a:rPr>
                        <a:t>Issue take the remainder (on statutory trusts)</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2140201165"/>
                  </a:ext>
                </a:extLst>
              </a:tr>
              <a:tr h="167779">
                <a:tc>
                  <a:txBody>
                    <a:bodyPr/>
                    <a:lstStyle/>
                    <a:p>
                      <a:r>
                        <a:rPr lang="en-GB" sz="1000">
                          <a:effectLst/>
                        </a:rPr>
                        <a:t>Issue, no spouse/CP</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Issue take whole estate (on statutory trusts)</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3373767463"/>
                  </a:ext>
                </a:extLst>
              </a:tr>
              <a:tr h="326913">
                <a:tc>
                  <a:txBody>
                    <a:bodyPr/>
                    <a:lstStyle/>
                    <a:p>
                      <a:r>
                        <a:rPr lang="en-GB" sz="1000">
                          <a:effectLst/>
                        </a:rPr>
                        <a:t>No spouse/CP, no issue, both parents</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Parents take whole estate in equal shares</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1895792122"/>
                  </a:ext>
                </a:extLst>
              </a:tr>
              <a:tr h="167779">
                <a:tc>
                  <a:txBody>
                    <a:bodyPr/>
                    <a:lstStyle/>
                    <a:p>
                      <a:r>
                        <a:rPr lang="en-GB" sz="1000">
                          <a:effectLst/>
                        </a:rPr>
                        <a:t>No spouse/CP, no issue, one parent</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Parent takes whole estate</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126016991"/>
                  </a:ext>
                </a:extLst>
              </a:tr>
              <a:tr h="503336">
                <a:tc>
                  <a:txBody>
                    <a:bodyPr/>
                    <a:lstStyle/>
                    <a:p>
                      <a:r>
                        <a:rPr lang="en-GB" sz="1000">
                          <a:effectLst/>
                        </a:rPr>
                        <a:t>No spouse/CP, no issue, no parents but 1 of following (or issue where appropriate), in order: </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dirty="0">
                          <a:effectLst/>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1554162780"/>
                  </a:ext>
                </a:extLst>
              </a:tr>
              <a:tr h="503336">
                <a:tc>
                  <a:txBody>
                    <a:bodyPr/>
                    <a:lstStyle/>
                    <a:p>
                      <a:pPr marL="342900" lvl="0" indent="-342900">
                        <a:buFont typeface="+mj-lt"/>
                        <a:buAutoNum type="arabicPeriod"/>
                      </a:pPr>
                      <a:r>
                        <a:rPr lang="en-GB" sz="1000" dirty="0">
                          <a:effectLst/>
                        </a:rPr>
                        <a:t>Siblings of whole blood</a:t>
                      </a:r>
                      <a:endParaRPr lang="en-GB" sz="1100" dirty="0">
                        <a:effectLst/>
                      </a:endParaRPr>
                    </a:p>
                    <a:p>
                      <a:r>
                        <a:rPr lang="en-GB" sz="1000" dirty="0">
                          <a:effectLst/>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Those siblings take whole estate on statutory trust; but if no-one takes absolute interest then see 2.</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2298196034"/>
                  </a:ext>
                </a:extLst>
              </a:tr>
              <a:tr h="503336">
                <a:tc>
                  <a:txBody>
                    <a:bodyPr/>
                    <a:lstStyle/>
                    <a:p>
                      <a:r>
                        <a:rPr lang="en-GB" sz="1000">
                          <a:effectLst/>
                        </a:rPr>
                        <a:t>2. Siblings of half blood (on statutory trusts</a:t>
                      </a:r>
                      <a:endParaRPr lang="en-GB" sz="1100">
                        <a:effectLst/>
                      </a:endParaRPr>
                    </a:p>
                    <a:p>
                      <a:r>
                        <a:rPr lang="en-GB" sz="1000">
                          <a:effectLst/>
                        </a:rPr>
                        <a:t> </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Those siblings take whole estate on statutory trusts; but if no-one takes absolute interest then see 3.</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2528175935"/>
                  </a:ext>
                </a:extLst>
              </a:tr>
              <a:tr h="335558">
                <a:tc>
                  <a:txBody>
                    <a:bodyPr/>
                    <a:lstStyle/>
                    <a:p>
                      <a:r>
                        <a:rPr lang="en-GB" sz="1000">
                          <a:effectLst/>
                        </a:rPr>
                        <a:t>3. Grandparents</a:t>
                      </a:r>
                      <a:endParaRPr lang="en-GB" sz="1100">
                        <a:effectLst/>
                      </a:endParaRPr>
                    </a:p>
                    <a:p>
                      <a:r>
                        <a:rPr lang="en-GB" sz="1000">
                          <a:effectLst/>
                        </a:rPr>
                        <a:t> </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Grandparents take whole estate (in equal shares if &gt; 1); but if no-one left see 4. </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2592753351"/>
                  </a:ext>
                </a:extLst>
              </a:tr>
              <a:tr h="671115">
                <a:tc>
                  <a:txBody>
                    <a:bodyPr/>
                    <a:lstStyle/>
                    <a:p>
                      <a:r>
                        <a:rPr lang="en-GB" sz="1000">
                          <a:effectLst/>
                        </a:rPr>
                        <a:t>4. Aunts &amp; uncles who are siblings of parents of whole blood (on statutory trusts)</a:t>
                      </a:r>
                      <a:endParaRPr lang="en-GB" sz="1100">
                        <a:effectLst/>
                      </a:endParaRPr>
                    </a:p>
                    <a:p>
                      <a:r>
                        <a:rPr lang="en-GB" sz="1000">
                          <a:effectLst/>
                        </a:rPr>
                        <a:t> </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dirty="0">
                          <a:effectLst/>
                        </a:rPr>
                        <a:t>Those aunts &amp; uncles take whole estate on statutory trusts; but if no-one takes absolute interest then see 5.</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181434854"/>
                  </a:ext>
                </a:extLst>
              </a:tr>
              <a:tr h="335558">
                <a:tc>
                  <a:txBody>
                    <a:bodyPr/>
                    <a:lstStyle/>
                    <a:p>
                      <a:r>
                        <a:rPr lang="en-GB" sz="1000">
                          <a:effectLst/>
                        </a:rPr>
                        <a:t>5. Aunts &amp; uncles who are siblings of parents of half blood</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a:effectLst/>
                        </a:rPr>
                        <a:t>Those aunts &amp; uncles take whole estate on statutory trusts</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694096620"/>
                  </a:ext>
                </a:extLst>
              </a:tr>
              <a:tr h="326913">
                <a:tc>
                  <a:txBody>
                    <a:bodyPr/>
                    <a:lstStyle/>
                    <a:p>
                      <a:r>
                        <a:rPr lang="en-GB" sz="1000">
                          <a:effectLst/>
                        </a:rPr>
                        <a:t>No persons in forgoing categories</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tc>
                  <a:txBody>
                    <a:bodyPr/>
                    <a:lstStyle/>
                    <a:p>
                      <a:r>
                        <a:rPr lang="en-GB" sz="1000" dirty="0">
                          <a:effectLst/>
                        </a:rPr>
                        <a:t>Crown etc takes whole estate as bona vacantia</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3994" marR="63994" marT="0" marB="0"/>
                </a:tc>
                <a:extLst>
                  <a:ext uri="{0D108BD9-81ED-4DB2-BD59-A6C34878D82A}">
                    <a16:rowId xmlns:a16="http://schemas.microsoft.com/office/drawing/2014/main" val="4240633615"/>
                  </a:ext>
                </a:extLst>
              </a:tr>
            </a:tbl>
          </a:graphicData>
        </a:graphic>
      </p:graphicFrame>
      <p:sp>
        <p:nvSpPr>
          <p:cNvPr id="4" name="TextBox 3">
            <a:extLst>
              <a:ext uri="{FF2B5EF4-FFF2-40B4-BE49-F238E27FC236}">
                <a16:creationId xmlns:a16="http://schemas.microsoft.com/office/drawing/2014/main" id="{6EFF1A4F-CFB9-04CA-8C21-AB81D934C3CB}"/>
              </a:ext>
            </a:extLst>
          </p:cNvPr>
          <p:cNvSpPr txBox="1"/>
          <p:nvPr/>
        </p:nvSpPr>
        <p:spPr>
          <a:xfrm>
            <a:off x="215900" y="1616188"/>
            <a:ext cx="2160240" cy="1200329"/>
          </a:xfrm>
          <a:prstGeom prst="rect">
            <a:avLst/>
          </a:prstGeom>
          <a:noFill/>
        </p:spPr>
        <p:txBody>
          <a:bodyPr wrap="square">
            <a:spAutoFit/>
          </a:bodyPr>
          <a:lstStyle/>
          <a:p>
            <a:r>
              <a:rPr lang="en-GB" altLang="en-US" sz="1800" dirty="0">
                <a:ea typeface="ＭＳ Ｐゴシック" panose="020B0600070205080204" pitchFamily="34" charset="-128"/>
              </a:rPr>
              <a:t>Representation of Administration of Estates Act 1925, s 46:</a:t>
            </a:r>
          </a:p>
        </p:txBody>
      </p:sp>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Intestacy Rules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Cohabitants &amp; Will-Making</a:t>
            </a: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r>
              <a:rPr lang="en-GB" dirty="0">
                <a:latin typeface="Arial" panose="020B0604020202020204" pitchFamily="34" charset="0"/>
              </a:rPr>
              <a:t>‘…</a:t>
            </a:r>
            <a:r>
              <a:rPr lang="en-GB" dirty="0">
                <a:effectLst/>
                <a:latin typeface="Arial" panose="020B0604020202020204" pitchFamily="34" charset="0"/>
              </a:rPr>
              <a:t>it has been suggested that 40% of the adult population do not have a will’ (Law Commission, </a:t>
            </a:r>
            <a:r>
              <a:rPr lang="en-GB" i="1" dirty="0">
                <a:effectLst/>
                <a:latin typeface="Arial" panose="020B0604020202020204" pitchFamily="34" charset="0"/>
              </a:rPr>
              <a:t>Making A Will</a:t>
            </a:r>
            <a:r>
              <a:rPr lang="en-GB" dirty="0">
                <a:effectLst/>
                <a:latin typeface="Arial" panose="020B0604020202020204" pitchFamily="34" charset="0"/>
              </a:rPr>
              <a:t> (Consultation Paper 231, 2017), [1.1])</a:t>
            </a:r>
          </a:p>
          <a:p>
            <a:r>
              <a:rPr lang="en-GB" dirty="0">
                <a:effectLst/>
                <a:latin typeface="Arial" panose="020B0604020202020204" pitchFamily="34" charset="0"/>
              </a:rPr>
              <a:t>‘…survey [evidence] suggests that wills are made typically by middle-aged or older, middle-class, married/civilly partnered (whether formerly or currently) property owners. The typical intestate is more likely to be single or cohabiting, to have less property to leave and to belong to a less privileged socio-economic </a:t>
            </a:r>
            <a:r>
              <a:rPr lang="en-GB" dirty="0" err="1">
                <a:effectLst/>
                <a:latin typeface="Arial" panose="020B0604020202020204" pitchFamily="34" charset="0"/>
              </a:rPr>
              <a:t>class’</a:t>
            </a:r>
            <a:r>
              <a:rPr lang="en-GB" dirty="0">
                <a:effectLst/>
                <a:latin typeface="Arial" panose="020B0604020202020204" pitchFamily="34" charset="0"/>
              </a:rPr>
              <a:t> </a:t>
            </a:r>
            <a:r>
              <a:rPr lang="en-GB" dirty="0">
                <a:latin typeface="Arial" panose="020B0604020202020204" pitchFamily="34" charset="0"/>
              </a:rPr>
              <a:t>(</a:t>
            </a:r>
            <a:r>
              <a:rPr lang="en-GB" i="1" dirty="0">
                <a:latin typeface="Arial" panose="020B0604020202020204" pitchFamily="34" charset="0"/>
              </a:rPr>
              <a:t>Borkowski</a:t>
            </a:r>
            <a:r>
              <a:rPr lang="en-GB" dirty="0">
                <a:latin typeface="Arial" panose="020B0604020202020204" pitchFamily="34" charset="0"/>
              </a:rPr>
              <a:t>, 18)</a:t>
            </a:r>
          </a:p>
          <a:p>
            <a:r>
              <a:rPr lang="en-GB" dirty="0">
                <a:effectLst/>
                <a:latin typeface="Arial" panose="020B0604020202020204" pitchFamily="34" charset="0"/>
              </a:rPr>
              <a:t>Significance of common-law marriage myth</a:t>
            </a:r>
          </a:p>
          <a:p>
            <a:endParaRPr lang="en-GB" dirty="0">
              <a:effectLst/>
              <a:latin typeface="Arial" panose="020B0604020202020204" pitchFamily="34" charset="0"/>
            </a:endParaRPr>
          </a:p>
          <a:p>
            <a:endParaRPr lang="en-GB" dirty="0">
              <a:effectLst/>
              <a:latin typeface="Arial" panose="020B0604020202020204" pitchFamily="34" charset="0"/>
            </a:endParaRPr>
          </a:p>
          <a:p>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446384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Availability of Family Provision Claim - I</a:t>
            </a: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normAutofit fontScale="92500"/>
          </a:bodyPr>
          <a:lstStyle/>
          <a:p>
            <a:pPr marL="0" indent="0">
              <a:buNone/>
            </a:pPr>
            <a:r>
              <a:rPr lang="en-GB" altLang="en-US" dirty="0">
                <a:ea typeface="ＭＳ Ｐゴシック" panose="020B0600070205080204" pitchFamily="34" charset="-128"/>
              </a:rPr>
              <a:t>Inheritance (Provision for Family and Dependants) Act 1975, s 1(1):</a:t>
            </a:r>
          </a:p>
          <a:p>
            <a:pPr marL="0" indent="0">
              <a:buNone/>
            </a:pPr>
            <a:r>
              <a:rPr lang="en-GB" altLang="en-US" i="1" dirty="0">
                <a:ea typeface="ＭＳ Ｐゴシック" panose="020B0600070205080204" pitchFamily="34" charset="-128"/>
              </a:rPr>
              <a:t>Where after the commencement of this Act a person dies domiciled in England and Wales and is survived by any of the following persons:—…</a:t>
            </a:r>
          </a:p>
          <a:p>
            <a:pPr marL="0" indent="0">
              <a:buNone/>
            </a:pPr>
            <a:r>
              <a:rPr lang="en-GB" altLang="en-US" i="1" dirty="0">
                <a:ea typeface="ＭＳ Ｐゴシック" panose="020B0600070205080204" pitchFamily="34" charset="-128"/>
              </a:rPr>
              <a:t>(</a:t>
            </a:r>
            <a:r>
              <a:rPr lang="en-GB" altLang="en-US" i="1" dirty="0" err="1">
                <a:ea typeface="ＭＳ Ｐゴシック" panose="020B0600070205080204" pitchFamily="34" charset="-128"/>
              </a:rPr>
              <a:t>ba</a:t>
            </a:r>
            <a:r>
              <a:rPr lang="en-GB" altLang="en-US" i="1" dirty="0">
                <a:ea typeface="ＭＳ Ｐゴシック" panose="020B0600070205080204" pitchFamily="34" charset="-128"/>
              </a:rPr>
              <a:t>) any person…to whom subsection (1A)  below applies;…</a:t>
            </a:r>
          </a:p>
          <a:p>
            <a:pPr marL="0" indent="0">
              <a:buNone/>
            </a:pPr>
            <a:r>
              <a:rPr lang="en-GB" altLang="en-US" i="1" dirty="0">
                <a:ea typeface="ＭＳ Ｐゴシック" panose="020B0600070205080204" pitchFamily="34" charset="-128"/>
              </a:rPr>
              <a:t>that person may apply to the court for an order under section 2 of this Act on the ground that the disposition of the deceased’s estate effected by his will or the law relating to intestacy, or the combination of his will and that law, is not such as to make reasonable financial provision for the applicant. </a:t>
            </a:r>
          </a:p>
          <a:p>
            <a:pPr marL="0" indent="0">
              <a:buNone/>
            </a:pPr>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4052929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Availability of Family Provision Claim - II</a:t>
            </a: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normAutofit fontScale="92500" lnSpcReduction="10000"/>
          </a:bodyPr>
          <a:lstStyle/>
          <a:p>
            <a:pPr marL="0" indent="0">
              <a:buNone/>
            </a:pPr>
            <a:r>
              <a:rPr lang="en-GB" altLang="en-US" dirty="0">
                <a:ea typeface="ＭＳ Ｐゴシック" panose="020B0600070205080204" pitchFamily="34" charset="-128"/>
              </a:rPr>
              <a:t>Inheritance (Provision for Family and Dependants) Act 1975, s 1(1A):</a:t>
            </a:r>
          </a:p>
          <a:p>
            <a:pPr marL="0" indent="0">
              <a:buNone/>
            </a:pPr>
            <a:r>
              <a:rPr lang="en-GB" i="1" kern="100" dirty="0">
                <a:effectLst/>
                <a:latin typeface="Arial" panose="020B0604020202020204" pitchFamily="34" charset="0"/>
                <a:ea typeface="Calibri" panose="020F0502020204030204" pitchFamily="34" charset="0"/>
                <a:cs typeface="Arial" panose="020B0604020202020204" pitchFamily="34" charset="0"/>
              </a:rPr>
              <a:t>This subsection applies to a person if the deceased died on or after 1st January 1996 and, during the whole of the period of two years ending immediately before the date when the deceased died, the person was living—</a:t>
            </a:r>
          </a:p>
          <a:p>
            <a:pPr marL="0" indent="0">
              <a:buNone/>
            </a:pPr>
            <a:r>
              <a:rPr lang="en-GB" i="1" kern="100" dirty="0">
                <a:effectLst/>
                <a:latin typeface="Arial" panose="020B0604020202020204" pitchFamily="34" charset="0"/>
                <a:ea typeface="Calibri" panose="020F0502020204030204" pitchFamily="34" charset="0"/>
                <a:cs typeface="Arial" panose="020B0604020202020204" pitchFamily="34" charset="0"/>
              </a:rPr>
              <a:t>(a) in the same household as the deceased, and</a:t>
            </a:r>
          </a:p>
          <a:p>
            <a:pPr marL="0" indent="0">
              <a:buNone/>
            </a:pPr>
            <a:r>
              <a:rPr lang="en-GB" i="1" kern="100" dirty="0">
                <a:effectLst/>
                <a:latin typeface="Arial" panose="020B0604020202020204" pitchFamily="34" charset="0"/>
                <a:ea typeface="Calibri" panose="020F0502020204030204" pitchFamily="34" charset="0"/>
                <a:cs typeface="Arial" panose="020B0604020202020204" pitchFamily="34" charset="0"/>
              </a:rPr>
              <a:t>(b) as if that person and the deceased were a married couple or civil partners.</a:t>
            </a:r>
          </a:p>
          <a:p>
            <a:pPr marL="0" indent="0">
              <a:buNone/>
            </a:pPr>
            <a:r>
              <a:rPr lang="en-GB" kern="100" dirty="0">
                <a:effectLst/>
                <a:latin typeface="Arial" panose="020B0604020202020204" pitchFamily="34" charset="0"/>
                <a:ea typeface="Calibri" panose="020F0502020204030204" pitchFamily="34" charset="0"/>
                <a:cs typeface="Arial" panose="020B0604020202020204" pitchFamily="34" charset="0"/>
              </a:rPr>
              <a:t> </a:t>
            </a:r>
          </a:p>
          <a:p>
            <a:pPr marL="0" indent="0">
              <a:buNone/>
            </a:pPr>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1294503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Law Commission on Intestacy - I</a:t>
            </a: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i="1" dirty="0">
                <a:effectLst/>
                <a:latin typeface="Helvetica" pitchFamily="2" charset="0"/>
              </a:rPr>
              <a:t>We recommend that a qualifying cohabitant should have the same entitlement</a:t>
            </a:r>
            <a:r>
              <a:rPr lang="en-GB" dirty="0">
                <a:latin typeface="Helvetica" pitchFamily="2" charset="0"/>
              </a:rPr>
              <a:t> </a:t>
            </a:r>
            <a:r>
              <a:rPr lang="en-GB" i="1" dirty="0">
                <a:effectLst/>
                <a:latin typeface="Helvetica" pitchFamily="2" charset="0"/>
              </a:rPr>
              <a:t>under the intestacy rules as a spouse.</a:t>
            </a:r>
          </a:p>
          <a:p>
            <a:pPr marL="0" indent="0">
              <a:buNone/>
            </a:pPr>
            <a:r>
              <a:rPr lang="en-GB" i="1" dirty="0">
                <a:latin typeface="Helvetica" pitchFamily="2" charset="0"/>
              </a:rPr>
              <a:t>	</a:t>
            </a:r>
            <a:r>
              <a:rPr lang="en-GB" dirty="0">
                <a:latin typeface="Helvetica" pitchFamily="2" charset="0"/>
              </a:rPr>
              <a:t>Law Commission, </a:t>
            </a:r>
            <a:r>
              <a:rPr lang="en-GB" i="1" dirty="0">
                <a:latin typeface="Helvetica" pitchFamily="2" charset="0"/>
              </a:rPr>
              <a:t>Intestacy and Family Provision Claims on 	Death</a:t>
            </a:r>
            <a:r>
              <a:rPr lang="en-GB" dirty="0">
                <a:latin typeface="Helvetica" pitchFamily="2" charset="0"/>
              </a:rPr>
              <a:t> (Law Com No 331, 2011), [8.42]</a:t>
            </a:r>
            <a:endParaRPr lang="en-GB" i="1" dirty="0">
              <a:latin typeface="Helvetica" pitchFamily="2" charset="0"/>
            </a:endParaRPr>
          </a:p>
          <a:p>
            <a:pPr marL="0" indent="0">
              <a:buNone/>
            </a:pPr>
            <a:r>
              <a:rPr lang="en-GB" i="1" dirty="0">
                <a:effectLst/>
                <a:latin typeface="Helvetica" pitchFamily="2" charset="0"/>
              </a:rPr>
              <a:t>We recommend that a person can be a qualifying cohabitant in relation to a</a:t>
            </a:r>
            <a:r>
              <a:rPr lang="en-GB" dirty="0">
                <a:latin typeface="Helvetica" pitchFamily="2" charset="0"/>
              </a:rPr>
              <a:t> </a:t>
            </a:r>
            <a:r>
              <a:rPr lang="en-GB" i="1" dirty="0">
                <a:effectLst/>
                <a:latin typeface="Helvetica" pitchFamily="2" charset="0"/>
              </a:rPr>
              <a:t>person who died intestate only if the deceased was not married or in a civil</a:t>
            </a:r>
            <a:r>
              <a:rPr lang="en-GB" dirty="0">
                <a:latin typeface="Helvetica" pitchFamily="2" charset="0"/>
              </a:rPr>
              <a:t> </a:t>
            </a:r>
            <a:r>
              <a:rPr lang="en-GB" i="1" dirty="0">
                <a:effectLst/>
                <a:latin typeface="Helvetica" pitchFamily="2" charset="0"/>
              </a:rPr>
              <a:t>partnership immediately before his or her death.</a:t>
            </a:r>
          </a:p>
          <a:p>
            <a:pPr marL="0" indent="0">
              <a:buNone/>
            </a:pPr>
            <a:r>
              <a:rPr lang="en-GB" i="1" dirty="0">
                <a:latin typeface="Helvetica" pitchFamily="2" charset="0"/>
              </a:rPr>
              <a:t>	</a:t>
            </a:r>
            <a:r>
              <a:rPr lang="en-GB" dirty="0">
                <a:latin typeface="Helvetica" pitchFamily="2" charset="0"/>
              </a:rPr>
              <a:t>Law Com 331, [8.68]</a:t>
            </a:r>
            <a:endParaRPr lang="en-GB" dirty="0">
              <a:effectLst/>
              <a:latin typeface="Helvetica" pitchFamily="2" charset="0"/>
            </a:endParaRPr>
          </a:p>
          <a:p>
            <a:pPr marL="0" indent="0">
              <a:buNone/>
            </a:pPr>
            <a:endParaRPr lang="en-GB" dirty="0">
              <a:effectLst/>
              <a:latin typeface="Helvetica" pitchFamily="2" charset="0"/>
            </a:endParaRPr>
          </a:p>
        </p:txBody>
      </p:sp>
    </p:spTree>
    <p:extLst>
      <p:ext uri="{BB962C8B-B14F-4D97-AF65-F5344CB8AC3E}">
        <p14:creationId xmlns:p14="http://schemas.microsoft.com/office/powerpoint/2010/main" val="552884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Law Commission on Intestacy - II</a:t>
            </a: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i="1" dirty="0">
                <a:effectLst/>
                <a:latin typeface="Helvetica" pitchFamily="2" charset="0"/>
              </a:rPr>
              <a:t>We recommend that, where the deceased died intestate, a person who was,</a:t>
            </a:r>
            <a:r>
              <a:rPr lang="en-GB" dirty="0">
                <a:latin typeface="Helvetica" pitchFamily="2" charset="0"/>
              </a:rPr>
              <a:t> </a:t>
            </a:r>
            <a:r>
              <a:rPr lang="en-GB" i="1" dirty="0">
                <a:effectLst/>
                <a:latin typeface="Helvetica" pitchFamily="2" charset="0"/>
              </a:rPr>
              <a:t>during the whole of the period of </a:t>
            </a:r>
            <a:r>
              <a:rPr lang="en-GB" b="1" i="1" dirty="0">
                <a:effectLst/>
                <a:latin typeface="Helvetica" pitchFamily="2" charset="0"/>
              </a:rPr>
              <a:t>five</a:t>
            </a:r>
            <a:r>
              <a:rPr lang="en-GB" i="1" dirty="0">
                <a:effectLst/>
                <a:latin typeface="Helvetica" pitchFamily="2" charset="0"/>
              </a:rPr>
              <a:t> years ending immediately before the</a:t>
            </a:r>
            <a:r>
              <a:rPr lang="en-GB" dirty="0">
                <a:latin typeface="Helvetica" pitchFamily="2" charset="0"/>
              </a:rPr>
              <a:t> </a:t>
            </a:r>
            <a:r>
              <a:rPr lang="en-GB" i="1" dirty="0">
                <a:effectLst/>
                <a:latin typeface="Helvetica" pitchFamily="2" charset="0"/>
              </a:rPr>
              <a:t>deceased’s death, living:</a:t>
            </a:r>
            <a:endParaRPr lang="en-GB" dirty="0">
              <a:effectLst/>
              <a:latin typeface="Helvetica" pitchFamily="2" charset="0"/>
            </a:endParaRPr>
          </a:p>
          <a:p>
            <a:pPr marL="0" indent="0">
              <a:buNone/>
            </a:pPr>
            <a:r>
              <a:rPr lang="en-GB" i="1" dirty="0">
                <a:effectLst/>
                <a:latin typeface="Helvetica" pitchFamily="2" charset="0"/>
              </a:rPr>
              <a:t>(1) in the same household as the deceased; and</a:t>
            </a:r>
            <a:endParaRPr lang="en-GB" dirty="0">
              <a:effectLst/>
              <a:latin typeface="Helvetica" pitchFamily="2" charset="0"/>
            </a:endParaRPr>
          </a:p>
          <a:p>
            <a:pPr marL="0" indent="0">
              <a:buNone/>
            </a:pPr>
            <a:r>
              <a:rPr lang="en-GB" i="1" dirty="0">
                <a:effectLst/>
                <a:latin typeface="Helvetica" pitchFamily="2" charset="0"/>
              </a:rPr>
              <a:t>(2) as the deceased’s spouse</a:t>
            </a:r>
            <a:endParaRPr lang="en-GB" dirty="0">
              <a:effectLst/>
              <a:latin typeface="Helvetica" pitchFamily="2" charset="0"/>
            </a:endParaRPr>
          </a:p>
          <a:p>
            <a:pPr marL="0" indent="0">
              <a:buNone/>
            </a:pPr>
            <a:r>
              <a:rPr lang="en-GB" i="1" dirty="0">
                <a:effectLst/>
                <a:latin typeface="Helvetica" pitchFamily="2" charset="0"/>
              </a:rPr>
              <a:t>should be a qualifying cohabitant in relation to the deceased.</a:t>
            </a:r>
            <a:endParaRPr lang="en-GB" dirty="0">
              <a:effectLst/>
              <a:latin typeface="Helvetica" pitchFamily="2" charset="0"/>
            </a:endParaRPr>
          </a:p>
          <a:p>
            <a:pPr marL="0" indent="0">
              <a:buNone/>
            </a:pPr>
            <a:r>
              <a:rPr lang="en-GB" dirty="0">
                <a:effectLst/>
                <a:latin typeface="Helvetica" pitchFamily="2" charset="0"/>
              </a:rPr>
              <a:t>	Law Com 331, [8.68] (emphasis added)</a:t>
            </a:r>
          </a:p>
        </p:txBody>
      </p:sp>
    </p:spTree>
    <p:extLst>
      <p:ext uri="{BB962C8B-B14F-4D97-AF65-F5344CB8AC3E}">
        <p14:creationId xmlns:p14="http://schemas.microsoft.com/office/powerpoint/2010/main" val="2218364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Law Commission on Intestacy - III</a:t>
            </a: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i="1" dirty="0">
                <a:effectLst/>
                <a:latin typeface="Helvetica" pitchFamily="2" charset="0"/>
              </a:rPr>
              <a:t>We recommend that, where the deceased died intestate, a person who was, during the whole of the period of </a:t>
            </a:r>
            <a:r>
              <a:rPr lang="en-GB" b="1" i="1" dirty="0">
                <a:effectLst/>
                <a:latin typeface="Helvetica" pitchFamily="2" charset="0"/>
              </a:rPr>
              <a:t>two</a:t>
            </a:r>
            <a:r>
              <a:rPr lang="en-GB" i="1" dirty="0">
                <a:effectLst/>
                <a:latin typeface="Helvetica" pitchFamily="2" charset="0"/>
              </a:rPr>
              <a:t> years ending immediately before the deceased’s death, living: [as before]…should be a qualifying cohabitant in relation to the deceased if that person is also:</a:t>
            </a:r>
          </a:p>
          <a:p>
            <a:pPr marL="0" indent="0">
              <a:buNone/>
            </a:pPr>
            <a:r>
              <a:rPr lang="en-GB" i="1" dirty="0">
                <a:effectLst/>
                <a:latin typeface="Helvetica" pitchFamily="2" charset="0"/>
              </a:rPr>
              <a:t>(1) the father or mother of a child of the deceased born on or before the date of the deceased’s death; and</a:t>
            </a:r>
          </a:p>
          <a:p>
            <a:pPr marL="0" indent="0">
              <a:buNone/>
            </a:pPr>
            <a:r>
              <a:rPr lang="en-GB" i="1" dirty="0">
                <a:effectLst/>
                <a:latin typeface="Helvetica" pitchFamily="2" charset="0"/>
              </a:rPr>
              <a:t>(2) living with the child in the same household as the deceased at the date of the deceased’s death.</a:t>
            </a:r>
          </a:p>
          <a:p>
            <a:pPr marL="0" indent="0">
              <a:buNone/>
            </a:pPr>
            <a:r>
              <a:rPr lang="en-GB" dirty="0">
                <a:effectLst/>
                <a:latin typeface="Helvetica" pitchFamily="2" charset="0"/>
              </a:rPr>
              <a:t>	Law Com 331, [8.102] (emphasis added)</a:t>
            </a:r>
          </a:p>
        </p:txBody>
      </p:sp>
    </p:spTree>
    <p:extLst>
      <p:ext uri="{BB962C8B-B14F-4D97-AF65-F5344CB8AC3E}">
        <p14:creationId xmlns:p14="http://schemas.microsoft.com/office/powerpoint/2010/main" val="1243436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B5E36DF0-A6C6-0EB1-0977-DFF4C4F8D41D}"/>
              </a:ext>
            </a:extLst>
          </p:cNvPr>
          <p:cNvSpPr>
            <a:spLocks noGrp="1" noChangeArrowheads="1"/>
          </p:cNvSpPr>
          <p:nvPr>
            <p:ph type="title"/>
          </p:nvPr>
        </p:nvSpPr>
        <p:spPr/>
        <p:txBody>
          <a:bodyPr/>
          <a:lstStyle/>
          <a:p>
            <a:pPr eaLnBrk="1" hangingPunct="1"/>
            <a:r>
              <a:rPr lang="en-GB" altLang="en-US" dirty="0">
                <a:ea typeface="ＭＳ Ｐゴシック" panose="020B0600070205080204" pitchFamily="34" charset="-128"/>
              </a:rPr>
              <a:t>Law Commission on Intestacy</a:t>
            </a:r>
            <a:br>
              <a:rPr lang="en-GB" altLang="en-US" dirty="0">
                <a:ea typeface="ＭＳ Ｐゴシック" panose="020B0600070205080204" pitchFamily="34" charset="-128"/>
              </a:rPr>
            </a:br>
            <a:endParaRPr lang="en-GB" altLang="en-US" dirty="0">
              <a:ea typeface="ＭＳ Ｐゴシック" panose="020B0600070205080204" pitchFamily="34" charset="-128"/>
            </a:endParaRPr>
          </a:p>
        </p:txBody>
      </p:sp>
      <p:pic>
        <p:nvPicPr>
          <p:cNvPr id="18434" name="Picture 6" descr="Graphical user interface&#10;&#10;">
            <a:extLst>
              <a:ext uri="{FF2B5EF4-FFF2-40B4-BE49-F238E27FC236}">
                <a16:creationId xmlns:a16="http://schemas.microsoft.com/office/drawing/2014/main" id="{E2027894-50C3-5A15-50BA-081FE7BDA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6224588"/>
            <a:ext cx="27559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Content Placeholder 4">
            <a:extLst>
              <a:ext uri="{FF2B5EF4-FFF2-40B4-BE49-F238E27FC236}">
                <a16:creationId xmlns:a16="http://schemas.microsoft.com/office/drawing/2014/main" id="{A9318861-4AF4-516D-413A-AC6894A21483}"/>
              </a:ext>
            </a:extLst>
          </p:cNvPr>
          <p:cNvSpPr>
            <a:spLocks noGrp="1" noChangeArrowheads="1"/>
          </p:cNvSpPr>
          <p:nvPr>
            <p:ph idx="1"/>
          </p:nvPr>
        </p:nvSpPr>
        <p:spPr/>
        <p:txBody>
          <a:bodyPr/>
          <a:lstStyle/>
          <a:p>
            <a:pPr marL="0" indent="0">
              <a:buNone/>
            </a:pPr>
            <a:r>
              <a:rPr lang="en-GB" i="1" dirty="0">
                <a:effectLst/>
                <a:latin typeface="Helvetica" pitchFamily="2" charset="0"/>
              </a:rPr>
              <a:t>The Commission justified their 2011 recommendations on the basis inter alia that cohabitation was increasing in prevalence and social acceptability; that many people believe that cohabitants will be treated as though they were spouses for this and other purposes (causing ‘[r]</a:t>
            </a:r>
            <a:r>
              <a:rPr lang="en-GB" i="1" dirty="0" err="1">
                <a:effectLst/>
                <a:latin typeface="Helvetica" pitchFamily="2" charset="0"/>
              </a:rPr>
              <a:t>eal</a:t>
            </a:r>
            <a:r>
              <a:rPr lang="en-GB" i="1" dirty="0">
                <a:effectLst/>
                <a:latin typeface="Helvetica" pitchFamily="2" charset="0"/>
              </a:rPr>
              <a:t> hardship’ when the mistake is realized:…); and that ‘it is neither practicable nor desirable for so many partners [as are affected] to have to make (or threaten to make) a family provision claim’…</a:t>
            </a:r>
            <a:r>
              <a:rPr lang="en-GB" dirty="0">
                <a:effectLst/>
                <a:latin typeface="Helvetica" pitchFamily="2" charset="0"/>
              </a:rPr>
              <a:t>	</a:t>
            </a:r>
            <a:endParaRPr lang="en-GB" dirty="0">
              <a:latin typeface="Helvetica" pitchFamily="2" charset="0"/>
            </a:endParaRPr>
          </a:p>
          <a:p>
            <a:pPr marL="0" indent="0">
              <a:buNone/>
            </a:pPr>
            <a:r>
              <a:rPr lang="en-GB" dirty="0">
                <a:effectLst/>
                <a:latin typeface="Helvetica" pitchFamily="2" charset="0"/>
              </a:rPr>
              <a:t>	</a:t>
            </a:r>
            <a:r>
              <a:rPr lang="en-GB" i="1" dirty="0">
                <a:effectLst/>
                <a:latin typeface="Helvetica" pitchFamily="2" charset="0"/>
              </a:rPr>
              <a:t>Borkowski</a:t>
            </a:r>
            <a:r>
              <a:rPr lang="en-GB" dirty="0">
                <a:effectLst/>
                <a:latin typeface="Helvetica" pitchFamily="2" charset="0"/>
              </a:rPr>
              <a:t>, 25-26</a:t>
            </a:r>
          </a:p>
        </p:txBody>
      </p:sp>
    </p:spTree>
    <p:extLst>
      <p:ext uri="{BB962C8B-B14F-4D97-AF65-F5344CB8AC3E}">
        <p14:creationId xmlns:p14="http://schemas.microsoft.com/office/powerpoint/2010/main" val="3213628346"/>
      </p:ext>
    </p:extLst>
  </p:cSld>
  <p:clrMapOvr>
    <a:masterClrMapping/>
  </p:clrMapOvr>
</p:sld>
</file>

<file path=ppt/theme/theme1.xml><?xml version="1.0" encoding="utf-8"?>
<a:theme xmlns:a="http://schemas.openxmlformats.org/drawingml/2006/main" name="blank">
  <a:themeElements>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clrMap bg1="lt1" tx1="dk1" bg2="lt2" tx2="dk2" accent1="accent1" accent2="accent2" accent3="accent3" accent4="accent4" accent5="accent5" accent6="accent6" hlink="hlink" folHlink="folHlink"/>
    </a:extraClrScheme>
    <a:extraClrScheme>
      <a:clrScheme name="blank 2">
        <a:dk1>
          <a:srgbClr val="003E72"/>
        </a:dk1>
        <a:lt1>
          <a:srgbClr val="FFFFFF"/>
        </a:lt1>
        <a:dk2>
          <a:srgbClr val="FFFFFF"/>
        </a:dk2>
        <a:lt2>
          <a:srgbClr val="83AFB4"/>
        </a:lt2>
        <a:accent1>
          <a:srgbClr val="6AADE4"/>
        </a:accent1>
        <a:accent2>
          <a:srgbClr val="EFBD47"/>
        </a:accent2>
        <a:accent3>
          <a:srgbClr val="FFFFFF"/>
        </a:accent3>
        <a:accent4>
          <a:srgbClr val="003460"/>
        </a:accent4>
        <a:accent5>
          <a:srgbClr val="B9D3EF"/>
        </a:accent5>
        <a:accent6>
          <a:srgbClr val="D9AB3F"/>
        </a:accent6>
        <a:hlink>
          <a:srgbClr val="A8B400"/>
        </a:hlink>
        <a:folHlink>
          <a:srgbClr val="6A4061"/>
        </a:folHlink>
      </a:clrScheme>
      <a:clrMap bg1="lt1" tx1="dk1" bg2="lt2" tx2="dk2" accent1="accent1" accent2="accent2" accent3="accent3" accent4="accent4" accent5="accent5" accent6="accent6" hlink="hlink" folHlink="folHlink"/>
    </a:extraClrScheme>
    <a:extraClrScheme>
      <a:clrScheme name="blank 3">
        <a:dk1>
          <a:srgbClr val="003E72"/>
        </a:dk1>
        <a:lt1>
          <a:srgbClr val="FFFFFF"/>
        </a:lt1>
        <a:dk2>
          <a:srgbClr val="FFFFFF"/>
        </a:dk2>
        <a:lt2>
          <a:srgbClr val="156570"/>
        </a:lt2>
        <a:accent1>
          <a:srgbClr val="003E72"/>
        </a:accent1>
        <a:accent2>
          <a:srgbClr val="C84E00"/>
        </a:accent2>
        <a:accent3>
          <a:srgbClr val="FFFFFF"/>
        </a:accent3>
        <a:accent4>
          <a:srgbClr val="003460"/>
        </a:accent4>
        <a:accent5>
          <a:srgbClr val="AAAFBC"/>
        </a:accent5>
        <a:accent6>
          <a:srgbClr val="B54600"/>
        </a:accent6>
        <a:hlink>
          <a:srgbClr val="435125"/>
        </a:hlink>
        <a:folHlink>
          <a:srgbClr val="412D5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2927</TotalTime>
  <Words>1637</Words>
  <Application>Microsoft Macintosh PowerPoint</Application>
  <PresentationFormat>A4 Paper (210x297 mm)</PresentationFormat>
  <Paragraphs>116</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Cambria</vt:lpstr>
      <vt:lpstr>Helvetica</vt:lpstr>
      <vt:lpstr>blank</vt:lpstr>
      <vt:lpstr>Law Commission Intestacy and Family Provision Proposals </vt:lpstr>
      <vt:lpstr>Intestacy Rules</vt:lpstr>
      <vt:lpstr>Cohabitants &amp; Will-Making</vt:lpstr>
      <vt:lpstr>Availability of Family Provision Claim - I</vt:lpstr>
      <vt:lpstr>Availability of Family Provision Claim - II</vt:lpstr>
      <vt:lpstr>Law Commission on Intestacy - I </vt:lpstr>
      <vt:lpstr>Law Commission on Intestacy - II </vt:lpstr>
      <vt:lpstr>Law Commission on Intestacy - III </vt:lpstr>
      <vt:lpstr>Law Commission on Intestacy </vt:lpstr>
      <vt:lpstr>Law Commission on Family Provision - I </vt:lpstr>
      <vt:lpstr>Law Commission on Family Provision -II </vt:lpstr>
      <vt:lpstr>Women &amp; Equalities Committee</vt:lpstr>
      <vt:lpstr>Women &amp; Equalities Committee: Government Response</vt:lpstr>
      <vt:lpstr> Conclusions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Charges for Charges: Home Sales under the Care Act 2014</dc:title>
  <dc:creator>Brian Sloan</dc:creator>
  <cp:lastModifiedBy>Jonathan Laidlow (Arts and Law)</cp:lastModifiedBy>
  <cp:revision>145</cp:revision>
  <cp:lastPrinted>2014-11-14T09:46:50Z</cp:lastPrinted>
  <dcterms:created xsi:type="dcterms:W3CDTF">2018-02-07T09:06:06Z</dcterms:created>
  <dcterms:modified xsi:type="dcterms:W3CDTF">2023-02-24T12:42:41Z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