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42"/>
  </p:notesMasterIdLst>
  <p:handoutMasterIdLst>
    <p:handoutMasterId r:id="rId43"/>
  </p:handoutMasterIdLst>
  <p:sldIdLst>
    <p:sldId id="256" r:id="rId2"/>
    <p:sldId id="358" r:id="rId3"/>
    <p:sldId id="475" r:id="rId4"/>
    <p:sldId id="409" r:id="rId5"/>
    <p:sldId id="419" r:id="rId6"/>
    <p:sldId id="420" r:id="rId7"/>
    <p:sldId id="466" r:id="rId8"/>
    <p:sldId id="434" r:id="rId9"/>
    <p:sldId id="464" r:id="rId10"/>
    <p:sldId id="461" r:id="rId11"/>
    <p:sldId id="437" r:id="rId12"/>
    <p:sldId id="435" r:id="rId13"/>
    <p:sldId id="476" r:id="rId14"/>
    <p:sldId id="439" r:id="rId15"/>
    <p:sldId id="441" r:id="rId16"/>
    <p:sldId id="440" r:id="rId17"/>
    <p:sldId id="474" r:id="rId18"/>
    <p:sldId id="442" r:id="rId19"/>
    <p:sldId id="458" r:id="rId20"/>
    <p:sldId id="467" r:id="rId21"/>
    <p:sldId id="468" r:id="rId22"/>
    <p:sldId id="469" r:id="rId23"/>
    <p:sldId id="470" r:id="rId24"/>
    <p:sldId id="417" r:id="rId25"/>
    <p:sldId id="448" r:id="rId26"/>
    <p:sldId id="462" r:id="rId27"/>
    <p:sldId id="445" r:id="rId28"/>
    <p:sldId id="444" r:id="rId29"/>
    <p:sldId id="447" r:id="rId30"/>
    <p:sldId id="473" r:id="rId31"/>
    <p:sldId id="446" r:id="rId32"/>
    <p:sldId id="451" r:id="rId33"/>
    <p:sldId id="454" r:id="rId34"/>
    <p:sldId id="452" r:id="rId35"/>
    <p:sldId id="453" r:id="rId36"/>
    <p:sldId id="455" r:id="rId37"/>
    <p:sldId id="472" r:id="rId38"/>
    <p:sldId id="457" r:id="rId39"/>
    <p:sldId id="471" r:id="rId40"/>
    <p:sldId id="459" r:id="rId41"/>
  </p:sldIdLst>
  <p:sldSz cx="12192000" cy="68580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oshua Viney Slides - Schedule 1 - fit for modern society" id="{5147DE8D-E479-4581-B736-44D77CDB7C3A}">
          <p14:sldIdLst>
            <p14:sldId id="256"/>
            <p14:sldId id="358"/>
            <p14:sldId id="475"/>
            <p14:sldId id="409"/>
            <p14:sldId id="419"/>
            <p14:sldId id="420"/>
            <p14:sldId id="466"/>
            <p14:sldId id="434"/>
            <p14:sldId id="464"/>
            <p14:sldId id="461"/>
            <p14:sldId id="437"/>
            <p14:sldId id="435"/>
            <p14:sldId id="476"/>
            <p14:sldId id="439"/>
            <p14:sldId id="441"/>
            <p14:sldId id="440"/>
            <p14:sldId id="474"/>
            <p14:sldId id="442"/>
            <p14:sldId id="458"/>
            <p14:sldId id="467"/>
            <p14:sldId id="468"/>
            <p14:sldId id="469"/>
            <p14:sldId id="470"/>
            <p14:sldId id="417"/>
            <p14:sldId id="448"/>
            <p14:sldId id="462"/>
            <p14:sldId id="445"/>
            <p14:sldId id="444"/>
            <p14:sldId id="447"/>
            <p14:sldId id="473"/>
            <p14:sldId id="446"/>
            <p14:sldId id="451"/>
            <p14:sldId id="454"/>
            <p14:sldId id="452"/>
            <p14:sldId id="453"/>
            <p14:sldId id="455"/>
            <p14:sldId id="472"/>
            <p14:sldId id="457"/>
            <p14:sldId id="471"/>
            <p14:sldId id="4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6" autoAdjust="0"/>
    <p:restoredTop sz="58279" autoAdjust="0"/>
  </p:normalViewPr>
  <p:slideViewPr>
    <p:cSldViewPr snapToGrid="0">
      <p:cViewPr varScale="1">
        <p:scale>
          <a:sx n="58" d="100"/>
          <a:sy n="58" d="100"/>
        </p:scale>
        <p:origin x="1016" y="184"/>
      </p:cViewPr>
      <p:guideLst/>
    </p:cSldViewPr>
  </p:slideViewPr>
  <p:outlineViewPr>
    <p:cViewPr>
      <p:scale>
        <a:sx n="33" d="100"/>
        <a:sy n="33" d="100"/>
      </p:scale>
      <p:origin x="0" y="-15592"/>
    </p:cViewPr>
  </p:outlineViewPr>
  <p:notesTextViewPr>
    <p:cViewPr>
      <p:scale>
        <a:sx n="1" d="1"/>
        <a:sy n="1" d="1"/>
      </p:scale>
      <p:origin x="0" y="0"/>
    </p:cViewPr>
  </p:notesTextViewPr>
  <p:notesViewPr>
    <p:cSldViewPr snapToGrid="0">
      <p:cViewPr varScale="1">
        <p:scale>
          <a:sx n="54" d="100"/>
          <a:sy n="54" d="100"/>
        </p:scale>
        <p:origin x="264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4719" cy="467230"/>
          </a:xfrm>
          <a:prstGeom prst="rect">
            <a:avLst/>
          </a:prstGeom>
        </p:spPr>
        <p:txBody>
          <a:bodyPr vert="horz" lIns="94531" tIns="47265" rIns="94531" bIns="47265" rtlCol="0"/>
          <a:lstStyle>
            <a:lvl1pPr algn="l">
              <a:defRPr sz="1200"/>
            </a:lvl1pPr>
          </a:lstStyle>
          <a:p>
            <a:endParaRPr lang="en-GB"/>
          </a:p>
        </p:txBody>
      </p:sp>
      <p:sp>
        <p:nvSpPr>
          <p:cNvPr id="3" name="Date Placeholder 2"/>
          <p:cNvSpPr>
            <a:spLocks noGrp="1"/>
          </p:cNvSpPr>
          <p:nvPr>
            <p:ph type="dt" sz="quarter" idx="1"/>
          </p:nvPr>
        </p:nvSpPr>
        <p:spPr>
          <a:xfrm>
            <a:off x="3979933" y="1"/>
            <a:ext cx="3044719" cy="467230"/>
          </a:xfrm>
          <a:prstGeom prst="rect">
            <a:avLst/>
          </a:prstGeom>
        </p:spPr>
        <p:txBody>
          <a:bodyPr vert="horz" lIns="94531" tIns="47265" rIns="94531" bIns="47265" rtlCol="0"/>
          <a:lstStyle>
            <a:lvl1pPr algn="r">
              <a:defRPr sz="1200"/>
            </a:lvl1pPr>
          </a:lstStyle>
          <a:p>
            <a:endParaRPr lang="en-GB"/>
          </a:p>
        </p:txBody>
      </p:sp>
      <p:sp>
        <p:nvSpPr>
          <p:cNvPr id="4" name="Footer Placeholder 3"/>
          <p:cNvSpPr>
            <a:spLocks noGrp="1"/>
          </p:cNvSpPr>
          <p:nvPr>
            <p:ph type="ftr" sz="quarter" idx="2"/>
          </p:nvPr>
        </p:nvSpPr>
        <p:spPr>
          <a:xfrm>
            <a:off x="3" y="8845046"/>
            <a:ext cx="3044719" cy="467230"/>
          </a:xfrm>
          <a:prstGeom prst="rect">
            <a:avLst/>
          </a:prstGeom>
        </p:spPr>
        <p:txBody>
          <a:bodyPr vert="horz" lIns="94531" tIns="47265" rIns="94531" bIns="47265" rtlCol="0" anchor="b"/>
          <a:lstStyle>
            <a:lvl1pPr algn="l">
              <a:defRPr sz="1200"/>
            </a:lvl1pPr>
          </a:lstStyle>
          <a:p>
            <a:endParaRPr lang="en-GB"/>
          </a:p>
        </p:txBody>
      </p:sp>
      <p:sp>
        <p:nvSpPr>
          <p:cNvPr id="5" name="Slide Number Placeholder 4"/>
          <p:cNvSpPr>
            <a:spLocks noGrp="1"/>
          </p:cNvSpPr>
          <p:nvPr>
            <p:ph type="sldNum" sz="quarter" idx="3"/>
          </p:nvPr>
        </p:nvSpPr>
        <p:spPr>
          <a:xfrm>
            <a:off x="3979933" y="8845046"/>
            <a:ext cx="3044719" cy="467230"/>
          </a:xfrm>
          <a:prstGeom prst="rect">
            <a:avLst/>
          </a:prstGeom>
        </p:spPr>
        <p:txBody>
          <a:bodyPr vert="horz" lIns="94531" tIns="47265" rIns="94531" bIns="47265" rtlCol="0" anchor="b"/>
          <a:lstStyle>
            <a:lvl1pPr algn="r">
              <a:defRPr sz="1200"/>
            </a:lvl1pPr>
          </a:lstStyle>
          <a:p>
            <a:fld id="{799C3BEC-4E58-4C98-ADCF-401C52721D72}" type="slidenum">
              <a:rPr lang="en-GB" smtClean="0"/>
              <a:t>‹#›</a:t>
            </a:fld>
            <a:endParaRPr lang="en-GB"/>
          </a:p>
        </p:txBody>
      </p:sp>
    </p:spTree>
    <p:extLst>
      <p:ext uri="{BB962C8B-B14F-4D97-AF65-F5344CB8AC3E}">
        <p14:creationId xmlns:p14="http://schemas.microsoft.com/office/powerpoint/2010/main" val="19865773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4719" cy="467230"/>
          </a:xfrm>
          <a:prstGeom prst="rect">
            <a:avLst/>
          </a:prstGeom>
        </p:spPr>
        <p:txBody>
          <a:bodyPr vert="horz" lIns="94531" tIns="47265" rIns="94531" bIns="47265" rtlCol="0"/>
          <a:lstStyle>
            <a:lvl1pPr algn="l">
              <a:defRPr sz="1200"/>
            </a:lvl1pPr>
          </a:lstStyle>
          <a:p>
            <a:endParaRPr lang="en-GB"/>
          </a:p>
        </p:txBody>
      </p:sp>
      <p:sp>
        <p:nvSpPr>
          <p:cNvPr id="3" name="Date Placeholder 2"/>
          <p:cNvSpPr>
            <a:spLocks noGrp="1"/>
          </p:cNvSpPr>
          <p:nvPr>
            <p:ph type="dt" idx="1"/>
          </p:nvPr>
        </p:nvSpPr>
        <p:spPr>
          <a:xfrm>
            <a:off x="3979933" y="1"/>
            <a:ext cx="3044719" cy="467230"/>
          </a:xfrm>
          <a:prstGeom prst="rect">
            <a:avLst/>
          </a:prstGeom>
        </p:spPr>
        <p:txBody>
          <a:bodyPr vert="horz" lIns="94531" tIns="47265" rIns="94531" bIns="47265" rtlCol="0"/>
          <a:lstStyle>
            <a:lvl1pPr algn="r">
              <a:defRPr sz="1200"/>
            </a:lvl1pPr>
          </a:lstStyle>
          <a:p>
            <a:endParaRPr lang="en-GB"/>
          </a:p>
        </p:txBody>
      </p:sp>
      <p:sp>
        <p:nvSpPr>
          <p:cNvPr id="4" name="Slide Image Placeholder 3"/>
          <p:cNvSpPr>
            <a:spLocks noGrp="1" noRot="1" noChangeAspect="1"/>
          </p:cNvSpPr>
          <p:nvPr>
            <p:ph type="sldImg" idx="2"/>
          </p:nvPr>
        </p:nvSpPr>
        <p:spPr>
          <a:xfrm>
            <a:off x="720725" y="1166813"/>
            <a:ext cx="5586413" cy="3141662"/>
          </a:xfrm>
          <a:prstGeom prst="rect">
            <a:avLst/>
          </a:prstGeom>
          <a:noFill/>
          <a:ln w="12700">
            <a:solidFill>
              <a:prstClr val="black"/>
            </a:solidFill>
          </a:ln>
        </p:spPr>
        <p:txBody>
          <a:bodyPr vert="horz" lIns="94531" tIns="47265" rIns="94531" bIns="47265" rtlCol="0" anchor="ctr"/>
          <a:lstStyle/>
          <a:p>
            <a:endParaRPr lang="en-GB"/>
          </a:p>
        </p:txBody>
      </p:sp>
      <p:sp>
        <p:nvSpPr>
          <p:cNvPr id="5" name="Notes Placeholder 4"/>
          <p:cNvSpPr>
            <a:spLocks noGrp="1"/>
          </p:cNvSpPr>
          <p:nvPr>
            <p:ph type="body" sz="quarter" idx="3"/>
          </p:nvPr>
        </p:nvSpPr>
        <p:spPr>
          <a:xfrm>
            <a:off x="702628" y="4481534"/>
            <a:ext cx="5621020" cy="3666709"/>
          </a:xfrm>
          <a:prstGeom prst="rect">
            <a:avLst/>
          </a:prstGeom>
        </p:spPr>
        <p:txBody>
          <a:bodyPr vert="horz" lIns="94531" tIns="47265" rIns="94531" bIns="472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8845046"/>
            <a:ext cx="3044719" cy="467230"/>
          </a:xfrm>
          <a:prstGeom prst="rect">
            <a:avLst/>
          </a:prstGeom>
        </p:spPr>
        <p:txBody>
          <a:bodyPr vert="horz" lIns="94531" tIns="47265" rIns="94531" bIns="47265" rtlCol="0" anchor="b"/>
          <a:lstStyle>
            <a:lvl1pPr algn="l">
              <a:defRPr sz="1200"/>
            </a:lvl1pPr>
          </a:lstStyle>
          <a:p>
            <a:endParaRPr lang="en-GB"/>
          </a:p>
        </p:txBody>
      </p:sp>
      <p:sp>
        <p:nvSpPr>
          <p:cNvPr id="7" name="Slide Number Placeholder 6"/>
          <p:cNvSpPr>
            <a:spLocks noGrp="1"/>
          </p:cNvSpPr>
          <p:nvPr>
            <p:ph type="sldNum" sz="quarter" idx="5"/>
          </p:nvPr>
        </p:nvSpPr>
        <p:spPr>
          <a:xfrm>
            <a:off x="3979933" y="8845046"/>
            <a:ext cx="3044719" cy="467230"/>
          </a:xfrm>
          <a:prstGeom prst="rect">
            <a:avLst/>
          </a:prstGeom>
        </p:spPr>
        <p:txBody>
          <a:bodyPr vert="horz" lIns="94531" tIns="47265" rIns="94531" bIns="47265" rtlCol="0" anchor="b"/>
          <a:lstStyle>
            <a:lvl1pPr algn="r">
              <a:defRPr sz="1200"/>
            </a:lvl1pPr>
          </a:lstStyle>
          <a:p>
            <a:fld id="{09A8651A-7E55-4A5C-A056-2C18D4924544}" type="slidenum">
              <a:rPr lang="en-GB" smtClean="0"/>
              <a:t>‹#›</a:t>
            </a:fld>
            <a:endParaRPr lang="en-GB"/>
          </a:p>
        </p:txBody>
      </p:sp>
    </p:spTree>
    <p:extLst>
      <p:ext uri="{BB962C8B-B14F-4D97-AF65-F5344CB8AC3E}">
        <p14:creationId xmlns:p14="http://schemas.microsoft.com/office/powerpoint/2010/main" val="6090664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A8651A-7E55-4A5C-A056-2C18D4924544}" type="slidenum">
              <a:rPr lang="en-GB" smtClean="0"/>
              <a:t>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9207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13</a:t>
            </a:fld>
            <a:endParaRPr lang="en-GB"/>
          </a:p>
        </p:txBody>
      </p:sp>
    </p:spTree>
    <p:extLst>
      <p:ext uri="{BB962C8B-B14F-4D97-AF65-F5344CB8AC3E}">
        <p14:creationId xmlns:p14="http://schemas.microsoft.com/office/powerpoint/2010/main" val="27632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14</a:t>
            </a:fld>
            <a:endParaRPr lang="en-GB"/>
          </a:p>
        </p:txBody>
      </p:sp>
    </p:spTree>
    <p:extLst>
      <p:ext uri="{BB962C8B-B14F-4D97-AF65-F5344CB8AC3E}">
        <p14:creationId xmlns:p14="http://schemas.microsoft.com/office/powerpoint/2010/main" val="110843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15</a:t>
            </a:fld>
            <a:endParaRPr lang="en-GB"/>
          </a:p>
        </p:txBody>
      </p:sp>
    </p:spTree>
    <p:extLst>
      <p:ext uri="{BB962C8B-B14F-4D97-AF65-F5344CB8AC3E}">
        <p14:creationId xmlns:p14="http://schemas.microsoft.com/office/powerpoint/2010/main" val="52088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16</a:t>
            </a:fld>
            <a:endParaRPr lang="en-GB"/>
          </a:p>
        </p:txBody>
      </p:sp>
    </p:spTree>
    <p:extLst>
      <p:ext uri="{BB962C8B-B14F-4D97-AF65-F5344CB8AC3E}">
        <p14:creationId xmlns:p14="http://schemas.microsoft.com/office/powerpoint/2010/main" val="271203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17</a:t>
            </a:fld>
            <a:endParaRPr lang="en-GB"/>
          </a:p>
        </p:txBody>
      </p:sp>
    </p:spTree>
    <p:extLst>
      <p:ext uri="{BB962C8B-B14F-4D97-AF65-F5344CB8AC3E}">
        <p14:creationId xmlns:p14="http://schemas.microsoft.com/office/powerpoint/2010/main" val="139202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18</a:t>
            </a:fld>
            <a:endParaRPr lang="en-GB"/>
          </a:p>
        </p:txBody>
      </p:sp>
    </p:spTree>
    <p:extLst>
      <p:ext uri="{BB962C8B-B14F-4D97-AF65-F5344CB8AC3E}">
        <p14:creationId xmlns:p14="http://schemas.microsoft.com/office/powerpoint/2010/main" val="532636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19</a:t>
            </a:fld>
            <a:endParaRPr lang="en-GB"/>
          </a:p>
        </p:txBody>
      </p:sp>
    </p:spTree>
    <p:extLst>
      <p:ext uri="{BB962C8B-B14F-4D97-AF65-F5344CB8AC3E}">
        <p14:creationId xmlns:p14="http://schemas.microsoft.com/office/powerpoint/2010/main" val="701599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21</a:t>
            </a:fld>
            <a:endParaRPr lang="en-GB"/>
          </a:p>
        </p:txBody>
      </p:sp>
    </p:spTree>
    <p:extLst>
      <p:ext uri="{BB962C8B-B14F-4D97-AF65-F5344CB8AC3E}">
        <p14:creationId xmlns:p14="http://schemas.microsoft.com/office/powerpoint/2010/main" val="325409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22</a:t>
            </a:fld>
            <a:endParaRPr lang="en-GB"/>
          </a:p>
        </p:txBody>
      </p:sp>
    </p:spTree>
    <p:extLst>
      <p:ext uri="{BB962C8B-B14F-4D97-AF65-F5344CB8AC3E}">
        <p14:creationId xmlns:p14="http://schemas.microsoft.com/office/powerpoint/2010/main" val="3335464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23</a:t>
            </a:fld>
            <a:endParaRPr lang="en-GB"/>
          </a:p>
        </p:txBody>
      </p:sp>
    </p:spTree>
    <p:extLst>
      <p:ext uri="{BB962C8B-B14F-4D97-AF65-F5344CB8AC3E}">
        <p14:creationId xmlns:p14="http://schemas.microsoft.com/office/powerpoint/2010/main" val="395067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a:t>
            </a:fld>
            <a:endParaRPr lang="en-GB"/>
          </a:p>
        </p:txBody>
      </p:sp>
    </p:spTree>
    <p:extLst>
      <p:ext uri="{BB962C8B-B14F-4D97-AF65-F5344CB8AC3E}">
        <p14:creationId xmlns:p14="http://schemas.microsoft.com/office/powerpoint/2010/main" val="2265806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26</a:t>
            </a:fld>
            <a:endParaRPr lang="en-GB"/>
          </a:p>
        </p:txBody>
      </p:sp>
    </p:spTree>
    <p:extLst>
      <p:ext uri="{BB962C8B-B14F-4D97-AF65-F5344CB8AC3E}">
        <p14:creationId xmlns:p14="http://schemas.microsoft.com/office/powerpoint/2010/main" val="2226120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27</a:t>
            </a:fld>
            <a:endParaRPr lang="en-GB"/>
          </a:p>
        </p:txBody>
      </p:sp>
    </p:spTree>
    <p:extLst>
      <p:ext uri="{BB962C8B-B14F-4D97-AF65-F5344CB8AC3E}">
        <p14:creationId xmlns:p14="http://schemas.microsoft.com/office/powerpoint/2010/main" val="3705877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28</a:t>
            </a:fld>
            <a:endParaRPr lang="en-GB"/>
          </a:p>
        </p:txBody>
      </p:sp>
    </p:spTree>
    <p:extLst>
      <p:ext uri="{BB962C8B-B14F-4D97-AF65-F5344CB8AC3E}">
        <p14:creationId xmlns:p14="http://schemas.microsoft.com/office/powerpoint/2010/main" val="2578760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29</a:t>
            </a:fld>
            <a:endParaRPr lang="en-GB"/>
          </a:p>
        </p:txBody>
      </p:sp>
    </p:spTree>
    <p:extLst>
      <p:ext uri="{BB962C8B-B14F-4D97-AF65-F5344CB8AC3E}">
        <p14:creationId xmlns:p14="http://schemas.microsoft.com/office/powerpoint/2010/main" val="959358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31</a:t>
            </a:fld>
            <a:endParaRPr lang="en-GB"/>
          </a:p>
        </p:txBody>
      </p:sp>
    </p:spTree>
    <p:extLst>
      <p:ext uri="{BB962C8B-B14F-4D97-AF65-F5344CB8AC3E}">
        <p14:creationId xmlns:p14="http://schemas.microsoft.com/office/powerpoint/2010/main" val="633719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32</a:t>
            </a:fld>
            <a:endParaRPr lang="en-GB"/>
          </a:p>
        </p:txBody>
      </p:sp>
    </p:spTree>
    <p:extLst>
      <p:ext uri="{BB962C8B-B14F-4D97-AF65-F5344CB8AC3E}">
        <p14:creationId xmlns:p14="http://schemas.microsoft.com/office/powerpoint/2010/main" val="1318712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33</a:t>
            </a:fld>
            <a:endParaRPr lang="en-GB"/>
          </a:p>
        </p:txBody>
      </p:sp>
    </p:spTree>
    <p:extLst>
      <p:ext uri="{BB962C8B-B14F-4D97-AF65-F5344CB8AC3E}">
        <p14:creationId xmlns:p14="http://schemas.microsoft.com/office/powerpoint/2010/main" val="2595173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34</a:t>
            </a:fld>
            <a:endParaRPr lang="en-GB"/>
          </a:p>
        </p:txBody>
      </p:sp>
    </p:spTree>
    <p:extLst>
      <p:ext uri="{BB962C8B-B14F-4D97-AF65-F5344CB8AC3E}">
        <p14:creationId xmlns:p14="http://schemas.microsoft.com/office/powerpoint/2010/main" val="335143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35</a:t>
            </a:fld>
            <a:endParaRPr lang="en-GB"/>
          </a:p>
        </p:txBody>
      </p:sp>
    </p:spTree>
    <p:extLst>
      <p:ext uri="{BB962C8B-B14F-4D97-AF65-F5344CB8AC3E}">
        <p14:creationId xmlns:p14="http://schemas.microsoft.com/office/powerpoint/2010/main" val="818988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36</a:t>
            </a:fld>
            <a:endParaRPr lang="en-GB"/>
          </a:p>
        </p:txBody>
      </p:sp>
    </p:spTree>
    <p:extLst>
      <p:ext uri="{BB962C8B-B14F-4D97-AF65-F5344CB8AC3E}">
        <p14:creationId xmlns:p14="http://schemas.microsoft.com/office/powerpoint/2010/main" val="352899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a:t>
            </a:fld>
            <a:endParaRPr lang="en-GB"/>
          </a:p>
        </p:txBody>
      </p:sp>
    </p:spTree>
    <p:extLst>
      <p:ext uri="{BB962C8B-B14F-4D97-AF65-F5344CB8AC3E}">
        <p14:creationId xmlns:p14="http://schemas.microsoft.com/office/powerpoint/2010/main" val="2215561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37</a:t>
            </a:fld>
            <a:endParaRPr lang="en-GB"/>
          </a:p>
        </p:txBody>
      </p:sp>
    </p:spTree>
    <p:extLst>
      <p:ext uri="{BB962C8B-B14F-4D97-AF65-F5344CB8AC3E}">
        <p14:creationId xmlns:p14="http://schemas.microsoft.com/office/powerpoint/2010/main" val="50520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38</a:t>
            </a:fld>
            <a:endParaRPr lang="en-GB"/>
          </a:p>
        </p:txBody>
      </p:sp>
    </p:spTree>
    <p:extLst>
      <p:ext uri="{BB962C8B-B14F-4D97-AF65-F5344CB8AC3E}">
        <p14:creationId xmlns:p14="http://schemas.microsoft.com/office/powerpoint/2010/main" val="98423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39</a:t>
            </a:fld>
            <a:endParaRPr lang="en-GB"/>
          </a:p>
        </p:txBody>
      </p:sp>
    </p:spTree>
    <p:extLst>
      <p:ext uri="{BB962C8B-B14F-4D97-AF65-F5344CB8AC3E}">
        <p14:creationId xmlns:p14="http://schemas.microsoft.com/office/powerpoint/2010/main" val="932035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40</a:t>
            </a:fld>
            <a:endParaRPr lang="en-GB"/>
          </a:p>
        </p:txBody>
      </p:sp>
    </p:spTree>
    <p:extLst>
      <p:ext uri="{BB962C8B-B14F-4D97-AF65-F5344CB8AC3E}">
        <p14:creationId xmlns:p14="http://schemas.microsoft.com/office/powerpoint/2010/main" val="239609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5</a:t>
            </a:fld>
            <a:endParaRPr lang="en-GB"/>
          </a:p>
        </p:txBody>
      </p:sp>
    </p:spTree>
    <p:extLst>
      <p:ext uri="{BB962C8B-B14F-4D97-AF65-F5344CB8AC3E}">
        <p14:creationId xmlns:p14="http://schemas.microsoft.com/office/powerpoint/2010/main" val="379798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6</a:t>
            </a:fld>
            <a:endParaRPr lang="en-GB"/>
          </a:p>
        </p:txBody>
      </p:sp>
    </p:spTree>
    <p:extLst>
      <p:ext uri="{BB962C8B-B14F-4D97-AF65-F5344CB8AC3E}">
        <p14:creationId xmlns:p14="http://schemas.microsoft.com/office/powerpoint/2010/main" val="402937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7</a:t>
            </a:fld>
            <a:endParaRPr lang="en-GB"/>
          </a:p>
        </p:txBody>
      </p:sp>
    </p:spTree>
    <p:extLst>
      <p:ext uri="{BB962C8B-B14F-4D97-AF65-F5344CB8AC3E}">
        <p14:creationId xmlns:p14="http://schemas.microsoft.com/office/powerpoint/2010/main" val="281571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8</a:t>
            </a:fld>
            <a:endParaRPr lang="en-GB"/>
          </a:p>
        </p:txBody>
      </p:sp>
    </p:spTree>
    <p:extLst>
      <p:ext uri="{BB962C8B-B14F-4D97-AF65-F5344CB8AC3E}">
        <p14:creationId xmlns:p14="http://schemas.microsoft.com/office/powerpoint/2010/main" val="35167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11</a:t>
            </a:fld>
            <a:endParaRPr lang="en-GB"/>
          </a:p>
        </p:txBody>
      </p:sp>
    </p:spTree>
    <p:extLst>
      <p:ext uri="{BB962C8B-B14F-4D97-AF65-F5344CB8AC3E}">
        <p14:creationId xmlns:p14="http://schemas.microsoft.com/office/powerpoint/2010/main" val="253982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09A8651A-7E55-4A5C-A056-2C18D4924544}" type="slidenum">
              <a:rPr lang="en-GB" smtClean="0"/>
              <a:t>12</a:t>
            </a:fld>
            <a:endParaRPr lang="en-GB"/>
          </a:p>
        </p:txBody>
      </p:sp>
    </p:spTree>
    <p:extLst>
      <p:ext uri="{BB962C8B-B14F-4D97-AF65-F5344CB8AC3E}">
        <p14:creationId xmlns:p14="http://schemas.microsoft.com/office/powerpoint/2010/main" val="4045280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046147A-80E7-4EBA-A70A-AF371DEEEA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 y="6398324"/>
            <a:ext cx="975536" cy="427425"/>
          </a:xfrm>
          <a:prstGeom prst="rect">
            <a:avLst/>
          </a:prstGeom>
        </p:spPr>
      </p:pic>
    </p:spTree>
    <p:extLst>
      <p:ext uri="{BB962C8B-B14F-4D97-AF65-F5344CB8AC3E}">
        <p14:creationId xmlns:p14="http://schemas.microsoft.com/office/powerpoint/2010/main" val="193019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20035BFD-C469-4B05-8650-FF9F4A2ABADB}" type="datetime1">
              <a:rPr lang="en-US" smtClean="0"/>
              <a:t>2/24/23</a:t>
            </a:fld>
            <a:endParaRPr lang="en-US" dirty="0"/>
          </a:p>
        </p:txBody>
      </p:sp>
      <p:sp>
        <p:nvSpPr>
          <p:cNvPr id="5" name="Footer Placeholder 4"/>
          <p:cNvSpPr>
            <a:spLocks noGrp="1"/>
          </p:cNvSpPr>
          <p:nvPr>
            <p:ph type="ftr" sz="quarter" idx="11"/>
          </p:nvPr>
        </p:nvSpPr>
        <p:spPr>
          <a:xfrm>
            <a:off x="1097280" y="6426000"/>
            <a:ext cx="878400" cy="4068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203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CBE91990-54F0-4C60-8C7A-FBA697136EC4}" type="datetime1">
              <a:rPr lang="en-US" smtClean="0"/>
              <a:t>2/24/23</a:t>
            </a:fld>
            <a:endParaRPr lang="en-US" dirty="0"/>
          </a:p>
        </p:txBody>
      </p:sp>
      <p:sp>
        <p:nvSpPr>
          <p:cNvPr id="5" name="Footer Placeholder 4"/>
          <p:cNvSpPr>
            <a:spLocks noGrp="1"/>
          </p:cNvSpPr>
          <p:nvPr>
            <p:ph type="ftr" sz="quarter" idx="11"/>
          </p:nvPr>
        </p:nvSpPr>
        <p:spPr>
          <a:xfrm>
            <a:off x="1097280" y="6426000"/>
            <a:ext cx="878400" cy="4068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400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97280" y="1971040"/>
            <a:ext cx="10058400" cy="3898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133B8F-0B8F-4735-B983-87D143A0E6F5}"/>
              </a:ext>
            </a:extLst>
          </p:cNvPr>
          <p:cNvSpPr>
            <a:spLocks noGrp="1"/>
          </p:cNvSpPr>
          <p:nvPr>
            <p:ph type="dt" sz="half" idx="10"/>
          </p:nvPr>
        </p:nvSpPr>
        <p:spPr>
          <a:xfrm>
            <a:off x="1097280" y="6459785"/>
            <a:ext cx="766800" cy="356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8" name="Footer Placeholder 7">
            <a:extLst>
              <a:ext uri="{FF2B5EF4-FFF2-40B4-BE49-F238E27FC236}">
                <a16:creationId xmlns:a16="http://schemas.microsoft.com/office/drawing/2014/main" id="{7E877F74-7B61-4284-89E5-E7F2669FC1CC}"/>
              </a:ext>
            </a:extLst>
          </p:cNvPr>
          <p:cNvSpPr>
            <a:spLocks noGrp="1"/>
          </p:cNvSpPr>
          <p:nvPr>
            <p:ph type="ftr" sz="quarter" idx="11"/>
          </p:nvPr>
        </p:nvSpPr>
        <p:spPr>
          <a:xfrm>
            <a:off x="1103005" y="6459785"/>
            <a:ext cx="878400" cy="4068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13B07BD-0D90-4638-B126-B6599609DDD8}"/>
              </a:ext>
            </a:extLst>
          </p:cNvPr>
          <p:cNvSpPr>
            <a:spLocks noGrp="1"/>
          </p:cNvSpPr>
          <p:nvPr>
            <p:ph type="sldNum" sz="quarter" idx="12"/>
          </p:nvPr>
        </p:nvSpPr>
        <p:spPr>
          <a:xfrm>
            <a:off x="10403378" y="6459785"/>
            <a:ext cx="766800" cy="356400"/>
          </a:xfrm>
          <a:prstGeom prst="rect">
            <a:avLst/>
          </a:prstGeom>
        </p:spPr>
        <p:txBody>
          <a:bodyPr/>
          <a:lstStyle/>
          <a:p>
            <a:endParaRPr lang="en-US" dirty="0"/>
          </a:p>
        </p:txBody>
      </p:sp>
      <p:pic>
        <p:nvPicPr>
          <p:cNvPr id="11" name="Picture 10">
            <a:extLst>
              <a:ext uri="{FF2B5EF4-FFF2-40B4-BE49-F238E27FC236}">
                <a16:creationId xmlns:a16="http://schemas.microsoft.com/office/drawing/2014/main" id="{7340DC5F-13A2-4F23-8475-4416A2FF70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80" y="6398324"/>
            <a:ext cx="975536" cy="427425"/>
          </a:xfrm>
          <a:prstGeom prst="rect">
            <a:avLst/>
          </a:prstGeom>
        </p:spPr>
      </p:pic>
    </p:spTree>
    <p:extLst>
      <p:ext uri="{BB962C8B-B14F-4D97-AF65-F5344CB8AC3E}">
        <p14:creationId xmlns:p14="http://schemas.microsoft.com/office/powerpoint/2010/main" val="343386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647ACCE8-6A42-432E-A4D5-59916144004F}" type="datetime1">
              <a:rPr lang="en-US" smtClean="0"/>
              <a:t>2/24/23</a:t>
            </a:fld>
            <a:endParaRPr lang="en-US" dirty="0"/>
          </a:p>
        </p:txBody>
      </p:sp>
      <p:sp>
        <p:nvSpPr>
          <p:cNvPr id="5" name="Footer Placeholder 4"/>
          <p:cNvSpPr>
            <a:spLocks noGrp="1"/>
          </p:cNvSpPr>
          <p:nvPr>
            <p:ph type="ftr" sz="quarter" idx="11"/>
          </p:nvPr>
        </p:nvSpPr>
        <p:spPr>
          <a:xfrm>
            <a:off x="1097280" y="6426000"/>
            <a:ext cx="878400" cy="4068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11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FD9AEC27-35E7-470B-BF3E-1D3FECB4BB98}" type="datetime1">
              <a:rPr lang="en-US" smtClean="0"/>
              <a:t>2/24/23</a:t>
            </a:fld>
            <a:endParaRPr lang="en-US" dirty="0"/>
          </a:p>
        </p:txBody>
      </p:sp>
      <p:sp>
        <p:nvSpPr>
          <p:cNvPr id="6" name="Footer Placeholder 5"/>
          <p:cNvSpPr>
            <a:spLocks noGrp="1"/>
          </p:cNvSpPr>
          <p:nvPr>
            <p:ph type="ftr" sz="quarter" idx="11"/>
          </p:nvPr>
        </p:nvSpPr>
        <p:spPr>
          <a:xfrm>
            <a:off x="1097280" y="6426000"/>
            <a:ext cx="878400" cy="4068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2C2FA9F6-482F-4674-A577-6A6E6B2558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 y="6398324"/>
            <a:ext cx="975536" cy="427425"/>
          </a:xfrm>
          <a:prstGeom prst="rect">
            <a:avLst/>
          </a:prstGeom>
        </p:spPr>
      </p:pic>
    </p:spTree>
    <p:extLst>
      <p:ext uri="{BB962C8B-B14F-4D97-AF65-F5344CB8AC3E}">
        <p14:creationId xmlns:p14="http://schemas.microsoft.com/office/powerpoint/2010/main" val="427834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7BCCEE98-D196-4E66-92DC-80A94AD9E3D3}" type="datetime1">
              <a:rPr lang="en-US" smtClean="0"/>
              <a:t>2/24/23</a:t>
            </a:fld>
            <a:endParaRPr lang="en-US" dirty="0"/>
          </a:p>
        </p:txBody>
      </p:sp>
      <p:sp>
        <p:nvSpPr>
          <p:cNvPr id="8" name="Footer Placeholder 7"/>
          <p:cNvSpPr>
            <a:spLocks noGrp="1"/>
          </p:cNvSpPr>
          <p:nvPr>
            <p:ph type="ftr" sz="quarter" idx="11"/>
          </p:nvPr>
        </p:nvSpPr>
        <p:spPr>
          <a:xfrm>
            <a:off x="1097280" y="6426000"/>
            <a:ext cx="878400" cy="406800"/>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978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9F77ADCC-B448-46C9-964B-65BFBE96201A}" type="datetime1">
              <a:rPr lang="en-US" smtClean="0"/>
              <a:t>2/24/23</a:t>
            </a:fld>
            <a:endParaRPr lang="en-US" dirty="0"/>
          </a:p>
        </p:txBody>
      </p:sp>
      <p:sp>
        <p:nvSpPr>
          <p:cNvPr id="4" name="Footer Placeholder 3"/>
          <p:cNvSpPr>
            <a:spLocks noGrp="1"/>
          </p:cNvSpPr>
          <p:nvPr>
            <p:ph type="ftr" sz="quarter" idx="11"/>
          </p:nvPr>
        </p:nvSpPr>
        <p:spPr>
          <a:xfrm>
            <a:off x="1097280" y="6426000"/>
            <a:ext cx="878400" cy="406800"/>
          </a:xfrm>
          <a:prstGeom prst="rect">
            <a:avLst/>
          </a:prstGeom>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pic>
        <p:nvPicPr>
          <p:cNvPr id="6" name="Picture 5">
            <a:extLst>
              <a:ext uri="{FF2B5EF4-FFF2-40B4-BE49-F238E27FC236}">
                <a16:creationId xmlns:a16="http://schemas.microsoft.com/office/drawing/2014/main" id="{2D202968-47A0-424B-A46A-D93639E17F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 y="6398324"/>
            <a:ext cx="975536" cy="427425"/>
          </a:xfrm>
          <a:prstGeom prst="rect">
            <a:avLst/>
          </a:prstGeom>
        </p:spPr>
      </p:pic>
    </p:spTree>
    <p:extLst>
      <p:ext uri="{BB962C8B-B14F-4D97-AF65-F5344CB8AC3E}">
        <p14:creationId xmlns:p14="http://schemas.microsoft.com/office/powerpoint/2010/main" val="321481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1B120CCC-2BDA-4B03-A6EC-7A4E6DB9A66C}" type="datetime1">
              <a:rPr lang="en-US" smtClean="0"/>
              <a:t>2/24/23</a:t>
            </a:fld>
            <a:endParaRPr lang="en-US" dirty="0"/>
          </a:p>
        </p:txBody>
      </p:sp>
      <p:sp>
        <p:nvSpPr>
          <p:cNvPr id="8" name="Footer Placeholder 7"/>
          <p:cNvSpPr>
            <a:spLocks noGrp="1"/>
          </p:cNvSpPr>
          <p:nvPr>
            <p:ph type="ftr" sz="quarter" idx="11"/>
          </p:nvPr>
        </p:nvSpPr>
        <p:spPr>
          <a:xfrm>
            <a:off x="1097280" y="6426000"/>
            <a:ext cx="878400" cy="406800"/>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1C0BF271-CD49-424E-86DD-EED9EA6AE3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 y="6398324"/>
            <a:ext cx="975536" cy="427425"/>
          </a:xfrm>
          <a:prstGeom prst="rect">
            <a:avLst/>
          </a:prstGeom>
        </p:spPr>
      </p:pic>
    </p:spTree>
    <p:extLst>
      <p:ext uri="{BB962C8B-B14F-4D97-AF65-F5344CB8AC3E}">
        <p14:creationId xmlns:p14="http://schemas.microsoft.com/office/powerpoint/2010/main" val="6493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29629BA9-E166-4DB9-9EBF-FC45A139E7B5}" type="datetime1">
              <a:rPr lang="en-US" smtClean="0"/>
              <a:t>2/24/23</a:t>
            </a:fld>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458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9E200971-8B32-4A7F-946F-292F999C57DD}" type="datetime1">
              <a:rPr lang="en-US" smtClean="0"/>
              <a:t>2/24/23</a:t>
            </a:fld>
            <a:endParaRPr lang="en-US" dirty="0"/>
          </a:p>
        </p:txBody>
      </p:sp>
      <p:sp>
        <p:nvSpPr>
          <p:cNvPr id="6" name="Footer Placeholder 5"/>
          <p:cNvSpPr>
            <a:spLocks noGrp="1"/>
          </p:cNvSpPr>
          <p:nvPr>
            <p:ph type="ftr" sz="quarter" idx="11"/>
          </p:nvPr>
        </p:nvSpPr>
        <p:spPr>
          <a:xfrm>
            <a:off x="1097280" y="6426000"/>
            <a:ext cx="878400" cy="4068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511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61E385B-A419-453A-B155-D9924924D9F6}"/>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97280" y="6398324"/>
            <a:ext cx="975536" cy="427425"/>
          </a:xfrm>
          <a:prstGeom prst="rect">
            <a:avLst/>
          </a:prstGeom>
        </p:spPr>
      </p:pic>
    </p:spTree>
    <p:extLst>
      <p:ext uri="{BB962C8B-B14F-4D97-AF65-F5344CB8AC3E}">
        <p14:creationId xmlns:p14="http://schemas.microsoft.com/office/powerpoint/2010/main" val="20815622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758952"/>
            <a:ext cx="10574767" cy="3566160"/>
          </a:xfrm>
        </p:spPr>
        <p:txBody>
          <a:bodyPr>
            <a:normAutofit/>
          </a:bodyPr>
          <a:lstStyle/>
          <a:p>
            <a:r>
              <a:rPr lang="en-GB" sz="7200" dirty="0"/>
              <a:t>Schedule 1 – fit for modern society?</a:t>
            </a:r>
            <a:br>
              <a:rPr lang="en-GB" sz="7200" dirty="0"/>
            </a:br>
            <a:endParaRPr lang="en-GB" sz="7200" dirty="0"/>
          </a:p>
        </p:txBody>
      </p:sp>
      <p:sp>
        <p:nvSpPr>
          <p:cNvPr id="3" name="Subtitle 2"/>
          <p:cNvSpPr>
            <a:spLocks noGrp="1"/>
          </p:cNvSpPr>
          <p:nvPr>
            <p:ph type="subTitle" idx="1"/>
          </p:nvPr>
        </p:nvSpPr>
        <p:spPr/>
        <p:txBody>
          <a:bodyPr>
            <a:normAutofit/>
          </a:bodyPr>
          <a:lstStyle/>
          <a:p>
            <a:endParaRPr lang="en-GB" sz="1600" dirty="0"/>
          </a:p>
          <a:p>
            <a:r>
              <a:rPr lang="en-GB" sz="1600" dirty="0">
                <a:solidFill>
                  <a:schemeClr val="tx1"/>
                </a:solidFill>
              </a:rPr>
              <a:t>Joshua Viney – 1 hare court</a:t>
            </a:r>
          </a:p>
        </p:txBody>
      </p:sp>
    </p:spTree>
    <p:extLst>
      <p:ext uri="{BB962C8B-B14F-4D97-AF65-F5344CB8AC3E}">
        <p14:creationId xmlns:p14="http://schemas.microsoft.com/office/powerpoint/2010/main" val="7318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0" name="Rectangle 7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Doctor Strange in the Multiverse of Madness | Marvel Cinematic Universe  Wiki | Fandom">
            <a:extLst>
              <a:ext uri="{FF2B5EF4-FFF2-40B4-BE49-F238E27FC236}">
                <a16:creationId xmlns:a16="http://schemas.microsoft.com/office/drawing/2014/main" id="{BB7C8E36-33D0-C14B-BDC6-A557F3553FF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6D4ECA-DED3-0C40-8512-5345D30523E5}"/>
              </a:ext>
            </a:extLst>
          </p:cNvPr>
          <p:cNvSpPr>
            <a:spLocks noGrp="1"/>
          </p:cNvSpPr>
          <p:nvPr>
            <p:ph type="sldNum" sz="quarter" idx="12"/>
          </p:nvPr>
        </p:nvSpPr>
        <p:spPr>
          <a:xfrm>
            <a:off x="9900458" y="6459785"/>
            <a:ext cx="1312025" cy="365125"/>
          </a:xfrm>
        </p:spPr>
        <p:txBody>
          <a:bodyPr>
            <a:normAutofit lnSpcReduction="10000"/>
          </a:bodyPr>
          <a:lstStyle/>
          <a:p>
            <a:endParaRPr lang="en-US">
              <a:solidFill>
                <a:schemeClr val="tx1">
                  <a:lumMod val="75000"/>
                  <a:lumOff val="25000"/>
                </a:schemeClr>
              </a:solidFill>
            </a:endParaRPr>
          </a:p>
        </p:txBody>
      </p:sp>
      <p:pic>
        <p:nvPicPr>
          <p:cNvPr id="1026" name="Picture 2" descr="Spare: by Prince Harry, The Duke of Sussex: Amazon.co.uk: Prince Harry The  Duke of Sussex: 9780857504791: Books">
            <a:extLst>
              <a:ext uri="{FF2B5EF4-FFF2-40B4-BE49-F238E27FC236}">
                <a16:creationId xmlns:a16="http://schemas.microsoft.com/office/drawing/2014/main" id="{9CC21C1F-B09C-F05E-EE27-348139BB6C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4479" y="2085703"/>
            <a:ext cx="1290050" cy="1960948"/>
          </a:xfrm>
          <a:prstGeom prst="rect">
            <a:avLst/>
          </a:prstGeom>
          <a:noFill/>
          <a:extLst>
            <a:ext uri="{909E8E84-426E-40DD-AFC4-6F175D3DCCD1}">
              <a14:hiddenFill xmlns:a14="http://schemas.microsoft.com/office/drawing/2010/main">
                <a:solidFill>
                  <a:srgbClr val="FFFFFF"/>
                </a:solidFill>
              </a14:hiddenFill>
            </a:ext>
          </a:extLst>
        </p:spPr>
      </p:pic>
      <p:sp>
        <p:nvSpPr>
          <p:cNvPr id="24582" name="Content Placeholder 24581">
            <a:extLst>
              <a:ext uri="{FF2B5EF4-FFF2-40B4-BE49-F238E27FC236}">
                <a16:creationId xmlns:a16="http://schemas.microsoft.com/office/drawing/2014/main" id="{27F9CD64-3943-13C0-FE82-AFEEDED31723}"/>
              </a:ext>
            </a:extLst>
          </p:cNvPr>
          <p:cNvSpPr>
            <a:spLocks noGrp="1"/>
          </p:cNvSpPr>
          <p:nvPr>
            <p:ph idx="1"/>
          </p:nvPr>
        </p:nvSpPr>
        <p:spPr>
          <a:xfrm>
            <a:off x="5181601" y="2198914"/>
            <a:ext cx="6368142" cy="3670180"/>
          </a:xfrm>
        </p:spPr>
        <p:txBody>
          <a:bodyPr>
            <a:normAutofit/>
          </a:bodyPr>
          <a:lstStyle/>
          <a:p>
            <a:endParaRPr lang="en-US" dirty="0"/>
          </a:p>
          <a:p>
            <a:pPr>
              <a:buFont typeface="Wingdings" pitchFamily="2" charset="2"/>
              <a:buChar char="q"/>
            </a:pPr>
            <a:r>
              <a:rPr lang="en-US" dirty="0"/>
              <a:t> We are now going to explore a family law multiverse – where the relationships in the royal family, fortunate or otherwise, take some interesting turns, hopefully displaying for you how bizarre Schedule 1 can be. </a:t>
            </a:r>
          </a:p>
        </p:txBody>
      </p:sp>
      <p:sp>
        <p:nvSpPr>
          <p:cNvPr id="24581" name="Title 1">
            <a:extLst>
              <a:ext uri="{FF2B5EF4-FFF2-40B4-BE49-F238E27FC236}">
                <a16:creationId xmlns:a16="http://schemas.microsoft.com/office/drawing/2014/main" id="{CADF7413-5FB6-284C-87C3-4566EC4793C8}"/>
              </a:ext>
            </a:extLst>
          </p:cNvPr>
          <p:cNvSpPr>
            <a:spLocks noGrp="1"/>
          </p:cNvSpPr>
          <p:nvPr>
            <p:ph type="title"/>
          </p:nvPr>
        </p:nvSpPr>
        <p:spPr>
          <a:xfrm>
            <a:off x="5181601" y="634946"/>
            <a:ext cx="6368142" cy="1450757"/>
          </a:xfrm>
        </p:spPr>
        <p:txBody>
          <a:bodyPr>
            <a:normAutofit/>
          </a:bodyPr>
          <a:lstStyle/>
          <a:p>
            <a:r>
              <a:rPr lang="en-US" dirty="0"/>
              <a:t>Prince Harry and the Multiverse of Madness</a:t>
            </a:r>
          </a:p>
        </p:txBody>
      </p:sp>
    </p:spTree>
    <p:extLst>
      <p:ext uri="{BB962C8B-B14F-4D97-AF65-F5344CB8AC3E}">
        <p14:creationId xmlns:p14="http://schemas.microsoft.com/office/powerpoint/2010/main" val="382729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Heart 4" descr="Heart">
            <a:extLst>
              <a:ext uri="{FF2B5EF4-FFF2-40B4-BE49-F238E27FC236}">
                <a16:creationId xmlns:a16="http://schemas.microsoft.com/office/drawing/2014/main" id="{6E4D6D6E-BCD6-CE4C-AC62-2EBA41EA8DCE}"/>
              </a:ext>
            </a:extLst>
          </p:cNvPr>
          <p:cNvSpPr/>
          <p:nvPr/>
        </p:nvSpPr>
        <p:spPr>
          <a:xfrm>
            <a:off x="5539148" y="284346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Will Prince William's Role Be At Charles III's Coronation">
            <a:extLst>
              <a:ext uri="{FF2B5EF4-FFF2-40B4-BE49-F238E27FC236}">
                <a16:creationId xmlns:a16="http://schemas.microsoft.com/office/drawing/2014/main" id="{0264ECCA-3115-E039-CB3B-132FD992C7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105" y="636979"/>
            <a:ext cx="3645821" cy="50888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te Middleton Had Her First Tiara Moment as Princess of Wales—See Pics |  Glamour">
            <a:extLst>
              <a:ext uri="{FF2B5EF4-FFF2-40B4-BE49-F238E27FC236}">
                <a16:creationId xmlns:a16="http://schemas.microsoft.com/office/drawing/2014/main" id="{99DFBC25-D640-9AB9-A049-C971036AC1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0770" y="568659"/>
            <a:ext cx="3645822" cy="51571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4DCD7E-29E5-E3D7-DAB9-3EBE1C0B8869}"/>
              </a:ext>
            </a:extLst>
          </p:cNvPr>
          <p:cNvSpPr txBox="1"/>
          <p:nvPr/>
        </p:nvSpPr>
        <p:spPr>
          <a:xfrm>
            <a:off x="5436704" y="4184374"/>
            <a:ext cx="1197764" cy="369332"/>
          </a:xfrm>
          <a:prstGeom prst="rect">
            <a:avLst/>
          </a:prstGeom>
          <a:noFill/>
        </p:spPr>
        <p:txBody>
          <a:bodyPr wrap="none" rtlCol="0">
            <a:spAutoFit/>
          </a:bodyPr>
          <a:lstStyle/>
          <a:p>
            <a:r>
              <a:rPr lang="en-US" dirty="0"/>
              <a:t>Cohabiting</a:t>
            </a:r>
          </a:p>
        </p:txBody>
      </p:sp>
    </p:spTree>
    <p:extLst>
      <p:ext uri="{BB962C8B-B14F-4D97-AF65-F5344CB8AC3E}">
        <p14:creationId xmlns:p14="http://schemas.microsoft.com/office/powerpoint/2010/main" val="32457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12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Prince William and Kate Middleton Address Prince Louis's Cheeky Behavior at  the Platinum Jubilee | Glamour">
            <a:extLst>
              <a:ext uri="{FF2B5EF4-FFF2-40B4-BE49-F238E27FC236}">
                <a16:creationId xmlns:a16="http://schemas.microsoft.com/office/drawing/2014/main" id="{7629765C-1ADE-F922-3DD5-B44CF611A6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634" y="33090"/>
            <a:ext cx="9238836" cy="626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7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830 Broken Heart Illustrations &amp; Clip Art - iStock">
            <a:extLst>
              <a:ext uri="{FF2B5EF4-FFF2-40B4-BE49-F238E27FC236}">
                <a16:creationId xmlns:a16="http://schemas.microsoft.com/office/drawing/2014/main" id="{CD2D2918-5921-F841-BC10-B91A02A3B6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
          <a:stretch/>
        </p:blipFill>
        <p:spPr bwMode="auto">
          <a:xfrm>
            <a:off x="4273089" y="0"/>
            <a:ext cx="3645821" cy="62127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13</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Picture 2" descr="What Will Prince William's Role Be At Charles III's Coronation">
            <a:extLst>
              <a:ext uri="{FF2B5EF4-FFF2-40B4-BE49-F238E27FC236}">
                <a16:creationId xmlns:a16="http://schemas.microsoft.com/office/drawing/2014/main" id="{B103D00C-81D8-45F8-E7AB-DDA0B36F08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18910" y="635753"/>
            <a:ext cx="3645821" cy="50888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ate Middleton Had Her First Tiara Moment as Princess of Wales—See Pics |  Glamour">
            <a:extLst>
              <a:ext uri="{FF2B5EF4-FFF2-40B4-BE49-F238E27FC236}">
                <a16:creationId xmlns:a16="http://schemas.microsoft.com/office/drawing/2014/main" id="{EE7AAB96-BE7E-066D-8A4C-DA23A2246D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267" y="599597"/>
            <a:ext cx="3645822" cy="515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57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descr="George Clooney - Clooney Foundation For Justice">
            <a:extLst>
              <a:ext uri="{FF2B5EF4-FFF2-40B4-BE49-F238E27FC236}">
                <a16:creationId xmlns:a16="http://schemas.microsoft.com/office/drawing/2014/main" id="{30587932-2F2D-1BEF-91DA-BA0C0C70F8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4069" y="848207"/>
            <a:ext cx="3442252" cy="516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7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15</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pic>
        <p:nvPicPr>
          <p:cNvPr id="6146" name="Picture 2" descr="Kate Middleton and Prince William's Royal Wedding Day Photos">
            <a:extLst>
              <a:ext uri="{FF2B5EF4-FFF2-40B4-BE49-F238E27FC236}">
                <a16:creationId xmlns:a16="http://schemas.microsoft.com/office/drawing/2014/main" id="{01DCC1A9-2455-5CBB-8EE9-6BEBEEA183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548" y="775252"/>
            <a:ext cx="4833730" cy="48337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orge Clooney - Clooney Foundation For Justice">
            <a:extLst>
              <a:ext uri="{FF2B5EF4-FFF2-40B4-BE49-F238E27FC236}">
                <a16:creationId xmlns:a16="http://schemas.microsoft.com/office/drawing/2014/main" id="{196FEA01-B827-1DAD-B41C-C297535B67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6017" y="775252"/>
            <a:ext cx="1172818" cy="175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4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16</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8" name="Straight Arrow Connector 7" descr="Straight line">
            <a:extLst>
              <a:ext uri="{FF2B5EF4-FFF2-40B4-BE49-F238E27FC236}">
                <a16:creationId xmlns:a16="http://schemas.microsoft.com/office/drawing/2014/main" id="{A67F3E0E-54D6-0A40-8985-1B5D729CF7B7}"/>
              </a:ext>
            </a:extLst>
          </p:cNvPr>
          <p:cNvCxnSpPr>
            <a:cxnSpLocks/>
          </p:cNvCxnSpPr>
          <p:nvPr/>
        </p:nvCxnSpPr>
        <p:spPr>
          <a:xfrm flipH="1" flipV="1">
            <a:off x="3876297" y="2680618"/>
            <a:ext cx="1933953" cy="168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Straight line">
            <a:extLst>
              <a:ext uri="{FF2B5EF4-FFF2-40B4-BE49-F238E27FC236}">
                <a16:creationId xmlns:a16="http://schemas.microsoft.com/office/drawing/2014/main" id="{0270858A-8F9C-4C46-BE17-DA28D1C3233F}"/>
              </a:ext>
            </a:extLst>
          </p:cNvPr>
          <p:cNvCxnSpPr>
            <a:cxnSpLocks/>
          </p:cNvCxnSpPr>
          <p:nvPr/>
        </p:nvCxnSpPr>
        <p:spPr>
          <a:xfrm flipV="1">
            <a:off x="5810250" y="2690354"/>
            <a:ext cx="4443676" cy="167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D6698AA4-E42C-4D40-A5BC-0C8F35F8D253}"/>
              </a:ext>
            </a:extLst>
          </p:cNvPr>
          <p:cNvSpPr txBox="1">
            <a:spLocks/>
          </p:cNvSpPr>
          <p:nvPr/>
        </p:nvSpPr>
        <p:spPr>
          <a:xfrm>
            <a:off x="3492571" y="3429000"/>
            <a:ext cx="1112164"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Lives with</a:t>
            </a:r>
          </a:p>
        </p:txBody>
      </p:sp>
      <p:sp>
        <p:nvSpPr>
          <p:cNvPr id="21" name="TextBox 20">
            <a:extLst>
              <a:ext uri="{FF2B5EF4-FFF2-40B4-BE49-F238E27FC236}">
                <a16:creationId xmlns:a16="http://schemas.microsoft.com/office/drawing/2014/main" id="{2539DFB8-2706-F442-A244-C249C6740B35}"/>
              </a:ext>
            </a:extLst>
          </p:cNvPr>
          <p:cNvSpPr txBox="1"/>
          <p:nvPr/>
        </p:nvSpPr>
        <p:spPr>
          <a:xfrm>
            <a:off x="8486211" y="3521333"/>
            <a:ext cx="6102626" cy="369332"/>
          </a:xfrm>
          <a:prstGeom prst="rect">
            <a:avLst/>
          </a:prstGeom>
          <a:noFill/>
        </p:spPr>
        <p:txBody>
          <a:bodyPr wrap="square">
            <a:spAutoFit/>
          </a:bodyPr>
          <a:lstStyle/>
          <a:p>
            <a:r>
              <a:rPr lang="en-US" dirty="0"/>
              <a:t>Lives with</a:t>
            </a:r>
          </a:p>
        </p:txBody>
      </p:sp>
      <p:sp>
        <p:nvSpPr>
          <p:cNvPr id="25" name="TextBox 24">
            <a:extLst>
              <a:ext uri="{FF2B5EF4-FFF2-40B4-BE49-F238E27FC236}">
                <a16:creationId xmlns:a16="http://schemas.microsoft.com/office/drawing/2014/main" id="{045A2BBE-4B61-A64C-B74C-CE469E485035}"/>
              </a:ext>
            </a:extLst>
          </p:cNvPr>
          <p:cNvSpPr txBox="1"/>
          <p:nvPr/>
        </p:nvSpPr>
        <p:spPr>
          <a:xfrm>
            <a:off x="5320949" y="5849078"/>
            <a:ext cx="1326004" cy="369332"/>
          </a:xfrm>
          <a:prstGeom prst="rect">
            <a:avLst/>
          </a:prstGeom>
          <a:noFill/>
        </p:spPr>
        <p:txBody>
          <a:bodyPr wrap="none" rtlCol="0">
            <a:spAutoFit/>
          </a:bodyPr>
          <a:lstStyle/>
          <a:p>
            <a:r>
              <a:rPr lang="en-US" b="1" dirty="0"/>
              <a:t>Prince Louis</a:t>
            </a:r>
          </a:p>
        </p:txBody>
      </p:sp>
      <p:pic>
        <p:nvPicPr>
          <p:cNvPr id="3" name="Picture 2" descr="George Clooney - Clooney Foundation For Justice">
            <a:extLst>
              <a:ext uri="{FF2B5EF4-FFF2-40B4-BE49-F238E27FC236}">
                <a16:creationId xmlns:a16="http://schemas.microsoft.com/office/drawing/2014/main" id="{602AAF1B-334E-F905-34EA-3C30357536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8683" y="505552"/>
            <a:ext cx="1388970" cy="2082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ate Middleton Had Her First Tiara Moment as Princess of Wales—See Pics |  Glamour">
            <a:extLst>
              <a:ext uri="{FF2B5EF4-FFF2-40B4-BE49-F238E27FC236}">
                <a16:creationId xmlns:a16="http://schemas.microsoft.com/office/drawing/2014/main" id="{F8E4A2C8-1587-3FEF-1E4E-C2857876CE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7422" y="490605"/>
            <a:ext cx="1482943" cy="209767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rince Louis: Royal fans have same complaint over Kate Middleton and Prince  William's son | HELLO!">
            <a:extLst>
              <a:ext uri="{FF2B5EF4-FFF2-40B4-BE49-F238E27FC236}">
                <a16:creationId xmlns:a16="http://schemas.microsoft.com/office/drawing/2014/main" id="{81EB4EBA-D77F-EF17-6C6C-83CAC64A43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4735" y="4464322"/>
            <a:ext cx="2452757" cy="14716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Will Prince William's Role Be At Charles III's Coronation">
            <a:extLst>
              <a:ext uri="{FF2B5EF4-FFF2-40B4-BE49-F238E27FC236}">
                <a16:creationId xmlns:a16="http://schemas.microsoft.com/office/drawing/2014/main" id="{D1B86C17-0F7B-153A-0211-A2126DBBBFF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85204" y="224669"/>
            <a:ext cx="1740910" cy="242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2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17</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0" name="Straight Arrow Connector 9" descr="Straight line">
            <a:extLst>
              <a:ext uri="{FF2B5EF4-FFF2-40B4-BE49-F238E27FC236}">
                <a16:creationId xmlns:a16="http://schemas.microsoft.com/office/drawing/2014/main" id="{0270858A-8F9C-4C46-BE17-DA28D1C3233F}"/>
              </a:ext>
            </a:extLst>
          </p:cNvPr>
          <p:cNvCxnSpPr>
            <a:cxnSpLocks/>
          </p:cNvCxnSpPr>
          <p:nvPr/>
        </p:nvCxnSpPr>
        <p:spPr>
          <a:xfrm flipH="1">
            <a:off x="2464904" y="3322166"/>
            <a:ext cx="6417422" cy="120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862533-9A64-3E49-B891-48A320F50DE8}"/>
              </a:ext>
            </a:extLst>
          </p:cNvPr>
          <p:cNvSpPr txBox="1"/>
          <p:nvPr/>
        </p:nvSpPr>
        <p:spPr>
          <a:xfrm>
            <a:off x="3140766" y="3738420"/>
            <a:ext cx="1310230" cy="369332"/>
          </a:xfrm>
          <a:prstGeom prst="rect">
            <a:avLst/>
          </a:prstGeom>
          <a:noFill/>
        </p:spPr>
        <p:txBody>
          <a:bodyPr wrap="none" rtlCol="0">
            <a:spAutoFit/>
          </a:bodyPr>
          <a:lstStyle/>
          <a:p>
            <a:r>
              <a:rPr lang="en-US" dirty="0"/>
              <a:t>Respondent</a:t>
            </a:r>
          </a:p>
        </p:txBody>
      </p:sp>
      <p:sp>
        <p:nvSpPr>
          <p:cNvPr id="15" name="TextBox 14">
            <a:extLst>
              <a:ext uri="{FF2B5EF4-FFF2-40B4-BE49-F238E27FC236}">
                <a16:creationId xmlns:a16="http://schemas.microsoft.com/office/drawing/2014/main" id="{35B98A73-2105-C34F-81E5-82A6BEE7F54D}"/>
              </a:ext>
            </a:extLst>
          </p:cNvPr>
          <p:cNvSpPr txBox="1"/>
          <p:nvPr/>
        </p:nvSpPr>
        <p:spPr>
          <a:xfrm>
            <a:off x="9352722" y="1862899"/>
            <a:ext cx="6102626" cy="369332"/>
          </a:xfrm>
          <a:prstGeom prst="rect">
            <a:avLst/>
          </a:prstGeom>
          <a:noFill/>
        </p:spPr>
        <p:txBody>
          <a:bodyPr wrap="square">
            <a:spAutoFit/>
          </a:bodyPr>
          <a:lstStyle/>
          <a:p>
            <a:r>
              <a:rPr lang="en-US" dirty="0"/>
              <a:t>Applicant</a:t>
            </a:r>
          </a:p>
        </p:txBody>
      </p:sp>
      <p:pic>
        <p:nvPicPr>
          <p:cNvPr id="3" name="Picture 2" descr="What Will Prince William's Role Be At Charles III's Coronation">
            <a:extLst>
              <a:ext uri="{FF2B5EF4-FFF2-40B4-BE49-F238E27FC236}">
                <a16:creationId xmlns:a16="http://schemas.microsoft.com/office/drawing/2014/main" id="{81BE053F-0134-F9CE-88F4-EE2F2782A0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76800" y="2337003"/>
            <a:ext cx="2008049" cy="2802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ate Middleton Had Her First Tiara Moment as Princess of Wales—See Pics |  Glamour">
            <a:extLst>
              <a:ext uri="{FF2B5EF4-FFF2-40B4-BE49-F238E27FC236}">
                <a16:creationId xmlns:a16="http://schemas.microsoft.com/office/drawing/2014/main" id="{CA6D5B7B-EA9F-E7C4-43A3-3FB0A7535C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421" y="3661187"/>
            <a:ext cx="1482943" cy="2097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orge Clooney - Clooney Foundation For Justice">
            <a:extLst>
              <a:ext uri="{FF2B5EF4-FFF2-40B4-BE49-F238E27FC236}">
                <a16:creationId xmlns:a16="http://schemas.microsoft.com/office/drawing/2014/main" id="{13AB3C8C-BC49-4F42-EF90-7320F415F15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8415" y="740644"/>
            <a:ext cx="1482949" cy="222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3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18</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0" name="Straight Arrow Connector 9" descr="Straight line">
            <a:extLst>
              <a:ext uri="{FF2B5EF4-FFF2-40B4-BE49-F238E27FC236}">
                <a16:creationId xmlns:a16="http://schemas.microsoft.com/office/drawing/2014/main" id="{0270858A-8F9C-4C46-BE17-DA28D1C3233F}"/>
              </a:ext>
            </a:extLst>
          </p:cNvPr>
          <p:cNvCxnSpPr>
            <a:cxnSpLocks/>
          </p:cNvCxnSpPr>
          <p:nvPr/>
        </p:nvCxnSpPr>
        <p:spPr>
          <a:xfrm flipH="1" flipV="1">
            <a:off x="2464904" y="1585612"/>
            <a:ext cx="6417422" cy="173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862533-9A64-3E49-B891-48A320F50DE8}"/>
              </a:ext>
            </a:extLst>
          </p:cNvPr>
          <p:cNvSpPr txBox="1"/>
          <p:nvPr/>
        </p:nvSpPr>
        <p:spPr>
          <a:xfrm>
            <a:off x="2802835" y="775252"/>
            <a:ext cx="1310230" cy="369332"/>
          </a:xfrm>
          <a:prstGeom prst="rect">
            <a:avLst/>
          </a:prstGeom>
          <a:noFill/>
        </p:spPr>
        <p:txBody>
          <a:bodyPr wrap="none" rtlCol="0">
            <a:spAutoFit/>
          </a:bodyPr>
          <a:lstStyle/>
          <a:p>
            <a:r>
              <a:rPr lang="en-US" dirty="0"/>
              <a:t>Respondent</a:t>
            </a:r>
          </a:p>
        </p:txBody>
      </p:sp>
      <p:sp>
        <p:nvSpPr>
          <p:cNvPr id="15" name="TextBox 14">
            <a:extLst>
              <a:ext uri="{FF2B5EF4-FFF2-40B4-BE49-F238E27FC236}">
                <a16:creationId xmlns:a16="http://schemas.microsoft.com/office/drawing/2014/main" id="{35B98A73-2105-C34F-81E5-82A6BEE7F54D}"/>
              </a:ext>
            </a:extLst>
          </p:cNvPr>
          <p:cNvSpPr txBox="1"/>
          <p:nvPr/>
        </p:nvSpPr>
        <p:spPr>
          <a:xfrm>
            <a:off x="9352722" y="1862899"/>
            <a:ext cx="6102626" cy="369332"/>
          </a:xfrm>
          <a:prstGeom prst="rect">
            <a:avLst/>
          </a:prstGeom>
          <a:noFill/>
        </p:spPr>
        <p:txBody>
          <a:bodyPr wrap="square">
            <a:spAutoFit/>
          </a:bodyPr>
          <a:lstStyle/>
          <a:p>
            <a:r>
              <a:rPr lang="en-US" dirty="0"/>
              <a:t>Applicant</a:t>
            </a:r>
          </a:p>
        </p:txBody>
      </p:sp>
      <p:sp>
        <p:nvSpPr>
          <p:cNvPr id="11" name="TextBox 10">
            <a:extLst>
              <a:ext uri="{FF2B5EF4-FFF2-40B4-BE49-F238E27FC236}">
                <a16:creationId xmlns:a16="http://schemas.microsoft.com/office/drawing/2014/main" id="{BAC0E85D-52B3-E559-5F3A-91559C824950}"/>
              </a:ext>
            </a:extLst>
          </p:cNvPr>
          <p:cNvSpPr txBox="1"/>
          <p:nvPr/>
        </p:nvSpPr>
        <p:spPr>
          <a:xfrm>
            <a:off x="2802835" y="4933310"/>
            <a:ext cx="7727576" cy="923330"/>
          </a:xfrm>
          <a:prstGeom prst="rect">
            <a:avLst/>
          </a:prstGeom>
          <a:noFill/>
        </p:spPr>
        <p:txBody>
          <a:bodyPr wrap="square">
            <a:spAutoFit/>
          </a:bodyPr>
          <a:lstStyle/>
          <a:p>
            <a:pPr marL="201168" lvl="1" indent="0">
              <a:buNone/>
            </a:pPr>
            <a:r>
              <a:rPr lang="en-GB" sz="1800" dirty="0"/>
              <a:t>Paragraph 16 – ‘Parent’ includes:</a:t>
            </a:r>
          </a:p>
          <a:p>
            <a:pPr marL="201168" lvl="1" indent="0">
              <a:buNone/>
            </a:pPr>
            <a:r>
              <a:rPr lang="en-GB" sz="1800" dirty="0"/>
              <a:t>(a) 	any party to a marriage (whether or not subsisting) in relation to whom the child concerned is a child of the family. </a:t>
            </a:r>
          </a:p>
        </p:txBody>
      </p:sp>
      <p:pic>
        <p:nvPicPr>
          <p:cNvPr id="3" name="Picture 2" descr="What Will Prince William's Role Be At Charles III's Coronation">
            <a:extLst>
              <a:ext uri="{FF2B5EF4-FFF2-40B4-BE49-F238E27FC236}">
                <a16:creationId xmlns:a16="http://schemas.microsoft.com/office/drawing/2014/main" id="{9B74CCE5-7917-045E-DCA9-7297A84EE8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20257" y="2232231"/>
            <a:ext cx="2123201" cy="2963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ate Middleton Had Her First Tiara Moment as Princess of Wales—See Pics |  Glamour">
            <a:extLst>
              <a:ext uri="{FF2B5EF4-FFF2-40B4-BE49-F238E27FC236}">
                <a16:creationId xmlns:a16="http://schemas.microsoft.com/office/drawing/2014/main" id="{8EA2331C-0331-F2F9-AC08-5DB60D8FDB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426" y="3429000"/>
            <a:ext cx="1482943" cy="2097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orge Clooney - Clooney Foundation For Justice">
            <a:extLst>
              <a:ext uri="{FF2B5EF4-FFF2-40B4-BE49-F238E27FC236}">
                <a16:creationId xmlns:a16="http://schemas.microsoft.com/office/drawing/2014/main" id="{0EA6AB84-2D65-6B5D-BA64-C67009CA227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524" y="473786"/>
            <a:ext cx="1482949" cy="222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9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Important discretionary side note – paragraph 4(2)</a:t>
            </a:r>
            <a:endParaRPr lang="en-US" dirty="0"/>
          </a:p>
        </p:txBody>
      </p:sp>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03F005CA-46E0-C540-A2F4-988040756B61}"/>
              </a:ext>
            </a:extLst>
          </p:cNvPr>
          <p:cNvSpPr txBox="1"/>
          <p:nvPr/>
        </p:nvSpPr>
        <p:spPr>
          <a:xfrm>
            <a:off x="496957" y="1971040"/>
            <a:ext cx="11310730" cy="3970318"/>
          </a:xfrm>
          <a:prstGeom prst="rect">
            <a:avLst/>
          </a:prstGeom>
          <a:noFill/>
        </p:spPr>
        <p:txBody>
          <a:bodyPr wrap="square">
            <a:spAutoFit/>
          </a:bodyPr>
          <a:lstStyle/>
          <a:p>
            <a:endParaRPr lang="en-US" dirty="0"/>
          </a:p>
          <a:p>
            <a:r>
              <a:rPr lang="en-GB" dirty="0"/>
              <a:t>In deciding whether to exercise its powers under paragraph 1 against a person who is not the mother or father of the child, and if so in what manner, the court shall in addition have regard to—</a:t>
            </a:r>
          </a:p>
          <a:p>
            <a:endParaRPr lang="en-GB" dirty="0"/>
          </a:p>
          <a:p>
            <a:r>
              <a:rPr lang="en-GB" dirty="0"/>
              <a:t>(a) 	whether that person had assumed responsibility for the maintenance of the child and, if so, the extent to which 	and basis on which he assumed that responsibility and the length of the period during which he met that 	responsibility;</a:t>
            </a:r>
          </a:p>
          <a:p>
            <a:endParaRPr lang="en-GB" dirty="0"/>
          </a:p>
          <a:p>
            <a:r>
              <a:rPr lang="en-GB" dirty="0"/>
              <a:t>(b) 	whether he did so knowing that the child was not his child;</a:t>
            </a:r>
          </a:p>
          <a:p>
            <a:endParaRPr lang="en-GB" dirty="0"/>
          </a:p>
          <a:p>
            <a:r>
              <a:rPr lang="en-GB" dirty="0"/>
              <a:t>(c) 	the liability of any other person to maintain the child.</a:t>
            </a:r>
          </a:p>
          <a:p>
            <a:endParaRPr lang="en-US" dirty="0"/>
          </a:p>
          <a:p>
            <a:endParaRPr lang="en-US" dirty="0"/>
          </a:p>
          <a:p>
            <a:endParaRPr lang="en-US" dirty="0"/>
          </a:p>
        </p:txBody>
      </p:sp>
    </p:spTree>
    <p:extLst>
      <p:ext uri="{BB962C8B-B14F-4D97-AF65-F5344CB8AC3E}">
        <p14:creationId xmlns:p14="http://schemas.microsoft.com/office/powerpoint/2010/main" val="66259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331C-D42D-7B4B-80F3-D6596A9274B1}"/>
              </a:ext>
            </a:extLst>
          </p:cNvPr>
          <p:cNvSpPr>
            <a:spLocks noGrp="1"/>
          </p:cNvSpPr>
          <p:nvPr>
            <p:ph type="title"/>
          </p:nvPr>
        </p:nvSpPr>
        <p:spPr/>
        <p:txBody>
          <a:bodyPr/>
          <a:lstStyle/>
          <a:p>
            <a:r>
              <a:rPr lang="en-US" dirty="0"/>
              <a:t>History of Schedule 1</a:t>
            </a:r>
          </a:p>
        </p:txBody>
      </p:sp>
      <p:sp>
        <p:nvSpPr>
          <p:cNvPr id="3" name="Content Placeholder 2">
            <a:extLst>
              <a:ext uri="{FF2B5EF4-FFF2-40B4-BE49-F238E27FC236}">
                <a16:creationId xmlns:a16="http://schemas.microsoft.com/office/drawing/2014/main" id="{E9083662-2E76-EB42-AF85-4B2EAB8B09DC}"/>
              </a:ext>
            </a:extLst>
          </p:cNvPr>
          <p:cNvSpPr>
            <a:spLocks noGrp="1"/>
          </p:cNvSpPr>
          <p:nvPr>
            <p:ph idx="1"/>
          </p:nvPr>
        </p:nvSpPr>
        <p:spPr/>
        <p:txBody>
          <a:bodyPr>
            <a:normAutofit/>
          </a:bodyPr>
          <a:lstStyle/>
          <a:p>
            <a:pPr>
              <a:buFont typeface="Wingdings" pitchFamily="2" charset="2"/>
              <a:buChar char="q"/>
            </a:pPr>
            <a:r>
              <a:rPr lang="en-US" sz="3200" dirty="0"/>
              <a:t> The creation of Schedule 1 and its predecessor the Family Law Reform Act 1987 was born out of a noble goal. It was designed for to remove the legal distinction between children born to married and unmarried parents (often former cohabitants) and it was part of a wider move to eradicate discrimination based on birth status. </a:t>
            </a:r>
          </a:p>
        </p:txBody>
      </p:sp>
      <p:sp>
        <p:nvSpPr>
          <p:cNvPr id="4" name="Slide Number Placeholder 3">
            <a:extLst>
              <a:ext uri="{FF2B5EF4-FFF2-40B4-BE49-F238E27FC236}">
                <a16:creationId xmlns:a16="http://schemas.microsoft.com/office/drawing/2014/main" id="{3A0F213C-8017-694B-AA63-EDA529A8B46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9640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5930-FF87-2F43-AF5E-DDA9F4569C9F}"/>
              </a:ext>
            </a:extLst>
          </p:cNvPr>
          <p:cNvSpPr>
            <a:spLocks noGrp="1"/>
          </p:cNvSpPr>
          <p:nvPr>
            <p:ph type="title"/>
          </p:nvPr>
        </p:nvSpPr>
        <p:spPr/>
        <p:txBody>
          <a:bodyPr/>
          <a:lstStyle/>
          <a:p>
            <a:r>
              <a:rPr lang="en-US" dirty="0"/>
              <a:t>Let’s make George Clooney’s connection more remote … </a:t>
            </a:r>
          </a:p>
        </p:txBody>
      </p:sp>
      <p:sp>
        <p:nvSpPr>
          <p:cNvPr id="3" name="Content Placeholder 2">
            <a:extLst>
              <a:ext uri="{FF2B5EF4-FFF2-40B4-BE49-F238E27FC236}">
                <a16:creationId xmlns:a16="http://schemas.microsoft.com/office/drawing/2014/main" id="{81105962-B9EA-164C-8FAC-BA828F6C2924}"/>
              </a:ext>
            </a:extLst>
          </p:cNvPr>
          <p:cNvSpPr>
            <a:spLocks noGrp="1"/>
          </p:cNvSpPr>
          <p:nvPr>
            <p:ph idx="1"/>
          </p:nvPr>
        </p:nvSpPr>
        <p:spPr/>
        <p:txBody>
          <a:bodyPr/>
          <a:lstStyle/>
          <a:p>
            <a:pPr>
              <a:buFont typeface="Wingdings" pitchFamily="2" charset="2"/>
              <a:buChar char="q"/>
            </a:pPr>
            <a:r>
              <a:rPr lang="en-US" dirty="0"/>
              <a:t> Remember paragraph 16: </a:t>
            </a:r>
          </a:p>
          <a:p>
            <a:pPr>
              <a:buFont typeface="Wingdings" pitchFamily="2" charset="2"/>
              <a:buChar char="q"/>
            </a:pPr>
            <a:endParaRPr lang="en-US" dirty="0"/>
          </a:p>
          <a:p>
            <a:pPr marL="201168" lvl="1" indent="0">
              <a:buNone/>
            </a:pPr>
            <a:r>
              <a:rPr lang="en-GB" sz="2000" dirty="0"/>
              <a:t>(a) 	any party to a marriage </a:t>
            </a:r>
            <a:r>
              <a:rPr lang="en-GB" sz="2000" b="1" dirty="0"/>
              <a:t>(whether or not subsisting)</a:t>
            </a:r>
            <a:r>
              <a:rPr lang="en-GB" sz="2000" dirty="0"/>
              <a:t> in relation to whom the child 	concerned is a child of the family. </a:t>
            </a:r>
          </a:p>
          <a:p>
            <a:pPr marL="201168" lvl="1" indent="0">
              <a:buNone/>
            </a:pPr>
            <a:r>
              <a:rPr lang="en-US" sz="2000" dirty="0"/>
              <a:t> </a:t>
            </a:r>
            <a:endParaRPr lang="en-GB" sz="2000" dirty="0"/>
          </a:p>
          <a:p>
            <a:pPr lvl="1">
              <a:buFont typeface="Wingdings" pitchFamily="2" charset="2"/>
              <a:buChar char="q"/>
            </a:pPr>
            <a:endParaRPr lang="en-GB" dirty="0"/>
          </a:p>
          <a:p>
            <a:pPr lvl="1">
              <a:buFont typeface="Wingdings" pitchFamily="2" charset="2"/>
              <a:buChar char="q"/>
            </a:pPr>
            <a:endParaRPr lang="en-GB" dirty="0"/>
          </a:p>
          <a:p>
            <a:pPr>
              <a:buFont typeface="Wingdings" pitchFamily="2" charset="2"/>
              <a:buChar char="q"/>
            </a:pPr>
            <a:endParaRPr lang="en-US" dirty="0"/>
          </a:p>
          <a:p>
            <a:pPr>
              <a:buFont typeface="Wingdings" pitchFamily="2" charset="2"/>
              <a:buChar char="q"/>
            </a:pPr>
            <a:endParaRPr lang="en-US" dirty="0"/>
          </a:p>
          <a:p>
            <a:pPr>
              <a:buFont typeface="Wingdings" pitchFamily="2" charset="2"/>
              <a:buChar char="q"/>
            </a:pPr>
            <a:endParaRPr lang="en-US" dirty="0"/>
          </a:p>
          <a:p>
            <a:pPr>
              <a:buFont typeface="Wingdings" pitchFamily="2" charset="2"/>
              <a:buChar char="q"/>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35CA8B8-575A-C642-A7D7-C65E0E24B42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6457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5,830 Broken Heart Illustrations &amp; Clip Art - iStock">
            <a:extLst>
              <a:ext uri="{FF2B5EF4-FFF2-40B4-BE49-F238E27FC236}">
                <a16:creationId xmlns:a16="http://schemas.microsoft.com/office/drawing/2014/main" id="{557AF3D6-45D7-B74D-BB3E-B269C334416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b="-1"/>
          <a:stretch/>
        </p:blipFill>
        <p:spPr bwMode="auto">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George Clooney - Clooney Foundation For Justice">
            <a:extLst>
              <a:ext uri="{FF2B5EF4-FFF2-40B4-BE49-F238E27FC236}">
                <a16:creationId xmlns:a16="http://schemas.microsoft.com/office/drawing/2014/main" id="{A97EB33D-B3FA-AE02-ECA1-B8C10BEF40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86800" y="1446144"/>
            <a:ext cx="2353005" cy="35282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ate Middleton Had Her First Tiara Moment as Princess of Wales—See Pics |  Glamour">
            <a:extLst>
              <a:ext uri="{FF2B5EF4-FFF2-40B4-BE49-F238E27FC236}">
                <a16:creationId xmlns:a16="http://schemas.microsoft.com/office/drawing/2014/main" id="{31BF090F-1E95-A300-6EC4-94D46FDEA4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2195" y="1517891"/>
            <a:ext cx="2443580" cy="345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9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22</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8" name="Straight Arrow Connector 7" descr="Straight line">
            <a:extLst>
              <a:ext uri="{FF2B5EF4-FFF2-40B4-BE49-F238E27FC236}">
                <a16:creationId xmlns:a16="http://schemas.microsoft.com/office/drawing/2014/main" id="{A67F3E0E-54D6-0A40-8985-1B5D729CF7B7}"/>
              </a:ext>
            </a:extLst>
          </p:cNvPr>
          <p:cNvCxnSpPr>
            <a:cxnSpLocks/>
          </p:cNvCxnSpPr>
          <p:nvPr/>
        </p:nvCxnSpPr>
        <p:spPr>
          <a:xfrm flipH="1" flipV="1">
            <a:off x="2461580" y="4708672"/>
            <a:ext cx="2065072" cy="320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Straight line">
            <a:extLst>
              <a:ext uri="{FF2B5EF4-FFF2-40B4-BE49-F238E27FC236}">
                <a16:creationId xmlns:a16="http://schemas.microsoft.com/office/drawing/2014/main" id="{0270858A-8F9C-4C46-BE17-DA28D1C3233F}"/>
              </a:ext>
            </a:extLst>
          </p:cNvPr>
          <p:cNvCxnSpPr>
            <a:cxnSpLocks/>
          </p:cNvCxnSpPr>
          <p:nvPr/>
        </p:nvCxnSpPr>
        <p:spPr>
          <a:xfrm flipV="1">
            <a:off x="7057492" y="2690354"/>
            <a:ext cx="3196434" cy="15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698AA4-E42C-4D40-A5BC-0C8F35F8D253}"/>
              </a:ext>
            </a:extLst>
          </p:cNvPr>
          <p:cNvSpPr txBox="1"/>
          <p:nvPr/>
        </p:nvSpPr>
        <p:spPr>
          <a:xfrm>
            <a:off x="2812029" y="5029604"/>
            <a:ext cx="1112164" cy="369332"/>
          </a:xfrm>
          <a:prstGeom prst="rect">
            <a:avLst/>
          </a:prstGeom>
          <a:noFill/>
        </p:spPr>
        <p:txBody>
          <a:bodyPr wrap="none" rtlCol="0">
            <a:spAutoFit/>
          </a:bodyPr>
          <a:lstStyle/>
          <a:p>
            <a:r>
              <a:rPr lang="en-US" dirty="0"/>
              <a:t>Lives with</a:t>
            </a:r>
          </a:p>
        </p:txBody>
      </p:sp>
      <p:sp>
        <p:nvSpPr>
          <p:cNvPr id="21" name="TextBox 20">
            <a:extLst>
              <a:ext uri="{FF2B5EF4-FFF2-40B4-BE49-F238E27FC236}">
                <a16:creationId xmlns:a16="http://schemas.microsoft.com/office/drawing/2014/main" id="{2539DFB8-2706-F442-A244-C249C6740B35}"/>
              </a:ext>
            </a:extLst>
          </p:cNvPr>
          <p:cNvSpPr txBox="1"/>
          <p:nvPr/>
        </p:nvSpPr>
        <p:spPr>
          <a:xfrm>
            <a:off x="8486211" y="3521333"/>
            <a:ext cx="6102626" cy="369332"/>
          </a:xfrm>
          <a:prstGeom prst="rect">
            <a:avLst/>
          </a:prstGeom>
          <a:noFill/>
        </p:spPr>
        <p:txBody>
          <a:bodyPr wrap="square">
            <a:spAutoFit/>
          </a:bodyPr>
          <a:lstStyle/>
          <a:p>
            <a:r>
              <a:rPr lang="en-US" dirty="0"/>
              <a:t>Lives with</a:t>
            </a:r>
          </a:p>
        </p:txBody>
      </p:sp>
      <p:pic>
        <p:nvPicPr>
          <p:cNvPr id="3" name="Picture 4" descr="Kate Middleton Had Her First Tiara Moment as Princess of Wales—See Pics |  Glamour">
            <a:extLst>
              <a:ext uri="{FF2B5EF4-FFF2-40B4-BE49-F238E27FC236}">
                <a16:creationId xmlns:a16="http://schemas.microsoft.com/office/drawing/2014/main" id="{83CBE945-C007-3F75-3577-D26460E56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07" y="3542727"/>
            <a:ext cx="1482943" cy="2097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eorge Clooney - Clooney Foundation For Justice">
            <a:extLst>
              <a:ext uri="{FF2B5EF4-FFF2-40B4-BE49-F238E27FC236}">
                <a16:creationId xmlns:a16="http://schemas.microsoft.com/office/drawing/2014/main" id="{FAF11595-8A8C-F4DA-6739-F61846CB1EC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7945" y="283266"/>
            <a:ext cx="1558708" cy="233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hat Will Prince William's Role Be At Charles III's Coronation">
            <a:extLst>
              <a:ext uri="{FF2B5EF4-FFF2-40B4-BE49-F238E27FC236}">
                <a16:creationId xmlns:a16="http://schemas.microsoft.com/office/drawing/2014/main" id="{A3B1D0E0-C738-7D32-B1A0-FF57736965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53926" y="348539"/>
            <a:ext cx="1558708" cy="21756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ince Louis: Royal fans have same complaint over Kate Middleton and Prince  William's son | HELLO!">
            <a:extLst>
              <a:ext uri="{FF2B5EF4-FFF2-40B4-BE49-F238E27FC236}">
                <a16:creationId xmlns:a16="http://schemas.microsoft.com/office/drawing/2014/main" id="{352402D0-D46E-5256-972E-3CCEEFB87A8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04735" y="4454383"/>
            <a:ext cx="2452757" cy="147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4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23</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0" name="Straight Arrow Connector 9" descr="Straight line">
            <a:extLst>
              <a:ext uri="{FF2B5EF4-FFF2-40B4-BE49-F238E27FC236}">
                <a16:creationId xmlns:a16="http://schemas.microsoft.com/office/drawing/2014/main" id="{0270858A-8F9C-4C46-BE17-DA28D1C3233F}"/>
              </a:ext>
            </a:extLst>
          </p:cNvPr>
          <p:cNvCxnSpPr>
            <a:cxnSpLocks/>
          </p:cNvCxnSpPr>
          <p:nvPr/>
        </p:nvCxnSpPr>
        <p:spPr>
          <a:xfrm flipH="1" flipV="1">
            <a:off x="2464904" y="1585612"/>
            <a:ext cx="6417422" cy="173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862533-9A64-3E49-B891-48A320F50DE8}"/>
              </a:ext>
            </a:extLst>
          </p:cNvPr>
          <p:cNvSpPr txBox="1"/>
          <p:nvPr/>
        </p:nvSpPr>
        <p:spPr>
          <a:xfrm>
            <a:off x="2802835" y="775252"/>
            <a:ext cx="1310230" cy="369332"/>
          </a:xfrm>
          <a:prstGeom prst="rect">
            <a:avLst/>
          </a:prstGeom>
          <a:noFill/>
        </p:spPr>
        <p:txBody>
          <a:bodyPr wrap="none" rtlCol="0">
            <a:spAutoFit/>
          </a:bodyPr>
          <a:lstStyle/>
          <a:p>
            <a:r>
              <a:rPr lang="en-US" dirty="0"/>
              <a:t>Respondent</a:t>
            </a:r>
          </a:p>
        </p:txBody>
      </p:sp>
      <p:sp>
        <p:nvSpPr>
          <p:cNvPr id="15" name="TextBox 14">
            <a:extLst>
              <a:ext uri="{FF2B5EF4-FFF2-40B4-BE49-F238E27FC236}">
                <a16:creationId xmlns:a16="http://schemas.microsoft.com/office/drawing/2014/main" id="{35B98A73-2105-C34F-81E5-82A6BEE7F54D}"/>
              </a:ext>
            </a:extLst>
          </p:cNvPr>
          <p:cNvSpPr txBox="1"/>
          <p:nvPr/>
        </p:nvSpPr>
        <p:spPr>
          <a:xfrm>
            <a:off x="9352722" y="1862899"/>
            <a:ext cx="6102626" cy="369332"/>
          </a:xfrm>
          <a:prstGeom prst="rect">
            <a:avLst/>
          </a:prstGeom>
          <a:noFill/>
        </p:spPr>
        <p:txBody>
          <a:bodyPr wrap="square">
            <a:spAutoFit/>
          </a:bodyPr>
          <a:lstStyle/>
          <a:p>
            <a:r>
              <a:rPr lang="en-US" dirty="0"/>
              <a:t>Applicant</a:t>
            </a:r>
          </a:p>
        </p:txBody>
      </p:sp>
      <p:sp>
        <p:nvSpPr>
          <p:cNvPr id="11" name="TextBox 10">
            <a:extLst>
              <a:ext uri="{FF2B5EF4-FFF2-40B4-BE49-F238E27FC236}">
                <a16:creationId xmlns:a16="http://schemas.microsoft.com/office/drawing/2014/main" id="{1EC34385-9214-8897-D2D4-D5DE07AAC1F1}"/>
              </a:ext>
            </a:extLst>
          </p:cNvPr>
          <p:cNvSpPr txBox="1"/>
          <p:nvPr/>
        </p:nvSpPr>
        <p:spPr>
          <a:xfrm>
            <a:off x="684354" y="3074170"/>
            <a:ext cx="7727576" cy="923330"/>
          </a:xfrm>
          <a:prstGeom prst="rect">
            <a:avLst/>
          </a:prstGeom>
          <a:noFill/>
        </p:spPr>
        <p:txBody>
          <a:bodyPr wrap="square">
            <a:spAutoFit/>
          </a:bodyPr>
          <a:lstStyle/>
          <a:p>
            <a:pPr marL="201168" lvl="1" indent="0">
              <a:buNone/>
            </a:pPr>
            <a:r>
              <a:rPr lang="en-GB" sz="1800" dirty="0"/>
              <a:t>Paragraph 16 – ‘Parent’ includes:</a:t>
            </a:r>
          </a:p>
          <a:p>
            <a:pPr marL="201168" lvl="1" indent="0">
              <a:buNone/>
            </a:pPr>
            <a:r>
              <a:rPr lang="en-GB" sz="1800" dirty="0"/>
              <a:t>(a) 	any party to a marriage </a:t>
            </a:r>
            <a:r>
              <a:rPr lang="en-GB" sz="1800" b="1" dirty="0"/>
              <a:t>(whether or not subsisting)</a:t>
            </a:r>
            <a:r>
              <a:rPr lang="en-GB" sz="1800" dirty="0"/>
              <a:t> in relation to whom the child concerned is a child of the family. </a:t>
            </a:r>
          </a:p>
        </p:txBody>
      </p:sp>
      <p:pic>
        <p:nvPicPr>
          <p:cNvPr id="3" name="Picture 4" descr="Kate Middleton Had Her First Tiara Moment as Princess of Wales—See Pics |  Glamour">
            <a:extLst>
              <a:ext uri="{FF2B5EF4-FFF2-40B4-BE49-F238E27FC236}">
                <a16:creationId xmlns:a16="http://schemas.microsoft.com/office/drawing/2014/main" id="{6F7B188A-4C3A-5FA0-6820-7587D3983C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2740" y="4104860"/>
            <a:ext cx="1482943" cy="20976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eorge Clooney - Clooney Foundation For Justice">
            <a:extLst>
              <a:ext uri="{FF2B5EF4-FFF2-40B4-BE49-F238E27FC236}">
                <a16:creationId xmlns:a16="http://schemas.microsoft.com/office/drawing/2014/main" id="{8E431057-DD31-6A39-811A-A5FFE6217C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918" y="554402"/>
            <a:ext cx="1375423" cy="20624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hat Will Prince William's Role Be At Charles III's Coronation">
            <a:extLst>
              <a:ext uri="{FF2B5EF4-FFF2-40B4-BE49-F238E27FC236}">
                <a16:creationId xmlns:a16="http://schemas.microsoft.com/office/drawing/2014/main" id="{E1268E20-673B-3B77-0AB4-15B85D043A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02846" y="2448013"/>
            <a:ext cx="1558708" cy="217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6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Heart 4" descr="Heart">
            <a:extLst>
              <a:ext uri="{FF2B5EF4-FFF2-40B4-BE49-F238E27FC236}">
                <a16:creationId xmlns:a16="http://schemas.microsoft.com/office/drawing/2014/main" id="{6E4D6D6E-BCD6-CE4C-AC62-2EBA41EA8DCE}"/>
              </a:ext>
            </a:extLst>
          </p:cNvPr>
          <p:cNvSpPr/>
          <p:nvPr/>
        </p:nvSpPr>
        <p:spPr>
          <a:xfrm>
            <a:off x="5457140" y="284346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hat Will Prince William's Role Be At Charles III's Coronation">
            <a:extLst>
              <a:ext uri="{FF2B5EF4-FFF2-40B4-BE49-F238E27FC236}">
                <a16:creationId xmlns:a16="http://schemas.microsoft.com/office/drawing/2014/main" id="{B1AFF86D-5BFC-0F7E-FE52-9F28010C017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7940" y="756249"/>
            <a:ext cx="3645821" cy="508883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Who is I'm A Celebrity's Mike Tindall? Age, career and family revealed -  Heart">
            <a:extLst>
              <a:ext uri="{FF2B5EF4-FFF2-40B4-BE49-F238E27FC236}">
                <a16:creationId xmlns:a16="http://schemas.microsoft.com/office/drawing/2014/main" id="{6DCB2D18-3962-FBD7-DF34-20182DD678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019" y="994787"/>
            <a:ext cx="3949755" cy="46316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096A70-794F-3CF0-A76D-A749D06F1420}"/>
              </a:ext>
            </a:extLst>
          </p:cNvPr>
          <p:cNvSpPr txBox="1"/>
          <p:nvPr/>
        </p:nvSpPr>
        <p:spPr>
          <a:xfrm>
            <a:off x="5367325" y="4003236"/>
            <a:ext cx="6097656" cy="369332"/>
          </a:xfrm>
          <a:prstGeom prst="rect">
            <a:avLst/>
          </a:prstGeom>
          <a:noFill/>
        </p:spPr>
        <p:txBody>
          <a:bodyPr wrap="square">
            <a:spAutoFit/>
          </a:bodyPr>
          <a:lstStyle/>
          <a:p>
            <a:r>
              <a:rPr lang="en-US" dirty="0"/>
              <a:t>Cohabiting</a:t>
            </a:r>
          </a:p>
        </p:txBody>
      </p:sp>
    </p:spTree>
    <p:extLst>
      <p:ext uri="{BB962C8B-B14F-4D97-AF65-F5344CB8AC3E}">
        <p14:creationId xmlns:p14="http://schemas.microsoft.com/office/powerpoint/2010/main" val="3720281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4338" name="Picture 2" descr="Meghan, Duchess of Sussex - Wikipedia">
            <a:extLst>
              <a:ext uri="{FF2B5EF4-FFF2-40B4-BE49-F238E27FC236}">
                <a16:creationId xmlns:a16="http://schemas.microsoft.com/office/drawing/2014/main" id="{CBDFB388-EF8D-1F89-C645-71253A70F5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6226" y="571498"/>
            <a:ext cx="3197087" cy="479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02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6C0248-EE3E-1546-8D49-98B4FE0AC114}"/>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26</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5362" name="Picture 2" descr="Zara Phillips and Mike Tindall sell first pictures of baby daughter Mia to  Hello! magazine - Mirror Online">
            <a:extLst>
              <a:ext uri="{FF2B5EF4-FFF2-40B4-BE49-F238E27FC236}">
                <a16:creationId xmlns:a16="http://schemas.microsoft.com/office/drawing/2014/main" id="{788E5870-B75F-6127-AC7C-B57F467FC3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156" y="255103"/>
            <a:ext cx="5927035" cy="5927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rince William">
            <a:extLst>
              <a:ext uri="{FF2B5EF4-FFF2-40B4-BE49-F238E27FC236}">
                <a16:creationId xmlns:a16="http://schemas.microsoft.com/office/drawing/2014/main" id="{C3A1875A-DBC8-B114-5224-03EA997B8C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7698" y="803535"/>
            <a:ext cx="1802572" cy="2761576"/>
          </a:xfrm>
          <a:prstGeom prst="rect">
            <a:avLst/>
          </a:prstGeom>
        </p:spPr>
      </p:pic>
    </p:spTree>
    <p:extLst>
      <p:ext uri="{BB962C8B-B14F-4D97-AF65-F5344CB8AC3E}">
        <p14:creationId xmlns:p14="http://schemas.microsoft.com/office/powerpoint/2010/main" val="207300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0,000+ Baby Face Pictures | Download Free Images on Unsplash">
            <a:extLst>
              <a:ext uri="{FF2B5EF4-FFF2-40B4-BE49-F238E27FC236}">
                <a16:creationId xmlns:a16="http://schemas.microsoft.com/office/drawing/2014/main" id="{79CEA924-D475-8E46-9402-A813FFFF85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33821" y="3816625"/>
            <a:ext cx="3324358" cy="172888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27</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Straight Arrow Connector 6" descr="Straight line">
            <a:extLst>
              <a:ext uri="{FF2B5EF4-FFF2-40B4-BE49-F238E27FC236}">
                <a16:creationId xmlns:a16="http://schemas.microsoft.com/office/drawing/2014/main" id="{7FC461A4-B317-C547-A7E8-DA6ACF1892AD}"/>
              </a:ext>
            </a:extLst>
          </p:cNvPr>
          <p:cNvCxnSpPr>
            <a:cxnSpLocks/>
            <a:endCxn id="2050" idx="3"/>
          </p:cNvCxnSpPr>
          <p:nvPr/>
        </p:nvCxnSpPr>
        <p:spPr>
          <a:xfrm flipH="1">
            <a:off x="7758179" y="3429000"/>
            <a:ext cx="1862456" cy="1252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021561-3DE1-DF4B-92DC-5D9C14C639AC}"/>
              </a:ext>
            </a:extLst>
          </p:cNvPr>
          <p:cNvSpPr txBox="1"/>
          <p:nvPr/>
        </p:nvSpPr>
        <p:spPr>
          <a:xfrm>
            <a:off x="9144000" y="4373217"/>
            <a:ext cx="2151551" cy="646331"/>
          </a:xfrm>
          <a:prstGeom prst="rect">
            <a:avLst/>
          </a:prstGeom>
          <a:noFill/>
        </p:spPr>
        <p:txBody>
          <a:bodyPr wrap="none" rtlCol="0">
            <a:spAutoFit/>
          </a:bodyPr>
          <a:lstStyle/>
          <a:p>
            <a:r>
              <a:rPr lang="en-US" dirty="0"/>
              <a:t>Prince William is the </a:t>
            </a:r>
          </a:p>
          <a:p>
            <a:r>
              <a:rPr lang="en-US" dirty="0"/>
              <a:t>biological father</a:t>
            </a:r>
          </a:p>
        </p:txBody>
      </p:sp>
      <p:sp>
        <p:nvSpPr>
          <p:cNvPr id="11" name="TextBox 10">
            <a:extLst>
              <a:ext uri="{FF2B5EF4-FFF2-40B4-BE49-F238E27FC236}">
                <a16:creationId xmlns:a16="http://schemas.microsoft.com/office/drawing/2014/main" id="{20BBB616-8FFB-EA43-BBE4-1F33E8F2FB85}"/>
              </a:ext>
            </a:extLst>
          </p:cNvPr>
          <p:cNvSpPr txBox="1"/>
          <p:nvPr/>
        </p:nvSpPr>
        <p:spPr>
          <a:xfrm>
            <a:off x="755374" y="3955774"/>
            <a:ext cx="2524539" cy="646331"/>
          </a:xfrm>
          <a:prstGeom prst="rect">
            <a:avLst/>
          </a:prstGeom>
          <a:noFill/>
        </p:spPr>
        <p:txBody>
          <a:bodyPr wrap="square" rtlCol="0">
            <a:spAutoFit/>
          </a:bodyPr>
          <a:lstStyle/>
          <a:p>
            <a:r>
              <a:rPr lang="en-US" dirty="0"/>
              <a:t>Mike Tindall elects not to adopt Baby Timothy</a:t>
            </a:r>
          </a:p>
        </p:txBody>
      </p:sp>
      <p:sp>
        <p:nvSpPr>
          <p:cNvPr id="14" name="TextBox 13">
            <a:extLst>
              <a:ext uri="{FF2B5EF4-FFF2-40B4-BE49-F238E27FC236}">
                <a16:creationId xmlns:a16="http://schemas.microsoft.com/office/drawing/2014/main" id="{4FE856D2-C0F4-4048-8312-2A9DB7B1239B}"/>
              </a:ext>
            </a:extLst>
          </p:cNvPr>
          <p:cNvSpPr txBox="1"/>
          <p:nvPr/>
        </p:nvSpPr>
        <p:spPr>
          <a:xfrm>
            <a:off x="5293518" y="5748469"/>
            <a:ext cx="6100762" cy="369332"/>
          </a:xfrm>
          <a:prstGeom prst="rect">
            <a:avLst/>
          </a:prstGeom>
          <a:noFill/>
        </p:spPr>
        <p:txBody>
          <a:bodyPr wrap="square">
            <a:spAutoFit/>
          </a:bodyPr>
          <a:lstStyle/>
          <a:p>
            <a:r>
              <a:rPr lang="en-US" sz="1800" b="1" dirty="0"/>
              <a:t>Baby Timothy</a:t>
            </a:r>
          </a:p>
        </p:txBody>
      </p:sp>
      <p:pic>
        <p:nvPicPr>
          <p:cNvPr id="3" name="Picture 2" descr="Who is I'm A Celebrity's Mike Tindall? Age, career and family revealed -  Heart">
            <a:extLst>
              <a:ext uri="{FF2B5EF4-FFF2-40B4-BE49-F238E27FC236}">
                <a16:creationId xmlns:a16="http://schemas.microsoft.com/office/drawing/2014/main" id="{0E9E888D-FADD-F2AE-48AD-F8233A6A93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74" y="475077"/>
            <a:ext cx="2823210" cy="33106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 Will Prince William's Role Be At Charles III's Coronation">
            <a:extLst>
              <a:ext uri="{FF2B5EF4-FFF2-40B4-BE49-F238E27FC236}">
                <a16:creationId xmlns:a16="http://schemas.microsoft.com/office/drawing/2014/main" id="{0A74A240-DB3C-F361-F857-06F501AF64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72849" y="286147"/>
            <a:ext cx="2178947" cy="304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3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5,830 Broken Heart Illustrations &amp; Clip Art - iStock">
            <a:extLst>
              <a:ext uri="{FF2B5EF4-FFF2-40B4-BE49-F238E27FC236}">
                <a16:creationId xmlns:a16="http://schemas.microsoft.com/office/drawing/2014/main" id="{CD2D2918-5921-F841-BC10-B91A02A3B6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
          <a:stretch/>
        </p:blipFill>
        <p:spPr bwMode="auto">
          <a:xfrm>
            <a:off x="4184538" y="171716"/>
            <a:ext cx="3822924" cy="65145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28</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pic>
        <p:nvPicPr>
          <p:cNvPr id="5" name="Picture 2" descr="Who is I'm A Celebrity's Mike Tindall? Age, career and family revealed -  Heart">
            <a:extLst>
              <a:ext uri="{FF2B5EF4-FFF2-40B4-BE49-F238E27FC236}">
                <a16:creationId xmlns:a16="http://schemas.microsoft.com/office/drawing/2014/main" id="{F001E17D-D06B-8AE2-1F50-18D14A304F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783" y="915274"/>
            <a:ext cx="3949755" cy="4631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Will Prince William's Role Be At Charles III's Coronation">
            <a:extLst>
              <a:ext uri="{FF2B5EF4-FFF2-40B4-BE49-F238E27FC236}">
                <a16:creationId xmlns:a16="http://schemas.microsoft.com/office/drawing/2014/main" id="{B103D00C-81D8-45F8-E7AB-DDA0B36F08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7462" y="633758"/>
            <a:ext cx="3645821" cy="508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2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29</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Picture 2" descr="30,000+ Baby Face Pictures | Download Free Images on Unsplash">
            <a:extLst>
              <a:ext uri="{FF2B5EF4-FFF2-40B4-BE49-F238E27FC236}">
                <a16:creationId xmlns:a16="http://schemas.microsoft.com/office/drawing/2014/main" id="{153305D6-166E-3549-A2C0-ECBDF56027F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12402" y="4315882"/>
            <a:ext cx="2567196" cy="133511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descr="Straight line">
            <a:extLst>
              <a:ext uri="{FF2B5EF4-FFF2-40B4-BE49-F238E27FC236}">
                <a16:creationId xmlns:a16="http://schemas.microsoft.com/office/drawing/2014/main" id="{A67F3E0E-54D6-0A40-8985-1B5D729CF7B7}"/>
              </a:ext>
            </a:extLst>
          </p:cNvPr>
          <p:cNvCxnSpPr>
            <a:cxnSpLocks/>
          </p:cNvCxnSpPr>
          <p:nvPr/>
        </p:nvCxnSpPr>
        <p:spPr>
          <a:xfrm flipH="1" flipV="1">
            <a:off x="3424935" y="2690354"/>
            <a:ext cx="1387467" cy="1515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Straight line">
            <a:extLst>
              <a:ext uri="{FF2B5EF4-FFF2-40B4-BE49-F238E27FC236}">
                <a16:creationId xmlns:a16="http://schemas.microsoft.com/office/drawing/2014/main" id="{0270858A-8F9C-4C46-BE17-DA28D1C3233F}"/>
              </a:ext>
            </a:extLst>
          </p:cNvPr>
          <p:cNvCxnSpPr>
            <a:cxnSpLocks/>
            <a:stCxn id="6" idx="3"/>
          </p:cNvCxnSpPr>
          <p:nvPr/>
        </p:nvCxnSpPr>
        <p:spPr>
          <a:xfrm flipV="1">
            <a:off x="7379598" y="2690354"/>
            <a:ext cx="2874328" cy="2293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698AA4-E42C-4D40-A5BC-0C8F35F8D253}"/>
              </a:ext>
            </a:extLst>
          </p:cNvPr>
          <p:cNvSpPr txBox="1"/>
          <p:nvPr/>
        </p:nvSpPr>
        <p:spPr>
          <a:xfrm>
            <a:off x="1110134" y="3261154"/>
            <a:ext cx="2763078" cy="646331"/>
          </a:xfrm>
          <a:prstGeom prst="rect">
            <a:avLst/>
          </a:prstGeom>
          <a:noFill/>
        </p:spPr>
        <p:txBody>
          <a:bodyPr wrap="square" rtlCol="0">
            <a:spAutoFit/>
          </a:bodyPr>
          <a:lstStyle/>
          <a:p>
            <a:r>
              <a:rPr lang="en-US" dirty="0"/>
              <a:t>Mike Tindall obtains PR and a lives with order </a:t>
            </a:r>
          </a:p>
        </p:txBody>
      </p:sp>
      <p:sp>
        <p:nvSpPr>
          <p:cNvPr id="21" name="TextBox 20">
            <a:extLst>
              <a:ext uri="{FF2B5EF4-FFF2-40B4-BE49-F238E27FC236}">
                <a16:creationId xmlns:a16="http://schemas.microsoft.com/office/drawing/2014/main" id="{2539DFB8-2706-F442-A244-C249C6740B35}"/>
              </a:ext>
            </a:extLst>
          </p:cNvPr>
          <p:cNvSpPr txBox="1"/>
          <p:nvPr/>
        </p:nvSpPr>
        <p:spPr>
          <a:xfrm>
            <a:off x="9039225" y="3836896"/>
            <a:ext cx="6102626" cy="369332"/>
          </a:xfrm>
          <a:prstGeom prst="rect">
            <a:avLst/>
          </a:prstGeom>
          <a:noFill/>
        </p:spPr>
        <p:txBody>
          <a:bodyPr wrap="square">
            <a:spAutoFit/>
          </a:bodyPr>
          <a:lstStyle/>
          <a:p>
            <a:r>
              <a:rPr lang="en-US" dirty="0"/>
              <a:t>Lives with</a:t>
            </a:r>
          </a:p>
        </p:txBody>
      </p:sp>
      <p:sp>
        <p:nvSpPr>
          <p:cNvPr id="16" name="TextBox 15">
            <a:extLst>
              <a:ext uri="{FF2B5EF4-FFF2-40B4-BE49-F238E27FC236}">
                <a16:creationId xmlns:a16="http://schemas.microsoft.com/office/drawing/2014/main" id="{AA62986B-705B-044D-B67C-839375956759}"/>
              </a:ext>
            </a:extLst>
          </p:cNvPr>
          <p:cNvSpPr txBox="1"/>
          <p:nvPr/>
        </p:nvSpPr>
        <p:spPr>
          <a:xfrm>
            <a:off x="5475021" y="5902351"/>
            <a:ext cx="7358062" cy="369332"/>
          </a:xfrm>
          <a:prstGeom prst="rect">
            <a:avLst/>
          </a:prstGeom>
          <a:noFill/>
        </p:spPr>
        <p:txBody>
          <a:bodyPr wrap="square">
            <a:spAutoFit/>
          </a:bodyPr>
          <a:lstStyle/>
          <a:p>
            <a:r>
              <a:rPr lang="en-US" sz="1800" b="1" dirty="0"/>
              <a:t>Baby Timothy</a:t>
            </a:r>
          </a:p>
        </p:txBody>
      </p:sp>
      <p:pic>
        <p:nvPicPr>
          <p:cNvPr id="3" name="Picture 2" descr="Who is I'm A Celebrity's Mike Tindall? Age, career and family revealed -  Heart">
            <a:extLst>
              <a:ext uri="{FF2B5EF4-FFF2-40B4-BE49-F238E27FC236}">
                <a16:creationId xmlns:a16="http://schemas.microsoft.com/office/drawing/2014/main" id="{000839EC-8EA3-2D59-77EB-661788A893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1551" y="384206"/>
            <a:ext cx="2012408" cy="23598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Will Prince William's Role Be At Charles III's Coronation">
            <a:extLst>
              <a:ext uri="{FF2B5EF4-FFF2-40B4-BE49-F238E27FC236}">
                <a16:creationId xmlns:a16="http://schemas.microsoft.com/office/drawing/2014/main" id="{3127944C-ED0F-B57B-78F7-8015873ECF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68772" y="221900"/>
            <a:ext cx="1923228" cy="268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6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331C-D42D-7B4B-80F3-D6596A9274B1}"/>
              </a:ext>
            </a:extLst>
          </p:cNvPr>
          <p:cNvSpPr>
            <a:spLocks noGrp="1"/>
          </p:cNvSpPr>
          <p:nvPr>
            <p:ph type="title"/>
          </p:nvPr>
        </p:nvSpPr>
        <p:spPr/>
        <p:txBody>
          <a:bodyPr/>
          <a:lstStyle/>
          <a:p>
            <a:r>
              <a:rPr lang="en-US" dirty="0"/>
              <a:t>Younger but already out of date?</a:t>
            </a:r>
          </a:p>
        </p:txBody>
      </p:sp>
      <p:sp>
        <p:nvSpPr>
          <p:cNvPr id="3" name="Content Placeholder 2">
            <a:extLst>
              <a:ext uri="{FF2B5EF4-FFF2-40B4-BE49-F238E27FC236}">
                <a16:creationId xmlns:a16="http://schemas.microsoft.com/office/drawing/2014/main" id="{E9083662-2E76-EB42-AF85-4B2EAB8B09DC}"/>
              </a:ext>
            </a:extLst>
          </p:cNvPr>
          <p:cNvSpPr>
            <a:spLocks noGrp="1"/>
          </p:cNvSpPr>
          <p:nvPr>
            <p:ph idx="1"/>
          </p:nvPr>
        </p:nvSpPr>
        <p:spPr/>
        <p:txBody>
          <a:bodyPr>
            <a:normAutofit lnSpcReduction="10000"/>
          </a:bodyPr>
          <a:lstStyle/>
          <a:p>
            <a:pPr>
              <a:buFont typeface="Wingdings" pitchFamily="2" charset="2"/>
              <a:buChar char="q"/>
            </a:pPr>
            <a:r>
              <a:rPr lang="en-US" sz="3200" dirty="0"/>
              <a:t> Perhaps because of its goal and its relative infancy it is easy to fall into the trap of believing that Schedule 1 of the Children Act is more ‘modern’ than, for example, the Matrimonial Causes Act 1973 which is now in its sixth decade. </a:t>
            </a:r>
          </a:p>
          <a:p>
            <a:pPr>
              <a:buFont typeface="Wingdings" pitchFamily="2" charset="2"/>
              <a:buChar char="q"/>
            </a:pPr>
            <a:r>
              <a:rPr lang="en-US" sz="3200" dirty="0"/>
              <a:t>But remember Schedule 1 was drafted long before same sex couples could adopt (2005, per the the Adoption and Children Act 2002) and before both the HFEA 1990 and 2008. </a:t>
            </a:r>
          </a:p>
        </p:txBody>
      </p:sp>
      <p:sp>
        <p:nvSpPr>
          <p:cNvPr id="4" name="Slide Number Placeholder 3">
            <a:extLst>
              <a:ext uri="{FF2B5EF4-FFF2-40B4-BE49-F238E27FC236}">
                <a16:creationId xmlns:a16="http://schemas.microsoft.com/office/drawing/2014/main" id="{3A0F213C-8017-694B-AA63-EDA529A8B46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57444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5930-FF87-2F43-AF5E-DDA9F4569C9F}"/>
              </a:ext>
            </a:extLst>
          </p:cNvPr>
          <p:cNvSpPr>
            <a:spLocks noGrp="1"/>
          </p:cNvSpPr>
          <p:nvPr>
            <p:ph type="title"/>
          </p:nvPr>
        </p:nvSpPr>
        <p:spPr>
          <a:xfrm>
            <a:off x="1097280" y="296542"/>
            <a:ext cx="10058400" cy="1450757"/>
          </a:xfrm>
        </p:spPr>
        <p:txBody>
          <a:bodyPr/>
          <a:lstStyle/>
          <a:p>
            <a:r>
              <a:rPr lang="en-US" dirty="0"/>
              <a:t>Where does that leave us?</a:t>
            </a:r>
          </a:p>
        </p:txBody>
      </p:sp>
      <p:sp>
        <p:nvSpPr>
          <p:cNvPr id="3" name="Content Placeholder 2">
            <a:extLst>
              <a:ext uri="{FF2B5EF4-FFF2-40B4-BE49-F238E27FC236}">
                <a16:creationId xmlns:a16="http://schemas.microsoft.com/office/drawing/2014/main" id="{81105962-B9EA-164C-8FAC-BA828F6C2924}"/>
              </a:ext>
            </a:extLst>
          </p:cNvPr>
          <p:cNvSpPr>
            <a:spLocks noGrp="1"/>
          </p:cNvSpPr>
          <p:nvPr>
            <p:ph idx="1"/>
          </p:nvPr>
        </p:nvSpPr>
        <p:spPr/>
        <p:txBody>
          <a:bodyPr>
            <a:normAutofit/>
          </a:bodyPr>
          <a:lstStyle/>
          <a:p>
            <a:pPr marL="457200" indent="-457200">
              <a:buFont typeface="Wingdings" pitchFamily="2" charset="2"/>
              <a:buChar char="q"/>
            </a:pPr>
            <a:r>
              <a:rPr lang="en-US" dirty="0"/>
              <a:t>Baby Timothy views Mike Tindall as his father and Mike Tindall views Baby Timothy as his child;</a:t>
            </a:r>
          </a:p>
          <a:p>
            <a:pPr marL="457200" indent="-457200">
              <a:buFont typeface="Wingdings" pitchFamily="2" charset="2"/>
              <a:buChar char="q"/>
            </a:pPr>
            <a:endParaRPr lang="en-US" dirty="0"/>
          </a:p>
          <a:p>
            <a:pPr marL="457200" indent="-457200">
              <a:buFont typeface="Wingdings" pitchFamily="2" charset="2"/>
              <a:buChar char="q"/>
            </a:pPr>
            <a:r>
              <a:rPr lang="en-US" dirty="0"/>
              <a:t>Mike Tindall raised baby Timothy for 5 years whilst cohabiting with Prince William;</a:t>
            </a:r>
          </a:p>
          <a:p>
            <a:pPr marL="457200" indent="-457200">
              <a:buFont typeface="Wingdings" pitchFamily="2" charset="2"/>
              <a:buChar char="q"/>
            </a:pPr>
            <a:endParaRPr lang="en-US" dirty="0"/>
          </a:p>
          <a:p>
            <a:pPr marL="457200" indent="-457200">
              <a:buFont typeface="Wingdings" pitchFamily="2" charset="2"/>
              <a:buChar char="q"/>
            </a:pPr>
            <a:r>
              <a:rPr lang="en-US" dirty="0"/>
              <a:t>Mike Tindall supported baby Timothy financially for 5 years whilst cohabiting with Prince William; and</a:t>
            </a:r>
          </a:p>
          <a:p>
            <a:pPr marL="457200" indent="-457200">
              <a:buFont typeface="Wingdings" pitchFamily="2" charset="2"/>
              <a:buChar char="q"/>
            </a:pPr>
            <a:endParaRPr lang="en-US" dirty="0"/>
          </a:p>
          <a:p>
            <a:pPr marL="457200" indent="-457200">
              <a:buFont typeface="Wingdings" pitchFamily="2" charset="2"/>
              <a:buChar char="q"/>
            </a:pPr>
            <a:r>
              <a:rPr lang="en-US" dirty="0"/>
              <a:t>Mike Tindall has PR and a lives with order for Timothy to live with him.</a:t>
            </a:r>
          </a:p>
          <a:p>
            <a:pPr lvl="1">
              <a:buFont typeface="Wingdings" pitchFamily="2" charset="2"/>
              <a:buChar char="q"/>
            </a:pPr>
            <a:endParaRPr lang="en-GB" dirty="0"/>
          </a:p>
          <a:p>
            <a:pPr marL="201168" lvl="1" indent="0">
              <a:buNone/>
            </a:pPr>
            <a:endParaRPr lang="en-GB" dirty="0"/>
          </a:p>
          <a:p>
            <a:pPr>
              <a:buFont typeface="Wingdings" pitchFamily="2" charset="2"/>
              <a:buChar char="q"/>
            </a:pPr>
            <a:endParaRPr lang="en-US" dirty="0"/>
          </a:p>
          <a:p>
            <a:pPr>
              <a:buFont typeface="Wingdings" pitchFamily="2" charset="2"/>
              <a:buChar char="q"/>
            </a:pPr>
            <a:endParaRPr lang="en-US" dirty="0"/>
          </a:p>
          <a:p>
            <a:pPr>
              <a:buFont typeface="Wingdings" pitchFamily="2" charset="2"/>
              <a:buChar char="q"/>
            </a:pPr>
            <a:endParaRPr lang="en-US" dirty="0"/>
          </a:p>
          <a:p>
            <a:pPr>
              <a:buFont typeface="Wingdings" pitchFamily="2" charset="2"/>
              <a:buChar char="q"/>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35CA8B8-575A-C642-A7D7-C65E0E24B42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88506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sldNum" sz="quarter" idx="12"/>
          </p:nvPr>
        </p:nvSpPr>
        <p:spPr>
          <a:xfrm>
            <a:off x="9900458" y="6459785"/>
            <a:ext cx="1312025" cy="3651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31</a:t>
            </a:fld>
            <a:endParaRPr lang="en-US"/>
          </a:p>
        </p:txBody>
      </p:sp>
      <p:sp>
        <p:nvSpPr>
          <p:cNvPr id="8" name="Title 7">
            <a:extLst>
              <a:ext uri="{FF2B5EF4-FFF2-40B4-BE49-F238E27FC236}">
                <a16:creationId xmlns:a16="http://schemas.microsoft.com/office/drawing/2014/main" id="{3F7268B3-A96B-D248-9F20-6DEE4C5C510B}"/>
              </a:ext>
            </a:extLst>
          </p:cNvPr>
          <p:cNvSpPr txBox="1">
            <a:spLocks noGrp="1"/>
          </p:cNvSpPr>
          <p:nvPr>
            <p:ph type="title" idx="4294967295"/>
          </p:nvPr>
        </p:nvSpPr>
        <p:spPr>
          <a:xfrm>
            <a:off x="585789" y="792489"/>
            <a:ext cx="10423588" cy="60324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However, Prince William </a:t>
            </a:r>
            <a:r>
              <a:rPr kumimoji="0" lang="en-US" sz="2000" b="1" i="0" u="sng" strike="noStrike" kern="1200" cap="none" spc="0" normalizeH="0" baseline="0" noProof="0" dirty="0">
                <a:ln>
                  <a:noFill/>
                </a:ln>
                <a:solidFill>
                  <a:schemeClr val="tx1"/>
                </a:solidFill>
                <a:effectLst/>
                <a:uLnTx/>
                <a:uFillTx/>
                <a:latin typeface="+mn-lt"/>
                <a:ea typeface="+mn-ea"/>
                <a:cs typeface="+mn-cs"/>
              </a:rPr>
              <a:t>cannot</a:t>
            </a: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make a claim against Mike Tindall under Schedule 1 because, per </a:t>
            </a:r>
            <a:r>
              <a:rPr kumimoji="0" lang="en-US" sz="2000" b="0" i="1" u="none" strike="noStrike" kern="1200" cap="none" spc="0" normalizeH="0" baseline="0" noProof="0" dirty="0">
                <a:ln>
                  <a:noFill/>
                </a:ln>
                <a:solidFill>
                  <a:schemeClr val="tx1"/>
                </a:solidFill>
                <a:effectLst/>
                <a:uLnTx/>
                <a:uFillTx/>
                <a:latin typeface="+mn-lt"/>
                <a:ea typeface="+mn-ea"/>
                <a:cs typeface="+mn-cs"/>
              </a:rPr>
              <a:t>T v B</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Mike Tindall is not a biological parent; </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Mike Tindall did not adopt Baby Timothy;</a:t>
            </a:r>
          </a:p>
          <a:p>
            <a:pPr marL="1200150" marR="0" lvl="2" indent="-285750" algn="l" defTabSz="457200" rtl="0" eaLnBrk="1" fontAlgn="auto" latinLnBrk="0" hangingPunct="1">
              <a:lnSpc>
                <a:spcPct val="100000"/>
              </a:lnSpc>
              <a:spcBef>
                <a:spcPts val="0"/>
              </a:spcBef>
              <a:spcAft>
                <a:spcPts val="0"/>
              </a:spcAft>
              <a:buClrTx/>
              <a:buSzTx/>
              <a:buFont typeface="Wingdings" pitchFamily="2" charset="2"/>
              <a:buChar char="q"/>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Mike Tindall is not a parent by operation of HFEA 1990 or HFEA 2008 (the Act expressly forbids it); and</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Mike Tindall is not married to Prince William and they are not civil partners. </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q"/>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So, we can have the bizarre situation where Prince William (in another life) can hypothetically claim against George Clooney (who he has never met) and who has no biological link to Prince Louis and who has no lives with order </a:t>
            </a:r>
            <a:r>
              <a:rPr kumimoji="0" lang="en-US" sz="2000" b="1" i="0" u="none" strike="noStrike" kern="1200" cap="none" spc="0" normalizeH="0" baseline="0" noProof="0" dirty="0">
                <a:ln>
                  <a:noFill/>
                </a:ln>
                <a:solidFill>
                  <a:schemeClr val="tx1"/>
                </a:solidFill>
                <a:effectLst/>
                <a:uLnTx/>
                <a:uFillTx/>
                <a:latin typeface="+mn-lt"/>
                <a:ea typeface="+mn-ea"/>
                <a:cs typeface="+mn-cs"/>
              </a:rPr>
              <a:t>but, </a:t>
            </a:r>
            <a:r>
              <a:rPr kumimoji="0" lang="en-US" sz="2000" b="0" i="0" u="none" strike="noStrike" kern="1200" cap="none" spc="0" normalizeH="0" baseline="0" noProof="0" dirty="0">
                <a:ln>
                  <a:noFill/>
                </a:ln>
                <a:solidFill>
                  <a:schemeClr val="tx1"/>
                </a:solidFill>
                <a:effectLst/>
                <a:uLnTx/>
                <a:uFillTx/>
                <a:latin typeface="+mn-lt"/>
                <a:ea typeface="+mn-ea"/>
                <a:cs typeface="+mn-cs"/>
              </a:rPr>
              <a:t>in this analogous scenario, Prince William cannot claim against Mike Tindall for Baby Timothy.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65854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Heart 4" descr="Heart">
            <a:extLst>
              <a:ext uri="{FF2B5EF4-FFF2-40B4-BE49-F238E27FC236}">
                <a16:creationId xmlns:a16="http://schemas.microsoft.com/office/drawing/2014/main" id="{6E4D6D6E-BCD6-CE4C-AC62-2EBA41EA8DCE}"/>
              </a:ext>
            </a:extLst>
          </p:cNvPr>
          <p:cNvSpPr/>
          <p:nvPr/>
        </p:nvSpPr>
        <p:spPr>
          <a:xfrm>
            <a:off x="5539148" y="2843467"/>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hat Will Prince William's Role Be At Charles III's Coronation">
            <a:extLst>
              <a:ext uri="{FF2B5EF4-FFF2-40B4-BE49-F238E27FC236}">
                <a16:creationId xmlns:a16="http://schemas.microsoft.com/office/drawing/2014/main" id="{F5203F12-853D-6CF7-5B1A-E0FF16583B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105" y="636979"/>
            <a:ext cx="3645821" cy="5088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ate Middleton Had Her First Tiara Moment as Princess of Wales—See Pics |  Glamour">
            <a:extLst>
              <a:ext uri="{FF2B5EF4-FFF2-40B4-BE49-F238E27FC236}">
                <a16:creationId xmlns:a16="http://schemas.microsoft.com/office/drawing/2014/main" id="{393F8029-F4CB-2A00-F310-0C515C6573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0770" y="568659"/>
            <a:ext cx="3645822" cy="51571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5A37FC-C334-8952-458D-1E67A5DD5E0E}"/>
              </a:ext>
            </a:extLst>
          </p:cNvPr>
          <p:cNvSpPr txBox="1"/>
          <p:nvPr/>
        </p:nvSpPr>
        <p:spPr>
          <a:xfrm>
            <a:off x="5420952" y="3954415"/>
            <a:ext cx="6097656" cy="369332"/>
          </a:xfrm>
          <a:prstGeom prst="rect">
            <a:avLst/>
          </a:prstGeom>
          <a:noFill/>
        </p:spPr>
        <p:txBody>
          <a:bodyPr wrap="square">
            <a:spAutoFit/>
          </a:bodyPr>
          <a:lstStyle/>
          <a:p>
            <a:r>
              <a:rPr lang="en-US" dirty="0"/>
              <a:t>Cohabiting</a:t>
            </a:r>
          </a:p>
        </p:txBody>
      </p:sp>
    </p:spTree>
    <p:extLst>
      <p:ext uri="{BB962C8B-B14F-4D97-AF65-F5344CB8AC3E}">
        <p14:creationId xmlns:p14="http://schemas.microsoft.com/office/powerpoint/2010/main" val="365437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33</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Prince William and Kate Middleton Address Prince Louis's Cheeky Behavior at  the Platinum Jubilee | Glamour">
            <a:extLst>
              <a:ext uri="{FF2B5EF4-FFF2-40B4-BE49-F238E27FC236}">
                <a16:creationId xmlns:a16="http://schemas.microsoft.com/office/drawing/2014/main" id="{D17EB524-B46F-EC94-12CF-F53E018C43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634" y="33090"/>
            <a:ext cx="9238836" cy="626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5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CCBF551-86E8-4C8A-AEF1-195499FFB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 Signs You Might Need Ski Insurance">
            <a:extLst>
              <a:ext uri="{FF2B5EF4-FFF2-40B4-BE49-F238E27FC236}">
                <a16:creationId xmlns:a16="http://schemas.microsoft.com/office/drawing/2014/main" id="{FF8D8659-8329-0524-8FD3-5A4768FA8C3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6095999" y="643467"/>
            <a:ext cx="5452533" cy="505022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B2DE6087-BD29-4728-BBC0-74F7C58B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7C288AAE-BD9A-4C2D-9F7A-B34316AD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90000"/>
                </a:lnSpc>
                <a:spcBef>
                  <a:spcPts val="0"/>
                </a:spcBef>
                <a:spcAft>
                  <a:spcPts val="600"/>
                </a:spcAft>
                <a:buClrTx/>
                <a:buSzTx/>
                <a:buFontTx/>
                <a:buNone/>
                <a:tabLst/>
                <a:defRPr/>
              </a:pPr>
              <a:t>34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What Will Prince William's Role Be At Charles III's Coronation">
            <a:extLst>
              <a:ext uri="{FF2B5EF4-FFF2-40B4-BE49-F238E27FC236}">
                <a16:creationId xmlns:a16="http://schemas.microsoft.com/office/drawing/2014/main" id="{55CB1872-55D8-6CFC-30D7-85E8BAD619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6105" y="636979"/>
            <a:ext cx="3645821" cy="508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38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Straight Arrow Connector 16" descr="Straight line">
            <a:extLst>
              <a:ext uri="{FF2B5EF4-FFF2-40B4-BE49-F238E27FC236}">
                <a16:creationId xmlns:a16="http://schemas.microsoft.com/office/drawing/2014/main" id="{81072247-4E10-0040-A92B-349822B77B7F}"/>
              </a:ext>
            </a:extLst>
          </p:cNvPr>
          <p:cNvCxnSpPr>
            <a:cxnSpLocks/>
          </p:cNvCxnSpPr>
          <p:nvPr/>
        </p:nvCxnSpPr>
        <p:spPr>
          <a:xfrm flipV="1">
            <a:off x="6028694" y="2407710"/>
            <a:ext cx="3195487" cy="180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descr="Straight line">
            <a:extLst>
              <a:ext uri="{FF2B5EF4-FFF2-40B4-BE49-F238E27FC236}">
                <a16:creationId xmlns:a16="http://schemas.microsoft.com/office/drawing/2014/main" id="{E5BDF6F8-7632-A948-B2B4-FD9F8622308F}"/>
              </a:ext>
            </a:extLst>
          </p:cNvPr>
          <p:cNvCxnSpPr>
            <a:cxnSpLocks/>
          </p:cNvCxnSpPr>
          <p:nvPr/>
        </p:nvCxnSpPr>
        <p:spPr>
          <a:xfrm flipH="1" flipV="1">
            <a:off x="2164302" y="2407710"/>
            <a:ext cx="3864392" cy="1820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CA10566-3921-C64F-AB93-307B5B1760BA}"/>
              </a:ext>
            </a:extLst>
          </p:cNvPr>
          <p:cNvSpPr txBox="1"/>
          <p:nvPr/>
        </p:nvSpPr>
        <p:spPr>
          <a:xfrm>
            <a:off x="880704" y="2852364"/>
            <a:ext cx="2793573" cy="646331"/>
          </a:xfrm>
          <a:prstGeom prst="rect">
            <a:avLst/>
          </a:prstGeom>
          <a:noFill/>
        </p:spPr>
        <p:txBody>
          <a:bodyPr wrap="square">
            <a:spAutoFit/>
          </a:bodyPr>
          <a:lstStyle/>
          <a:p>
            <a:r>
              <a:rPr lang="en-US" dirty="0"/>
              <a:t>King Charles obtains </a:t>
            </a:r>
          </a:p>
          <a:p>
            <a:r>
              <a:rPr lang="en-US" dirty="0"/>
              <a:t>PR and a lives with order </a:t>
            </a:r>
          </a:p>
        </p:txBody>
      </p:sp>
      <p:sp>
        <p:nvSpPr>
          <p:cNvPr id="29" name="TextBox 28">
            <a:extLst>
              <a:ext uri="{FF2B5EF4-FFF2-40B4-BE49-F238E27FC236}">
                <a16:creationId xmlns:a16="http://schemas.microsoft.com/office/drawing/2014/main" id="{AE9B07D6-262B-3C4E-8AA9-0FA75A8D25F9}"/>
              </a:ext>
            </a:extLst>
          </p:cNvPr>
          <p:cNvSpPr txBox="1"/>
          <p:nvPr/>
        </p:nvSpPr>
        <p:spPr>
          <a:xfrm>
            <a:off x="8790385" y="3034846"/>
            <a:ext cx="7979568" cy="369332"/>
          </a:xfrm>
          <a:prstGeom prst="rect">
            <a:avLst/>
          </a:prstGeom>
          <a:noFill/>
        </p:spPr>
        <p:txBody>
          <a:bodyPr wrap="square">
            <a:spAutoFit/>
          </a:bodyPr>
          <a:lstStyle/>
          <a:p>
            <a:r>
              <a:rPr lang="en-US" dirty="0"/>
              <a:t>Lives with</a:t>
            </a:r>
          </a:p>
        </p:txBody>
      </p:sp>
      <p:pic>
        <p:nvPicPr>
          <p:cNvPr id="3" name="Picture 2" descr="What Will Prince William's Role Be At Charles III's Coronation">
            <a:extLst>
              <a:ext uri="{FF2B5EF4-FFF2-40B4-BE49-F238E27FC236}">
                <a16:creationId xmlns:a16="http://schemas.microsoft.com/office/drawing/2014/main" id="{5C7BF837-C5F7-888F-BBBE-0297DFFB3B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8523" y="3616473"/>
            <a:ext cx="1809296" cy="2525414"/>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King Charles III Spotted at Church Amid Prince Harry's Memoir">
            <a:extLst>
              <a:ext uri="{FF2B5EF4-FFF2-40B4-BE49-F238E27FC236}">
                <a16:creationId xmlns:a16="http://schemas.microsoft.com/office/drawing/2014/main" id="{64E01E38-7162-78E6-E220-AEDD2FC494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294" y="85684"/>
            <a:ext cx="2199748" cy="2263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ate Middleton Had Her First Tiara Moment as Princess of Wales—See Pics |  Glamour">
            <a:extLst>
              <a:ext uri="{FF2B5EF4-FFF2-40B4-BE49-F238E27FC236}">
                <a16:creationId xmlns:a16="http://schemas.microsoft.com/office/drawing/2014/main" id="{B49B8C69-78B2-E15C-29B9-B1CE40B961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9229" y="231136"/>
            <a:ext cx="1982067" cy="2803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ince Louis: Royal fans have same complaint over Kate Middleton and Prince  William's son | HELLO!">
            <a:extLst>
              <a:ext uri="{FF2B5EF4-FFF2-40B4-BE49-F238E27FC236}">
                <a16:creationId xmlns:a16="http://schemas.microsoft.com/office/drawing/2014/main" id="{6E48518B-073C-6A7E-6915-025983262CC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2315" y="4228654"/>
            <a:ext cx="2452757" cy="147165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Straight line">
            <a:extLst>
              <a:ext uri="{FF2B5EF4-FFF2-40B4-BE49-F238E27FC236}">
                <a16:creationId xmlns:a16="http://schemas.microsoft.com/office/drawing/2014/main" id="{422C24D5-43EF-A912-3F3E-4351D465150B}"/>
              </a:ext>
            </a:extLst>
          </p:cNvPr>
          <p:cNvCxnSpPr>
            <a:cxnSpLocks/>
          </p:cNvCxnSpPr>
          <p:nvPr/>
        </p:nvCxnSpPr>
        <p:spPr>
          <a:xfrm flipV="1">
            <a:off x="359387" y="3557584"/>
            <a:ext cx="3300828" cy="2584303"/>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descr="Straight line">
            <a:extLst>
              <a:ext uri="{FF2B5EF4-FFF2-40B4-BE49-F238E27FC236}">
                <a16:creationId xmlns:a16="http://schemas.microsoft.com/office/drawing/2014/main" id="{83830E60-7FEF-A76D-AE01-CD0C23887764}"/>
              </a:ext>
            </a:extLst>
          </p:cNvPr>
          <p:cNvCxnSpPr>
            <a:cxnSpLocks/>
          </p:cNvCxnSpPr>
          <p:nvPr/>
        </p:nvCxnSpPr>
        <p:spPr>
          <a:xfrm flipH="1" flipV="1">
            <a:off x="477078" y="3616473"/>
            <a:ext cx="3289852" cy="2356944"/>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595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892D0-1CE9-0A46-B839-A72550076A28}"/>
              </a:ext>
            </a:extLst>
          </p:cNvPr>
          <p:cNvSpPr>
            <a:spLocks noGrp="1"/>
          </p:cNvSpPr>
          <p:nvPr>
            <p:ph type="sldNum" sz="quarter" idx="12"/>
          </p:nvPr>
        </p:nvSpPr>
        <p:spPr>
          <a:xfrm>
            <a:off x="9900458" y="6459785"/>
            <a:ext cx="1312025" cy="3651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36</a:t>
            </a:fld>
            <a:endParaRPr lang="en-US"/>
          </a:p>
        </p:txBody>
      </p:sp>
      <p:sp>
        <p:nvSpPr>
          <p:cNvPr id="8" name="Title 7">
            <a:extLst>
              <a:ext uri="{FF2B5EF4-FFF2-40B4-BE49-F238E27FC236}">
                <a16:creationId xmlns:a16="http://schemas.microsoft.com/office/drawing/2014/main" id="{3F7268B3-A96B-D248-9F20-6DEE4C5C510B}"/>
              </a:ext>
            </a:extLst>
          </p:cNvPr>
          <p:cNvSpPr txBox="1">
            <a:spLocks noGrp="1"/>
          </p:cNvSpPr>
          <p:nvPr>
            <p:ph type="title" idx="4294967295"/>
          </p:nvPr>
        </p:nvSpPr>
        <p:spPr>
          <a:xfrm>
            <a:off x="585788" y="775252"/>
            <a:ext cx="10626695" cy="59708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Again, a rather bizarre situation where:</a:t>
            </a:r>
          </a:p>
          <a:p>
            <a:pPr marL="457200" marR="0" lvl="0" indent="-457200" algn="l" defTabSz="457200" rtl="0" eaLnBrk="1" fontAlgn="auto" latinLnBrk="0" hangingPunct="1">
              <a:lnSpc>
                <a:spcPct val="100000"/>
              </a:lnSpc>
              <a:spcBef>
                <a:spcPts val="0"/>
              </a:spcBef>
              <a:spcAft>
                <a:spcPts val="0"/>
              </a:spcAft>
              <a:buClrTx/>
              <a:buSzTx/>
              <a:buFont typeface="Wingdings" pitchFamily="2" charset="2"/>
              <a:buChar char="q"/>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King Charles has PR and a lives with order; </a:t>
            </a:r>
          </a:p>
          <a:p>
            <a:pPr marL="457200" marR="0" lvl="0" indent="-457200" algn="l" defTabSz="457200" rtl="0" eaLnBrk="1" fontAlgn="auto" latinLnBrk="0" hangingPunct="1">
              <a:lnSpc>
                <a:spcPct val="100000"/>
              </a:lnSpc>
              <a:spcBef>
                <a:spcPts val="0"/>
              </a:spcBef>
              <a:spcAft>
                <a:spcPts val="0"/>
              </a:spcAft>
              <a:buClrTx/>
              <a:buSzTx/>
              <a:buFont typeface="Wingdings" pitchFamily="2" charset="2"/>
              <a:buChar char="q"/>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King Charles is supporting Prince Louis day to day and meeting his school fees;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King Charles is biologically related to Prince Louis;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But</a:t>
            </a:r>
            <a:r>
              <a:rPr kumimoji="0" lang="en-US" sz="2800" b="0" i="0" u="none" strike="noStrike" kern="1200" cap="none" spc="0" normalizeH="0" baseline="0" noProof="0" dirty="0">
                <a:ln>
                  <a:noFill/>
                </a:ln>
                <a:solidFill>
                  <a:schemeClr val="tx1"/>
                </a:solidFill>
                <a:effectLst/>
                <a:uLnTx/>
                <a:uFillTx/>
                <a:latin typeface="+mn-lt"/>
                <a:ea typeface="+mn-ea"/>
                <a:cs typeface="+mn-cs"/>
              </a:rPr>
              <a:t> there is no route for the Princess of Wales to claim under Schedule 1 because, just as with Mike Tindall in the earlier example, King Charles is not a parent.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45193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Practically what to do with clients?</a:t>
            </a:r>
            <a:endParaRPr lang="en-US" dirty="0"/>
          </a:p>
        </p:txBody>
      </p:sp>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8BE95C7E-4456-9E4B-BA96-907CDEFB2FD8}"/>
              </a:ext>
            </a:extLst>
          </p:cNvPr>
          <p:cNvSpPr txBox="1"/>
          <p:nvPr/>
        </p:nvSpPr>
        <p:spPr>
          <a:xfrm>
            <a:off x="471488" y="2085974"/>
            <a:ext cx="11430000" cy="5816977"/>
          </a:xfrm>
          <a:prstGeom prst="rect">
            <a:avLst/>
          </a:prstGeom>
          <a:noFill/>
        </p:spPr>
        <p:txBody>
          <a:bodyPr wrap="square" rtlCol="0">
            <a:spAutoFit/>
          </a:bodyPr>
          <a:lstStyle/>
          <a:p>
            <a:pPr marL="285750" indent="-285750">
              <a:buFont typeface="Wingdings" pitchFamily="2" charset="2"/>
              <a:buChar char="q"/>
            </a:pPr>
            <a:r>
              <a:rPr lang="en-US" sz="1900" dirty="0"/>
              <a:t>The scenarios I’ve given you are likely to be of the rarer variety but here are some key points to keep in mind:</a:t>
            </a:r>
          </a:p>
          <a:p>
            <a:r>
              <a:rPr lang="en-US" sz="1900" dirty="0"/>
              <a:t> </a:t>
            </a:r>
          </a:p>
          <a:p>
            <a:pPr marL="742950" lvl="1" indent="-285750">
              <a:buFont typeface="Wingdings" pitchFamily="2" charset="2"/>
              <a:buChar char="q"/>
            </a:pPr>
            <a:r>
              <a:rPr lang="en-US" sz="1900" dirty="0"/>
              <a:t>It is important that where a client is looking to adopt a non-biological child they should be warned of the legal consequences to them of doing so, particularly where currently they would almost certainly be able to obtain PR and a lives with order without any financial exposure if they chose not to adopt. Conversely, when advising a client who is the biological parent, they may wish to encourage the other party to take steps to </a:t>
            </a:r>
            <a:r>
              <a:rPr lang="en-US" sz="1900" dirty="0" err="1"/>
              <a:t>formalise</a:t>
            </a:r>
            <a:r>
              <a:rPr lang="en-US" sz="1900" dirty="0"/>
              <a:t> their legal status as a parent. </a:t>
            </a:r>
          </a:p>
          <a:p>
            <a:pPr lvl="1"/>
            <a:endParaRPr lang="en-US" sz="1900" dirty="0"/>
          </a:p>
          <a:p>
            <a:pPr marL="742950" lvl="1" indent="-285750">
              <a:buFont typeface="Wingdings" pitchFamily="2" charset="2"/>
              <a:buChar char="q"/>
            </a:pPr>
            <a:r>
              <a:rPr lang="en-US" sz="1900" dirty="0"/>
              <a:t>If a client is seeking advice on the risks of a second marriage or marrying somebody with children, they should be advised of the risks they are taking on under Schedule 1 and ways to mitigate those risks. </a:t>
            </a:r>
          </a:p>
          <a:p>
            <a:pPr lvl="1"/>
            <a:endParaRPr lang="en-US" sz="1900" dirty="0"/>
          </a:p>
          <a:p>
            <a:pPr marL="742950" lvl="1" indent="-285750">
              <a:buFont typeface="Wingdings" pitchFamily="2" charset="2"/>
              <a:buChar char="q"/>
            </a:pPr>
            <a:r>
              <a:rPr lang="en-US" sz="1900" dirty="0"/>
              <a:t>Always be aware of who a respondent could be. </a:t>
            </a:r>
          </a:p>
          <a:p>
            <a:pPr lvl="1"/>
            <a:endParaRPr lang="en-US" dirty="0"/>
          </a:p>
          <a:p>
            <a:pPr marL="742950" lvl="1" indent="-285750">
              <a:buFont typeface="Wingdings" pitchFamily="2" charset="2"/>
              <a:buChar char="q"/>
            </a:pPr>
            <a:endParaRPr lang="en-US" dirty="0"/>
          </a:p>
          <a:p>
            <a:pPr lvl="1"/>
            <a:endParaRPr lang="en-US" dirty="0"/>
          </a:p>
          <a:p>
            <a:pPr marL="742950" lvl="1" indent="-285750">
              <a:buFont typeface="Wingdings" pitchFamily="2" charset="2"/>
              <a:buChar char="q"/>
            </a:pPr>
            <a:endParaRPr lang="en-US" dirty="0"/>
          </a:p>
          <a:p>
            <a:endParaRPr lang="en-US" dirty="0"/>
          </a:p>
          <a:p>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p:txBody>
      </p:sp>
    </p:spTree>
    <p:extLst>
      <p:ext uri="{BB962C8B-B14F-4D97-AF65-F5344CB8AC3E}">
        <p14:creationId xmlns:p14="http://schemas.microsoft.com/office/powerpoint/2010/main" val="1942631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Where did the Act (or interpretation of the Act) go wrong?</a:t>
            </a:r>
            <a:endParaRPr lang="en-US" dirty="0"/>
          </a:p>
        </p:txBody>
      </p:sp>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8BE95C7E-4456-9E4B-BA96-907CDEFB2FD8}"/>
              </a:ext>
            </a:extLst>
          </p:cNvPr>
          <p:cNvSpPr txBox="1"/>
          <p:nvPr/>
        </p:nvSpPr>
        <p:spPr>
          <a:xfrm>
            <a:off x="411480" y="1827557"/>
            <a:ext cx="11430000" cy="5909310"/>
          </a:xfrm>
          <a:prstGeom prst="rect">
            <a:avLst/>
          </a:prstGeom>
          <a:noFill/>
        </p:spPr>
        <p:txBody>
          <a:bodyPr wrap="square" rtlCol="0">
            <a:spAutoFit/>
          </a:bodyPr>
          <a:lstStyle/>
          <a:p>
            <a:pPr marL="285750" indent="-285750">
              <a:buFont typeface="Wingdings" pitchFamily="2" charset="2"/>
              <a:buChar char="q"/>
            </a:pPr>
            <a:r>
              <a:rPr lang="en-US" dirty="0"/>
              <a:t>Plainly the drafters did not intend that the respondent to a claim would </a:t>
            </a:r>
            <a:r>
              <a:rPr lang="en-US" b="1" u="sng" dirty="0"/>
              <a:t>have</a:t>
            </a:r>
            <a:r>
              <a:rPr lang="en-US" b="1" dirty="0"/>
              <a:t> </a:t>
            </a:r>
            <a:r>
              <a:rPr lang="en-US" dirty="0"/>
              <a:t>to be biologically related to the child – otherwise provision for parties such as George Clooney would not exist. Ignoring the definition within paragraph 16, George Clooney is at best, on a traditional view, a ‘step-parent’. Further, hypothetically, George Clooney could even be separated from the Princess of Wales and have limited contact (if any) with the child and still (hypothetically) be on the receiving end of an application. </a:t>
            </a:r>
          </a:p>
          <a:p>
            <a:pPr marL="285750" indent="-285750">
              <a:buFont typeface="Wingdings" pitchFamily="2" charset="2"/>
              <a:buChar char="q"/>
            </a:pPr>
            <a:endParaRPr lang="en-US" dirty="0"/>
          </a:p>
          <a:p>
            <a:pPr marL="285750" indent="-285750">
              <a:buFont typeface="Wingdings" pitchFamily="2" charset="2"/>
              <a:buChar char="q"/>
            </a:pPr>
            <a:r>
              <a:rPr lang="en-US" dirty="0"/>
              <a:t>Equally, the drafters were content, with regards to parties such as George Clooney, for the court to have a discretion before making an order – paragraph 4(2) reading:</a:t>
            </a:r>
          </a:p>
          <a:p>
            <a:endParaRPr lang="en-US" dirty="0"/>
          </a:p>
          <a:p>
            <a:pPr lvl="1"/>
            <a:r>
              <a:rPr lang="en-GB" dirty="0"/>
              <a:t>In deciding </a:t>
            </a:r>
            <a:r>
              <a:rPr lang="en-GB" b="1" dirty="0"/>
              <a:t>whether</a:t>
            </a:r>
            <a:r>
              <a:rPr lang="en-GB" dirty="0"/>
              <a:t> to exercise its powers under paragraph 1 against a person who is not the mother or father of the child, and </a:t>
            </a:r>
            <a:r>
              <a:rPr lang="en-GB" b="1" dirty="0"/>
              <a:t>if so in what manner</a:t>
            </a:r>
            <a:r>
              <a:rPr lang="en-GB" dirty="0"/>
              <a:t>, the court shall in addition have regard to—</a:t>
            </a:r>
          </a:p>
          <a:p>
            <a:pPr lvl="1"/>
            <a:r>
              <a:rPr lang="en-GB" dirty="0"/>
              <a:t>(a) </a:t>
            </a:r>
            <a:r>
              <a:rPr lang="en-GB" b="1" dirty="0"/>
              <a:t>whether that person had assumed responsibility </a:t>
            </a:r>
            <a:r>
              <a:rPr lang="en-GB" dirty="0"/>
              <a:t>for the maintenance of the child and, if so, </a:t>
            </a:r>
            <a:r>
              <a:rPr lang="en-GB" b="1" dirty="0"/>
              <a:t>the extent to which and basis on which he assumed that responsibility and the length of the period during which he met that responsibility</a:t>
            </a:r>
            <a:r>
              <a:rPr lang="en-GB" dirty="0"/>
              <a:t>;</a:t>
            </a:r>
          </a:p>
          <a:p>
            <a:pPr lvl="1"/>
            <a:r>
              <a:rPr lang="en-GB" dirty="0"/>
              <a:t>(b) whether he did so knowing that the child was not his child;</a:t>
            </a:r>
          </a:p>
          <a:p>
            <a:pPr lvl="1"/>
            <a:r>
              <a:rPr lang="en-GB" dirty="0"/>
              <a:t>(c) the liability of any other person to maintain the child.</a:t>
            </a:r>
          </a:p>
          <a:p>
            <a:endParaRPr lang="en-US" dirty="0"/>
          </a:p>
          <a:p>
            <a:endParaRPr lang="en-US" dirty="0"/>
          </a:p>
          <a:p>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p:txBody>
      </p:sp>
    </p:spTree>
    <p:extLst>
      <p:ext uri="{BB962C8B-B14F-4D97-AF65-F5344CB8AC3E}">
        <p14:creationId xmlns:p14="http://schemas.microsoft.com/office/powerpoint/2010/main" val="1653837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So where did the Act (or interpretation of the Act) go wrong?</a:t>
            </a:r>
            <a:endParaRPr lang="en-US" dirty="0"/>
          </a:p>
        </p:txBody>
      </p:sp>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8BE95C7E-4456-9E4B-BA96-907CDEFB2FD8}"/>
              </a:ext>
            </a:extLst>
          </p:cNvPr>
          <p:cNvSpPr txBox="1"/>
          <p:nvPr/>
        </p:nvSpPr>
        <p:spPr>
          <a:xfrm>
            <a:off x="471488" y="2085974"/>
            <a:ext cx="11430000" cy="6740307"/>
          </a:xfrm>
          <a:prstGeom prst="rect">
            <a:avLst/>
          </a:prstGeom>
          <a:noFill/>
        </p:spPr>
        <p:txBody>
          <a:bodyPr wrap="square" rtlCol="0">
            <a:spAutoFit/>
          </a:bodyPr>
          <a:lstStyle/>
          <a:p>
            <a:pPr marL="285750" indent="-285750">
              <a:buFont typeface="Wingdings" pitchFamily="2" charset="2"/>
              <a:buChar char="q"/>
            </a:pPr>
            <a:r>
              <a:rPr lang="en-US" dirty="0"/>
              <a:t>Moylan J (as he then was) considered this issue in </a:t>
            </a:r>
            <a:r>
              <a:rPr lang="en-US" i="1" dirty="0"/>
              <a:t>T v B</a:t>
            </a:r>
            <a:r>
              <a:rPr lang="en-US" dirty="0"/>
              <a:t>. He was only briefly given submissions on Article 8 of the ECHR. It would be interesting to see how a court would react to a case pursued under Article 14 (discrimination) where there is prima facie case that homosexual couples (particularly male homosexual couples) face discrimination in certain circumstances (the Prince William and Mike Tindall scenario).</a:t>
            </a:r>
          </a:p>
          <a:p>
            <a:endParaRPr lang="en-US" dirty="0"/>
          </a:p>
          <a:p>
            <a:pPr marL="285750" indent="-285750">
              <a:buFont typeface="Wingdings" pitchFamily="2" charset="2"/>
              <a:buChar char="q"/>
            </a:pPr>
            <a:r>
              <a:rPr lang="en-US" dirty="0"/>
              <a:t>The Act appears to look for some change in legal status which provides a straitjacket for the courts:</a:t>
            </a:r>
          </a:p>
          <a:p>
            <a:endParaRPr lang="en-US" dirty="0"/>
          </a:p>
          <a:p>
            <a:pPr marL="742950" lvl="1" indent="-285750">
              <a:buFont typeface="Wingdings" pitchFamily="2" charset="2"/>
              <a:buChar char="q"/>
            </a:pPr>
            <a:r>
              <a:rPr lang="en-US" dirty="0"/>
              <a:t>being a biological parent;</a:t>
            </a:r>
          </a:p>
          <a:p>
            <a:pPr marL="742950" lvl="1" indent="-285750">
              <a:buFont typeface="Wingdings" pitchFamily="2" charset="2"/>
              <a:buChar char="q"/>
            </a:pPr>
            <a:endParaRPr lang="en-US" dirty="0"/>
          </a:p>
          <a:p>
            <a:pPr marL="742950" lvl="1" indent="-285750">
              <a:buFont typeface="Wingdings" pitchFamily="2" charset="2"/>
              <a:buChar char="q"/>
            </a:pPr>
            <a:r>
              <a:rPr lang="en-US" dirty="0"/>
              <a:t>adoption; </a:t>
            </a:r>
          </a:p>
          <a:p>
            <a:pPr marL="742950" lvl="1" indent="-285750">
              <a:buFont typeface="Wingdings" pitchFamily="2" charset="2"/>
              <a:buChar char="q"/>
            </a:pPr>
            <a:endParaRPr lang="en-US" dirty="0"/>
          </a:p>
          <a:p>
            <a:pPr marL="742950" lvl="1" indent="-285750">
              <a:buFont typeface="Wingdings" pitchFamily="2" charset="2"/>
              <a:buChar char="q"/>
            </a:pPr>
            <a:r>
              <a:rPr lang="en-US" dirty="0"/>
              <a:t>through HFEA 1990 or under the HFEA 2008; and</a:t>
            </a:r>
          </a:p>
          <a:p>
            <a:pPr lvl="1"/>
            <a:endParaRPr lang="en-US" dirty="0"/>
          </a:p>
          <a:p>
            <a:pPr marL="742950" lvl="1" indent="-285750">
              <a:buFont typeface="Wingdings" pitchFamily="2" charset="2"/>
              <a:buChar char="q"/>
            </a:pPr>
            <a:r>
              <a:rPr lang="en-US" dirty="0"/>
              <a:t>marriage or civil partnership.</a:t>
            </a:r>
          </a:p>
          <a:p>
            <a:pPr lvl="1"/>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endParaRPr lang="en-US" dirty="0"/>
          </a:p>
          <a:p>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p:txBody>
      </p:sp>
    </p:spTree>
    <p:extLst>
      <p:ext uri="{BB962C8B-B14F-4D97-AF65-F5344CB8AC3E}">
        <p14:creationId xmlns:p14="http://schemas.microsoft.com/office/powerpoint/2010/main" val="365464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4749-36DC-7A49-8157-5F691C4B9996}"/>
              </a:ext>
            </a:extLst>
          </p:cNvPr>
          <p:cNvSpPr>
            <a:spLocks noGrp="1"/>
          </p:cNvSpPr>
          <p:nvPr>
            <p:ph type="title"/>
          </p:nvPr>
        </p:nvSpPr>
        <p:spPr/>
        <p:txBody>
          <a:bodyPr>
            <a:normAutofit/>
          </a:bodyPr>
          <a:lstStyle/>
          <a:p>
            <a:r>
              <a:rPr lang="en-US" dirty="0"/>
              <a:t>Over 30 years on and Schedule 1 is by no means perfect…</a:t>
            </a:r>
          </a:p>
        </p:txBody>
      </p:sp>
      <p:sp>
        <p:nvSpPr>
          <p:cNvPr id="3" name="Content Placeholder 2">
            <a:extLst>
              <a:ext uri="{FF2B5EF4-FFF2-40B4-BE49-F238E27FC236}">
                <a16:creationId xmlns:a16="http://schemas.microsoft.com/office/drawing/2014/main" id="{BEDE12E6-D0FC-BE40-A092-5FB650F07CC9}"/>
              </a:ext>
            </a:extLst>
          </p:cNvPr>
          <p:cNvSpPr>
            <a:spLocks noGrp="1"/>
          </p:cNvSpPr>
          <p:nvPr>
            <p:ph idx="1"/>
          </p:nvPr>
        </p:nvSpPr>
        <p:spPr>
          <a:xfrm>
            <a:off x="773927" y="1431235"/>
            <a:ext cx="10320793" cy="4511715"/>
          </a:xfrm>
        </p:spPr>
        <p:txBody>
          <a:bodyPr>
            <a:normAutofit fontScale="85000" lnSpcReduction="20000"/>
          </a:bodyPr>
          <a:lstStyle/>
          <a:p>
            <a:pPr marL="0" indent="0">
              <a:buNone/>
            </a:pPr>
            <a:endParaRPr lang="en-GB" sz="2800" dirty="0"/>
          </a:p>
          <a:p>
            <a:pPr>
              <a:buFont typeface="Wingdings" pitchFamily="2" charset="2"/>
              <a:buChar char="q"/>
            </a:pPr>
            <a:r>
              <a:rPr lang="en-GB" sz="3200" dirty="0"/>
              <a:t>Macro: the use mainly by the extremely wealthy (think footballers and oligarchs) to the exclusion of most former cohabitants / parents, the consequentially disconnected case law and the interplay with the Child Support Act 1991.</a:t>
            </a:r>
          </a:p>
          <a:p>
            <a:pPr>
              <a:buFont typeface="Wingdings" pitchFamily="2" charset="2"/>
              <a:buChar char="q"/>
            </a:pPr>
            <a:endParaRPr lang="en-GB" sz="3200" dirty="0"/>
          </a:p>
          <a:p>
            <a:pPr>
              <a:buFont typeface="Wingdings" pitchFamily="2" charset="2"/>
              <a:buChar char="q"/>
            </a:pPr>
            <a:r>
              <a:rPr lang="en-GB" sz="3200" dirty="0"/>
              <a:t>Micro: the costs rules and recent case law with respect to provision for adult children (</a:t>
            </a:r>
            <a:r>
              <a:rPr lang="en-GB" sz="3200" i="1" dirty="0"/>
              <a:t>Siddiqui v Siddiqui </a:t>
            </a:r>
            <a:r>
              <a:rPr lang="en-GB" sz="3200" dirty="0"/>
              <a:t>[2021]; </a:t>
            </a:r>
            <a:r>
              <a:rPr lang="en-GB" sz="3200" i="1" dirty="0"/>
              <a:t>UD v DN </a:t>
            </a:r>
            <a:r>
              <a:rPr lang="en-GB" sz="3200" dirty="0"/>
              <a:t>[2021]).</a:t>
            </a:r>
          </a:p>
          <a:p>
            <a:pPr marL="0" indent="0">
              <a:buNone/>
            </a:pPr>
            <a:endParaRPr lang="en-GB" sz="3200" dirty="0"/>
          </a:p>
          <a:p>
            <a:pPr>
              <a:buFont typeface="Wingdings" pitchFamily="2" charset="2"/>
              <a:buChar char="q"/>
            </a:pPr>
            <a:r>
              <a:rPr lang="en-GB" sz="3200" dirty="0"/>
              <a:t> Today I’m going to consider whether Schedule 1 itself is discriminatory, specifically considering former cohabitants and how the statute can perversely prioritise individuals because of their marital status.</a:t>
            </a:r>
            <a:endParaRPr lang="en-GB" sz="2800" dirty="0"/>
          </a:p>
          <a:p>
            <a:pPr>
              <a:buFont typeface="Wingdings" pitchFamily="2" charset="2"/>
              <a:buChar char="q"/>
            </a:pPr>
            <a:endParaRPr lang="en-GB" sz="2800" dirty="0"/>
          </a:p>
          <a:p>
            <a:pPr>
              <a:buFont typeface="Wingdings" pitchFamily="2" charset="2"/>
              <a:buChar char="q"/>
            </a:pPr>
            <a:endParaRPr lang="en-US" dirty="0"/>
          </a:p>
        </p:txBody>
      </p:sp>
      <p:sp>
        <p:nvSpPr>
          <p:cNvPr id="4" name="Slide Number Placeholder 3">
            <a:extLst>
              <a:ext uri="{FF2B5EF4-FFF2-40B4-BE49-F238E27FC236}">
                <a16:creationId xmlns:a16="http://schemas.microsoft.com/office/drawing/2014/main" id="{B9EE5847-0CD3-484D-80B8-771B625BED9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66387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A possible solution</a:t>
            </a:r>
            <a:endParaRPr lang="en-US" dirty="0"/>
          </a:p>
        </p:txBody>
      </p:sp>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8BE95C7E-4456-9E4B-BA96-907CDEFB2FD8}"/>
              </a:ext>
            </a:extLst>
          </p:cNvPr>
          <p:cNvSpPr txBox="1"/>
          <p:nvPr/>
        </p:nvSpPr>
        <p:spPr>
          <a:xfrm>
            <a:off x="405939" y="2143385"/>
            <a:ext cx="11181224" cy="4247317"/>
          </a:xfrm>
          <a:prstGeom prst="rect">
            <a:avLst/>
          </a:prstGeom>
          <a:noFill/>
        </p:spPr>
        <p:txBody>
          <a:bodyPr wrap="square" rtlCol="0">
            <a:spAutoFit/>
          </a:bodyPr>
          <a:lstStyle/>
          <a:p>
            <a:pPr marL="285750" indent="-285750">
              <a:buFont typeface="Wingdings" pitchFamily="2" charset="2"/>
              <a:buChar char="q"/>
            </a:pPr>
            <a:r>
              <a:rPr lang="en-US" dirty="0"/>
              <a:t>Plainly there needs to be a reconsideration of who a ‘respondent’ is. This could be achieved either through the court interpreting ‘parent’ in a more expansive way or through statutory reform.</a:t>
            </a:r>
          </a:p>
          <a:p>
            <a:r>
              <a:rPr lang="en-US" dirty="0"/>
              <a:t> </a:t>
            </a:r>
          </a:p>
          <a:p>
            <a:pPr marL="285750" indent="-285750">
              <a:buFont typeface="Wingdings" pitchFamily="2" charset="2"/>
              <a:buChar char="q"/>
            </a:pPr>
            <a:r>
              <a:rPr lang="en-US" dirty="0"/>
              <a:t>The interpretation could be through a statutory interpretation given the act does not define the meaning of ‘parent’. Moylan J declined to do so which was a conservative reading of ‘parent’.  </a:t>
            </a:r>
          </a:p>
          <a:p>
            <a:endParaRPr lang="en-US" dirty="0"/>
          </a:p>
          <a:p>
            <a:pPr marL="285750" indent="-285750">
              <a:buFont typeface="Wingdings" pitchFamily="2" charset="2"/>
              <a:buChar char="q"/>
            </a:pPr>
            <a:r>
              <a:rPr lang="en-US" dirty="0"/>
              <a:t>Or the court could read in wider language through section 3 of the Human Rights Act following a finding that there was a breach of a parties Article rights (likely through Article 1 Protocol 1 (enjoyment of property), Article 8 (family life), Article 14 (discrimination). For example, the court could read in that those with parental responsibility are ‘parents’ but that they would need to get through the discretionary test in paragraph 4(2). Moylan J considered that having PR was plainly not intended to make someone a legal parent – he is right but surely someone with PR is no different from a party who is a ‘parent’ by virtue of treating the child as a child of the family.</a:t>
            </a:r>
          </a:p>
          <a:p>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p:txBody>
      </p:sp>
    </p:spTree>
    <p:extLst>
      <p:ext uri="{BB962C8B-B14F-4D97-AF65-F5344CB8AC3E}">
        <p14:creationId xmlns:p14="http://schemas.microsoft.com/office/powerpoint/2010/main" val="211306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03F005CA-46E0-C540-A2F4-988040756B61}"/>
              </a:ext>
            </a:extLst>
          </p:cNvPr>
          <p:cNvSpPr txBox="1"/>
          <p:nvPr/>
        </p:nvSpPr>
        <p:spPr>
          <a:xfrm>
            <a:off x="258417" y="1971040"/>
            <a:ext cx="11648661" cy="4308872"/>
          </a:xfrm>
          <a:prstGeom prst="rect">
            <a:avLst/>
          </a:prstGeom>
          <a:noFill/>
        </p:spPr>
        <p:txBody>
          <a:bodyPr wrap="square">
            <a:spAutoFit/>
          </a:bodyPr>
          <a:lstStyle/>
          <a:p>
            <a:r>
              <a:rPr lang="en-US" sz="2000" dirty="0"/>
              <a:t>The ‘applicant’ is drafted very widely by both Schedule 1 and FPR r 9.10:</a:t>
            </a:r>
          </a:p>
          <a:p>
            <a:endParaRPr lang="en-US" sz="2400" dirty="0"/>
          </a:p>
          <a:p>
            <a:pPr lvl="1"/>
            <a:r>
              <a:rPr lang="en-GB" dirty="0"/>
              <a:t>(a) a parent, guardian or special guardian of any child of the family;</a:t>
            </a:r>
          </a:p>
          <a:p>
            <a:pPr lvl="1"/>
            <a:r>
              <a:rPr lang="en-GB" dirty="0"/>
              <a:t>(b) any person who is named in a child arrangements order as a person with whom a child of the family is to live, and any applicant for such an order;</a:t>
            </a:r>
          </a:p>
          <a:p>
            <a:pPr lvl="1"/>
            <a:r>
              <a:rPr lang="en-GB" dirty="0"/>
              <a:t>(c) any other person who is entitled to apply for a child arrangements order which names that person as a person with whom a child is to live;</a:t>
            </a:r>
          </a:p>
          <a:p>
            <a:pPr lvl="1"/>
            <a:r>
              <a:rPr lang="en-GB" dirty="0"/>
              <a:t>(d) a local authority, where an order has been made under section 31(1)(a) of the 1989 Act placing a child in its care;</a:t>
            </a:r>
          </a:p>
          <a:p>
            <a:pPr lvl="1"/>
            <a:r>
              <a:rPr lang="en-GB" dirty="0"/>
              <a:t>(e) the Official Solicitor, if appointed the children's guardian of a child of the family under rule 16.24; and</a:t>
            </a:r>
          </a:p>
          <a:p>
            <a:pPr lvl="1"/>
            <a:r>
              <a:rPr lang="en-GB" dirty="0"/>
              <a:t>(f) subject to paragraph (1A), a child of the family who has been given permission to apply for a financial remedy.</a:t>
            </a:r>
          </a:p>
          <a:p>
            <a:endParaRPr lang="en-US" sz="2400" dirty="0"/>
          </a:p>
          <a:p>
            <a:r>
              <a:rPr lang="en-US" sz="2000" dirty="0"/>
              <a:t>For the purposes of Schedule 1, the child must be living with the applicant either by virtue of a lives with order or, where there is no order, the child is living with the applicant or there is a shared care arrangement. </a:t>
            </a:r>
          </a:p>
          <a:p>
            <a:endParaRPr lang="en-US" dirty="0"/>
          </a:p>
        </p:txBody>
      </p:sp>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Who can actually make a claim?</a:t>
            </a:r>
            <a:endParaRPr lang="en-US" dirty="0"/>
          </a:p>
        </p:txBody>
      </p:sp>
    </p:spTree>
    <p:extLst>
      <p:ext uri="{BB962C8B-B14F-4D97-AF65-F5344CB8AC3E}">
        <p14:creationId xmlns:p14="http://schemas.microsoft.com/office/powerpoint/2010/main" val="141926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Who can be a respondent?</a:t>
            </a:r>
            <a:endParaRPr lang="en-US" dirty="0"/>
          </a:p>
        </p:txBody>
      </p:sp>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03F005CA-46E0-C540-A2F4-988040756B61}"/>
              </a:ext>
            </a:extLst>
          </p:cNvPr>
          <p:cNvSpPr txBox="1"/>
          <p:nvPr/>
        </p:nvSpPr>
        <p:spPr>
          <a:xfrm>
            <a:off x="318052" y="1737360"/>
            <a:ext cx="11569148" cy="4924425"/>
          </a:xfrm>
          <a:prstGeom prst="rect">
            <a:avLst/>
          </a:prstGeom>
          <a:noFill/>
        </p:spPr>
        <p:txBody>
          <a:bodyPr wrap="square">
            <a:spAutoFit/>
          </a:bodyPr>
          <a:lstStyle/>
          <a:p>
            <a:endParaRPr lang="en-US" sz="2000" dirty="0"/>
          </a:p>
          <a:p>
            <a:r>
              <a:rPr lang="en-US" sz="2000" dirty="0"/>
              <a:t>This is where things get less coherent. </a:t>
            </a:r>
          </a:p>
          <a:p>
            <a:endParaRPr lang="en-US" sz="2000" dirty="0"/>
          </a:p>
          <a:p>
            <a:r>
              <a:rPr lang="en-US" sz="2000" dirty="0"/>
              <a:t>The respondent can only be a ‘parent’ (Paragraph 1(2)). </a:t>
            </a:r>
          </a:p>
          <a:p>
            <a:endParaRPr lang="en-US" sz="2000" dirty="0"/>
          </a:p>
          <a:p>
            <a:r>
              <a:rPr lang="en-US" sz="2000" dirty="0"/>
              <a:t>There is no statutory definition of ‘parent’. Paragraph 16 does not define what ‘parent’ as a word means but it does specify that parent includes: </a:t>
            </a:r>
          </a:p>
          <a:p>
            <a:endParaRPr lang="en-US" sz="2000" dirty="0"/>
          </a:p>
          <a:p>
            <a:pPr lvl="1"/>
            <a:r>
              <a:rPr lang="en-GB" sz="2000" dirty="0"/>
              <a:t>(a) any party to a marriage (whether or not subsisting) in relation to whom the child concerned is a child of the family, and</a:t>
            </a:r>
          </a:p>
          <a:p>
            <a:pPr lvl="1"/>
            <a:endParaRPr lang="en-GB" sz="2000" dirty="0"/>
          </a:p>
          <a:p>
            <a:pPr lvl="1"/>
            <a:r>
              <a:rPr lang="en-GB" sz="2000" dirty="0"/>
              <a:t>(b) any civil partner in a civil partnership (whether or not subsisting) in relation to whom the child concerned is a child of the family.</a:t>
            </a:r>
          </a:p>
          <a:p>
            <a:endParaRPr lang="en-US" dirty="0"/>
          </a:p>
          <a:p>
            <a:endParaRPr lang="en-US" dirty="0"/>
          </a:p>
          <a:p>
            <a:endParaRPr lang="en-US" dirty="0"/>
          </a:p>
        </p:txBody>
      </p:sp>
    </p:spTree>
    <p:extLst>
      <p:ext uri="{BB962C8B-B14F-4D97-AF65-F5344CB8AC3E}">
        <p14:creationId xmlns:p14="http://schemas.microsoft.com/office/powerpoint/2010/main" val="420672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A67AF-700D-D442-9BDC-87A20194A0AA}"/>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CC63450C-D6C3-9441-85FC-6D83CC480359}"/>
              </a:ext>
            </a:extLst>
          </p:cNvPr>
          <p:cNvSpPr txBox="1"/>
          <p:nvPr/>
        </p:nvSpPr>
        <p:spPr>
          <a:xfrm>
            <a:off x="842963" y="900113"/>
            <a:ext cx="10672762" cy="4401205"/>
          </a:xfrm>
          <a:prstGeom prst="rect">
            <a:avLst/>
          </a:prstGeom>
          <a:noFill/>
        </p:spPr>
        <p:txBody>
          <a:bodyPr wrap="square">
            <a:spAutoFit/>
          </a:bodyPr>
          <a:lstStyle/>
          <a:p>
            <a:r>
              <a:rPr lang="en-US" sz="2000" dirty="0"/>
              <a:t>Whilst there is no statutory definition of a ‘parent’, case law (see Moylan J in </a:t>
            </a:r>
            <a:r>
              <a:rPr lang="en-US" sz="2000" i="1" dirty="0"/>
              <a:t>T v B </a:t>
            </a:r>
            <a:r>
              <a:rPr lang="en-US" sz="2000" dirty="0"/>
              <a:t>[2010] EWHC 1444) has provided a definition as follows: </a:t>
            </a:r>
          </a:p>
          <a:p>
            <a:endParaRPr lang="en-US" sz="2000" dirty="0"/>
          </a:p>
          <a:p>
            <a:pPr marL="285750" indent="-285750">
              <a:buFontTx/>
              <a:buChar char="-"/>
            </a:pPr>
            <a:r>
              <a:rPr lang="en-US" sz="2000" dirty="0"/>
              <a:t>a legal parent:</a:t>
            </a:r>
          </a:p>
          <a:p>
            <a:endParaRPr lang="en-US" sz="2000" dirty="0"/>
          </a:p>
          <a:p>
            <a:pPr marL="742950" lvl="1" indent="-285750">
              <a:buFontTx/>
              <a:buChar char="-"/>
            </a:pPr>
            <a:r>
              <a:rPr lang="en-US" sz="2000" dirty="0"/>
              <a:t>biological parents; and</a:t>
            </a:r>
          </a:p>
          <a:p>
            <a:pPr lvl="1"/>
            <a:endParaRPr lang="en-US" sz="2000" dirty="0"/>
          </a:p>
          <a:p>
            <a:pPr marL="742950" lvl="1" indent="-285750">
              <a:buFontTx/>
              <a:buChar char="-"/>
            </a:pPr>
            <a:r>
              <a:rPr lang="en-US" sz="2000" dirty="0"/>
              <a:t>parents who have become a parent by operation of law such as by adoption, under the HFEA 1990 or under the HFEA 2008.</a:t>
            </a:r>
          </a:p>
          <a:p>
            <a:pPr lvl="1"/>
            <a:endParaRPr lang="en-US" sz="2000" dirty="0"/>
          </a:p>
          <a:p>
            <a:pPr marL="285750" indent="-285750">
              <a:buFontTx/>
              <a:buChar char="-"/>
            </a:pPr>
            <a:r>
              <a:rPr lang="en-US" sz="2000" dirty="0"/>
              <a:t>As set out above and at paragraph 16, parties to either a marriage or civil partnership where the child is treated as a ‘child of the family’. </a:t>
            </a:r>
          </a:p>
          <a:p>
            <a:pPr marL="285750" indent="-285750">
              <a:buFontTx/>
              <a:buChar char="-"/>
            </a:pPr>
            <a:endParaRPr lang="en-US" sz="2000" dirty="0"/>
          </a:p>
          <a:p>
            <a:r>
              <a:rPr lang="en-US" sz="2000" dirty="0"/>
              <a:t>The judge was clear that having parental responsibility did not make a party a ‘parent’. </a:t>
            </a:r>
          </a:p>
        </p:txBody>
      </p:sp>
    </p:spTree>
    <p:extLst>
      <p:ext uri="{BB962C8B-B14F-4D97-AF65-F5344CB8AC3E}">
        <p14:creationId xmlns:p14="http://schemas.microsoft.com/office/powerpoint/2010/main" val="347571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5A498-E14E-8540-A66C-0AB2484394E6}"/>
              </a:ext>
            </a:extLst>
          </p:cNvPr>
          <p:cNvSpPr>
            <a:spLocks noGrp="1"/>
          </p:cNvSpPr>
          <p:nvPr>
            <p:ph idx="1"/>
          </p:nvPr>
        </p:nvSpPr>
        <p:spPr/>
        <p:txBody>
          <a:bodyPr>
            <a:normAutofit/>
          </a:bodyPr>
          <a:lstStyle/>
          <a:p>
            <a:r>
              <a:rPr lang="en-US" dirty="0"/>
              <a:t> </a:t>
            </a:r>
            <a:br>
              <a:rPr lang="en-GB" dirty="0"/>
            </a:br>
            <a:endParaRPr lang="en-US" dirty="0"/>
          </a:p>
        </p:txBody>
      </p:sp>
      <p:sp>
        <p:nvSpPr>
          <p:cNvPr id="4" name="Slide Number Placeholder 3">
            <a:extLst>
              <a:ext uri="{FF2B5EF4-FFF2-40B4-BE49-F238E27FC236}">
                <a16:creationId xmlns:a16="http://schemas.microsoft.com/office/drawing/2014/main" id="{002B6B67-43A6-6347-8E68-F8EB27FF96C1}"/>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03F005CA-46E0-C540-A2F4-988040756B61}"/>
              </a:ext>
            </a:extLst>
          </p:cNvPr>
          <p:cNvSpPr txBox="1"/>
          <p:nvPr/>
        </p:nvSpPr>
        <p:spPr>
          <a:xfrm>
            <a:off x="496957" y="1971040"/>
            <a:ext cx="11310730" cy="3416320"/>
          </a:xfrm>
          <a:prstGeom prst="rect">
            <a:avLst/>
          </a:prstGeom>
          <a:noFill/>
        </p:spPr>
        <p:txBody>
          <a:bodyPr wrap="square">
            <a:spAutoFit/>
          </a:bodyPr>
          <a:lstStyle/>
          <a:p>
            <a:endParaRPr lang="en-US" dirty="0"/>
          </a:p>
          <a:p>
            <a:pPr marL="285750" indent="-285750">
              <a:buFontTx/>
              <a:buChar char="-"/>
            </a:pPr>
            <a:r>
              <a:rPr lang="en-US" dirty="0"/>
              <a:t>For completeness, a ‘child of the family’ means by virtue of section 105 of the Children Act:</a:t>
            </a:r>
          </a:p>
          <a:p>
            <a:pPr lvl="1"/>
            <a:endParaRPr lang="en-US" dirty="0"/>
          </a:p>
          <a:p>
            <a:pPr lvl="1"/>
            <a:r>
              <a:rPr lang="en-US" dirty="0"/>
              <a:t>	(a) 	a child of both of them; and</a:t>
            </a:r>
          </a:p>
          <a:p>
            <a:pPr lvl="1"/>
            <a:endParaRPr lang="en-US" dirty="0"/>
          </a:p>
          <a:p>
            <a:pPr lvl="1"/>
            <a:r>
              <a:rPr lang="en-US" dirty="0"/>
              <a:t>	(b) 	any other child, other than a child placed with them as foster parents, who is treated by both of them as 		a child of their family.</a:t>
            </a:r>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C2F54E17-4681-0A49-8A91-FA97319BA6DB}"/>
              </a:ext>
            </a:extLst>
          </p:cNvPr>
          <p:cNvSpPr>
            <a:spLocks noGrp="1"/>
          </p:cNvSpPr>
          <p:nvPr>
            <p:ph type="title"/>
          </p:nvPr>
        </p:nvSpPr>
        <p:spPr/>
        <p:txBody>
          <a:bodyPr/>
          <a:lstStyle/>
          <a:p>
            <a:r>
              <a:rPr lang="en-GB" dirty="0"/>
              <a:t>Child of the family</a:t>
            </a:r>
            <a:endParaRPr lang="en-US" dirty="0"/>
          </a:p>
        </p:txBody>
      </p:sp>
    </p:spTree>
    <p:extLst>
      <p:ext uri="{BB962C8B-B14F-4D97-AF65-F5344CB8AC3E}">
        <p14:creationId xmlns:p14="http://schemas.microsoft.com/office/powerpoint/2010/main" val="351493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9E59ABF-C15B-F141-B481-2B836C7008E1}"/>
              </a:ext>
            </a:extLst>
          </p:cNvPr>
          <p:cNvSpPr>
            <a:spLocks noGrp="1"/>
          </p:cNvSpPr>
          <p:nvPr>
            <p:ph type="title" idx="4294967295"/>
          </p:nvPr>
        </p:nvSpPr>
        <p:spPr>
          <a:xfrm>
            <a:off x="9901238" y="6459538"/>
            <a:ext cx="13112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mn-lt"/>
                <a:ea typeface="+mn-ea"/>
                <a:cs typeface="+mn-cs"/>
              </a:rPr>
              <a:t>9</a:t>
            </a:r>
          </a:p>
        </p:txBody>
      </p:sp>
      <p:pic>
        <p:nvPicPr>
          <p:cNvPr id="25602" name="Picture 2" descr="You're using circular reasoning as an argument? Do go on. - Willy Wonka |  Meme Generator">
            <a:extLst>
              <a:ext uri="{FF2B5EF4-FFF2-40B4-BE49-F238E27FC236}">
                <a16:creationId xmlns:a16="http://schemas.microsoft.com/office/drawing/2014/main" id="{4E014AC8-AC55-9242-964D-22BFD62BEA46}"/>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3592138" y="905933"/>
            <a:ext cx="5039728"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23200"/>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53899E"/>
      </a:accent1>
      <a:accent2>
        <a:srgbClr val="5F758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15791</TotalTime>
  <Words>2302</Words>
  <Application>Microsoft Macintosh PowerPoint</Application>
  <PresentationFormat>Widescreen</PresentationFormat>
  <Paragraphs>263</Paragraphs>
  <Slides>40</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Calibri Light</vt:lpstr>
      <vt:lpstr>Wingdings</vt:lpstr>
      <vt:lpstr>Retrospect</vt:lpstr>
      <vt:lpstr>Schedule 1 – fit for modern society? </vt:lpstr>
      <vt:lpstr>History of Schedule 1</vt:lpstr>
      <vt:lpstr>Younger but already out of date?</vt:lpstr>
      <vt:lpstr>Over 30 years on and Schedule 1 is by no means perfect…</vt:lpstr>
      <vt:lpstr>Who can actually make a claim?</vt:lpstr>
      <vt:lpstr>Who can be a respondent?</vt:lpstr>
      <vt:lpstr>7</vt:lpstr>
      <vt:lpstr>Child of the family</vt:lpstr>
      <vt:lpstr>9</vt:lpstr>
      <vt:lpstr>Prince Harry and the Multiverse of Madness</vt:lpstr>
      <vt:lpstr>11</vt:lpstr>
      <vt:lpstr>12</vt:lpstr>
      <vt:lpstr>13</vt:lpstr>
      <vt:lpstr>14</vt:lpstr>
      <vt:lpstr>15</vt:lpstr>
      <vt:lpstr>16</vt:lpstr>
      <vt:lpstr>17</vt:lpstr>
      <vt:lpstr>18</vt:lpstr>
      <vt:lpstr>Important discretionary side note – paragraph 4(2)</vt:lpstr>
      <vt:lpstr>Let’s make George Clooney’s connection more remote … </vt:lpstr>
      <vt:lpstr>21</vt:lpstr>
      <vt:lpstr>22</vt:lpstr>
      <vt:lpstr>23</vt:lpstr>
      <vt:lpstr>24</vt:lpstr>
      <vt:lpstr>25</vt:lpstr>
      <vt:lpstr>26</vt:lpstr>
      <vt:lpstr>27</vt:lpstr>
      <vt:lpstr>28</vt:lpstr>
      <vt:lpstr>29</vt:lpstr>
      <vt:lpstr>Where does that leave us?</vt:lpstr>
      <vt:lpstr> However, Prince William cannot make a claim against Mike Tindall under Schedule 1 because, per T v B:  Mike Tindall is not a biological parent;   Mike Tindall did not adopt Baby Timothy;  Mike Tindall is not a parent by operation of HFEA 1990 or HFEA 2008 (the Act expressly forbids it); and  Mike Tindall is not married to Prince William and they are not civil partners.   So, we can have the bizarre situation where Prince William (in another life) can hypothetically claim against George Clooney (who he has never met) and who has no biological link to Prince Louis and who has no lives with order but, in this analogous scenario, Prince William cannot claim against Mike Tindall for Baby Timothy.   </vt:lpstr>
      <vt:lpstr>32</vt:lpstr>
      <vt:lpstr>33</vt:lpstr>
      <vt:lpstr>34</vt:lpstr>
      <vt:lpstr>35</vt:lpstr>
      <vt:lpstr>Again, a rather bizarre situation where:  King Charles has PR and a lives with order;   King Charles is supporting Prince Louis day to day and meeting his school fees;  King Charles is biologically related to Prince Louis;  But there is no route for the Princess of Wales to claim under Schedule 1 because, just as with Mike Tindall in the earlier example, King Charles is not a parent.    </vt:lpstr>
      <vt:lpstr>Practically what to do with clients?</vt:lpstr>
      <vt:lpstr>Where did the Act (or interpretation of the Act) go wrong?</vt:lpstr>
      <vt:lpstr>So where did the Act (or interpretation of the Act) go wrong?</vt:lpstr>
      <vt:lpstr>A possible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There’s no place like home:</dc:title>
  <dc:creator>Thomas Harvey</dc:creator>
  <cp:lastModifiedBy>Jonathan Laidlow (Arts and Law)</cp:lastModifiedBy>
  <cp:revision>380</cp:revision>
  <cp:lastPrinted>2017-07-17T16:11:17Z</cp:lastPrinted>
  <dcterms:created xsi:type="dcterms:W3CDTF">2015-03-04T06:21:59Z</dcterms:created>
  <dcterms:modified xsi:type="dcterms:W3CDTF">2023-02-24T13:29:29Z</dcterms:modified>
</cp:coreProperties>
</file>