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9" r:id="rId3"/>
    <p:sldId id="262" r:id="rId4"/>
    <p:sldId id="261" r:id="rId5"/>
    <p:sldId id="271" r:id="rId6"/>
    <p:sldId id="280" r:id="rId7"/>
    <p:sldId id="281" r:id="rId8"/>
    <p:sldId id="283" r:id="rId9"/>
    <p:sldId id="287" r:id="rId10"/>
    <p:sldId id="298" r:id="rId11"/>
    <p:sldId id="299" r:id="rId12"/>
    <p:sldId id="300" r:id="rId13"/>
    <p:sldId id="302" r:id="rId14"/>
    <p:sldId id="303" r:id="rId15"/>
    <p:sldId id="305" r:id="rId16"/>
    <p:sldId id="304" r:id="rId17"/>
    <p:sldId id="30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26" autoAdjust="0"/>
    <p:restoredTop sz="94353" autoAdjust="0"/>
  </p:normalViewPr>
  <p:slideViewPr>
    <p:cSldViewPr snapToGrid="0" snapToObjects="1">
      <p:cViewPr varScale="1">
        <p:scale>
          <a:sx n="65" d="100"/>
          <a:sy n="65" d="100"/>
        </p:scale>
        <p:origin x="9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C58CE-07F7-4641-A7B3-07E8FA19F702}" type="datetimeFigureOut">
              <a:rPr lang="en-US" smtClean="0"/>
              <a:t>2/23/2017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6FEC6-185F-FB4B-8860-61CCD9606B4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57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6FEC6-185F-FB4B-8860-61CCD9606B4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935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/>
                <a:cs typeface="Arial"/>
              </a:rPr>
              <a:t>Whether negotiations regarding the new PA resume, with Russia conceding on provisions based on ECT is a welcomed eventuality that remains to be seen.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6FEC6-185F-FB4B-8860-61CCD9606B4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0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6FEC6-185F-FB4B-8860-61CCD9606B4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359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6FEC6-185F-FB4B-8860-61CCD9606B4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62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6FEC6-185F-FB4B-8860-61CCD9606B4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26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6FEC6-185F-FB4B-8860-61CCD9606B4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88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6FEC6-185F-FB4B-8860-61CCD9606B4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919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6FEC6-185F-FB4B-8860-61CCD9606B4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77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9384-0FFD-40AB-8D3B-21E75CBBB32D}" type="datetime1">
              <a:rPr lang="en-US" smtClean="0"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44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56C5-CE42-410E-B0A4-702852AC5F75}" type="datetime1">
              <a:rPr lang="en-US" smtClean="0"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01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54D-E4DC-4B04-86F4-725F343036E8}" type="datetime1">
              <a:rPr lang="en-US" smtClean="0"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89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AD7D-97C2-4C64-9C5E-F5219FCF64D9}" type="datetime1">
              <a:rPr lang="en-US" smtClean="0"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32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2189-D715-4309-891F-FA80719A9D44}" type="datetime1">
              <a:rPr lang="en-US" smtClean="0"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3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AB22-FCC6-486C-A162-9B0AEFB328F8}" type="datetime1">
              <a:rPr lang="en-US" smtClean="0"/>
              <a:t>2/23/2017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12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2B28-4C74-41A1-B7B5-1F77C207AAC4}" type="datetime1">
              <a:rPr lang="en-US" smtClean="0"/>
              <a:t>2/23/2017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87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9F9-AD22-4F11-AFC3-1B5F3135295E}" type="datetime1">
              <a:rPr lang="en-US" smtClean="0"/>
              <a:t>2/23/2017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5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3782-AF9A-43C2-8783-DF746A64B336}" type="datetime1">
              <a:rPr lang="en-US" smtClean="0"/>
              <a:t>2/23/2017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3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1E81-1DF5-46DA-89DA-611A210EC07C}" type="datetime1">
              <a:rPr lang="en-US" smtClean="0"/>
              <a:t>2/23/2017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7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5239-E5F2-4362-9593-DB615D10C4CB}" type="datetime1">
              <a:rPr lang="en-US" smtClean="0"/>
              <a:t>2/23/2017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54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A59E-057A-4076-ACFA-C7C72573030B}" type="datetime1">
              <a:rPr lang="en-US" smtClean="0"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CEF34-E8B6-3946-85B4-F605393715D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56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8141" y="1761409"/>
            <a:ext cx="9216570" cy="1608826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34337" y="2182766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EEECE1"/>
                </a:solidFill>
                <a:latin typeface="Arial"/>
                <a:cs typeface="Arial"/>
              </a:rPr>
              <a:t>Energy Governance in EU-Russia Energy Relations:</a:t>
            </a:r>
          </a:p>
          <a:p>
            <a:pPr algn="ctr"/>
            <a:r>
              <a:rPr lang="en-GB" sz="2400" b="1" dirty="0">
                <a:solidFill>
                  <a:srgbClr val="EEECE1"/>
                </a:solidFill>
                <a:latin typeface="Arial"/>
                <a:cs typeface="Arial"/>
              </a:rPr>
              <a:t>Paving the Way Towards an Energy Union</a:t>
            </a:r>
            <a:endParaRPr lang="en-GB" sz="2000" b="1" dirty="0">
              <a:latin typeface="Arial"/>
              <a:cs typeface="Arial"/>
            </a:endParaRPr>
          </a:p>
          <a:p>
            <a:pPr algn="ctr"/>
            <a:endParaRPr lang="en-GB" sz="2000" b="1" dirty="0">
              <a:latin typeface="Arial"/>
              <a:cs typeface="Arial"/>
            </a:endParaRPr>
          </a:p>
          <a:p>
            <a:pPr algn="ctr"/>
            <a:endParaRPr lang="en-GB" sz="2000" b="1" dirty="0">
              <a:latin typeface="Arial"/>
              <a:cs typeface="Arial"/>
            </a:endParaRPr>
          </a:p>
          <a:p>
            <a:pPr algn="ctr"/>
            <a:endParaRPr lang="en-GB" sz="2400" b="1" dirty="0">
              <a:latin typeface="Arial"/>
              <a:cs typeface="Arial"/>
            </a:endParaRPr>
          </a:p>
          <a:p>
            <a:pPr algn="ctr"/>
            <a:r>
              <a:rPr lang="en-GB" sz="2400" b="1" dirty="0">
                <a:latin typeface="Arial"/>
                <a:cs typeface="Arial"/>
              </a:rPr>
              <a:t>Natasha A. Georgiou and Andrea Rocco</a:t>
            </a:r>
          </a:p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Post-</a:t>
            </a:r>
            <a:r>
              <a:rPr lang="en-GB" b="1" i="1" dirty="0" err="1">
                <a:latin typeface="Arial" panose="020B0604020202020204" pitchFamily="34" charset="0"/>
                <a:cs typeface="Arial" panose="020B0604020202020204" pitchFamily="34" charset="0"/>
              </a:rPr>
              <a:t>Brexit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 Britain in a World of Preferential Trade Agreements (PTAs) 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University of Birmingham, School of Law</a:t>
            </a:r>
          </a:p>
          <a:p>
            <a:pPr algn="ctr"/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24 February 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0151" y="113623"/>
            <a:ext cx="3239512" cy="80987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63939" y="123614"/>
            <a:ext cx="2624338" cy="792203"/>
            <a:chOff x="112635" y="103482"/>
            <a:chExt cx="1602854" cy="48385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9234714" y="41456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30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97030" y="442179"/>
            <a:ext cx="3598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Current EU Legislation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684" y="1756281"/>
            <a:ext cx="800410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GB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Legislation</a:t>
            </a:r>
            <a:endParaRPr lang="en-GB" sz="16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just"/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Article 194 TFEU: </a:t>
            </a:r>
            <a:r>
              <a:rPr lang="en-GB" sz="17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context of the establishment and functioning of the </a:t>
            </a:r>
            <a:r>
              <a:rPr lang="en-GB" sz="17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internal market</a:t>
            </a:r>
            <a:r>
              <a:rPr lang="en-GB" sz="17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with regard for the need to preserve and improve the </a:t>
            </a:r>
            <a:r>
              <a:rPr lang="en-GB" sz="17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environment</a:t>
            </a:r>
            <a:r>
              <a:rPr lang="en-GB" sz="17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EU enjoys the power to (a) ensure the functioning of the energy market; (b) ensure security of energy supply in the Union; (c) promote energy efficiency and energy saving and the development of new and renewable forms of energy; and (d) promote the interconnection of energy networks.</a:t>
            </a:r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/>
            <a:endParaRPr lang="en-GB" sz="2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/>
            <a:endParaRPr lang="en-GB" sz="2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/>
            <a:r>
              <a:rPr lang="en-GB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Secondary Legislation </a:t>
            </a:r>
            <a:endParaRPr lang="en-GB" sz="16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 algn="just">
              <a:buFont typeface="Arial" panose="020B0604020202020204" pitchFamily="34" charset="0"/>
              <a:buChar char="•"/>
            </a:pPr>
            <a:r>
              <a:rPr lang="en-GB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Energy Package: </a:t>
            </a:r>
            <a:r>
              <a:rPr lang="en-GB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pipelines/electricity networks</a:t>
            </a:r>
            <a:r>
              <a:rPr lang="en-GB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access and management</a:t>
            </a:r>
            <a:endParaRPr lang="en-GB" sz="1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 algn="just">
              <a:buFont typeface="Arial" panose="020B0604020202020204" pitchFamily="34" charset="0"/>
              <a:buChar char="•"/>
            </a:pPr>
            <a:r>
              <a:rPr lang="en-GB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994/2012/EU:</a:t>
            </a:r>
            <a:r>
              <a:rPr lang="en-GB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 post </a:t>
            </a:r>
            <a:r>
              <a:rPr lang="en-GB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on the compliance of intergovernmental agreements between EU Members and third countries with EU law</a:t>
            </a:r>
          </a:p>
          <a:p>
            <a:pPr marL="342900" lvl="2" indent="-342900" algn="just">
              <a:buFont typeface="Arial" panose="020B0604020202020204" pitchFamily="34" charset="0"/>
              <a:buChar char="•"/>
            </a:pPr>
            <a:r>
              <a:rPr lang="en-GB" sz="1700" b="1" dirty="0">
                <a:latin typeface="Arial" panose="020B0604020202020204" pitchFamily="34" charset="0"/>
                <a:cs typeface="Arial" panose="020B0604020202020204" pitchFamily="34" charset="0"/>
              </a:rPr>
              <a:t>Regulation 2010/994/EU: </a:t>
            </a:r>
            <a:r>
              <a:rPr lang="en-GB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of gas supply</a:t>
            </a:r>
            <a:r>
              <a:rPr lang="en-GB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buFont typeface="Arial"/>
              <a:buChar char="•"/>
            </a:pPr>
            <a:endParaRPr lang="en-GB" sz="1600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27419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680608" y="365930"/>
            <a:ext cx="3782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Energy Union Package</a:t>
            </a:r>
          </a:p>
          <a:p>
            <a:pPr algn="ctr"/>
            <a:r>
              <a:rPr lang="en-GB" sz="2400" b="1" dirty="0">
                <a:latin typeface="Arial"/>
                <a:cs typeface="Arial"/>
              </a:rPr>
              <a:t>(February 2015)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1993" y="1817713"/>
            <a:ext cx="6707592" cy="44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GB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Pillars</a:t>
            </a:r>
          </a:p>
          <a:p>
            <a:pPr marL="0" lvl="2" algn="just"/>
            <a:endParaRPr lang="en-GB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88938" algn="just">
              <a:buFont typeface="+mj-lt"/>
              <a:buAutoNum type="arabicPeriod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Emphasis on the security of supply</a:t>
            </a:r>
          </a:p>
          <a:p>
            <a:pPr indent="388938" algn="just">
              <a:buFont typeface="+mj-lt"/>
              <a:buAutoNum type="arabicPeriod"/>
            </a:pPr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88938" algn="just">
              <a:buFont typeface="+mj-lt"/>
              <a:buAutoNum type="arabicPeriod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Energy market finalisation</a:t>
            </a:r>
          </a:p>
          <a:p>
            <a:pPr indent="388938" algn="just">
              <a:buFont typeface="+mj-lt"/>
              <a:buAutoNum type="arabicPeriod"/>
            </a:pPr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88938" algn="just">
              <a:buFont typeface="+mj-lt"/>
              <a:buAutoNum type="arabicPeriod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oderation of demand for security through energy efficiency</a:t>
            </a:r>
          </a:p>
          <a:p>
            <a:pPr indent="388938" algn="just">
              <a:buFont typeface="+mj-lt"/>
              <a:buAutoNum type="arabicPeriod"/>
            </a:pPr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88938" algn="just">
              <a:buFont typeface="+mj-lt"/>
              <a:buAutoNum type="arabicPeriod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Increased renewable energy production</a:t>
            </a:r>
          </a:p>
          <a:p>
            <a:pPr indent="388938" algn="just">
              <a:buFont typeface="+mj-lt"/>
              <a:buAutoNum type="arabicPeriod"/>
            </a:pPr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88938" algn="just">
              <a:buFont typeface="+mj-lt"/>
              <a:buAutoNum type="arabicPeriod"/>
            </a:pPr>
            <a:r>
              <a:rPr lang="en-GB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Improved efforts in research, innovation and green growth</a:t>
            </a:r>
          </a:p>
          <a:p>
            <a:pPr marL="389338" algn="just"/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/>
            <a:endParaRPr lang="en-GB" sz="245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ctr"/>
            <a:r>
              <a:rPr lang="en-GB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Security of supply is an ‘end’ not a mean in relation to the other pillars of the Energy Union Strategy</a:t>
            </a:r>
          </a:p>
          <a:p>
            <a:pPr marL="285750" lvl="2" indent="-285750">
              <a:buFont typeface="Arial"/>
              <a:buChar char="•"/>
            </a:pPr>
            <a:endParaRPr lang="en-GB" sz="1600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00435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4875" y="1523743"/>
            <a:ext cx="75531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GB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2"/>
            <a:r>
              <a:rPr lang="en-GB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EC Proposals (February 2016)</a:t>
            </a:r>
          </a:p>
          <a:p>
            <a:pPr marL="73696" algn="just"/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9412" lvl="1" indent="-158516" algn="just">
              <a:buFont typeface="Arial" panose="020B0604020202020204" pitchFamily="34" charset="0"/>
              <a:buChar char="•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Revision of  Decision 994/2012/EU</a:t>
            </a:r>
          </a:p>
          <a:p>
            <a:pPr marL="1076325" lvl="2" indent="-285750" algn="just">
              <a:buFont typeface="Courier New" panose="02070309020205020404" pitchFamily="49" charset="0"/>
              <a:buChar char="o"/>
            </a:pPr>
            <a:r>
              <a:rPr lang="en-GB" sz="1700" i="1" dirty="0">
                <a:latin typeface="Arial" panose="020B0604020202020204" pitchFamily="34" charset="0"/>
                <a:cs typeface="Arial" panose="020B0604020202020204" pitchFamily="34" charset="0"/>
              </a:rPr>
              <a:t>Ex ante 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check on intergovernmental agreements in the field of energy</a:t>
            </a:r>
            <a:endParaRPr lang="en-GB" sz="17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076325" lvl="2" indent="-285750" algn="just">
              <a:buFont typeface="Courier New" panose="02070309020205020404" pitchFamily="49" charset="0"/>
              <a:buChar char="o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investment certainty</a:t>
            </a:r>
          </a:p>
          <a:p>
            <a:pPr marL="689412" lvl="1" algn="just"/>
            <a:endParaRPr lang="en-GB" sz="17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689412" lvl="1" indent="-158516" algn="just">
              <a:buFont typeface="Arial" panose="020B0604020202020204" pitchFamily="34" charset="0"/>
              <a:buChar char="•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Revision of Regulation 994/2010/EU</a:t>
            </a:r>
          </a:p>
          <a:p>
            <a:pPr marL="1076325" lvl="2" indent="-285750" algn="just">
              <a:buFont typeface="Courier New" panose="02070309020205020404" pitchFamily="49" charset="0"/>
              <a:buChar char="o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Scrutiny of commercial agreements between companies which are ‘security of supply relevant’</a:t>
            </a:r>
          </a:p>
          <a:p>
            <a:pPr marL="1076325" lvl="2" indent="-285750" algn="just">
              <a:buFont typeface="Courier New" panose="02070309020205020404" pitchFamily="49" charset="0"/>
              <a:buChar char="o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Preventive action and emergency plans</a:t>
            </a:r>
          </a:p>
          <a:p>
            <a:pPr marL="1076325" lvl="2" indent="-285750" algn="just">
              <a:buFont typeface="Courier New" panose="02070309020205020404" pitchFamily="49" charset="0"/>
              <a:buChar char="o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Peer review and EC approval	</a:t>
            </a:r>
          </a:p>
          <a:p>
            <a:pPr marL="1076325" lvl="2" indent="-285750" algn="just">
              <a:buFont typeface="Courier New" panose="02070309020205020404" pitchFamily="49" charset="0"/>
              <a:buChar char="o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Possible demand aggregation systems </a:t>
            </a:r>
          </a:p>
          <a:p>
            <a:pPr marL="689412" lvl="1" algn="just"/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9412" lvl="1" indent="-158516" algn="just">
              <a:buFont typeface="Arial" panose="020B0604020202020204" pitchFamily="34" charset="0"/>
              <a:buChar char="•"/>
            </a:pPr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</a:rPr>
              <a:t>LNG and gas storage strategy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620294" y="300521"/>
            <a:ext cx="3552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Focus on the Security of Supply</a:t>
            </a:r>
            <a:endParaRPr lang="en-GB" sz="2000" b="1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243150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533322" y="309271"/>
            <a:ext cx="207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Summing up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868" y="1439380"/>
            <a:ext cx="7269285" cy="5651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GB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</a:p>
          <a:p>
            <a:pPr marL="0" lvl="2"/>
            <a:endParaRPr lang="en-GB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lvl="1" indent="-265113" algn="just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Increasing independence from third countries (external approach)</a:t>
            </a:r>
          </a:p>
          <a:p>
            <a:pPr marL="633413" lvl="1" indent="-368300" algn="just">
              <a:buFont typeface="Courier New" panose="02070309020205020404" pitchFamily="49" charset="0"/>
              <a:buChar char="o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Security of supply is a cornerstone of the new EC’s agenda</a:t>
            </a:r>
          </a:p>
          <a:p>
            <a:pPr marL="633413" lvl="1" indent="-368300" algn="just">
              <a:buFont typeface="Courier New" panose="02070309020205020404" pitchFamily="49" charset="0"/>
              <a:buChar char="o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Centralisation of the energy competences to the European institutions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new approach of the EU institutions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 lvl="1" indent="-368300" algn="just">
              <a:buFont typeface="Courier New" panose="02070309020205020404" pitchFamily="49" charset="0"/>
              <a:buChar char="o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Countermeasure against the ‘divide-and-rule’ Russian approach</a:t>
            </a:r>
          </a:p>
          <a:p>
            <a:pPr marL="265113" lvl="1" indent="-265113" algn="just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lvl="1" indent="-265113" algn="just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Increasing competition in the market (internal approach)</a:t>
            </a:r>
          </a:p>
          <a:p>
            <a:pPr marL="633413" lvl="1" indent="-368300" algn="just">
              <a:buFont typeface="Courier New" panose="02070309020205020404" pitchFamily="49" charset="0"/>
              <a:buChar char="o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Full implementation of the TEP</a:t>
            </a:r>
          </a:p>
          <a:p>
            <a:pPr marL="633413" lvl="1" indent="-368300" algn="just">
              <a:buFont typeface="Courier New" panose="02070309020205020404" pitchFamily="49" charset="0"/>
              <a:buChar char="o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Antitrust enforcement</a:t>
            </a:r>
          </a:p>
          <a:p>
            <a:pPr marL="633413" lvl="1" indent="-368300" algn="just">
              <a:buFont typeface="Courier New" panose="02070309020205020404" pitchFamily="49" charset="0"/>
              <a:buChar char="o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Projects of Common Interest</a:t>
            </a:r>
          </a:p>
          <a:p>
            <a:pPr marL="265113" lvl="1" indent="-265113" algn="just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lvl="1" indent="-265113" algn="just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Improving the geopolitical importance of the EU</a:t>
            </a:r>
          </a:p>
          <a:p>
            <a:pPr marL="83429" algn="just"/>
            <a:endParaRPr lang="en-GB" sz="16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429" algn="just"/>
            <a:r>
              <a:rPr lang="en-GB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</a:p>
          <a:p>
            <a:pPr marL="83429" algn="just"/>
            <a:endParaRPr lang="en-GB" sz="16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lvl="1" indent="-265113" algn="just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Regional approach limitations</a:t>
            </a:r>
          </a:p>
          <a:p>
            <a:pPr marL="265113" lvl="1" indent="-265113" algn="just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Too little talks on green energy governance </a:t>
            </a:r>
          </a:p>
          <a:p>
            <a:pPr marL="265113" lvl="1" indent="-265113" algn="just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Compliance with international rules?</a:t>
            </a:r>
          </a:p>
          <a:p>
            <a:pPr marL="389338" algn="just"/>
            <a:endParaRPr lang="en-GB" sz="192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buFont typeface="Arial"/>
              <a:buChar char="•"/>
            </a:pPr>
            <a:endParaRPr lang="en-GB" sz="1600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124988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574144" y="309271"/>
            <a:ext cx="1995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Thank You!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51" y="1988520"/>
            <a:ext cx="7919358" cy="262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9338" algn="just"/>
            <a:endParaRPr lang="en-GB" sz="1927" b="1" dirty="0">
              <a:latin typeface="Arial"/>
              <a:cs typeface="Arial"/>
            </a:endParaRPr>
          </a:p>
          <a:p>
            <a:pPr algn="ctr"/>
            <a:r>
              <a:rPr lang="en-GB" sz="3600" b="1" dirty="0">
                <a:latin typeface="Arial"/>
                <a:cs typeface="Arial"/>
              </a:rPr>
              <a:t>QUESTIONS?</a:t>
            </a:r>
          </a:p>
          <a:p>
            <a:pPr algn="ctr"/>
            <a:endParaRPr lang="en-GB" sz="2277" dirty="0">
              <a:latin typeface="Arial"/>
              <a:cs typeface="Arial"/>
            </a:endParaRPr>
          </a:p>
          <a:p>
            <a:pPr algn="ctr"/>
            <a:endParaRPr lang="en-GB" sz="2277" dirty="0">
              <a:latin typeface="Arial"/>
              <a:cs typeface="Arial"/>
            </a:endParaRPr>
          </a:p>
          <a:p>
            <a:pPr algn="ctr"/>
            <a:r>
              <a:rPr lang="en-GB" sz="1600" dirty="0">
                <a:latin typeface="Arial"/>
                <a:ea typeface="Calibri" panose="020F0502020204030204" pitchFamily="34" charset="0"/>
                <a:cs typeface="Arial"/>
              </a:rPr>
              <a:t>Natasha A. Georgiou  </a:t>
            </a:r>
            <a:r>
              <a:rPr lang="en-GB" sz="1600" dirty="0" err="1">
                <a:solidFill>
                  <a:srgbClr val="800000"/>
                </a:solidFill>
                <a:latin typeface="Arial"/>
                <a:ea typeface="Calibri" panose="020F0502020204030204" pitchFamily="34" charset="0"/>
                <a:cs typeface="Arial"/>
              </a:rPr>
              <a:t>n.a.georgiou@pgr.reading.ac.uk</a:t>
            </a:r>
            <a:endParaRPr lang="en-GB" sz="1600" dirty="0">
              <a:solidFill>
                <a:srgbClr val="8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algn="ctr"/>
            <a:endParaRPr lang="en-GB" sz="1600" dirty="0">
              <a:latin typeface="Arial"/>
              <a:ea typeface="Calibri" panose="020F0502020204030204" pitchFamily="34" charset="0"/>
              <a:cs typeface="Arial"/>
            </a:endParaRPr>
          </a:p>
          <a:p>
            <a:pPr algn="ctr"/>
            <a:r>
              <a:rPr lang="en-GB" sz="1600" dirty="0">
                <a:latin typeface="Arial"/>
                <a:ea typeface="Calibri" panose="020F0502020204030204" pitchFamily="34" charset="0"/>
                <a:cs typeface="Arial"/>
              </a:rPr>
              <a:t>Andrea Rocco  </a:t>
            </a:r>
            <a:r>
              <a:rPr lang="en-GB" sz="1600" dirty="0">
                <a:solidFill>
                  <a:srgbClr val="800000"/>
                </a:solidFill>
                <a:latin typeface="Arial"/>
                <a:ea typeface="Calibri" panose="020F0502020204030204" pitchFamily="34" charset="0"/>
                <a:cs typeface="Arial"/>
              </a:rPr>
              <a:t>axr326@bham.ac.uk</a:t>
            </a:r>
            <a:endParaRPr lang="it-IT" sz="1600" dirty="0">
              <a:solidFill>
                <a:srgbClr val="8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285750" lvl="2" indent="-285750">
              <a:buFont typeface="Arial"/>
              <a:buChar char="•"/>
            </a:pPr>
            <a:endParaRPr lang="en-GB" sz="1600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931676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4994"/>
            <a:ext cx="8229600" cy="37811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BACKUP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55159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15</a:t>
            </a:r>
          </a:p>
        </p:txBody>
      </p:sp>
      <p:sp>
        <p:nvSpPr>
          <p:cNvPr id="6" name="Rectangle 1"/>
          <p:cNvSpPr/>
          <p:nvPr/>
        </p:nvSpPr>
        <p:spPr>
          <a:xfrm>
            <a:off x="0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8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8" name="Picture 9"/>
            <p:cNvPicPr>
              <a:picLocks noChangeAspect="1"/>
            </p:cNvPicPr>
            <p:nvPr/>
          </p:nvPicPr>
          <p:blipFill rotWithShape="1">
            <a:blip r:embed="rId2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9" name="Picture 10"/>
            <p:cNvPicPr>
              <a:picLocks noChangeAspect="1"/>
            </p:cNvPicPr>
            <p:nvPr/>
          </p:nvPicPr>
          <p:blipFill rotWithShape="1">
            <a:blip r:embed="rId2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pic>
        <p:nvPicPr>
          <p:cNvPr id="10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sp>
        <p:nvSpPr>
          <p:cNvPr id="11" name="TextBox 2"/>
          <p:cNvSpPr txBox="1"/>
          <p:nvPr/>
        </p:nvSpPr>
        <p:spPr>
          <a:xfrm>
            <a:off x="2595717" y="309271"/>
            <a:ext cx="3613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Brexit and the Energy Sector (1)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03130" y="1446476"/>
            <a:ext cx="812700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Brexit and the Energy Field</a:t>
            </a:r>
          </a:p>
          <a:p>
            <a:endParaRPr lang="en-US" b="1" dirty="0"/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Brexit's impact on energy sector remains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uncertain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despite recent parliamentary and legal developments</a:t>
            </a:r>
          </a:p>
          <a:p>
            <a:pPr algn="just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February 2017: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White paper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outlining its plan for Brexit, stating that the government is "considering all options for the UK's future relationship with the EU on energy…"  </a:t>
            </a: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UK energy law does not tend to be heavily modelled on the structure of EU Directives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the discontinuation of the application of the EU Directives is unlikely to have a material impact on the legislative landscape in the UK</a:t>
            </a:r>
          </a:p>
          <a:p>
            <a:pPr algn="just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operation of cross-border infrastructure will require the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de facto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adherence to EU legislation. Experience with interconnectors between EU Member States and Norway or Switzerland are instructive on this point</a:t>
            </a: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EU bodies responsible for the coordination of the National Regulatory Authorities and the TSOs will entirely lose their application to the UK.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2083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16</a:t>
            </a:r>
          </a:p>
        </p:txBody>
      </p:sp>
      <p:sp>
        <p:nvSpPr>
          <p:cNvPr id="6" name="Rectangle 1"/>
          <p:cNvSpPr/>
          <p:nvPr/>
        </p:nvSpPr>
        <p:spPr>
          <a:xfrm>
            <a:off x="0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8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8" name="Picture 9"/>
            <p:cNvPicPr>
              <a:picLocks noChangeAspect="1"/>
            </p:cNvPicPr>
            <p:nvPr/>
          </p:nvPicPr>
          <p:blipFill rotWithShape="1">
            <a:blip r:embed="rId2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9" name="Picture 10"/>
            <p:cNvPicPr>
              <a:picLocks noChangeAspect="1"/>
            </p:cNvPicPr>
            <p:nvPr/>
          </p:nvPicPr>
          <p:blipFill rotWithShape="1">
            <a:blip r:embed="rId2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pic>
        <p:nvPicPr>
          <p:cNvPr id="10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sp>
        <p:nvSpPr>
          <p:cNvPr id="11" name="TextBox 2"/>
          <p:cNvSpPr txBox="1"/>
          <p:nvPr/>
        </p:nvSpPr>
        <p:spPr>
          <a:xfrm>
            <a:off x="2728453" y="309271"/>
            <a:ext cx="3480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Brexit and the Energy Sector (2)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86051" y="1805874"/>
            <a:ext cx="81270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Options Between the UK and the EU</a:t>
            </a:r>
          </a:p>
          <a:p>
            <a:pPr algn="just"/>
            <a:endParaRPr lang="en-US" dirty="0"/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 yet there is no clear position on the preferred structure for a new trade agreement, however it is generally accepted that it could take one of six forms:</a:t>
            </a: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Membership of the European Free Trade Association (EFTA) and the European Economic Area (EEA) (e.g. Iceland, Lichtenstein and Norway) 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no with hard Brexit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Bilateral agreements with the EU (under EFTA membership), (e.g. Switzerland, an EFTA State which is not part of the EEA)</a:t>
            </a:r>
          </a:p>
          <a:p>
            <a:pPr marL="342900" indent="-342900" algn="just"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Association Agreement with membership of the Energy Community, (e.g. Albania, Bosnia and Herzegovina, Ukraine) </a:t>
            </a: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4.   Association Agreement with Custom Union (e.g. Turkey)</a:t>
            </a: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5.   A single bilateral free trade arrangement with the EU (e.g. South Korea)</a:t>
            </a: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6.   Reliance on WTO membership only  </a:t>
            </a:r>
          </a:p>
          <a:p>
            <a:pPr marL="342900" indent="-342900">
              <a:buAutoNum type="arabicPeriod"/>
            </a:pPr>
            <a:endParaRPr lang="it-IT" dirty="0"/>
          </a:p>
          <a:p>
            <a:pPr marL="342900" indent="-34290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292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2256696" y="185664"/>
            <a:ext cx="4633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EU-Russia Energy Relations</a:t>
            </a:r>
          </a:p>
          <a:p>
            <a:pPr algn="ctr"/>
            <a:r>
              <a:rPr lang="en-GB" sz="2400" b="1" dirty="0">
                <a:latin typeface="Arial"/>
                <a:cs typeface="Arial"/>
              </a:rPr>
              <a:t>Setting the Scene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3122" y="1556625"/>
            <a:ext cx="6986207" cy="4770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EU-Russia energy relations are riddled with issues</a:t>
            </a:r>
          </a:p>
          <a:p>
            <a:pPr marL="809625" indent="-274638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World’s largest natural gas exporter = Russia</a:t>
            </a:r>
          </a:p>
          <a:p>
            <a:pPr marL="809625" indent="-274638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World’s largest energy market = Europe</a:t>
            </a:r>
          </a:p>
          <a:p>
            <a:pPr marL="809625" indent="-274638">
              <a:buFont typeface="Arial"/>
              <a:buChar char="•"/>
            </a:pPr>
            <a:endParaRPr lang="en-GB" b="1" dirty="0">
              <a:solidFill>
                <a:srgbClr val="800000"/>
              </a:solidFill>
              <a:latin typeface="Arial"/>
              <a:cs typeface="Arial"/>
            </a:endParaRPr>
          </a:p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This relationships does not exist in a vacuum </a:t>
            </a:r>
          </a:p>
          <a:p>
            <a:pPr marL="809625" indent="-274638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Evolved against a wider geopolitical backdrop</a:t>
            </a:r>
          </a:p>
          <a:p>
            <a:pPr marL="1200150" lvl="2" indent="-285750">
              <a:buFontTx/>
              <a:buChar char="-"/>
            </a:pPr>
            <a:endParaRPr lang="en-GB" dirty="0">
              <a:latin typeface="Arial"/>
              <a:cs typeface="Arial"/>
            </a:endParaRPr>
          </a:p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Ever-growing concern about energy security</a:t>
            </a:r>
          </a:p>
          <a:p>
            <a:pPr marL="809625" indent="-274638">
              <a:buFont typeface="Arial"/>
              <a:buChar char="•"/>
              <a:tabLst>
                <a:tab pos="622300" algn="l"/>
              </a:tabLst>
            </a:pPr>
            <a:r>
              <a:rPr lang="en-GB" sz="1600" dirty="0">
                <a:latin typeface="Arial"/>
                <a:cs typeface="Arial"/>
              </a:rPr>
              <a:t>Reliable energy supply is a source of tension</a:t>
            </a:r>
          </a:p>
          <a:p>
            <a:pPr marL="809625" indent="-274638">
              <a:buFont typeface="Arial"/>
              <a:buChar char="•"/>
              <a:tabLst>
                <a:tab pos="622300" algn="l"/>
              </a:tabLst>
            </a:pPr>
            <a:r>
              <a:rPr lang="en-GB" sz="1600" dirty="0">
                <a:latin typeface="Arial"/>
                <a:cs typeface="Arial"/>
              </a:rPr>
              <a:t>Resulting in steady deterioration of mutual relations</a:t>
            </a:r>
          </a:p>
          <a:p>
            <a:pPr marL="722313" indent="-361950">
              <a:buFont typeface="Arial"/>
              <a:buChar char="•"/>
              <a:tabLst>
                <a:tab pos="622300" algn="l"/>
              </a:tabLst>
            </a:pPr>
            <a:endParaRPr lang="en-GB" sz="1600" dirty="0">
              <a:latin typeface="Arial"/>
              <a:cs typeface="Arial"/>
            </a:endParaRPr>
          </a:p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2009 Gas crisis</a:t>
            </a:r>
          </a:p>
          <a:p>
            <a:pPr marL="811213" indent="-285750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Revealed EU’s vulnerability and its energy dependence on Russia</a:t>
            </a:r>
          </a:p>
          <a:p>
            <a:pPr marL="811213" indent="-285750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Demonstrated that Russia is an unreliable trading partner</a:t>
            </a:r>
          </a:p>
          <a:p>
            <a:pPr marL="811213" indent="-285750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Russia perceived as major security threat</a:t>
            </a:r>
          </a:p>
          <a:p>
            <a:pPr marL="1200150" lvl="2" indent="-285750">
              <a:buFontTx/>
              <a:buChar char="-"/>
            </a:pPr>
            <a:endParaRPr lang="en-GB" dirty="0">
              <a:latin typeface="Arial"/>
              <a:cs typeface="Arial"/>
            </a:endParaRPr>
          </a:p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Condemned to be partners </a:t>
            </a:r>
          </a:p>
          <a:p>
            <a:pPr marL="811213" indent="-285750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Strong interdependence and mutual reliance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83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495783" y="175575"/>
            <a:ext cx="4155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EU-Russia Legal Relations</a:t>
            </a:r>
          </a:p>
          <a:p>
            <a:pPr algn="ctr"/>
            <a:r>
              <a:rPr lang="en-GB" sz="2400" b="1" dirty="0">
                <a:latin typeface="Arial"/>
                <a:cs typeface="Arial"/>
              </a:rPr>
              <a:t>Legal Instruments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970" y="1499714"/>
            <a:ext cx="8224568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Partnership and Cooperation Agreement (PCA)</a:t>
            </a:r>
          </a:p>
          <a:p>
            <a:pPr marL="811213" indent="-285750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Legal framework for bilateral trade</a:t>
            </a:r>
          </a:p>
          <a:p>
            <a:pPr marL="811213" indent="-285750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Legal basis for EU-Russia relations</a:t>
            </a:r>
          </a:p>
          <a:p>
            <a:pPr marL="811213" indent="-285750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Signed in 1994; entered into force 1997 - initial duration of 10 years</a:t>
            </a:r>
          </a:p>
          <a:p>
            <a:pPr marL="811213" indent="-285750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Considered outdated and obsolete</a:t>
            </a:r>
          </a:p>
          <a:p>
            <a:pPr marL="525463"/>
            <a:endParaRPr lang="en-GB" sz="1600" dirty="0">
              <a:latin typeface="Arial"/>
              <a:cs typeface="Arial"/>
            </a:endParaRPr>
          </a:p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Revision of legal framework urgently needed</a:t>
            </a:r>
          </a:p>
          <a:p>
            <a:pPr marL="811213" indent="-285750">
              <a:buFont typeface="Arial"/>
              <a:buChar char="•"/>
              <a:tabLst>
                <a:tab pos="806450" algn="l"/>
                <a:tab pos="1527175" algn="l"/>
              </a:tabLst>
            </a:pPr>
            <a:r>
              <a:rPr lang="en-GB" sz="1600" dirty="0">
                <a:latin typeface="Arial"/>
                <a:cs typeface="Arial"/>
              </a:rPr>
              <a:t>Binding nature of provisions questionable </a:t>
            </a:r>
          </a:p>
          <a:p>
            <a:pPr marL="811213" indent="-285750">
              <a:buFont typeface="Arial"/>
              <a:buChar char="•"/>
              <a:tabLst>
                <a:tab pos="806450" algn="l"/>
                <a:tab pos="1527175" algn="l"/>
              </a:tabLst>
            </a:pPr>
            <a:r>
              <a:rPr lang="en-GB" sz="1600" dirty="0">
                <a:latin typeface="Arial"/>
                <a:cs typeface="Arial"/>
              </a:rPr>
              <a:t>Russia has withdrawn from Energy Charter Treaty (ECT)</a:t>
            </a:r>
          </a:p>
          <a:p>
            <a:pPr marL="811213" indent="-285750">
              <a:buFont typeface="Arial"/>
              <a:buChar char="•"/>
              <a:tabLst>
                <a:tab pos="806450" algn="l"/>
                <a:tab pos="1527175" algn="l"/>
              </a:tabLst>
            </a:pPr>
            <a:r>
              <a:rPr lang="en-GB" sz="1600" dirty="0">
                <a:latin typeface="Arial"/>
                <a:cs typeface="Arial"/>
              </a:rPr>
              <a:t>First binding multilateral instrument in the energy field</a:t>
            </a:r>
          </a:p>
          <a:p>
            <a:pPr marL="811213" indent="-285750">
              <a:buFont typeface="Arial"/>
              <a:buChar char="•"/>
              <a:tabLst>
                <a:tab pos="806450" algn="l"/>
                <a:tab pos="1527175" algn="l"/>
              </a:tabLst>
            </a:pPr>
            <a:r>
              <a:rPr lang="en-GB" sz="1600" dirty="0">
                <a:latin typeface="Arial"/>
                <a:cs typeface="Arial"/>
              </a:rPr>
              <a:t>Energy cooperation based on non-legally binding dialogues and commitments </a:t>
            </a:r>
          </a:p>
          <a:p>
            <a:pPr marL="811213" indent="-285750">
              <a:buFont typeface="Arial"/>
              <a:buChar char="•"/>
              <a:tabLst>
                <a:tab pos="806450" algn="l"/>
                <a:tab pos="1527175" algn="l"/>
              </a:tabLst>
            </a:pPr>
            <a:r>
              <a:rPr lang="en-GB" sz="1600" dirty="0">
                <a:latin typeface="Arial"/>
                <a:cs typeface="Arial"/>
              </a:rPr>
              <a:t>EU-Russia energy dialogue </a:t>
            </a:r>
          </a:p>
          <a:p>
            <a:pPr marL="811213" indent="-285750">
              <a:buFont typeface="Arial"/>
              <a:buChar char="•"/>
              <a:tabLst>
                <a:tab pos="806450" algn="l"/>
                <a:tab pos="1527175" algn="l"/>
              </a:tabLst>
            </a:pPr>
            <a:r>
              <a:rPr lang="en-GB" sz="1600" dirty="0">
                <a:latin typeface="Arial"/>
                <a:cs typeface="Arial"/>
              </a:rPr>
              <a:t>Soft-law mechanisms </a:t>
            </a:r>
          </a:p>
          <a:p>
            <a:pPr marL="525463">
              <a:tabLst>
                <a:tab pos="806450" algn="l"/>
                <a:tab pos="1527175" algn="l"/>
              </a:tabLst>
            </a:pPr>
            <a:endParaRPr lang="en-GB" sz="1600" dirty="0">
              <a:latin typeface="Arial"/>
              <a:cs typeface="Arial"/>
            </a:endParaRPr>
          </a:p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Issues concerning obsolete PCA and withdrawal from ECT interrelated </a:t>
            </a:r>
          </a:p>
          <a:p>
            <a:pPr marL="806450" lvl="1" indent="-269875">
              <a:buFont typeface="Arial"/>
              <a:buChar char="•"/>
              <a:tabLst>
                <a:tab pos="806450" algn="l"/>
              </a:tabLst>
            </a:pPr>
            <a:r>
              <a:rPr lang="en-GB" sz="1600" b="1" dirty="0">
                <a:latin typeface="Arial"/>
                <a:cs typeface="Arial"/>
              </a:rPr>
              <a:t>EU</a:t>
            </a:r>
            <a:r>
              <a:rPr lang="en-GB" sz="1600" dirty="0">
                <a:latin typeface="Arial"/>
                <a:cs typeface="Arial"/>
              </a:rPr>
              <a:t> perspective: new bilateral Partnership Agreement to be based on ECT</a:t>
            </a:r>
          </a:p>
          <a:p>
            <a:pPr marL="806450" lvl="1" indent="-269875">
              <a:buFont typeface="Arial"/>
              <a:buChar char="•"/>
              <a:tabLst>
                <a:tab pos="806450" algn="l"/>
              </a:tabLst>
            </a:pPr>
            <a:r>
              <a:rPr lang="en-GB" sz="1600" b="1" dirty="0">
                <a:latin typeface="Arial"/>
                <a:cs typeface="Arial"/>
              </a:rPr>
              <a:t>Russian</a:t>
            </a:r>
            <a:r>
              <a:rPr lang="en-GB" sz="1600" dirty="0">
                <a:latin typeface="Arial"/>
                <a:cs typeface="Arial"/>
              </a:rPr>
              <a:t> perspective: ECT proposes free access to strategic gas sector</a:t>
            </a:r>
          </a:p>
          <a:p>
            <a:pPr marL="806450" lvl="1" indent="-269875">
              <a:buFont typeface="Arial"/>
              <a:buChar char="•"/>
              <a:tabLst>
                <a:tab pos="806450" algn="l"/>
              </a:tabLst>
            </a:pPr>
            <a:r>
              <a:rPr lang="en-GB" sz="1600" dirty="0">
                <a:latin typeface="Arial"/>
                <a:cs typeface="Arial"/>
              </a:rPr>
              <a:t>Inability to reconcile these matters hinders further development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6605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70" y="-13368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308877" y="335822"/>
            <a:ext cx="4544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Gaps in the Legal Framework 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2693" y="1378714"/>
            <a:ext cx="806480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0" algn="l"/>
              </a:tabLst>
            </a:pPr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Termination of Russia’s provisional application of ECT - no immediate consequences for non-Russian investment protection</a:t>
            </a:r>
          </a:p>
          <a:p>
            <a:pPr marL="725488" lvl="1" indent="-188913">
              <a:buFont typeface="Arial"/>
              <a:buChar char="•"/>
              <a:tabLst>
                <a:tab pos="806450" algn="l"/>
              </a:tabLst>
            </a:pPr>
            <a:r>
              <a:rPr lang="en-GB" sz="1400" dirty="0">
                <a:latin typeface="Arial"/>
                <a:cs typeface="Arial"/>
              </a:rPr>
              <a:t>Arbitral tribunal of </a:t>
            </a:r>
            <a:r>
              <a:rPr lang="en-GB" sz="1400" i="1" dirty="0">
                <a:latin typeface="Arial"/>
                <a:cs typeface="Arial"/>
              </a:rPr>
              <a:t>Yukos</a:t>
            </a:r>
            <a:r>
              <a:rPr lang="en-GB" sz="1400" dirty="0">
                <a:latin typeface="Arial"/>
                <a:cs typeface="Arial"/>
              </a:rPr>
              <a:t> case held Russia bound by ECT investment provisions predating withdrawal on 19</a:t>
            </a:r>
            <a:r>
              <a:rPr lang="en-GB" sz="1400" baseline="30000" dirty="0">
                <a:latin typeface="Arial"/>
                <a:cs typeface="Arial"/>
              </a:rPr>
              <a:t>th</a:t>
            </a:r>
            <a:r>
              <a:rPr lang="en-GB" sz="1400" dirty="0">
                <a:latin typeface="Arial"/>
                <a:cs typeface="Arial"/>
              </a:rPr>
              <a:t> of October for 20 years despite not having ratified treaty</a:t>
            </a:r>
          </a:p>
          <a:p>
            <a:pPr marL="725488" lvl="1" indent="-188913">
              <a:buFont typeface="Arial"/>
              <a:buChar char="•"/>
              <a:tabLst>
                <a:tab pos="806450" algn="l"/>
              </a:tabLst>
            </a:pPr>
            <a:r>
              <a:rPr lang="en-GB" sz="1400" dirty="0">
                <a:latin typeface="Arial"/>
                <a:cs typeface="Arial"/>
              </a:rPr>
              <a:t>Showed deeply enshrined investment protection rules of ECT</a:t>
            </a:r>
          </a:p>
          <a:p>
            <a:pPr marL="725488" lvl="1" indent="-188913">
              <a:buFont typeface="Arial"/>
              <a:buChar char="•"/>
              <a:tabLst>
                <a:tab pos="806450" algn="l"/>
              </a:tabLst>
            </a:pPr>
            <a:r>
              <a:rPr lang="en-GB" sz="1400" dirty="0">
                <a:latin typeface="Arial"/>
                <a:cs typeface="Arial"/>
              </a:rPr>
              <a:t>However Hague District Court set aside $50 billion award of July 2014 - lack of jurisdiction </a:t>
            </a:r>
          </a:p>
          <a:p>
            <a:pPr marL="725488" lvl="1" indent="-188913">
              <a:buFont typeface="Arial"/>
              <a:buChar char="•"/>
              <a:tabLst>
                <a:tab pos="806450" algn="l"/>
              </a:tabLst>
            </a:pPr>
            <a:r>
              <a:rPr lang="en-GB" sz="1400" dirty="0">
                <a:latin typeface="Arial"/>
                <a:cs typeface="Arial"/>
              </a:rPr>
              <a:t>Russia signed but did not ratify the ECT</a:t>
            </a:r>
          </a:p>
          <a:p>
            <a:pPr marL="896938" lvl="2">
              <a:tabLst>
                <a:tab pos="720725" algn="l"/>
              </a:tabLst>
            </a:pPr>
            <a:endParaRPr lang="en-GB" b="1" dirty="0">
              <a:solidFill>
                <a:srgbClr val="800000"/>
              </a:solidFill>
              <a:latin typeface="Arial"/>
              <a:cs typeface="Arial"/>
            </a:endParaRPr>
          </a:p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World Trade Organisation (WTO) membership on 22</a:t>
            </a:r>
            <a:r>
              <a:rPr lang="en-GB" b="1" baseline="30000" dirty="0">
                <a:solidFill>
                  <a:srgbClr val="800000"/>
                </a:solidFill>
                <a:latin typeface="Arial"/>
                <a:cs typeface="Arial"/>
              </a:rPr>
              <a:t>nd</a:t>
            </a:r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 August 2012</a:t>
            </a:r>
          </a:p>
          <a:p>
            <a:pPr marL="806450" indent="-269875">
              <a:buFont typeface="Arial"/>
              <a:buChar char="•"/>
              <a:tabLst>
                <a:tab pos="806450" algn="l"/>
              </a:tabLst>
            </a:pPr>
            <a:r>
              <a:rPr lang="en-GB" sz="1400" dirty="0">
                <a:latin typeface="Arial"/>
                <a:cs typeface="Arial"/>
              </a:rPr>
              <a:t>Expected to provide comprehensive framework for trade and investment </a:t>
            </a:r>
          </a:p>
          <a:p>
            <a:pPr marL="806450" indent="-269875">
              <a:buFont typeface="Arial"/>
              <a:buChar char="•"/>
              <a:tabLst>
                <a:tab pos="806450" algn="l"/>
              </a:tabLst>
            </a:pPr>
            <a:r>
              <a:rPr lang="en-GB" sz="1400" dirty="0">
                <a:latin typeface="Arial"/>
                <a:cs typeface="Arial"/>
              </a:rPr>
              <a:t>Improve regulatory environment</a:t>
            </a:r>
          </a:p>
          <a:p>
            <a:pPr marL="806450" indent="-269875">
              <a:buFont typeface="Arial"/>
              <a:buChar char="•"/>
              <a:tabLst>
                <a:tab pos="806450" algn="l"/>
              </a:tabLst>
            </a:pPr>
            <a:r>
              <a:rPr lang="en-GB" sz="1400" dirty="0">
                <a:latin typeface="Arial"/>
                <a:cs typeface="Arial"/>
              </a:rPr>
              <a:t>WTO rules go beyond PCA provisions </a:t>
            </a:r>
          </a:p>
          <a:p>
            <a:pPr marL="806450" indent="-269875">
              <a:buFont typeface="Arial"/>
              <a:buChar char="•"/>
              <a:tabLst>
                <a:tab pos="806450" algn="l"/>
              </a:tabLst>
            </a:pPr>
            <a:r>
              <a:rPr lang="en-GB" sz="1400" dirty="0">
                <a:latin typeface="Arial"/>
                <a:cs typeface="Arial"/>
              </a:rPr>
              <a:t>Many areas of energy appear to fall outside scope of WTO agreements</a:t>
            </a:r>
          </a:p>
          <a:p>
            <a:pPr marL="809625" indent="-274638">
              <a:buFont typeface="Arial"/>
              <a:buChar char="•"/>
              <a:tabLst>
                <a:tab pos="722313" algn="l"/>
                <a:tab pos="809625" algn="l"/>
              </a:tabLst>
            </a:pPr>
            <a:r>
              <a:rPr lang="en-GB" sz="1400" dirty="0">
                <a:solidFill>
                  <a:srgbClr val="0D0D0D"/>
                </a:solidFill>
                <a:latin typeface="Arial"/>
                <a:cs typeface="Arial"/>
              </a:rPr>
              <a:t>Not specifically addressed in broad trade framework </a:t>
            </a:r>
          </a:p>
          <a:p>
            <a:pPr marL="806450" lvl="1" indent="-269875">
              <a:buFont typeface="Arial"/>
              <a:buChar char="•"/>
            </a:pPr>
            <a:r>
              <a:rPr lang="en-GB" sz="1400" dirty="0">
                <a:solidFill>
                  <a:srgbClr val="0D0D0D"/>
                </a:solidFill>
                <a:latin typeface="Arial"/>
                <a:cs typeface="Arial"/>
              </a:rPr>
              <a:t>ECT provisions better tailored to address energy trade</a:t>
            </a:r>
          </a:p>
          <a:p>
            <a:pPr marL="806450" lvl="1" indent="-269875">
              <a:buFont typeface="Arial"/>
              <a:buChar char="•"/>
            </a:pPr>
            <a:r>
              <a:rPr lang="en-GB" sz="1400" dirty="0">
                <a:solidFill>
                  <a:srgbClr val="0D0D0D"/>
                </a:solidFill>
                <a:latin typeface="Arial"/>
                <a:cs typeface="Arial"/>
              </a:rPr>
              <a:t>However Russia’s withdrawal means there are limitations to its effectiveness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New Partnership Agreement (PA) </a:t>
            </a:r>
          </a:p>
          <a:p>
            <a:pPr marL="811213" indent="-285750">
              <a:buFont typeface="Arial"/>
              <a:buChar char="•"/>
            </a:pPr>
            <a:r>
              <a:rPr lang="en-GB" sz="1400" dirty="0">
                <a:latin typeface="Arial"/>
                <a:cs typeface="Arial"/>
              </a:rPr>
              <a:t>New bilateral agreement under negotiation to replace obsolete PCA</a:t>
            </a:r>
          </a:p>
          <a:p>
            <a:pPr marL="811213" indent="-285750">
              <a:buFont typeface="Arial"/>
              <a:buChar char="•"/>
            </a:pPr>
            <a:r>
              <a:rPr lang="en-GB" sz="1400" dirty="0">
                <a:latin typeface="Arial"/>
                <a:cs typeface="Arial"/>
              </a:rPr>
              <a:t>EU suspended all talks and imposed sanctions - annexation of Crimea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6605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5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069010" y="156864"/>
            <a:ext cx="5003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Need for Revised Legal Framework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526" y="1521461"/>
            <a:ext cx="852297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Partnership is in desperate need of legislative and institutional reform</a:t>
            </a:r>
          </a:p>
          <a:p>
            <a:pPr marL="809625" indent="-273050">
              <a:buFont typeface="Arial"/>
              <a:buChar char="•"/>
              <a:tabLst>
                <a:tab pos="806450" algn="l"/>
                <a:tab pos="892175" algn="l"/>
                <a:tab pos="1160463" algn="l"/>
              </a:tabLst>
            </a:pPr>
            <a:r>
              <a:rPr lang="en-GB" sz="1600" dirty="0">
                <a:latin typeface="Arial"/>
                <a:cs typeface="Arial"/>
              </a:rPr>
              <a:t>Few alternatives to Russian gas – largest trading partner/supplier of energy exports</a:t>
            </a:r>
          </a:p>
          <a:p>
            <a:pPr marL="809625" indent="-273050">
              <a:buFont typeface="Arial"/>
              <a:buChar char="•"/>
              <a:tabLst>
                <a:tab pos="806450" algn="l"/>
                <a:tab pos="892175" algn="l"/>
                <a:tab pos="1160463" algn="l"/>
              </a:tabLst>
            </a:pPr>
            <a:r>
              <a:rPr lang="en-GB" sz="1600" dirty="0">
                <a:latin typeface="Arial"/>
                <a:cs typeface="Arial"/>
              </a:rPr>
              <a:t>Solid legal framework required to </a:t>
            </a:r>
            <a:r>
              <a:rPr lang="en-GB" sz="1600" b="1" i="1" dirty="0">
                <a:latin typeface="Arial"/>
                <a:cs typeface="Arial"/>
              </a:rPr>
              <a:t>foster cooperation </a:t>
            </a:r>
            <a:r>
              <a:rPr lang="en-GB" sz="1600" dirty="0">
                <a:latin typeface="Arial"/>
                <a:cs typeface="Arial"/>
              </a:rPr>
              <a:t>and </a:t>
            </a:r>
            <a:r>
              <a:rPr lang="en-GB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stabilise relations 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by preventing </a:t>
            </a:r>
            <a:r>
              <a:rPr lang="en-GB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trade disputes 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and </a:t>
            </a:r>
            <a:r>
              <a:rPr lang="en-GB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supply disruptions</a:t>
            </a:r>
          </a:p>
          <a:p>
            <a:pPr marL="809625" indent="-273050">
              <a:buFont typeface="Arial"/>
              <a:buChar char="•"/>
              <a:tabLst>
                <a:tab pos="806450" algn="l"/>
                <a:tab pos="892175" algn="l"/>
                <a:tab pos="1160463" algn="l"/>
              </a:tabLst>
            </a:pPr>
            <a:r>
              <a:rPr lang="en-GB" sz="1600" dirty="0">
                <a:latin typeface="Arial"/>
                <a:cs typeface="Arial"/>
              </a:rPr>
              <a:t>Different strategic interests - inconsistent views of legal framework required - security of demand </a:t>
            </a:r>
            <a:r>
              <a:rPr lang="en-GB" sz="1600" i="1" dirty="0">
                <a:latin typeface="Arial"/>
                <a:cs typeface="Arial"/>
              </a:rPr>
              <a:t>vs</a:t>
            </a:r>
            <a:r>
              <a:rPr lang="en-GB" sz="1600" dirty="0">
                <a:latin typeface="Arial"/>
                <a:cs typeface="Arial"/>
              </a:rPr>
              <a:t>. security of supply </a:t>
            </a:r>
          </a:p>
          <a:p>
            <a:pPr marL="804863"/>
            <a:endParaRPr lang="en-GB" sz="1600" dirty="0">
              <a:latin typeface="Arial"/>
              <a:cs typeface="Arial"/>
            </a:endParaRPr>
          </a:p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EU – Security of Supply</a:t>
            </a:r>
          </a:p>
          <a:p>
            <a:pPr marL="806450" lvl="2" indent="-269875">
              <a:buFont typeface="Arial"/>
              <a:buChar char="•"/>
              <a:tabLst>
                <a:tab pos="806450" algn="l"/>
              </a:tabLst>
            </a:pP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Diversification of energy resources</a:t>
            </a:r>
          </a:p>
          <a:p>
            <a:pPr marL="806450" lvl="2" indent="-269875">
              <a:buFont typeface="Arial"/>
              <a:buChar char="•"/>
              <a:tabLst>
                <a:tab pos="806450" algn="l"/>
              </a:tabLst>
            </a:pP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Unbundling requirements of TEP </a:t>
            </a:r>
          </a:p>
          <a:p>
            <a:pPr marL="806450" lvl="2" indent="-269875">
              <a:buFont typeface="Arial"/>
              <a:buChar char="•"/>
              <a:tabLst>
                <a:tab pos="806450" algn="l"/>
              </a:tabLst>
            </a:pP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Loosening Russia’s energy grip over Europe</a:t>
            </a:r>
          </a:p>
          <a:p>
            <a:pPr marL="806450" lvl="2" indent="-269875">
              <a:buFont typeface="Arial"/>
              <a:buChar char="•"/>
              <a:tabLst>
                <a:tab pos="806450" algn="l"/>
              </a:tabLst>
            </a:pP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Preventing downstream movement into energy activities </a:t>
            </a:r>
          </a:p>
          <a:p>
            <a:pPr lvl="0"/>
            <a:endParaRPr lang="en-GB" b="1" dirty="0">
              <a:solidFill>
                <a:srgbClr val="800000"/>
              </a:solidFill>
              <a:latin typeface="Arial"/>
              <a:cs typeface="Arial"/>
            </a:endParaRPr>
          </a:p>
          <a:p>
            <a:pPr lvl="0"/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Russia – Security of Demand</a:t>
            </a:r>
          </a:p>
          <a:p>
            <a:pPr marL="822325" lvl="2" indent="-285750">
              <a:buFont typeface="Arial"/>
              <a:buChar char="•"/>
              <a:tabLst>
                <a:tab pos="806450" algn="l"/>
              </a:tabLst>
            </a:pPr>
            <a:r>
              <a:rPr lang="en-GB" sz="1600" dirty="0">
                <a:latin typeface="Arial"/>
                <a:cs typeface="Arial"/>
              </a:rPr>
              <a:t>Gazprom model – vertically integrated national gas champions</a:t>
            </a:r>
          </a:p>
          <a:p>
            <a:pPr marL="822325" lvl="2" indent="-285750">
              <a:buFont typeface="Arial"/>
              <a:buChar char="•"/>
              <a:tabLst>
                <a:tab pos="806450" algn="l"/>
              </a:tabLst>
            </a:pPr>
            <a:r>
              <a:rPr lang="en-GB" sz="1600" dirty="0">
                <a:latin typeface="Arial"/>
                <a:cs typeface="Arial"/>
              </a:rPr>
              <a:t>Pipelines with no freedom of access </a:t>
            </a:r>
          </a:p>
          <a:p>
            <a:pPr marL="822325" lvl="2" indent="-285750">
              <a:buFont typeface="Arial"/>
              <a:buChar char="•"/>
              <a:tabLst>
                <a:tab pos="806450" algn="l"/>
              </a:tabLst>
            </a:pPr>
            <a:r>
              <a:rPr lang="en-GB" sz="1600" dirty="0">
                <a:latin typeface="Arial"/>
                <a:cs typeface="Arial"/>
              </a:rPr>
              <a:t>TEP difficult to reconcile with Gazprom strategy</a:t>
            </a:r>
          </a:p>
          <a:p>
            <a:pPr marL="822325" lvl="2" indent="-285750">
              <a:buFont typeface="Arial"/>
              <a:buChar char="•"/>
              <a:tabLst>
                <a:tab pos="806450" algn="l"/>
              </a:tabLst>
            </a:pPr>
            <a:r>
              <a:rPr lang="en-GB" sz="1600" dirty="0">
                <a:latin typeface="Arial"/>
                <a:cs typeface="Arial"/>
              </a:rPr>
              <a:t>Gazprom privy to competition law within the EU – principles of market liberalisation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890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19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855114" y="156866"/>
            <a:ext cx="5426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Lack of Reciprocity in </a:t>
            </a:r>
          </a:p>
          <a:p>
            <a:pPr algn="ctr"/>
            <a:r>
              <a:rPr lang="en-GB" sz="2400" b="1" dirty="0">
                <a:latin typeface="Arial"/>
                <a:cs typeface="Arial"/>
              </a:rPr>
              <a:t>Energy Markets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116" y="1644942"/>
            <a:ext cx="82421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In absence of new PA, Reciprocity emerged as principle of access to energy resource and infrastructure </a:t>
            </a:r>
          </a:p>
          <a:p>
            <a:pPr marL="349250" lvl="1" indent="-269875">
              <a:buFont typeface="Arial"/>
              <a:buChar char="•"/>
              <a:tabLst>
                <a:tab pos="989013" algn="l"/>
                <a:tab pos="1074738" algn="l"/>
              </a:tabLst>
            </a:pPr>
            <a:r>
              <a:rPr lang="en-GB" sz="1600" dirty="0">
                <a:latin typeface="Arial"/>
                <a:cs typeface="Arial"/>
              </a:rPr>
              <a:t>Protects markets against states that have not liberalised their energy sectors</a:t>
            </a:r>
          </a:p>
          <a:p>
            <a:pPr marL="349250" lvl="1" indent="-269875">
              <a:buFont typeface="Arial"/>
              <a:buChar char="•"/>
              <a:tabLst>
                <a:tab pos="989013" algn="l"/>
                <a:tab pos="1074738" algn="l"/>
              </a:tabLst>
            </a:pPr>
            <a:r>
              <a:rPr lang="en-GB" sz="1600" dirty="0">
                <a:latin typeface="Arial"/>
                <a:cs typeface="Arial"/>
              </a:rPr>
              <a:t>Tool to export the liberalisation model beyond EU borders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TEP and Reciprocity principle intended to address concerns regarding restriction on EU companies trying to invest in Russia’s energy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/>
                <a:cs typeface="Arial"/>
              </a:rPr>
              <a:t>Cases that raised concerns in Brussels</a:t>
            </a:r>
            <a:r>
              <a:rPr lang="en-GB" sz="1600" dirty="0">
                <a:latin typeface="Arial"/>
                <a:cs typeface="Arial"/>
              </a:rPr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600" dirty="0">
                <a:latin typeface="Arial"/>
                <a:cs typeface="Arial"/>
              </a:rPr>
              <a:t>	</a:t>
            </a:r>
            <a:r>
              <a:rPr lang="en-GB" sz="1400" dirty="0">
                <a:latin typeface="Arial"/>
                <a:cs typeface="Arial"/>
              </a:rPr>
              <a:t>Yukos in 2003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latin typeface="Arial"/>
                <a:cs typeface="Arial"/>
              </a:rPr>
              <a:t>	Sakhalin II in 2006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latin typeface="Arial"/>
                <a:cs typeface="Arial"/>
              </a:rPr>
              <a:t>	</a:t>
            </a:r>
            <a:r>
              <a:rPr lang="en-GB" sz="1400" dirty="0" err="1">
                <a:latin typeface="Arial"/>
                <a:cs typeface="Arial"/>
              </a:rPr>
              <a:t>Shtokman</a:t>
            </a:r>
            <a:r>
              <a:rPr lang="en-GB" sz="1400" dirty="0">
                <a:latin typeface="Arial"/>
                <a:cs typeface="Arial"/>
              </a:rPr>
              <a:t> in 2006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Arial"/>
                <a:cs typeface="Arial"/>
              </a:rPr>
              <a:t>Further concerns with Russian laws and amendments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latin typeface="Arial"/>
                <a:cs typeface="Arial"/>
              </a:rPr>
              <a:t>Law on Foreign Investments on Strategic Companies (Law No. 57-FZ)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latin typeface="Arial"/>
                <a:cs typeface="Arial"/>
              </a:rPr>
              <a:t>Amendments to Law on the Subsurface (Law No. 58-FZ)	</a:t>
            </a:r>
          </a:p>
          <a:p>
            <a:r>
              <a:rPr lang="en-GB" sz="1400" dirty="0">
                <a:latin typeface="Arial"/>
                <a:cs typeface="Arial"/>
              </a:rPr>
              <a:t>		</a:t>
            </a:r>
            <a:endParaRPr lang="en-GB" sz="1400" i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0957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957286" y="363698"/>
            <a:ext cx="3229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Need for Solidarity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382" y="1039735"/>
            <a:ext cx="87283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/>
              <a:buChar char="•"/>
            </a:pPr>
            <a:endParaRPr lang="en-GB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1"/>
            <a:r>
              <a:rPr lang="en-GB" b="1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Council made repeated references to solidarity during 2009 gas crisis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/>
                <a:cs typeface="Arial"/>
              </a:rPr>
              <a:t>Crisis pushed energy security to top of EU agenda</a:t>
            </a:r>
          </a:p>
          <a:p>
            <a:pPr marL="457200" lvl="2"/>
            <a:endParaRPr lang="en-GB" sz="1600" dirty="0">
              <a:solidFill>
                <a:srgbClr val="C00000"/>
              </a:solidFill>
              <a:latin typeface="Arial"/>
              <a:cs typeface="Arial"/>
            </a:endParaRPr>
          </a:p>
          <a:p>
            <a:pPr marL="0" lvl="1"/>
            <a:r>
              <a:rPr lang="en-GB" b="1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Energy security remains ultimate test of EU-Russia relationship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/>
                <a:cs typeface="Arial"/>
              </a:rPr>
              <a:t>As Brussels endeavours to overcome EU dependency on Russian energy supplies</a:t>
            </a:r>
          </a:p>
          <a:p>
            <a:pPr marL="457200" lvl="2"/>
            <a:endParaRPr lang="en-GB" b="1" dirty="0">
              <a:latin typeface="Arial"/>
              <a:cs typeface="Arial"/>
            </a:endParaRPr>
          </a:p>
          <a:p>
            <a:pPr marL="0" lvl="1"/>
            <a:r>
              <a:rPr lang="en-GB" b="1" dirty="0">
                <a:latin typeface="Arial"/>
                <a:cs typeface="Arial"/>
              </a:rPr>
              <a:t>	</a:t>
            </a:r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Recently reaffirmed in Commission’s gas test results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/>
                <a:cs typeface="Arial"/>
              </a:rPr>
              <a:t>Concluded greater solidarity required between member states and greater diversification amongst their suppliers</a:t>
            </a:r>
          </a:p>
          <a:p>
            <a:pPr marL="285750" lvl="1" indent="-285750">
              <a:buFont typeface="Arial"/>
              <a:buChar char="•"/>
            </a:pPr>
            <a:endParaRPr lang="en-GB" b="1" dirty="0">
              <a:latin typeface="Arial"/>
              <a:cs typeface="Arial"/>
            </a:endParaRPr>
          </a:p>
          <a:p>
            <a:pPr marL="0" lvl="1"/>
            <a:r>
              <a:rPr lang="en-GB" b="1" dirty="0">
                <a:latin typeface="Arial"/>
                <a:cs typeface="Arial"/>
              </a:rPr>
              <a:t>	</a:t>
            </a:r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EU has much to gain from a united stance towards Russia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/>
                <a:cs typeface="Arial"/>
              </a:rPr>
              <a:t>Discord within the EU – resulted in fragmentation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/>
                <a:cs typeface="Arial"/>
              </a:rPr>
              <a:t>Failure to develop coherent strategic approach</a:t>
            </a:r>
          </a:p>
          <a:p>
            <a:pPr marL="0" lvl="1"/>
            <a:endParaRPr lang="en-GB" b="1" dirty="0">
              <a:latin typeface="Arial"/>
              <a:cs typeface="Arial"/>
            </a:endParaRPr>
          </a:p>
          <a:p>
            <a:pPr marL="0" lvl="1"/>
            <a:r>
              <a:rPr lang="en-GB" b="1" dirty="0">
                <a:latin typeface="Arial"/>
                <a:cs typeface="Arial"/>
              </a:rPr>
              <a:t>	</a:t>
            </a:r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Inability to speak with one voice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/>
                <a:cs typeface="Arial"/>
              </a:rPr>
              <a:t>Hindered solidarity</a:t>
            </a:r>
          </a:p>
          <a:p>
            <a:pPr marL="457200" lvl="2"/>
            <a:endParaRPr lang="en-GB" b="1" dirty="0">
              <a:latin typeface="Arial"/>
              <a:cs typeface="Arial"/>
            </a:endParaRPr>
          </a:p>
          <a:p>
            <a:pPr marL="0" lvl="1"/>
            <a:r>
              <a:rPr lang="en-GB" b="1" dirty="0">
                <a:latin typeface="Arial"/>
                <a:cs typeface="Arial"/>
              </a:rPr>
              <a:t>	</a:t>
            </a:r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Member states prefer to pursue individual barter deals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/>
                <a:cs typeface="Arial"/>
              </a:rPr>
              <a:t>Bilateralism has emerged as default form of engagement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/>
                <a:cs typeface="Arial"/>
              </a:rPr>
              <a:t>Decisions made at bilateral level rather than multilateral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489483"/>
            <a:ext cx="2895600" cy="365125"/>
          </a:xfrm>
        </p:spPr>
        <p:txBody>
          <a:bodyPr/>
          <a:lstStyle/>
          <a:p>
            <a:r>
              <a:rPr lang="en-GB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2822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7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94431" y="363698"/>
            <a:ext cx="3964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What Needs to be Done?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076" y="1619812"/>
            <a:ext cx="8143156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EU-Russia relationship is a complex partnership </a:t>
            </a:r>
          </a:p>
          <a:p>
            <a:pPr marL="352425" lvl="1" indent="-274638">
              <a:buFont typeface="Arial"/>
              <a:buChar char="•"/>
              <a:tabLst>
                <a:tab pos="534988" algn="l"/>
              </a:tabLst>
            </a:pPr>
            <a:r>
              <a:rPr lang="en-GB" sz="1600" dirty="0">
                <a:latin typeface="Arial"/>
                <a:cs typeface="Arial"/>
              </a:rPr>
              <a:t>Legal challenges/simmering issues in the energy sphere</a:t>
            </a:r>
          </a:p>
          <a:p>
            <a:pPr marL="352425" lvl="1" indent="-274638">
              <a:buFont typeface="Arial"/>
              <a:buChar char="•"/>
              <a:tabLst>
                <a:tab pos="534988" algn="l"/>
              </a:tabLst>
            </a:pPr>
            <a:r>
              <a:rPr lang="en-GB" sz="1600" dirty="0">
                <a:latin typeface="Arial"/>
                <a:cs typeface="Arial"/>
              </a:rPr>
              <a:t>Future of strategic relationship hanging in the balance </a:t>
            </a:r>
          </a:p>
          <a:p>
            <a:pPr marL="0" lvl="2"/>
            <a:endParaRPr lang="en-GB" sz="1600" dirty="0">
              <a:latin typeface="Arial"/>
              <a:cs typeface="Arial"/>
            </a:endParaRPr>
          </a:p>
          <a:p>
            <a:pPr marL="0" lvl="2"/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Reciprocal market access (Reciprocity)</a:t>
            </a:r>
          </a:p>
          <a:p>
            <a:pPr marL="352425" lvl="1" indent="-274638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Lack of access to Russian market</a:t>
            </a:r>
          </a:p>
          <a:p>
            <a:pPr marL="352425" lvl="1" indent="-274638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Russian participation within the EU’s internal market restricted</a:t>
            </a:r>
          </a:p>
          <a:p>
            <a:pPr marL="285750" lvl="2" indent="-285750">
              <a:buFont typeface="Arial"/>
              <a:buChar char="•"/>
            </a:pPr>
            <a:endParaRPr lang="en-GB" sz="1600" dirty="0">
              <a:latin typeface="Arial"/>
              <a:cs typeface="Arial"/>
            </a:endParaRPr>
          </a:p>
          <a:p>
            <a:pPr marL="0" lvl="2"/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Coherence in external energy relations (Solidarity)</a:t>
            </a:r>
          </a:p>
          <a:p>
            <a:pPr marL="352425" lvl="1" indent="-274638">
              <a:buFont typeface="Arial"/>
              <a:buChar char="•"/>
              <a:tabLst>
                <a:tab pos="534988" algn="l"/>
              </a:tabLst>
            </a:pPr>
            <a:r>
              <a:rPr lang="en-GB" sz="1600" dirty="0">
                <a:latin typeface="Arial"/>
                <a:cs typeface="Arial"/>
              </a:rPr>
              <a:t>Closely related reciprocity and need for revised legal framework </a:t>
            </a:r>
          </a:p>
          <a:p>
            <a:pPr marL="352425" lvl="1" indent="-274638">
              <a:buFont typeface="Arial"/>
              <a:buChar char="•"/>
              <a:tabLst>
                <a:tab pos="534988" algn="l"/>
              </a:tabLst>
            </a:pPr>
            <a:r>
              <a:rPr lang="en-GB" sz="1600" dirty="0">
                <a:latin typeface="Arial"/>
                <a:cs typeface="Arial"/>
              </a:rPr>
              <a:t>Lack of solidarity undermines collective EU actions and legislative initiatives </a:t>
            </a:r>
          </a:p>
          <a:p>
            <a:pPr marL="285750" lvl="2" indent="-285750">
              <a:buFont typeface="Arial"/>
              <a:buChar char="•"/>
            </a:pPr>
            <a:endParaRPr lang="en-GB" sz="1600" dirty="0">
              <a:latin typeface="Arial"/>
              <a:cs typeface="Arial"/>
            </a:endParaRPr>
          </a:p>
          <a:p>
            <a:pPr marL="0" lvl="2"/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Need for revised bilateral/international legal framework </a:t>
            </a:r>
          </a:p>
          <a:p>
            <a:pPr marL="352425" lvl="1" indent="-274638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New bilateral agreement and solution to future role of ECT </a:t>
            </a:r>
          </a:p>
          <a:p>
            <a:pPr marL="352425" lvl="1" indent="-274638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ECT is only intergovernmental agreement specific to energy sphere</a:t>
            </a:r>
          </a:p>
          <a:p>
            <a:pPr marL="352425" lvl="1" indent="-274638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Russia’s withdrawal make its effectiveness as a legal framework superfluous</a:t>
            </a:r>
          </a:p>
          <a:p>
            <a:pPr marL="352425" lvl="1" indent="-274638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GATT/WTO – energy governance debate</a:t>
            </a:r>
          </a:p>
          <a:p>
            <a:pPr marL="352425" lvl="1" indent="-274638">
              <a:buFont typeface="Arial"/>
              <a:buChar char="•"/>
            </a:pPr>
            <a:r>
              <a:rPr lang="en-GB" sz="1600" dirty="0">
                <a:latin typeface="Arial"/>
                <a:cs typeface="Arial"/>
              </a:rPr>
              <a:t>More specialised legal framework required – energy specific </a:t>
            </a:r>
            <a:r>
              <a:rPr lang="en-GB" sz="1600" dirty="0" err="1">
                <a:latin typeface="Arial"/>
                <a:cs typeface="Arial"/>
              </a:rPr>
              <a:t>sectoral</a:t>
            </a:r>
            <a:r>
              <a:rPr lang="en-GB" sz="1600" dirty="0">
                <a:latin typeface="Arial"/>
                <a:cs typeface="Arial"/>
              </a:rPr>
              <a:t> agreement </a:t>
            </a:r>
          </a:p>
          <a:p>
            <a:pPr marL="0" lvl="2"/>
            <a:endParaRPr lang="en-GB" sz="1600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36423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004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379107" y="363698"/>
            <a:ext cx="238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/>
                <a:cs typeface="Arial"/>
              </a:rPr>
              <a:t>Energy Union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796" y="1440684"/>
            <a:ext cx="8051738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just"/>
            <a:endParaRPr lang="en-GB" b="1" dirty="0">
              <a:solidFill>
                <a:srgbClr val="800000"/>
              </a:solidFill>
              <a:latin typeface="Arial"/>
              <a:cs typeface="Arial"/>
            </a:endParaRPr>
          </a:p>
          <a:p>
            <a:pPr marL="0" lvl="2" algn="just"/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Call for energy governance and modernisation of EU-Russia relations</a:t>
            </a:r>
          </a:p>
          <a:p>
            <a:pPr marL="352425" lvl="1" indent="-274638" algn="just">
              <a:buFont typeface="Arial"/>
              <a:buChar char="•"/>
              <a:tabLst>
                <a:tab pos="534988" algn="l"/>
              </a:tabLst>
            </a:pPr>
            <a:r>
              <a:rPr lang="en-GB" sz="1700" dirty="0">
                <a:latin typeface="Arial"/>
                <a:cs typeface="Arial"/>
              </a:rPr>
              <a:t>Fragmented energy market</a:t>
            </a:r>
          </a:p>
          <a:p>
            <a:pPr marL="352425" lvl="1" indent="-274638" algn="just">
              <a:buFont typeface="Arial"/>
              <a:buChar char="•"/>
              <a:tabLst>
                <a:tab pos="534988" algn="l"/>
              </a:tabLst>
            </a:pPr>
            <a:r>
              <a:rPr lang="en-GB" sz="1700" dirty="0">
                <a:latin typeface="Arial"/>
                <a:cs typeface="Arial"/>
              </a:rPr>
              <a:t>Bilateralism as default approach of engagement </a:t>
            </a:r>
          </a:p>
          <a:p>
            <a:pPr marL="352425" lvl="1" indent="-274638" algn="just">
              <a:buFont typeface="Arial"/>
              <a:buChar char="•"/>
              <a:tabLst>
                <a:tab pos="534988" algn="l"/>
              </a:tabLst>
            </a:pPr>
            <a:r>
              <a:rPr lang="en-GB" sz="1700" dirty="0">
                <a:latin typeface="Arial"/>
                <a:cs typeface="Arial"/>
              </a:rPr>
              <a:t>Fragmented legal infrastructure</a:t>
            </a:r>
          </a:p>
          <a:p>
            <a:pPr marL="352425" lvl="1" indent="-274638" algn="just">
              <a:buFont typeface="Arial"/>
              <a:buChar char="•"/>
              <a:tabLst>
                <a:tab pos="534988" algn="l"/>
              </a:tabLst>
            </a:pPr>
            <a:r>
              <a:rPr lang="en-GB" sz="1700" dirty="0">
                <a:latin typeface="Arial"/>
                <a:cs typeface="Arial"/>
              </a:rPr>
              <a:t>Lack of coherence in external energy relations</a:t>
            </a:r>
          </a:p>
          <a:p>
            <a:pPr marL="0" lvl="2" algn="just"/>
            <a:endParaRPr lang="en-GB" sz="1600" dirty="0">
              <a:latin typeface="Arial"/>
              <a:cs typeface="Arial"/>
            </a:endParaRPr>
          </a:p>
          <a:p>
            <a:pPr marL="0" lvl="2" algn="just"/>
            <a:endParaRPr lang="en-GB" b="1" dirty="0">
              <a:solidFill>
                <a:srgbClr val="800000"/>
              </a:solidFill>
              <a:latin typeface="Arial"/>
              <a:cs typeface="Arial"/>
            </a:endParaRPr>
          </a:p>
          <a:p>
            <a:pPr marL="0" lvl="2" algn="just"/>
            <a:r>
              <a:rPr lang="en-GB" b="1" dirty="0">
                <a:solidFill>
                  <a:srgbClr val="800000"/>
                </a:solidFill>
                <a:latin typeface="Arial"/>
                <a:cs typeface="Arial"/>
              </a:rPr>
              <a:t>Energy Union initiative launched in Feb. 2015 shows EU’s commitment to engage with Russia as a collective whole – speak with one voice</a:t>
            </a:r>
            <a:endParaRPr lang="en-GB" sz="1600" dirty="0">
              <a:latin typeface="Arial"/>
              <a:cs typeface="Arial"/>
            </a:endParaRPr>
          </a:p>
          <a:p>
            <a:pPr marL="352425" lvl="1" indent="-274638" algn="just">
              <a:buFont typeface="Arial"/>
              <a:buChar char="•"/>
            </a:pPr>
            <a:r>
              <a:rPr lang="en-GB" sz="1700" dirty="0">
                <a:latin typeface="Arial"/>
                <a:cs typeface="Arial"/>
              </a:rPr>
              <a:t>One of the top priorities of Junker’s Commission</a:t>
            </a:r>
          </a:p>
          <a:p>
            <a:pPr marL="352425" lvl="1" indent="-274638" algn="just">
              <a:buFont typeface="Arial"/>
              <a:buChar char="•"/>
            </a:pPr>
            <a:r>
              <a:rPr lang="en-GB" sz="1700" dirty="0">
                <a:latin typeface="Arial"/>
                <a:cs typeface="Arial"/>
              </a:rPr>
              <a:t>‘Energy Union Package’ (February 2015)</a:t>
            </a:r>
          </a:p>
          <a:p>
            <a:pPr marL="352425" lvl="1" indent="-274638" algn="just">
              <a:buFont typeface="Arial"/>
              <a:buChar char="•"/>
            </a:pPr>
            <a:r>
              <a:rPr lang="en-GB" sz="1700" dirty="0">
                <a:latin typeface="Arial"/>
                <a:cs typeface="Arial"/>
              </a:rPr>
              <a:t>First legislative proposals (February 2016)</a:t>
            </a:r>
          </a:p>
          <a:p>
            <a:pPr marL="77787" lvl="1" algn="just"/>
            <a:endParaRPr lang="en-GB" sz="1600" dirty="0">
              <a:latin typeface="Arial"/>
              <a:cs typeface="Arial"/>
            </a:endParaRPr>
          </a:p>
          <a:p>
            <a:pPr marL="0" lvl="2"/>
            <a:endParaRPr lang="en-GB" sz="1600" dirty="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529" y="683192"/>
            <a:ext cx="1978580" cy="49464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12635" y="676195"/>
            <a:ext cx="1602854" cy="483850"/>
            <a:chOff x="112635" y="103482"/>
            <a:chExt cx="1602854" cy="48385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r="74918"/>
            <a:stretch/>
          </p:blipFill>
          <p:spPr>
            <a:xfrm>
              <a:off x="112635" y="103482"/>
              <a:ext cx="373416" cy="4838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/>
            <a:srcRect l="27266"/>
            <a:stretch/>
          </p:blipFill>
          <p:spPr>
            <a:xfrm>
              <a:off x="718868" y="113482"/>
              <a:ext cx="996621" cy="445323"/>
            </a:xfrm>
            <a:prstGeom prst="rect">
              <a:avLst/>
            </a:prstGeom>
          </p:spPr>
        </p:pic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5142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</TotalTime>
  <Words>1352</Words>
  <Application>Microsoft Office PowerPoint</Application>
  <PresentationFormat>Presentazione su schermo (4:3)</PresentationFormat>
  <Paragraphs>275</Paragraphs>
  <Slides>17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Georgiou</dc:creator>
  <cp:lastModifiedBy>andrea rocco</cp:lastModifiedBy>
  <cp:revision>206</cp:revision>
  <dcterms:created xsi:type="dcterms:W3CDTF">2014-11-24T19:50:48Z</dcterms:created>
  <dcterms:modified xsi:type="dcterms:W3CDTF">2017-02-24T12:16:20Z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-929351822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natasha.georgiou@baml.com</vt:lpwstr>
  </property>
  <property fmtid="{D5CDD505-2E9C-101B-9397-08002B2CF9AE}" pid="6" name="_AuthorEmailDisplayName">
    <vt:lpwstr>Georgiou, Natasha - Legal</vt:lpwstr>
  </property>
  <property fmtid="{D5CDD505-2E9C-101B-9397-08002B2CF9AE}" pid="7" name="_PreviousAdHocReviewCycleID">
    <vt:i4>1324524350</vt:i4>
  </property>
</Properties>
</file>