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83" r:id="rId3"/>
    <p:sldId id="257" r:id="rId4"/>
    <p:sldId id="289" r:id="rId5"/>
    <p:sldId id="258" r:id="rId6"/>
    <p:sldId id="290" r:id="rId7"/>
    <p:sldId id="261" r:id="rId8"/>
    <p:sldId id="274" r:id="rId9"/>
    <p:sldId id="275" r:id="rId10"/>
    <p:sldId id="266" r:id="rId11"/>
    <p:sldId id="262" r:id="rId12"/>
    <p:sldId id="280" r:id="rId13"/>
    <p:sldId id="287" r:id="rId14"/>
    <p:sldId id="276" r:id="rId15"/>
    <p:sldId id="267" r:id="rId16"/>
    <p:sldId id="277" r:id="rId17"/>
    <p:sldId id="281" r:id="rId18"/>
    <p:sldId id="278" r:id="rId19"/>
    <p:sldId id="279" r:id="rId20"/>
    <p:sldId id="263" r:id="rId21"/>
    <p:sldId id="264" r:id="rId22"/>
    <p:sldId id="288" r:id="rId23"/>
    <p:sldId id="273" r:id="rId24"/>
    <p:sldId id="269" r:id="rId25"/>
    <p:sldId id="259" r:id="rId26"/>
    <p:sldId id="284" r:id="rId27"/>
    <p:sldId id="285" r:id="rId28"/>
    <p:sldId id="268" r:id="rId29"/>
    <p:sldId id="270" r:id="rId30"/>
    <p:sldId id="271" r:id="rId31"/>
    <p:sldId id="272" r:id="rId32"/>
    <p:sldId id="282" r:id="rId33"/>
    <p:sldId id="286" r:id="rId34"/>
  </p:sldIdLst>
  <p:sldSz cx="9144000" cy="5143500" type="screen16x9"/>
  <p:notesSz cx="9144000" cy="6858000"/>
  <p:defaultTextStyle>
    <a:defPPr>
      <a:defRPr lang="en-GB"/>
    </a:defPPr>
    <a:lvl1pPr algn="l" rtl="0" eaLnBrk="0" fontAlgn="base" hangingPunct="0">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5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89EBD"/>
    <a:srgbClr val="CCFF66"/>
    <a:srgbClr val="857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D8763-8FEE-4CD0-9D08-115B21B4C77D}" v="14" dt="2023-10-09T19:48:45.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792" autoAdjust="0"/>
  </p:normalViewPr>
  <p:slideViewPr>
    <p:cSldViewPr>
      <p:cViewPr varScale="1">
        <p:scale>
          <a:sx n="138" d="100"/>
          <a:sy n="138" d="100"/>
        </p:scale>
        <p:origin x="270" y="132"/>
      </p:cViewPr>
      <p:guideLst>
        <p:guide orient="horz" pos="15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7" d="100"/>
          <a:sy n="167" d="100"/>
        </p:scale>
        <p:origin x="1976" y="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A0959-EF59-4B59-9894-18B141B5541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FFCAD7FE-9FE4-445A-9046-CA3D2F50AFAA}">
      <dgm:prSet phldrT="[Text]" custT="1"/>
      <dgm:spPr>
        <a:solidFill>
          <a:srgbClr val="92D050"/>
        </a:solidFill>
      </dgm:spPr>
      <dgm:t>
        <a:bodyPr/>
        <a:lstStyle/>
        <a:p>
          <a:r>
            <a:rPr lang="en-GB" sz="1400" b="0" cap="none" spc="0" dirty="0">
              <a:ln w="0"/>
              <a:solidFill>
                <a:schemeClr val="tx1"/>
              </a:solidFill>
              <a:effectLst>
                <a:outerShdw blurRad="38100" dist="19050" dir="2700000" algn="tl" rotWithShape="0">
                  <a:schemeClr val="dk1">
                    <a:alpha val="40000"/>
                  </a:schemeClr>
                </a:outerShdw>
              </a:effectLst>
            </a:rPr>
            <a:t>College of  Social Science</a:t>
          </a:r>
        </a:p>
      </dgm:t>
    </dgm:pt>
    <dgm:pt modelId="{1E100284-D7DC-4E20-AAC4-6A86CA9D0C4E}" type="parTrans" cxnId="{CA02053B-17D0-423B-BCEE-F1DB60DEE743}">
      <dgm:prSet/>
      <dgm:spPr/>
      <dgm:t>
        <a:bodyPr/>
        <a:lstStyle/>
        <a:p>
          <a:endParaRPr lang="en-GB"/>
        </a:p>
      </dgm:t>
    </dgm:pt>
    <dgm:pt modelId="{6AD3CA43-402D-4B78-9E19-2DF715B08473}" type="sibTrans" cxnId="{CA02053B-17D0-423B-BCEE-F1DB60DEE743}">
      <dgm:prSet/>
      <dgm:spPr/>
      <dgm:t>
        <a:bodyPr/>
        <a:lstStyle/>
        <a:p>
          <a:endParaRPr lang="en-GB"/>
        </a:p>
      </dgm:t>
    </dgm:pt>
    <dgm:pt modelId="{F644B5FE-CFB6-437D-9833-954ABE9B9940}">
      <dgm:prSet phldrT="[Text]" custT="1"/>
      <dgm:spPr>
        <a:solidFill>
          <a:srgbClr val="CCFF66"/>
        </a:solidFill>
      </dgm:spPr>
      <dgm:t>
        <a:bodyPr/>
        <a:lstStyle/>
        <a:p>
          <a:r>
            <a:rPr lang="en-GB" sz="1400" b="0" cap="none" spc="0" dirty="0">
              <a:ln w="0"/>
              <a:solidFill>
                <a:schemeClr val="tx1"/>
              </a:solidFill>
              <a:effectLst>
                <a:outerShdw blurRad="38100" dist="19050" dir="2700000" algn="tl" rotWithShape="0">
                  <a:schemeClr val="dk1">
                    <a:alpha val="40000"/>
                  </a:schemeClr>
                </a:outerShdw>
              </a:effectLst>
            </a:rPr>
            <a:t>School of Education</a:t>
          </a:r>
        </a:p>
      </dgm:t>
    </dgm:pt>
    <dgm:pt modelId="{D657BCDE-1448-46E6-A1E7-271E4AC8CA9B}" type="parTrans" cxnId="{F4D12F2B-6783-4890-AC7F-14B4CD527E21}">
      <dgm:prSet/>
      <dgm:spPr/>
      <dgm:t>
        <a:bodyPr/>
        <a:lstStyle/>
        <a:p>
          <a:endParaRPr lang="en-GB"/>
        </a:p>
      </dgm:t>
    </dgm:pt>
    <dgm:pt modelId="{8FCFF0B3-4ABC-4A84-8AAC-AFE22358B967}" type="sibTrans" cxnId="{F4D12F2B-6783-4890-AC7F-14B4CD527E21}">
      <dgm:prSet/>
      <dgm:spPr/>
      <dgm:t>
        <a:bodyPr/>
        <a:lstStyle/>
        <a:p>
          <a:endParaRPr lang="en-GB"/>
        </a:p>
      </dgm:t>
    </dgm:pt>
    <dgm:pt modelId="{3EAB34BB-40E5-4EA0-AF33-F957CECA08B6}">
      <dgm:prSet phldrT="[Text]" custT="1"/>
      <dgm:spPr>
        <a:solidFill>
          <a:srgbClr val="FFC000"/>
        </a:solidFill>
      </dgm:spPr>
      <dgm:t>
        <a:bodyPr/>
        <a:lstStyle/>
        <a:p>
          <a:r>
            <a:rPr lang="en-GB" sz="1400" b="0" cap="none" spc="0" dirty="0">
              <a:ln w="0"/>
              <a:solidFill>
                <a:schemeClr val="tx1"/>
              </a:solidFill>
              <a:effectLst>
                <a:outerShdw blurRad="38100" dist="19050" dir="2700000" algn="tl" rotWithShape="0">
                  <a:schemeClr val="dk1">
                    <a:alpha val="40000"/>
                  </a:schemeClr>
                </a:outerShdw>
              </a:effectLst>
            </a:rPr>
            <a:t>DISN</a:t>
          </a:r>
          <a:endParaRPr lang="en-GB" sz="1400" b="1" dirty="0"/>
        </a:p>
      </dgm:t>
    </dgm:pt>
    <dgm:pt modelId="{5C66BA32-229A-4E3D-AF56-4974ADBE3F9B}" type="parTrans" cxnId="{7D38747E-DD6D-403C-989C-43DD2165BC75}">
      <dgm:prSet/>
      <dgm:spPr/>
      <dgm:t>
        <a:bodyPr/>
        <a:lstStyle/>
        <a:p>
          <a:endParaRPr lang="en-GB"/>
        </a:p>
      </dgm:t>
    </dgm:pt>
    <dgm:pt modelId="{45BE0BE5-EA55-412B-A20F-758C719F03A0}" type="sibTrans" cxnId="{7D38747E-DD6D-403C-989C-43DD2165BC75}">
      <dgm:prSet/>
      <dgm:spPr/>
      <dgm:t>
        <a:bodyPr/>
        <a:lstStyle/>
        <a:p>
          <a:endParaRPr lang="en-GB"/>
        </a:p>
      </dgm:t>
    </dgm:pt>
    <dgm:pt modelId="{E605738E-57D3-44BD-8BB1-BAF7AE41A629}">
      <dgm:prSet phldrT="[Text]" custT="1"/>
      <dgm:spPr>
        <a:solidFill>
          <a:srgbClr val="489EBD"/>
        </a:solidFill>
      </dgm:spPr>
      <dgm:t>
        <a:bodyPr/>
        <a:lstStyle/>
        <a:p>
          <a:r>
            <a:rPr lang="en-GB" sz="1400" b="0" cap="none" spc="0" dirty="0">
              <a:ln w="0"/>
              <a:solidFill>
                <a:schemeClr val="tx1"/>
              </a:solidFill>
              <a:effectLst>
                <a:outerShdw blurRad="38100" dist="19050" dir="2700000" algn="tl" rotWithShape="0">
                  <a:schemeClr val="dk1">
                    <a:alpha val="40000"/>
                  </a:schemeClr>
                </a:outerShdw>
              </a:effectLst>
            </a:rPr>
            <a:t>Ed Psy Programme</a:t>
          </a:r>
        </a:p>
      </dgm:t>
    </dgm:pt>
    <dgm:pt modelId="{43BE32FD-6D1C-4FCB-8DEB-0735A28C336E}" type="parTrans" cxnId="{52F11385-694C-4AF4-997C-0F08BDCC8460}">
      <dgm:prSet/>
      <dgm:spPr/>
      <dgm:t>
        <a:bodyPr/>
        <a:lstStyle/>
        <a:p>
          <a:endParaRPr lang="en-GB"/>
        </a:p>
      </dgm:t>
    </dgm:pt>
    <dgm:pt modelId="{7BFC8864-5252-4A3A-A722-9A3701191009}" type="sibTrans" cxnId="{52F11385-694C-4AF4-997C-0F08BDCC8460}">
      <dgm:prSet/>
      <dgm:spPr/>
      <dgm:t>
        <a:bodyPr/>
        <a:lstStyle/>
        <a:p>
          <a:endParaRPr lang="en-GB"/>
        </a:p>
      </dgm:t>
    </dgm:pt>
    <dgm:pt modelId="{834D5704-CD9F-418D-9432-C7AC532B1E32}" type="pres">
      <dgm:prSet presAssocID="{3A4A0959-EF59-4B59-9894-18B141B55413}" presName="Name0" presStyleCnt="0">
        <dgm:presLayoutVars>
          <dgm:chMax val="7"/>
          <dgm:resizeHandles val="exact"/>
        </dgm:presLayoutVars>
      </dgm:prSet>
      <dgm:spPr/>
    </dgm:pt>
    <dgm:pt modelId="{64543642-C2FF-407F-94CC-28F1BA89512F}" type="pres">
      <dgm:prSet presAssocID="{3A4A0959-EF59-4B59-9894-18B141B55413}" presName="comp1" presStyleCnt="0"/>
      <dgm:spPr/>
    </dgm:pt>
    <dgm:pt modelId="{FCD7B0B9-8DDD-462F-923C-1597C628D41A}" type="pres">
      <dgm:prSet presAssocID="{3A4A0959-EF59-4B59-9894-18B141B55413}" presName="circle1" presStyleLbl="node1" presStyleIdx="0" presStyleCnt="4" custScaleX="137050"/>
      <dgm:spPr/>
    </dgm:pt>
    <dgm:pt modelId="{2C056018-270B-413F-B68F-CFA071CF166C}" type="pres">
      <dgm:prSet presAssocID="{3A4A0959-EF59-4B59-9894-18B141B55413}" presName="c1text" presStyleLbl="node1" presStyleIdx="0" presStyleCnt="4">
        <dgm:presLayoutVars>
          <dgm:bulletEnabled val="1"/>
        </dgm:presLayoutVars>
      </dgm:prSet>
      <dgm:spPr/>
    </dgm:pt>
    <dgm:pt modelId="{891DA0EE-BD63-4352-B9F3-A7AB65745E1B}" type="pres">
      <dgm:prSet presAssocID="{3A4A0959-EF59-4B59-9894-18B141B55413}" presName="comp2" presStyleCnt="0"/>
      <dgm:spPr/>
    </dgm:pt>
    <dgm:pt modelId="{C5CC5292-5523-420B-B491-4CF0A5530F1A}" type="pres">
      <dgm:prSet presAssocID="{3A4A0959-EF59-4B59-9894-18B141B55413}" presName="circle2" presStyleLbl="node1" presStyleIdx="1" presStyleCnt="4" custScaleX="127261"/>
      <dgm:spPr/>
    </dgm:pt>
    <dgm:pt modelId="{99CF1127-B057-4B11-A68E-B10CA62A18D2}" type="pres">
      <dgm:prSet presAssocID="{3A4A0959-EF59-4B59-9894-18B141B55413}" presName="c2text" presStyleLbl="node1" presStyleIdx="1" presStyleCnt="4">
        <dgm:presLayoutVars>
          <dgm:bulletEnabled val="1"/>
        </dgm:presLayoutVars>
      </dgm:prSet>
      <dgm:spPr/>
    </dgm:pt>
    <dgm:pt modelId="{30DFF733-CCC1-4EB7-9050-B209A55E404C}" type="pres">
      <dgm:prSet presAssocID="{3A4A0959-EF59-4B59-9894-18B141B55413}" presName="comp3" presStyleCnt="0"/>
      <dgm:spPr/>
    </dgm:pt>
    <dgm:pt modelId="{12116313-1960-4220-8B12-A6928C2A6C6F}" type="pres">
      <dgm:prSet presAssocID="{3A4A0959-EF59-4B59-9894-18B141B55413}" presName="circle3" presStyleLbl="node1" presStyleIdx="2" presStyleCnt="4" custScaleX="117472"/>
      <dgm:spPr/>
    </dgm:pt>
    <dgm:pt modelId="{0394C045-A894-4E3C-91DE-FC82D1B41334}" type="pres">
      <dgm:prSet presAssocID="{3A4A0959-EF59-4B59-9894-18B141B55413}" presName="c3text" presStyleLbl="node1" presStyleIdx="2" presStyleCnt="4">
        <dgm:presLayoutVars>
          <dgm:bulletEnabled val="1"/>
        </dgm:presLayoutVars>
      </dgm:prSet>
      <dgm:spPr/>
    </dgm:pt>
    <dgm:pt modelId="{B732D77F-85DC-4304-B7B0-4D01F649D066}" type="pres">
      <dgm:prSet presAssocID="{3A4A0959-EF59-4B59-9894-18B141B55413}" presName="comp4" presStyleCnt="0"/>
      <dgm:spPr/>
    </dgm:pt>
    <dgm:pt modelId="{09E4844D-0FCC-47D0-8CE7-5FD3BBE8D03F}" type="pres">
      <dgm:prSet presAssocID="{3A4A0959-EF59-4B59-9894-18B141B55413}" presName="circle4" presStyleLbl="node1" presStyleIdx="3" presStyleCnt="4" custScaleX="166418" custScaleY="86742"/>
      <dgm:spPr/>
    </dgm:pt>
    <dgm:pt modelId="{529F0488-3783-4018-9972-1CEA9DB01729}" type="pres">
      <dgm:prSet presAssocID="{3A4A0959-EF59-4B59-9894-18B141B55413}" presName="c4text" presStyleLbl="node1" presStyleIdx="3" presStyleCnt="4">
        <dgm:presLayoutVars>
          <dgm:bulletEnabled val="1"/>
        </dgm:presLayoutVars>
      </dgm:prSet>
      <dgm:spPr/>
    </dgm:pt>
  </dgm:ptLst>
  <dgm:cxnLst>
    <dgm:cxn modelId="{DEF0D011-6ECD-426F-8034-E3EAA0970889}" type="presOf" srcId="{3EAB34BB-40E5-4EA0-AF33-F957CECA08B6}" destId="{0394C045-A894-4E3C-91DE-FC82D1B41334}" srcOrd="1" destOrd="0" presId="urn:microsoft.com/office/officeart/2005/8/layout/venn2"/>
    <dgm:cxn modelId="{A658FF14-A697-4E0E-9792-F82BCE75D15F}" type="presOf" srcId="{3A4A0959-EF59-4B59-9894-18B141B55413}" destId="{834D5704-CD9F-418D-9432-C7AC532B1E32}" srcOrd="0" destOrd="0" presId="urn:microsoft.com/office/officeart/2005/8/layout/venn2"/>
    <dgm:cxn modelId="{F43E6C20-011F-4225-BEFC-3EB919CAD3B9}" type="presOf" srcId="{FFCAD7FE-9FE4-445A-9046-CA3D2F50AFAA}" destId="{2C056018-270B-413F-B68F-CFA071CF166C}" srcOrd="1" destOrd="0" presId="urn:microsoft.com/office/officeart/2005/8/layout/venn2"/>
    <dgm:cxn modelId="{F4D12F2B-6783-4890-AC7F-14B4CD527E21}" srcId="{3A4A0959-EF59-4B59-9894-18B141B55413}" destId="{F644B5FE-CFB6-437D-9833-954ABE9B9940}" srcOrd="1" destOrd="0" parTransId="{D657BCDE-1448-46E6-A1E7-271E4AC8CA9B}" sibTransId="{8FCFF0B3-4ABC-4A84-8AAC-AFE22358B967}"/>
    <dgm:cxn modelId="{CA02053B-17D0-423B-BCEE-F1DB60DEE743}" srcId="{3A4A0959-EF59-4B59-9894-18B141B55413}" destId="{FFCAD7FE-9FE4-445A-9046-CA3D2F50AFAA}" srcOrd="0" destOrd="0" parTransId="{1E100284-D7DC-4E20-AAC4-6A86CA9D0C4E}" sibTransId="{6AD3CA43-402D-4B78-9E19-2DF715B08473}"/>
    <dgm:cxn modelId="{05ECE153-541F-45CA-A566-B08A6BBCB0D5}" type="presOf" srcId="{E605738E-57D3-44BD-8BB1-BAF7AE41A629}" destId="{09E4844D-0FCC-47D0-8CE7-5FD3BBE8D03F}" srcOrd="0" destOrd="0" presId="urn:microsoft.com/office/officeart/2005/8/layout/venn2"/>
    <dgm:cxn modelId="{7D38747E-DD6D-403C-989C-43DD2165BC75}" srcId="{3A4A0959-EF59-4B59-9894-18B141B55413}" destId="{3EAB34BB-40E5-4EA0-AF33-F957CECA08B6}" srcOrd="2" destOrd="0" parTransId="{5C66BA32-229A-4E3D-AF56-4974ADBE3F9B}" sibTransId="{45BE0BE5-EA55-412B-A20F-758C719F03A0}"/>
    <dgm:cxn modelId="{F2AA807E-3B9C-4D6F-829E-CF793F669B38}" type="presOf" srcId="{E605738E-57D3-44BD-8BB1-BAF7AE41A629}" destId="{529F0488-3783-4018-9972-1CEA9DB01729}" srcOrd="1" destOrd="0" presId="urn:microsoft.com/office/officeart/2005/8/layout/venn2"/>
    <dgm:cxn modelId="{52F11385-694C-4AF4-997C-0F08BDCC8460}" srcId="{3A4A0959-EF59-4B59-9894-18B141B55413}" destId="{E605738E-57D3-44BD-8BB1-BAF7AE41A629}" srcOrd="3" destOrd="0" parTransId="{43BE32FD-6D1C-4FCB-8DEB-0735A28C336E}" sibTransId="{7BFC8864-5252-4A3A-A722-9A3701191009}"/>
    <dgm:cxn modelId="{DC4F2C9E-BBB4-4FE6-B4B6-05E71151A932}" type="presOf" srcId="{FFCAD7FE-9FE4-445A-9046-CA3D2F50AFAA}" destId="{FCD7B0B9-8DDD-462F-923C-1597C628D41A}" srcOrd="0" destOrd="0" presId="urn:microsoft.com/office/officeart/2005/8/layout/venn2"/>
    <dgm:cxn modelId="{C6A58CA5-2082-452D-80AD-8B25C67A7C5A}" type="presOf" srcId="{3EAB34BB-40E5-4EA0-AF33-F957CECA08B6}" destId="{12116313-1960-4220-8B12-A6928C2A6C6F}" srcOrd="0" destOrd="0" presId="urn:microsoft.com/office/officeart/2005/8/layout/venn2"/>
    <dgm:cxn modelId="{A88714AF-CA87-459D-A022-F021E4B83763}" type="presOf" srcId="{F644B5FE-CFB6-437D-9833-954ABE9B9940}" destId="{C5CC5292-5523-420B-B491-4CF0A5530F1A}" srcOrd="0" destOrd="0" presId="urn:microsoft.com/office/officeart/2005/8/layout/venn2"/>
    <dgm:cxn modelId="{58ED99CE-1761-4095-AE6E-BBCB2FB90BC4}" type="presOf" srcId="{F644B5FE-CFB6-437D-9833-954ABE9B9940}" destId="{99CF1127-B057-4B11-A68E-B10CA62A18D2}" srcOrd="1" destOrd="0" presId="urn:microsoft.com/office/officeart/2005/8/layout/venn2"/>
    <dgm:cxn modelId="{15B7F6A5-3AED-4E55-AC33-FB6349B7CF43}" type="presParOf" srcId="{834D5704-CD9F-418D-9432-C7AC532B1E32}" destId="{64543642-C2FF-407F-94CC-28F1BA89512F}" srcOrd="0" destOrd="0" presId="urn:microsoft.com/office/officeart/2005/8/layout/venn2"/>
    <dgm:cxn modelId="{EC22AAAF-89CD-4AED-9FBF-64023B84576B}" type="presParOf" srcId="{64543642-C2FF-407F-94CC-28F1BA89512F}" destId="{FCD7B0B9-8DDD-462F-923C-1597C628D41A}" srcOrd="0" destOrd="0" presId="urn:microsoft.com/office/officeart/2005/8/layout/venn2"/>
    <dgm:cxn modelId="{5D7F1BFB-EB92-4FC0-A056-2A5D049FA71F}" type="presParOf" srcId="{64543642-C2FF-407F-94CC-28F1BA89512F}" destId="{2C056018-270B-413F-B68F-CFA071CF166C}" srcOrd="1" destOrd="0" presId="urn:microsoft.com/office/officeart/2005/8/layout/venn2"/>
    <dgm:cxn modelId="{B815200C-87B1-4BF4-8693-A425A3C028F6}" type="presParOf" srcId="{834D5704-CD9F-418D-9432-C7AC532B1E32}" destId="{891DA0EE-BD63-4352-B9F3-A7AB65745E1B}" srcOrd="1" destOrd="0" presId="urn:microsoft.com/office/officeart/2005/8/layout/venn2"/>
    <dgm:cxn modelId="{3A6CB2E0-05B2-4691-A239-2DDD0BE8FEB9}" type="presParOf" srcId="{891DA0EE-BD63-4352-B9F3-A7AB65745E1B}" destId="{C5CC5292-5523-420B-B491-4CF0A5530F1A}" srcOrd="0" destOrd="0" presId="urn:microsoft.com/office/officeart/2005/8/layout/venn2"/>
    <dgm:cxn modelId="{3B4A5EC3-11E9-4999-ACA5-0F22C895B4D2}" type="presParOf" srcId="{891DA0EE-BD63-4352-B9F3-A7AB65745E1B}" destId="{99CF1127-B057-4B11-A68E-B10CA62A18D2}" srcOrd="1" destOrd="0" presId="urn:microsoft.com/office/officeart/2005/8/layout/venn2"/>
    <dgm:cxn modelId="{F7AC440E-B5E2-447E-ABE7-53C88CF9D2EC}" type="presParOf" srcId="{834D5704-CD9F-418D-9432-C7AC532B1E32}" destId="{30DFF733-CCC1-4EB7-9050-B209A55E404C}" srcOrd="2" destOrd="0" presId="urn:microsoft.com/office/officeart/2005/8/layout/venn2"/>
    <dgm:cxn modelId="{C64AA0FB-479F-48ED-85D5-B28C491EA037}" type="presParOf" srcId="{30DFF733-CCC1-4EB7-9050-B209A55E404C}" destId="{12116313-1960-4220-8B12-A6928C2A6C6F}" srcOrd="0" destOrd="0" presId="urn:microsoft.com/office/officeart/2005/8/layout/venn2"/>
    <dgm:cxn modelId="{4336D891-0409-4F4C-8503-E0BDAED72077}" type="presParOf" srcId="{30DFF733-CCC1-4EB7-9050-B209A55E404C}" destId="{0394C045-A894-4E3C-91DE-FC82D1B41334}" srcOrd="1" destOrd="0" presId="urn:microsoft.com/office/officeart/2005/8/layout/venn2"/>
    <dgm:cxn modelId="{224A22B3-5351-4F9A-9D4D-76B4A6427288}" type="presParOf" srcId="{834D5704-CD9F-418D-9432-C7AC532B1E32}" destId="{B732D77F-85DC-4304-B7B0-4D01F649D066}" srcOrd="3" destOrd="0" presId="urn:microsoft.com/office/officeart/2005/8/layout/venn2"/>
    <dgm:cxn modelId="{7E4D66FE-0345-4593-A071-DF4D22AD99FD}" type="presParOf" srcId="{B732D77F-85DC-4304-B7B0-4D01F649D066}" destId="{09E4844D-0FCC-47D0-8CE7-5FD3BBE8D03F}" srcOrd="0" destOrd="0" presId="urn:microsoft.com/office/officeart/2005/8/layout/venn2"/>
    <dgm:cxn modelId="{7E6214F9-9922-4722-8C71-938F68C16871}" type="presParOf" srcId="{B732D77F-85DC-4304-B7B0-4D01F649D066}" destId="{529F0488-3783-4018-9972-1CEA9DB0172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589558-7541-4F02-9086-A73BE4C32310}" type="doc">
      <dgm:prSet loTypeId="urn:microsoft.com/office/officeart/2005/8/layout/venn1" loCatId="relationship" qsTypeId="urn:microsoft.com/office/officeart/2005/8/quickstyle/simple1" qsCatId="simple" csTypeId="urn:microsoft.com/office/officeart/2005/8/colors/accent1_2" csCatId="accent1" phldr="1"/>
      <dgm:spPr/>
    </dgm:pt>
    <dgm:pt modelId="{677E3006-EFE1-4D1D-A3E1-990D431D6F0C}">
      <dgm:prSet phldrT="[Text]"/>
      <dgm:spPr>
        <a:ln>
          <a:solidFill>
            <a:schemeClr val="accent2"/>
          </a:solidFill>
        </a:ln>
      </dgm:spPr>
      <dgm:t>
        <a:bodyPr/>
        <a:lstStyle/>
        <a:p>
          <a:r>
            <a:rPr lang="en-GB" dirty="0"/>
            <a:t>Modular learning</a:t>
          </a:r>
        </a:p>
      </dgm:t>
    </dgm:pt>
    <dgm:pt modelId="{47856966-23D9-45CD-B66C-716CB8320B47}" type="parTrans" cxnId="{680AE596-7071-4D5D-952C-F694B19F2EA6}">
      <dgm:prSet/>
      <dgm:spPr/>
      <dgm:t>
        <a:bodyPr/>
        <a:lstStyle/>
        <a:p>
          <a:endParaRPr lang="en-GB"/>
        </a:p>
      </dgm:t>
    </dgm:pt>
    <dgm:pt modelId="{C49948D9-384B-43A8-9C9C-36657E918793}" type="sibTrans" cxnId="{680AE596-7071-4D5D-952C-F694B19F2EA6}">
      <dgm:prSet/>
      <dgm:spPr/>
      <dgm:t>
        <a:bodyPr/>
        <a:lstStyle/>
        <a:p>
          <a:endParaRPr lang="en-GB"/>
        </a:p>
      </dgm:t>
    </dgm:pt>
    <dgm:pt modelId="{9AC2E74E-FB3C-4102-8C29-1D93A6BEC919}">
      <dgm:prSet phldrT="[Text]"/>
      <dgm:spPr>
        <a:ln>
          <a:solidFill>
            <a:schemeClr val="accent2"/>
          </a:solidFill>
        </a:ln>
      </dgm:spPr>
      <dgm:t>
        <a:bodyPr/>
        <a:lstStyle/>
        <a:p>
          <a:r>
            <a:rPr lang="en-GB" dirty="0"/>
            <a:t>Research learning</a:t>
          </a:r>
        </a:p>
      </dgm:t>
    </dgm:pt>
    <dgm:pt modelId="{E29614C3-3C0E-44E1-A09E-44853DF55B28}" type="parTrans" cxnId="{2738288B-7CEA-425C-BCA9-41AF27E47AC5}">
      <dgm:prSet/>
      <dgm:spPr/>
      <dgm:t>
        <a:bodyPr/>
        <a:lstStyle/>
        <a:p>
          <a:endParaRPr lang="en-GB"/>
        </a:p>
      </dgm:t>
    </dgm:pt>
    <dgm:pt modelId="{A147934F-6AED-431F-BE3A-44721AC05BEA}" type="sibTrans" cxnId="{2738288B-7CEA-425C-BCA9-41AF27E47AC5}">
      <dgm:prSet/>
      <dgm:spPr/>
      <dgm:t>
        <a:bodyPr/>
        <a:lstStyle/>
        <a:p>
          <a:endParaRPr lang="en-GB"/>
        </a:p>
      </dgm:t>
    </dgm:pt>
    <dgm:pt modelId="{50B6DEEC-AB91-4D36-8B23-2257BEBB96A6}">
      <dgm:prSet phldrT="[Text]"/>
      <dgm:spPr>
        <a:ln>
          <a:solidFill>
            <a:schemeClr val="tx2">
              <a:lumMod val="50000"/>
              <a:lumOff val="50000"/>
            </a:schemeClr>
          </a:solidFill>
        </a:ln>
      </dgm:spPr>
      <dgm:t>
        <a:bodyPr/>
        <a:lstStyle/>
        <a:p>
          <a:r>
            <a:rPr lang="en-GB" dirty="0"/>
            <a:t>Professional learning</a:t>
          </a:r>
        </a:p>
      </dgm:t>
    </dgm:pt>
    <dgm:pt modelId="{66F7404D-B522-41A7-AC27-85ABBBB4DAFA}" type="parTrans" cxnId="{F861DBBF-1472-4FB4-AC29-07E8DF09A989}">
      <dgm:prSet/>
      <dgm:spPr/>
      <dgm:t>
        <a:bodyPr/>
        <a:lstStyle/>
        <a:p>
          <a:endParaRPr lang="en-GB"/>
        </a:p>
      </dgm:t>
    </dgm:pt>
    <dgm:pt modelId="{56734511-8BAB-4B78-AC49-37F1304AB425}" type="sibTrans" cxnId="{F861DBBF-1472-4FB4-AC29-07E8DF09A989}">
      <dgm:prSet/>
      <dgm:spPr/>
      <dgm:t>
        <a:bodyPr/>
        <a:lstStyle/>
        <a:p>
          <a:endParaRPr lang="en-GB"/>
        </a:p>
      </dgm:t>
    </dgm:pt>
    <dgm:pt modelId="{2697F8D6-9405-470B-8D4A-E99A1EBF03F7}" type="pres">
      <dgm:prSet presAssocID="{1F589558-7541-4F02-9086-A73BE4C32310}" presName="compositeShape" presStyleCnt="0">
        <dgm:presLayoutVars>
          <dgm:chMax val="7"/>
          <dgm:dir/>
          <dgm:resizeHandles val="exact"/>
        </dgm:presLayoutVars>
      </dgm:prSet>
      <dgm:spPr/>
    </dgm:pt>
    <dgm:pt modelId="{72E7D7AF-F408-484E-8251-8E67CA2AEB8E}" type="pres">
      <dgm:prSet presAssocID="{677E3006-EFE1-4D1D-A3E1-990D431D6F0C}" presName="circ1" presStyleLbl="vennNode1" presStyleIdx="0" presStyleCnt="3"/>
      <dgm:spPr/>
    </dgm:pt>
    <dgm:pt modelId="{52BA6927-B9AC-4E4E-B3F7-1BB1F9F3B750}" type="pres">
      <dgm:prSet presAssocID="{677E3006-EFE1-4D1D-A3E1-990D431D6F0C}" presName="circ1Tx" presStyleLbl="revTx" presStyleIdx="0" presStyleCnt="0">
        <dgm:presLayoutVars>
          <dgm:chMax val="0"/>
          <dgm:chPref val="0"/>
          <dgm:bulletEnabled val="1"/>
        </dgm:presLayoutVars>
      </dgm:prSet>
      <dgm:spPr/>
    </dgm:pt>
    <dgm:pt modelId="{BC8B6E1D-8F94-4945-942E-7E6F0183C7C2}" type="pres">
      <dgm:prSet presAssocID="{9AC2E74E-FB3C-4102-8C29-1D93A6BEC919}" presName="circ2" presStyleLbl="vennNode1" presStyleIdx="1" presStyleCnt="3"/>
      <dgm:spPr/>
    </dgm:pt>
    <dgm:pt modelId="{87AA3691-5A65-4815-9149-6E1EDE8B3E97}" type="pres">
      <dgm:prSet presAssocID="{9AC2E74E-FB3C-4102-8C29-1D93A6BEC919}" presName="circ2Tx" presStyleLbl="revTx" presStyleIdx="0" presStyleCnt="0">
        <dgm:presLayoutVars>
          <dgm:chMax val="0"/>
          <dgm:chPref val="0"/>
          <dgm:bulletEnabled val="1"/>
        </dgm:presLayoutVars>
      </dgm:prSet>
      <dgm:spPr/>
    </dgm:pt>
    <dgm:pt modelId="{CEB893EA-6E46-4A10-A71A-1408A4FD07FF}" type="pres">
      <dgm:prSet presAssocID="{50B6DEEC-AB91-4D36-8B23-2257BEBB96A6}" presName="circ3" presStyleLbl="vennNode1" presStyleIdx="2" presStyleCnt="3"/>
      <dgm:spPr/>
    </dgm:pt>
    <dgm:pt modelId="{52837F8A-8ABF-4EED-ADFA-E45A6F647E5E}" type="pres">
      <dgm:prSet presAssocID="{50B6DEEC-AB91-4D36-8B23-2257BEBB96A6}" presName="circ3Tx" presStyleLbl="revTx" presStyleIdx="0" presStyleCnt="0">
        <dgm:presLayoutVars>
          <dgm:chMax val="0"/>
          <dgm:chPref val="0"/>
          <dgm:bulletEnabled val="1"/>
        </dgm:presLayoutVars>
      </dgm:prSet>
      <dgm:spPr/>
    </dgm:pt>
  </dgm:ptLst>
  <dgm:cxnLst>
    <dgm:cxn modelId="{8D7FCC23-2B3B-4F1C-A79D-FB6E6E1D076D}" type="presOf" srcId="{9AC2E74E-FB3C-4102-8C29-1D93A6BEC919}" destId="{87AA3691-5A65-4815-9149-6E1EDE8B3E97}" srcOrd="1" destOrd="0" presId="urn:microsoft.com/office/officeart/2005/8/layout/venn1"/>
    <dgm:cxn modelId="{62C66D6F-4770-48AF-BD4F-7408F4219170}" type="presOf" srcId="{677E3006-EFE1-4D1D-A3E1-990D431D6F0C}" destId="{52BA6927-B9AC-4E4E-B3F7-1BB1F9F3B750}" srcOrd="1" destOrd="0" presId="urn:microsoft.com/office/officeart/2005/8/layout/venn1"/>
    <dgm:cxn modelId="{2738288B-7CEA-425C-BCA9-41AF27E47AC5}" srcId="{1F589558-7541-4F02-9086-A73BE4C32310}" destId="{9AC2E74E-FB3C-4102-8C29-1D93A6BEC919}" srcOrd="1" destOrd="0" parTransId="{E29614C3-3C0E-44E1-A09E-44853DF55B28}" sibTransId="{A147934F-6AED-431F-BE3A-44721AC05BEA}"/>
    <dgm:cxn modelId="{680AE596-7071-4D5D-952C-F694B19F2EA6}" srcId="{1F589558-7541-4F02-9086-A73BE4C32310}" destId="{677E3006-EFE1-4D1D-A3E1-990D431D6F0C}" srcOrd="0" destOrd="0" parTransId="{47856966-23D9-45CD-B66C-716CB8320B47}" sibTransId="{C49948D9-384B-43A8-9C9C-36657E918793}"/>
    <dgm:cxn modelId="{CF698BB1-71AB-4F84-899C-ACB7874283AA}" type="presOf" srcId="{9AC2E74E-FB3C-4102-8C29-1D93A6BEC919}" destId="{BC8B6E1D-8F94-4945-942E-7E6F0183C7C2}" srcOrd="0" destOrd="0" presId="urn:microsoft.com/office/officeart/2005/8/layout/venn1"/>
    <dgm:cxn modelId="{F861DBBF-1472-4FB4-AC29-07E8DF09A989}" srcId="{1F589558-7541-4F02-9086-A73BE4C32310}" destId="{50B6DEEC-AB91-4D36-8B23-2257BEBB96A6}" srcOrd="2" destOrd="0" parTransId="{66F7404D-B522-41A7-AC27-85ABBBB4DAFA}" sibTransId="{56734511-8BAB-4B78-AC49-37F1304AB425}"/>
    <dgm:cxn modelId="{BB9B87C3-7054-4813-A1A5-28B0DFF5EB3F}" type="presOf" srcId="{50B6DEEC-AB91-4D36-8B23-2257BEBB96A6}" destId="{CEB893EA-6E46-4A10-A71A-1408A4FD07FF}" srcOrd="0" destOrd="0" presId="urn:microsoft.com/office/officeart/2005/8/layout/venn1"/>
    <dgm:cxn modelId="{AC314CD3-A539-402F-B672-553D3EBA479D}" type="presOf" srcId="{677E3006-EFE1-4D1D-A3E1-990D431D6F0C}" destId="{72E7D7AF-F408-484E-8251-8E67CA2AEB8E}" srcOrd="0" destOrd="0" presId="urn:microsoft.com/office/officeart/2005/8/layout/venn1"/>
    <dgm:cxn modelId="{6D5F9CE6-A326-4F79-BD88-148F3E81AAD4}" type="presOf" srcId="{1F589558-7541-4F02-9086-A73BE4C32310}" destId="{2697F8D6-9405-470B-8D4A-E99A1EBF03F7}" srcOrd="0" destOrd="0" presId="urn:microsoft.com/office/officeart/2005/8/layout/venn1"/>
    <dgm:cxn modelId="{A5D897F5-9A65-4E24-A2C9-E05F0BAB5F71}" type="presOf" srcId="{50B6DEEC-AB91-4D36-8B23-2257BEBB96A6}" destId="{52837F8A-8ABF-4EED-ADFA-E45A6F647E5E}" srcOrd="1" destOrd="0" presId="urn:microsoft.com/office/officeart/2005/8/layout/venn1"/>
    <dgm:cxn modelId="{C98F3D80-8C1B-4C06-A5EE-D7690346EE98}" type="presParOf" srcId="{2697F8D6-9405-470B-8D4A-E99A1EBF03F7}" destId="{72E7D7AF-F408-484E-8251-8E67CA2AEB8E}" srcOrd="0" destOrd="0" presId="urn:microsoft.com/office/officeart/2005/8/layout/venn1"/>
    <dgm:cxn modelId="{D8D423CF-A571-4EE8-AD9D-D3FBA965D16F}" type="presParOf" srcId="{2697F8D6-9405-470B-8D4A-E99A1EBF03F7}" destId="{52BA6927-B9AC-4E4E-B3F7-1BB1F9F3B750}" srcOrd="1" destOrd="0" presId="urn:microsoft.com/office/officeart/2005/8/layout/venn1"/>
    <dgm:cxn modelId="{C6F1F52B-AE7D-4A76-B99E-72F42BE4662D}" type="presParOf" srcId="{2697F8D6-9405-470B-8D4A-E99A1EBF03F7}" destId="{BC8B6E1D-8F94-4945-942E-7E6F0183C7C2}" srcOrd="2" destOrd="0" presId="urn:microsoft.com/office/officeart/2005/8/layout/venn1"/>
    <dgm:cxn modelId="{57BC2F8C-DC24-4804-B120-D6F7D462E52C}" type="presParOf" srcId="{2697F8D6-9405-470B-8D4A-E99A1EBF03F7}" destId="{87AA3691-5A65-4815-9149-6E1EDE8B3E97}" srcOrd="3" destOrd="0" presId="urn:microsoft.com/office/officeart/2005/8/layout/venn1"/>
    <dgm:cxn modelId="{39E928E4-2E8E-415A-B37D-EA588561722B}" type="presParOf" srcId="{2697F8D6-9405-470B-8D4A-E99A1EBF03F7}" destId="{CEB893EA-6E46-4A10-A71A-1408A4FD07FF}" srcOrd="4" destOrd="0" presId="urn:microsoft.com/office/officeart/2005/8/layout/venn1"/>
    <dgm:cxn modelId="{EC1FDF54-91DD-44F7-B5F3-85BC20BF1FFF}" type="presParOf" srcId="{2697F8D6-9405-470B-8D4A-E99A1EBF03F7}" destId="{52837F8A-8ABF-4EED-ADFA-E45A6F647E5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7B0B9-8DDD-462F-923C-1597C628D41A}">
      <dsp:nvSpPr>
        <dsp:cNvPr id="0" name=""/>
        <dsp:cNvSpPr/>
      </dsp:nvSpPr>
      <dsp:spPr>
        <a:xfrm>
          <a:off x="1581079" y="0"/>
          <a:ext cx="4610241" cy="336391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0" kern="1200" cap="none" spc="0" dirty="0">
              <a:ln w="0"/>
              <a:solidFill>
                <a:schemeClr val="tx1"/>
              </a:solidFill>
              <a:effectLst>
                <a:outerShdw blurRad="38100" dist="19050" dir="2700000" algn="tl" rotWithShape="0">
                  <a:schemeClr val="dk1">
                    <a:alpha val="40000"/>
                  </a:schemeClr>
                </a:outerShdw>
              </a:effectLst>
            </a:rPr>
            <a:t>College of  Social Science</a:t>
          </a:r>
        </a:p>
      </dsp:txBody>
      <dsp:txXfrm>
        <a:off x="3241688" y="168195"/>
        <a:ext cx="1289023" cy="504586"/>
      </dsp:txXfrm>
    </dsp:sp>
    <dsp:sp modelId="{C5CC5292-5523-420B-B491-4CF0A5530F1A}">
      <dsp:nvSpPr>
        <dsp:cNvPr id="0" name=""/>
        <dsp:cNvSpPr/>
      </dsp:nvSpPr>
      <dsp:spPr>
        <a:xfrm>
          <a:off x="2173820" y="672782"/>
          <a:ext cx="3424758" cy="2691129"/>
        </a:xfrm>
        <a:prstGeom prst="ellipse">
          <a:avLst/>
        </a:prstGeom>
        <a:solidFill>
          <a:srgbClr val="CC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0" kern="1200" cap="none" spc="0" dirty="0">
              <a:ln w="0"/>
              <a:solidFill>
                <a:schemeClr val="tx1"/>
              </a:solidFill>
              <a:effectLst>
                <a:outerShdw blurRad="38100" dist="19050" dir="2700000" algn="tl" rotWithShape="0">
                  <a:schemeClr val="dk1">
                    <a:alpha val="40000"/>
                  </a:schemeClr>
                </a:outerShdw>
              </a:effectLst>
            </a:rPr>
            <a:t>School of Education</a:t>
          </a:r>
        </a:p>
      </dsp:txBody>
      <dsp:txXfrm>
        <a:off x="3287723" y="834250"/>
        <a:ext cx="1196953" cy="484403"/>
      </dsp:txXfrm>
    </dsp:sp>
    <dsp:sp modelId="{12116313-1960-4220-8B12-A6928C2A6C6F}">
      <dsp:nvSpPr>
        <dsp:cNvPr id="0" name=""/>
        <dsp:cNvSpPr/>
      </dsp:nvSpPr>
      <dsp:spPr>
        <a:xfrm>
          <a:off x="2700703" y="1345564"/>
          <a:ext cx="2370992" cy="2018347"/>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0" kern="1200" cap="none" spc="0" dirty="0">
              <a:ln w="0"/>
              <a:solidFill>
                <a:schemeClr val="tx1"/>
              </a:solidFill>
              <a:effectLst>
                <a:outerShdw blurRad="38100" dist="19050" dir="2700000" algn="tl" rotWithShape="0">
                  <a:schemeClr val="dk1">
                    <a:alpha val="40000"/>
                  </a:schemeClr>
                </a:outerShdw>
              </a:effectLst>
            </a:rPr>
            <a:t>DISN</a:t>
          </a:r>
          <a:endParaRPr lang="en-GB" sz="1400" b="1" kern="1200" dirty="0"/>
        </a:p>
      </dsp:txBody>
      <dsp:txXfrm>
        <a:off x="3333758" y="1496940"/>
        <a:ext cx="1104882" cy="454128"/>
      </dsp:txXfrm>
    </dsp:sp>
    <dsp:sp modelId="{09E4844D-0FCC-47D0-8CE7-5FD3BBE8D03F}">
      <dsp:nvSpPr>
        <dsp:cNvPr id="0" name=""/>
        <dsp:cNvSpPr/>
      </dsp:nvSpPr>
      <dsp:spPr>
        <a:xfrm>
          <a:off x="2766568" y="2107544"/>
          <a:ext cx="2239262" cy="1167169"/>
        </a:xfrm>
        <a:prstGeom prst="ellipse">
          <a:avLst/>
        </a:prstGeom>
        <a:solidFill>
          <a:srgbClr val="489E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0" kern="1200" cap="none" spc="0" dirty="0">
              <a:ln w="0"/>
              <a:solidFill>
                <a:schemeClr val="tx1"/>
              </a:solidFill>
              <a:effectLst>
                <a:outerShdw blurRad="38100" dist="19050" dir="2700000" algn="tl" rotWithShape="0">
                  <a:schemeClr val="dk1">
                    <a:alpha val="40000"/>
                  </a:schemeClr>
                </a:outerShdw>
              </a:effectLst>
            </a:rPr>
            <a:t>Ed Psy Programme</a:t>
          </a:r>
        </a:p>
      </dsp:txBody>
      <dsp:txXfrm>
        <a:off x="3094501" y="2399337"/>
        <a:ext cx="1583397" cy="583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7D7AF-F408-484E-8251-8E67CA2AEB8E}">
      <dsp:nvSpPr>
        <dsp:cNvPr id="0" name=""/>
        <dsp:cNvSpPr/>
      </dsp:nvSpPr>
      <dsp:spPr>
        <a:xfrm>
          <a:off x="2955652" y="38772"/>
          <a:ext cx="1861095" cy="1861095"/>
        </a:xfrm>
        <a:prstGeom prst="ellipse">
          <a:avLst/>
        </a:prstGeom>
        <a:solidFill>
          <a:schemeClr val="accent1">
            <a:alpha val="5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Modular learning</a:t>
          </a:r>
        </a:p>
      </dsp:txBody>
      <dsp:txXfrm>
        <a:off x="3203798" y="364464"/>
        <a:ext cx="1364803" cy="837493"/>
      </dsp:txXfrm>
    </dsp:sp>
    <dsp:sp modelId="{BC8B6E1D-8F94-4945-942E-7E6F0183C7C2}">
      <dsp:nvSpPr>
        <dsp:cNvPr id="0" name=""/>
        <dsp:cNvSpPr/>
      </dsp:nvSpPr>
      <dsp:spPr>
        <a:xfrm>
          <a:off x="3627197" y="1201957"/>
          <a:ext cx="1861095" cy="1861095"/>
        </a:xfrm>
        <a:prstGeom prst="ellipse">
          <a:avLst/>
        </a:prstGeom>
        <a:solidFill>
          <a:schemeClr val="accent1">
            <a:alpha val="5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Research learning</a:t>
          </a:r>
        </a:p>
      </dsp:txBody>
      <dsp:txXfrm>
        <a:off x="4196382" y="1682740"/>
        <a:ext cx="1116657" cy="1023602"/>
      </dsp:txXfrm>
    </dsp:sp>
    <dsp:sp modelId="{CEB893EA-6E46-4A10-A71A-1408A4FD07FF}">
      <dsp:nvSpPr>
        <dsp:cNvPr id="0" name=""/>
        <dsp:cNvSpPr/>
      </dsp:nvSpPr>
      <dsp:spPr>
        <a:xfrm>
          <a:off x="2284106" y="1201957"/>
          <a:ext cx="1861095" cy="1861095"/>
        </a:xfrm>
        <a:prstGeom prst="ellipse">
          <a:avLst/>
        </a:prstGeom>
        <a:solidFill>
          <a:schemeClr val="accent1">
            <a:alpha val="50000"/>
            <a:hueOff val="0"/>
            <a:satOff val="0"/>
            <a:lumOff val="0"/>
            <a:alphaOff val="0"/>
          </a:schemeClr>
        </a:solidFill>
        <a:ln w="25400" cap="flat" cmpd="sng" algn="ctr">
          <a:solidFill>
            <a:schemeClr val="tx2">
              <a:lumMod val="50000"/>
              <a:lumOff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Professional learning</a:t>
          </a:r>
        </a:p>
      </dsp:txBody>
      <dsp:txXfrm>
        <a:off x="2459360" y="1682740"/>
        <a:ext cx="1116657" cy="102360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8000E5-E1BF-1B49-8B13-714438104DE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C316E7D2-FA68-9F43-935B-5C4FB410B5F9}"/>
              </a:ext>
            </a:extLst>
          </p:cNvPr>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3251F9C-DD71-D44B-BC61-B9FFF09B63D6}" type="datetimeFigureOut">
              <a:rPr lang="en-US" altLang="en-US"/>
              <a:pPr>
                <a:defRPr/>
              </a:pPr>
              <a:t>10/13/2023</a:t>
            </a:fld>
            <a:endParaRPr lang="en-US" altLang="en-US" dirty="0"/>
          </a:p>
        </p:txBody>
      </p:sp>
      <p:sp>
        <p:nvSpPr>
          <p:cNvPr id="4" name="Footer Placeholder 3">
            <a:extLst>
              <a:ext uri="{FF2B5EF4-FFF2-40B4-BE49-F238E27FC236}">
                <a16:creationId xmlns:a16="http://schemas.microsoft.com/office/drawing/2014/main" id="{B385D875-A649-3A4B-8E3B-058149450C42}"/>
              </a:ext>
            </a:extLst>
          </p:cNvPr>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82201212-A529-7F40-936E-A515A995FDE7}"/>
              </a:ext>
            </a:extLst>
          </p:cNvPr>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870662C-C48F-D348-A8B1-EF16E886014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814C16E-B00C-4FA4-8953-2E262D1684AF}" type="datetimeFigureOut">
              <a:rPr lang="en-GB" smtClean="0"/>
              <a:t>13/10/2023</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B68C3CB-3118-423E-861A-757A9737E9E3}" type="slidenum">
              <a:rPr lang="en-GB" smtClean="0"/>
              <a:t>‹#›</a:t>
            </a:fld>
            <a:endParaRPr lang="en-GB" dirty="0"/>
          </a:p>
        </p:txBody>
      </p:sp>
    </p:spTree>
    <p:extLst>
      <p:ext uri="{BB962C8B-B14F-4D97-AF65-F5344CB8AC3E}">
        <p14:creationId xmlns:p14="http://schemas.microsoft.com/office/powerpoint/2010/main" val="379535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auto">
          <a:xfrm>
            <a:off x="0" y="3219822"/>
            <a:ext cx="9144000" cy="1923678"/>
          </a:xfrm>
          <a:prstGeom prst="rect">
            <a:avLst/>
          </a:prstGeom>
          <a:solidFill>
            <a:schemeClr val="tx1">
              <a:alpha val="7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394767" y="3631604"/>
            <a:ext cx="6552728" cy="596652"/>
          </a:xfrm>
          <a:prstGeom prst="rect">
            <a:avLst/>
          </a:prstGeom>
        </p:spPr>
        <p:txBody>
          <a:bodyPr/>
          <a:lstStyle>
            <a:lvl1pPr>
              <a:defRPr>
                <a:solidFill>
                  <a:srgbClr val="857553"/>
                </a:solidFill>
                <a:latin typeface="Georgia"/>
                <a:cs typeface="Georgia"/>
              </a:defRPr>
            </a:lvl1pPr>
          </a:lstStyle>
          <a:p>
            <a:r>
              <a:rPr lang="en-GB" dirty="0"/>
              <a:t>Click to edit Master title style</a:t>
            </a:r>
          </a:p>
        </p:txBody>
      </p:sp>
      <p:sp>
        <p:nvSpPr>
          <p:cNvPr id="5" name="Text Placeholder 4"/>
          <p:cNvSpPr>
            <a:spLocks noGrp="1"/>
          </p:cNvSpPr>
          <p:nvPr>
            <p:ph type="body" sz="quarter" idx="10" hasCustomPrompt="1"/>
          </p:nvPr>
        </p:nvSpPr>
        <p:spPr>
          <a:xfrm>
            <a:off x="395536" y="4299942"/>
            <a:ext cx="6551612" cy="360362"/>
          </a:xfrm>
          <a:prstGeom prst="rect">
            <a:avLst/>
          </a:prstGeom>
        </p:spPr>
        <p:txBody>
          <a:bodyPr/>
          <a:lstStyle>
            <a:lvl1pPr>
              <a:defRPr sz="1600" baseline="0">
                <a:solidFill>
                  <a:schemeClr val="bg1"/>
                </a:solidFill>
              </a:defRPr>
            </a:lvl1pPr>
          </a:lstStyle>
          <a:p>
            <a:pPr lvl="0"/>
            <a:r>
              <a:rPr lang="en-GB" dirty="0"/>
              <a:t>Click to edit subtitle</a:t>
            </a:r>
          </a:p>
        </p:txBody>
      </p:sp>
    </p:spTree>
    <p:extLst>
      <p:ext uri="{BB962C8B-B14F-4D97-AF65-F5344CB8AC3E}">
        <p14:creationId xmlns:p14="http://schemas.microsoft.com/office/powerpoint/2010/main" val="69803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411510"/>
            <a:ext cx="7772400" cy="857250"/>
          </a:xfrm>
          <a:prstGeom prst="rect">
            <a:avLst/>
          </a:prstGeom>
        </p:spPr>
        <p:txBody>
          <a:bodyPr/>
          <a:lstStyle>
            <a:lvl1pPr>
              <a:defRPr sz="2800">
                <a:solidFill>
                  <a:srgbClr val="857553"/>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87097" y="1347614"/>
            <a:ext cx="7772400" cy="2742009"/>
          </a:xfrm>
          <a:prstGeom prst="rect">
            <a:avLst/>
          </a:prstGeom>
        </p:spPr>
        <p:txBody>
          <a:bodyPr/>
          <a:lstStyle>
            <a:lvl1pPr marL="342900" indent="-342900">
              <a:buClr>
                <a:schemeClr val="tx1"/>
              </a:buClr>
              <a:buFont typeface="Wingdings" panose="05000000000000000000" pitchFamily="2" charset="2"/>
              <a:buChar char="§"/>
              <a:defRPr b="0" baseline="0">
                <a:solidFill>
                  <a:schemeClr val="tx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423751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411510"/>
            <a:ext cx="7772400" cy="857250"/>
          </a:xfrm>
          <a:prstGeom prst="rect">
            <a:avLst/>
          </a:prstGeom>
        </p:spPr>
        <p:txBody>
          <a:bodyPr/>
          <a:lstStyle>
            <a:lvl1pPr>
              <a:defRPr sz="2800">
                <a:solidFill>
                  <a:srgbClr val="857553"/>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95536" y="1347614"/>
            <a:ext cx="7772400" cy="3363788"/>
          </a:xfrm>
          <a:prstGeom prst="rect">
            <a:avLst/>
          </a:prstGeom>
        </p:spPr>
        <p:txBody>
          <a:bodyPr/>
          <a:lstStyle>
            <a:lvl1pPr marL="342900" indent="-342900">
              <a:buClr>
                <a:schemeClr val="tx1"/>
              </a:buClr>
              <a:buFont typeface="Wingdings" panose="05000000000000000000" pitchFamily="2" charset="2"/>
              <a:buChar char="§"/>
              <a:defRPr b="0" baseline="0">
                <a:solidFill>
                  <a:schemeClr val="tx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87974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483518"/>
            <a:ext cx="7772400" cy="857250"/>
          </a:xfrm>
          <a:prstGeom prst="rect">
            <a:avLst/>
          </a:prstGeom>
        </p:spPr>
        <p:txBody>
          <a:bodyPr/>
          <a:lstStyle>
            <a:lvl1pPr>
              <a:defRPr sz="2800">
                <a:solidFill>
                  <a:srgbClr val="857553"/>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95536" y="1419622"/>
            <a:ext cx="7772400" cy="2742009"/>
          </a:xfrm>
          <a:prstGeom prst="rect">
            <a:avLst/>
          </a:prstGeom>
        </p:spPr>
        <p:txBody>
          <a:bodyPr/>
          <a:lstStyle>
            <a:lvl1pPr marL="342900" indent="-342900">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289696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483518"/>
            <a:ext cx="7772400" cy="857250"/>
          </a:xfrm>
          <a:prstGeom prst="rect">
            <a:avLst/>
          </a:prstGeom>
        </p:spPr>
        <p:txBody>
          <a:bodyPr/>
          <a:lstStyle>
            <a:lvl1pPr>
              <a:defRPr sz="2800">
                <a:solidFill>
                  <a:srgbClr val="857553"/>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95536" y="1419622"/>
            <a:ext cx="7772400" cy="3312368"/>
          </a:xfrm>
          <a:prstGeom prst="rect">
            <a:avLst/>
          </a:prstGeom>
        </p:spPr>
        <p:txBody>
          <a:bodyPr/>
          <a:lstStyle>
            <a:lvl1pPr marL="342900" indent="-342900">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93283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69" y="483915"/>
            <a:ext cx="4535165" cy="918269"/>
          </a:xfrm>
          <a:prstGeom prst="rect">
            <a:avLst/>
          </a:prstGeom>
        </p:spPr>
        <p:txBody>
          <a:bodyPr/>
          <a:lstStyle>
            <a:lvl1pPr>
              <a:defRPr sz="2800">
                <a:solidFill>
                  <a:srgbClr val="857553"/>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414569" y="1512615"/>
            <a:ext cx="4535165" cy="2571303"/>
          </a:xfrm>
          <a:prstGeom prst="rect">
            <a:avLst/>
          </a:prstGeom>
        </p:spPr>
        <p:txBody>
          <a:bodyPr/>
          <a:lstStyle>
            <a:lvl1pPr marL="342900" indent="-342900">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
        <p:nvSpPr>
          <p:cNvPr id="5" name="Picture Placeholder 4"/>
          <p:cNvSpPr>
            <a:spLocks noGrp="1"/>
          </p:cNvSpPr>
          <p:nvPr>
            <p:ph type="pic" sz="quarter" idx="10"/>
          </p:nvPr>
        </p:nvSpPr>
        <p:spPr>
          <a:xfrm>
            <a:off x="5148064" y="483518"/>
            <a:ext cx="3546085" cy="1728192"/>
          </a:xfrm>
          <a:prstGeom prst="rect">
            <a:avLst/>
          </a:prstGeom>
        </p:spPr>
        <p:txBody>
          <a:bodyPr/>
          <a:lstStyle/>
          <a:p>
            <a:endParaRPr lang="en-GB" dirty="0"/>
          </a:p>
        </p:txBody>
      </p:sp>
      <p:sp>
        <p:nvSpPr>
          <p:cNvPr id="6" name="Picture Placeholder 4"/>
          <p:cNvSpPr>
            <a:spLocks noGrp="1"/>
          </p:cNvSpPr>
          <p:nvPr>
            <p:ph type="pic" sz="quarter" idx="12"/>
          </p:nvPr>
        </p:nvSpPr>
        <p:spPr>
          <a:xfrm>
            <a:off x="5148063" y="2355726"/>
            <a:ext cx="3546085" cy="1728192"/>
          </a:xfrm>
          <a:prstGeom prst="rect">
            <a:avLst/>
          </a:prstGeom>
        </p:spPr>
        <p:txBody>
          <a:bodyPr/>
          <a:lstStyle/>
          <a:p>
            <a:endParaRPr lang="en-GB" dirty="0"/>
          </a:p>
        </p:txBody>
      </p:sp>
    </p:spTree>
    <p:extLst>
      <p:ext uri="{BB962C8B-B14F-4D97-AF65-F5344CB8AC3E}">
        <p14:creationId xmlns:p14="http://schemas.microsoft.com/office/powerpoint/2010/main" val="13833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411510"/>
            <a:ext cx="7772400" cy="857250"/>
          </a:xfrm>
          <a:prstGeom prst="rect">
            <a:avLst/>
          </a:prstGeom>
        </p:spPr>
        <p:txBody>
          <a:bodyPr/>
          <a:lstStyle>
            <a:lvl1pPr>
              <a:defRPr sz="2800">
                <a:solidFill>
                  <a:schemeClr val="tx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95536" y="1347614"/>
            <a:ext cx="7772400" cy="2742009"/>
          </a:xfrm>
          <a:prstGeom prst="rect">
            <a:avLst/>
          </a:prstGeom>
        </p:spPr>
        <p:txBody>
          <a:bodyPr/>
          <a:lstStyle>
            <a:lvl1pPr marL="342900" indent="-342900">
              <a:buClr>
                <a:schemeClr val="tx1"/>
              </a:buClr>
              <a:buFont typeface="Wingdings" panose="05000000000000000000" pitchFamily="2" charset="2"/>
              <a:buChar char="§"/>
              <a:defRPr b="0" baseline="0">
                <a:solidFill>
                  <a:schemeClr val="tx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9371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44" r:id="rId1"/>
    <p:sldLayoutId id="2147483946" r:id="rId2"/>
    <p:sldLayoutId id="2147483951" r:id="rId3"/>
    <p:sldLayoutId id="2147483949" r:id="rId4"/>
    <p:sldLayoutId id="2147483950" r:id="rId5"/>
    <p:sldLayoutId id="2147483948" r:id="rId6"/>
    <p:sldLayoutId id="2147483952" r:id="rId7"/>
  </p:sldLayoutIdLst>
  <p:txStyles>
    <p:titleStyle>
      <a:lvl1pPr algn="l" rtl="0" eaLnBrk="0" fontAlgn="base" hangingPunct="0">
        <a:spcBef>
          <a:spcPct val="0"/>
        </a:spcBef>
        <a:spcAft>
          <a:spcPct val="0"/>
        </a:spcAft>
        <a:defRPr sz="3600">
          <a:solidFill>
            <a:srgbClr val="489EBD"/>
          </a:solidFill>
          <a:latin typeface="Georgia"/>
          <a:ea typeface="ＭＳ Ｐゴシック" charset="0"/>
          <a:cs typeface="Georgia"/>
        </a:defRPr>
      </a:lvl1pPr>
      <a:lvl2pPr algn="l" rtl="0" eaLnBrk="0" fontAlgn="base" hangingPunct="0">
        <a:spcBef>
          <a:spcPct val="0"/>
        </a:spcBef>
        <a:spcAft>
          <a:spcPct val="0"/>
        </a:spcAft>
        <a:defRPr sz="4000">
          <a:solidFill>
            <a:schemeClr val="bg1"/>
          </a:solidFill>
          <a:latin typeface="Georgia" charset="0"/>
          <a:ea typeface="ＭＳ Ｐゴシック" charset="0"/>
          <a:cs typeface="Georgia" panose="02040502050405020303" pitchFamily="18" charset="0"/>
        </a:defRPr>
      </a:lvl2pPr>
      <a:lvl3pPr algn="l" rtl="0" eaLnBrk="0" fontAlgn="base" hangingPunct="0">
        <a:spcBef>
          <a:spcPct val="0"/>
        </a:spcBef>
        <a:spcAft>
          <a:spcPct val="0"/>
        </a:spcAft>
        <a:defRPr sz="4000">
          <a:solidFill>
            <a:schemeClr val="bg1"/>
          </a:solidFill>
          <a:latin typeface="Georgia" charset="0"/>
          <a:ea typeface="ＭＳ Ｐゴシック" charset="0"/>
          <a:cs typeface="Georgia" panose="02040502050405020303" pitchFamily="18" charset="0"/>
        </a:defRPr>
      </a:lvl3pPr>
      <a:lvl4pPr algn="l" rtl="0" eaLnBrk="0" fontAlgn="base" hangingPunct="0">
        <a:spcBef>
          <a:spcPct val="0"/>
        </a:spcBef>
        <a:spcAft>
          <a:spcPct val="0"/>
        </a:spcAft>
        <a:defRPr sz="4000">
          <a:solidFill>
            <a:schemeClr val="bg1"/>
          </a:solidFill>
          <a:latin typeface="Georgia" charset="0"/>
          <a:ea typeface="ＭＳ Ｐゴシック" charset="0"/>
          <a:cs typeface="Georgia" panose="02040502050405020303" pitchFamily="18" charset="0"/>
        </a:defRPr>
      </a:lvl4pPr>
      <a:lvl5pPr algn="l" rtl="0" eaLnBrk="0" fontAlgn="base" hangingPunct="0">
        <a:spcBef>
          <a:spcPct val="0"/>
        </a:spcBef>
        <a:spcAft>
          <a:spcPct val="0"/>
        </a:spcAft>
        <a:defRPr sz="4000">
          <a:solidFill>
            <a:schemeClr val="bg1"/>
          </a:solidFill>
          <a:latin typeface="Georgia" charset="0"/>
          <a:ea typeface="ＭＳ Ｐゴシック" charset="0"/>
          <a:cs typeface="Georgia" panose="02040502050405020303"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0" indent="0" algn="l" rtl="0" eaLnBrk="0" fontAlgn="base" hangingPunct="0">
        <a:spcBef>
          <a:spcPct val="20000"/>
        </a:spcBef>
        <a:spcAft>
          <a:spcPct val="0"/>
        </a:spcAft>
        <a:buClr>
          <a:srgbClr val="0A648F"/>
        </a:buClr>
        <a:buSzPct val="80000"/>
        <a:buFont typeface="Wingdings" pitchFamily="2" charset="2"/>
        <a:buNone/>
        <a:defRPr sz="2000" baseline="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0A648F"/>
        </a:buClr>
        <a:buNone/>
        <a:defRPr sz="16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A648F"/>
        </a:buClr>
        <a:buSzPct val="65000"/>
        <a:buFont typeface="Wingdings" pitchFamily="2" charset="2"/>
        <a:buChar char="o"/>
        <a:defRPr sz="2800">
          <a:solidFill>
            <a:schemeClr val="bg1"/>
          </a:solidFill>
          <a:latin typeface="+mn-lt"/>
          <a:ea typeface="ＭＳ Ｐゴシック" charset="0"/>
        </a:defRPr>
      </a:lvl3pPr>
      <a:lvl4pPr marL="1600200" indent="-228600" algn="l" rtl="0" eaLnBrk="0" fontAlgn="base" hangingPunct="0">
        <a:spcBef>
          <a:spcPct val="20000"/>
        </a:spcBef>
        <a:spcAft>
          <a:spcPct val="0"/>
        </a:spcAft>
        <a:buClr>
          <a:srgbClr val="0A648F"/>
        </a:buClr>
        <a:buSzPct val="80000"/>
        <a:buChar char="–"/>
        <a:defRPr sz="2800">
          <a:solidFill>
            <a:schemeClr val="bg1"/>
          </a:solidFill>
          <a:latin typeface="+mn-lt"/>
          <a:ea typeface="ＭＳ Ｐゴシック" charset="0"/>
        </a:defRPr>
      </a:lvl4pPr>
      <a:lvl5pPr marL="2057400" indent="-228600" algn="l" rtl="0" eaLnBrk="0" fontAlgn="base" hangingPunct="0">
        <a:spcBef>
          <a:spcPct val="20000"/>
        </a:spcBef>
        <a:spcAft>
          <a:spcPct val="0"/>
        </a:spcAft>
        <a:buClr>
          <a:srgbClr val="0A648F"/>
        </a:buClr>
        <a:buSzPct val="90000"/>
        <a:buChar char="»"/>
        <a:defRPr sz="2800">
          <a:solidFill>
            <a:schemeClr val="bg1"/>
          </a:solidFill>
          <a:latin typeface="+mn-lt"/>
          <a:ea typeface="ＭＳ Ｐゴシック" charset="0"/>
        </a:defRPr>
      </a:lvl5pPr>
      <a:lvl6pPr marL="2514600" indent="-228600" algn="l" rtl="0" fontAlgn="base">
        <a:spcBef>
          <a:spcPct val="20000"/>
        </a:spcBef>
        <a:spcAft>
          <a:spcPct val="0"/>
        </a:spcAft>
        <a:buClr>
          <a:srgbClr val="CCFFFF"/>
        </a:buClr>
        <a:buSzPct val="90000"/>
        <a:buChar char="»"/>
        <a:defRPr sz="2800" b="1">
          <a:solidFill>
            <a:schemeClr val="tx1"/>
          </a:solidFill>
          <a:latin typeface="+mn-lt"/>
        </a:defRPr>
      </a:lvl6pPr>
      <a:lvl7pPr marL="2971800" indent="-228600" algn="l" rtl="0" fontAlgn="base">
        <a:spcBef>
          <a:spcPct val="20000"/>
        </a:spcBef>
        <a:spcAft>
          <a:spcPct val="0"/>
        </a:spcAft>
        <a:buClr>
          <a:srgbClr val="CCFFFF"/>
        </a:buClr>
        <a:buSzPct val="90000"/>
        <a:buChar char="»"/>
        <a:defRPr sz="2800" b="1">
          <a:solidFill>
            <a:schemeClr val="tx1"/>
          </a:solidFill>
          <a:latin typeface="+mn-lt"/>
        </a:defRPr>
      </a:lvl7pPr>
      <a:lvl8pPr marL="3429000" indent="-228600" algn="l" rtl="0" fontAlgn="base">
        <a:spcBef>
          <a:spcPct val="20000"/>
        </a:spcBef>
        <a:spcAft>
          <a:spcPct val="0"/>
        </a:spcAft>
        <a:buClr>
          <a:srgbClr val="CCFFFF"/>
        </a:buClr>
        <a:buSzPct val="90000"/>
        <a:buChar char="»"/>
        <a:defRPr sz="2800" b="1">
          <a:solidFill>
            <a:schemeClr val="tx1"/>
          </a:solidFill>
          <a:latin typeface="+mn-lt"/>
        </a:defRPr>
      </a:lvl8pPr>
      <a:lvl9pPr marL="3886200" indent="-228600" algn="l" rtl="0" fontAlgn="base">
        <a:spcBef>
          <a:spcPct val="20000"/>
        </a:spcBef>
        <a:spcAft>
          <a:spcPct val="0"/>
        </a:spcAft>
        <a:buClr>
          <a:srgbClr val="CCFFFF"/>
        </a:buClr>
        <a:buSzPct val="90000"/>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educationalpsychology@contacts.bham.ac.uk"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766" y="3363838"/>
            <a:ext cx="8209681" cy="1152128"/>
          </a:xfrm>
        </p:spPr>
        <p:txBody>
          <a:bodyPr/>
          <a:lstStyle/>
          <a:p>
            <a:r>
              <a:rPr lang="en-GB" sz="2400" dirty="0"/>
              <a:t>Doctorate in Applied Educational and Child Psychology</a:t>
            </a:r>
            <a:r>
              <a:rPr lang="en-GB" dirty="0"/>
              <a:t> </a:t>
            </a:r>
            <a:r>
              <a:rPr lang="en-GB" sz="2400" dirty="0"/>
              <a:t>Open Evening October 5</a:t>
            </a:r>
            <a:r>
              <a:rPr lang="en-GB" sz="2400" baseline="30000" dirty="0"/>
              <a:t>th</a:t>
            </a:r>
            <a:r>
              <a:rPr lang="en-GB" sz="2400" dirty="0"/>
              <a:t> 2023</a:t>
            </a:r>
          </a:p>
        </p:txBody>
      </p:sp>
      <p:sp>
        <p:nvSpPr>
          <p:cNvPr id="3" name="Text Placeholder 2"/>
          <p:cNvSpPr>
            <a:spLocks noGrp="1"/>
          </p:cNvSpPr>
          <p:nvPr>
            <p:ph type="body" sz="quarter" idx="10"/>
          </p:nvPr>
        </p:nvSpPr>
        <p:spPr>
          <a:xfrm>
            <a:off x="394766" y="4443958"/>
            <a:ext cx="6696398" cy="432048"/>
          </a:xfrm>
        </p:spPr>
        <p:txBody>
          <a:bodyPr/>
          <a:lstStyle/>
          <a:p>
            <a:r>
              <a:rPr lang="en-GB" dirty="0"/>
              <a:t>Dr Anthea Gulliford Programme Director, </a:t>
            </a:r>
          </a:p>
          <a:p>
            <a:r>
              <a:rPr lang="en-GB" dirty="0"/>
              <a:t>Dr Anita Soni, Dr Siya Mngaza, Academic &amp; Professional tutors</a:t>
            </a:r>
          </a:p>
          <a:p>
            <a:endParaRPr lang="en-GB" dirty="0"/>
          </a:p>
        </p:txBody>
      </p:sp>
    </p:spTree>
    <p:extLst>
      <p:ext uri="{BB962C8B-B14F-4D97-AF65-F5344CB8AC3E}">
        <p14:creationId xmlns:p14="http://schemas.microsoft.com/office/powerpoint/2010/main" val="2328056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8FFA-FCA9-478C-ABB9-5A5778C39D2D}"/>
              </a:ext>
            </a:extLst>
          </p:cNvPr>
          <p:cNvSpPr>
            <a:spLocks noGrp="1"/>
          </p:cNvSpPr>
          <p:nvPr>
            <p:ph type="title"/>
          </p:nvPr>
        </p:nvSpPr>
        <p:spPr/>
        <p:txBody>
          <a:bodyPr/>
          <a:lstStyle/>
          <a:p>
            <a:r>
              <a:rPr lang="en-GB" sz="2400" dirty="0"/>
              <a:t>DISN,  in the School of Education, in the College of Social Science</a:t>
            </a:r>
          </a:p>
        </p:txBody>
      </p:sp>
      <p:sp>
        <p:nvSpPr>
          <p:cNvPr id="3" name="Content Placeholder 2">
            <a:extLst>
              <a:ext uri="{FF2B5EF4-FFF2-40B4-BE49-F238E27FC236}">
                <a16:creationId xmlns:a16="http://schemas.microsoft.com/office/drawing/2014/main" id="{C1E69365-5868-4FDD-9181-8E7D704B32DE}"/>
              </a:ext>
            </a:extLst>
          </p:cNvPr>
          <p:cNvSpPr>
            <a:spLocks noGrp="1"/>
          </p:cNvSpPr>
          <p:nvPr>
            <p:ph idx="1"/>
          </p:nvPr>
        </p:nvSpPr>
        <p:spPr/>
        <p:txBody>
          <a:bodyPr/>
          <a:lstStyle/>
          <a:p>
            <a:r>
              <a:rPr lang="en-GB" b="1" i="0" dirty="0">
                <a:solidFill>
                  <a:srgbClr val="857553"/>
                </a:solidFill>
                <a:effectLst/>
                <a:latin typeface="Arial" panose="020B0604020202020204" pitchFamily="34" charset="0"/>
                <a:cs typeface="Arial" panose="020B0604020202020204" pitchFamily="34" charset="0"/>
              </a:rPr>
              <a:t>Disability, Inclusion and Special Educational Needs (DISN): </a:t>
            </a:r>
            <a:r>
              <a:rPr lang="en-GB" b="0" i="0" dirty="0">
                <a:solidFill>
                  <a:srgbClr val="4C4C4C"/>
                </a:solidFill>
                <a:effectLst/>
                <a:latin typeface="Arial" panose="020B0604020202020204" pitchFamily="34" charset="0"/>
                <a:cs typeface="Arial" panose="020B0604020202020204" pitchFamily="34" charset="0"/>
              </a:rPr>
              <a:t>a unique department, specialises in research and teaching, seeking to better understand and improve the inclusion of people in education and society more broadly</a:t>
            </a:r>
          </a:p>
          <a:p>
            <a:endParaRPr lang="en-GB" b="0" i="0" dirty="0">
              <a:solidFill>
                <a:srgbClr val="4C4C4C"/>
              </a:solidFill>
              <a:effectLst/>
              <a:latin typeface="Arial" panose="020B0604020202020204" pitchFamily="34" charset="0"/>
              <a:cs typeface="Arial" panose="020B0604020202020204" pitchFamily="34" charset="0"/>
            </a:endParaRPr>
          </a:p>
          <a:p>
            <a:r>
              <a:rPr lang="en-GB" dirty="0">
                <a:solidFill>
                  <a:srgbClr val="4C4C4C"/>
                </a:solidFill>
                <a:latin typeface="Arial" panose="020B0604020202020204" pitchFamily="34" charset="0"/>
                <a:cs typeface="Arial" panose="020B0604020202020204" pitchFamily="34" charset="0"/>
              </a:rPr>
              <a:t>Number of Research Centres in the School of Education: e.g. Autism - </a:t>
            </a:r>
            <a:r>
              <a:rPr lang="en-GB" b="1" dirty="0">
                <a:solidFill>
                  <a:srgbClr val="857553"/>
                </a:solidFill>
                <a:latin typeface="Arial" panose="020B0604020202020204" pitchFamily="34" charset="0"/>
                <a:cs typeface="Arial" panose="020B0604020202020204" pitchFamily="34" charset="0"/>
              </a:rPr>
              <a:t>ACER</a:t>
            </a:r>
            <a:r>
              <a:rPr lang="en-GB" dirty="0">
                <a:solidFill>
                  <a:srgbClr val="4C4C4C"/>
                </a:solidFill>
                <a:latin typeface="Arial" panose="020B0604020202020204" pitchFamily="34" charset="0"/>
                <a:cs typeface="Arial" panose="020B0604020202020204" pitchFamily="34" charset="0"/>
              </a:rPr>
              <a:t>; Visual Impairment - </a:t>
            </a:r>
            <a:r>
              <a:rPr lang="en-GB" b="1" dirty="0">
                <a:solidFill>
                  <a:srgbClr val="857553"/>
                </a:solidFill>
                <a:latin typeface="Arial" panose="020B0604020202020204" pitchFamily="34" charset="0"/>
                <a:cs typeface="Arial" panose="020B0604020202020204" pitchFamily="34" charset="0"/>
              </a:rPr>
              <a:t>VICTAR</a:t>
            </a:r>
            <a:r>
              <a:rPr lang="en-GB" dirty="0">
                <a:solidFill>
                  <a:srgbClr val="4C4C4C"/>
                </a:solidFill>
                <a:latin typeface="Arial" panose="020B0604020202020204" pitchFamily="34" charset="0"/>
                <a:cs typeface="Arial" panose="020B0604020202020204" pitchFamily="34" charset="0"/>
              </a:rPr>
              <a:t>; Race and Education – </a:t>
            </a:r>
            <a:r>
              <a:rPr lang="en-GB" b="1" dirty="0">
                <a:solidFill>
                  <a:srgbClr val="857553"/>
                </a:solidFill>
                <a:latin typeface="Arial" panose="020B0604020202020204" pitchFamily="34" charset="0"/>
                <a:cs typeface="Arial" panose="020B0604020202020204" pitchFamily="34" charset="0"/>
              </a:rPr>
              <a:t>CRRE </a:t>
            </a:r>
            <a:r>
              <a:rPr lang="en-GB" dirty="0">
                <a:latin typeface="Arial" panose="020B0604020202020204" pitchFamily="34" charset="0"/>
                <a:cs typeface="Arial" panose="020B0604020202020204" pitchFamily="34" charset="0"/>
              </a:rPr>
              <a:t>etc.</a:t>
            </a:r>
          </a:p>
        </p:txBody>
      </p:sp>
    </p:spTree>
    <p:extLst>
      <p:ext uri="{BB962C8B-B14F-4D97-AF65-F5344CB8AC3E}">
        <p14:creationId xmlns:p14="http://schemas.microsoft.com/office/powerpoint/2010/main" val="2117783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A427-8563-4912-BD6B-1A2AE2C501F8}"/>
              </a:ext>
            </a:extLst>
          </p:cNvPr>
          <p:cNvSpPr>
            <a:spLocks noGrp="1"/>
          </p:cNvSpPr>
          <p:nvPr>
            <p:ph type="title"/>
          </p:nvPr>
        </p:nvSpPr>
        <p:spPr/>
        <p:txBody>
          <a:bodyPr/>
          <a:lstStyle/>
          <a:p>
            <a:r>
              <a:rPr lang="en-GB" dirty="0"/>
              <a:t>The Birmingham programme </a:t>
            </a:r>
          </a:p>
        </p:txBody>
      </p:sp>
      <p:sp>
        <p:nvSpPr>
          <p:cNvPr id="3" name="Content Placeholder 2">
            <a:extLst>
              <a:ext uri="{FF2B5EF4-FFF2-40B4-BE49-F238E27FC236}">
                <a16:creationId xmlns:a16="http://schemas.microsoft.com/office/drawing/2014/main" id="{9354B819-A14C-4730-879E-B27754380D26}"/>
              </a:ext>
            </a:extLst>
          </p:cNvPr>
          <p:cNvSpPr>
            <a:spLocks noGrp="1"/>
          </p:cNvSpPr>
          <p:nvPr>
            <p:ph idx="1"/>
          </p:nvPr>
        </p:nvSpPr>
        <p:spPr>
          <a:xfrm>
            <a:off x="387097" y="987574"/>
            <a:ext cx="7772400" cy="3102049"/>
          </a:xfrm>
        </p:spPr>
        <p:txBody>
          <a:bodyPr/>
          <a:lstStyle/>
          <a:p>
            <a:r>
              <a:rPr lang="en-GB" dirty="0"/>
              <a:t>Commitment to:</a:t>
            </a:r>
          </a:p>
          <a:p>
            <a:pPr marL="742950" lvl="1" indent="-285750">
              <a:buFont typeface="Arial" panose="020B0604020202020204" pitchFamily="34" charset="0"/>
              <a:buChar char="•"/>
            </a:pPr>
            <a:r>
              <a:rPr lang="en-GB" sz="2000" i="1" dirty="0"/>
              <a:t>Inclusion and belonging </a:t>
            </a:r>
          </a:p>
          <a:p>
            <a:pPr marL="742950" lvl="1" indent="-285750">
              <a:buFont typeface="Arial" panose="020B0604020202020204" pitchFamily="34" charset="0"/>
              <a:buChar char="•"/>
            </a:pPr>
            <a:r>
              <a:rPr lang="en-GB" sz="2000" i="1" dirty="0"/>
              <a:t>Valuing diversity, equality and access</a:t>
            </a:r>
          </a:p>
          <a:p>
            <a:pPr marL="742950" lvl="1" indent="-285750">
              <a:buFont typeface="Arial" panose="020B0604020202020204" pitchFamily="34" charset="0"/>
              <a:buChar char="•"/>
            </a:pPr>
            <a:r>
              <a:rPr lang="en-GB" sz="2000" i="1" dirty="0"/>
              <a:t>Anti-oppressive practice</a:t>
            </a:r>
          </a:p>
          <a:p>
            <a:pPr marL="742950" lvl="1" indent="-285750">
              <a:buFont typeface="Arial" panose="020B0604020202020204" pitchFamily="34" charset="0"/>
              <a:buChar char="•"/>
            </a:pPr>
            <a:r>
              <a:rPr lang="en-GB" sz="2000" i="1" dirty="0"/>
              <a:t>Critical approaches to psychology</a:t>
            </a:r>
          </a:p>
          <a:p>
            <a:pPr marL="742950" lvl="1" indent="-285750">
              <a:buFont typeface="Arial" panose="020B0604020202020204" pitchFamily="34" charset="0"/>
              <a:buChar char="•"/>
            </a:pPr>
            <a:r>
              <a:rPr lang="en-GB" sz="2000" i="1" dirty="0"/>
              <a:t>Understanding the impact of structure and community on education</a:t>
            </a:r>
          </a:p>
          <a:p>
            <a:pPr marL="742950" lvl="1" indent="-285750">
              <a:buFont typeface="Arial" panose="020B0604020202020204" pitchFamily="34" charset="0"/>
              <a:buChar char="•"/>
            </a:pPr>
            <a:r>
              <a:rPr lang="en-GB" sz="2000" i="1" dirty="0"/>
              <a:t>Application of theory to practice </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428024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FB4-526A-4E54-B25C-6BFB6B536432}"/>
              </a:ext>
            </a:extLst>
          </p:cNvPr>
          <p:cNvSpPr>
            <a:spLocks noGrp="1"/>
          </p:cNvSpPr>
          <p:nvPr>
            <p:ph type="title"/>
          </p:nvPr>
        </p:nvSpPr>
        <p:spPr>
          <a:xfrm>
            <a:off x="395536" y="411510"/>
            <a:ext cx="7772400" cy="360040"/>
          </a:xfrm>
        </p:spPr>
        <p:txBody>
          <a:bodyPr/>
          <a:lstStyle/>
          <a:p>
            <a:r>
              <a:rPr lang="en-GB" sz="2400" dirty="0"/>
              <a:t>Programme structure</a:t>
            </a:r>
          </a:p>
        </p:txBody>
      </p:sp>
      <p:graphicFrame>
        <p:nvGraphicFramePr>
          <p:cNvPr id="4" name="Content Placeholder 3" descr="The diagram shows three circles, all overlapping, labelled Professional leaning; Research learning; and Modular learning. ">
            <a:extLst>
              <a:ext uri="{FF2B5EF4-FFF2-40B4-BE49-F238E27FC236}">
                <a16:creationId xmlns:a16="http://schemas.microsoft.com/office/drawing/2014/main" id="{4C46FB3C-E93F-4D0B-BA62-9FEBFE2206FB}"/>
              </a:ext>
            </a:extLst>
          </p:cNvPr>
          <p:cNvGraphicFramePr>
            <a:graphicFrameLocks noGrp="1"/>
          </p:cNvGraphicFramePr>
          <p:nvPr>
            <p:ph idx="1"/>
            <p:extLst>
              <p:ext uri="{D42A27DB-BD31-4B8C-83A1-F6EECF244321}">
                <p14:modId xmlns:p14="http://schemas.microsoft.com/office/powerpoint/2010/main" val="2932862202"/>
              </p:ext>
            </p:extLst>
          </p:nvPr>
        </p:nvGraphicFramePr>
        <p:xfrm>
          <a:off x="-1620688" y="1020837"/>
          <a:ext cx="7772400" cy="3101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05B21252-9378-4C4A-92AD-F692406F3AE5}"/>
              </a:ext>
            </a:extLst>
          </p:cNvPr>
          <p:cNvSpPr/>
          <p:nvPr/>
        </p:nvSpPr>
        <p:spPr bwMode="auto">
          <a:xfrm>
            <a:off x="4716016" y="411510"/>
            <a:ext cx="4032448" cy="3816424"/>
          </a:xfrm>
          <a:prstGeom prst="ellipse">
            <a:avLst/>
          </a:prstGeom>
          <a:solidFill>
            <a:srgbClr val="489E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2000" b="0" dirty="0">
                <a:solidFill>
                  <a:schemeClr val="bg1"/>
                </a:solidFill>
              </a:rPr>
              <a:t>Reflects the integration of theory, practice and research knowledge and skill in EP role, informed by:</a:t>
            </a:r>
          </a:p>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Arial" charset="0"/>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2000" b="0" i="1" dirty="0">
                <a:solidFill>
                  <a:schemeClr val="bg1"/>
                </a:solidFill>
                <a:latin typeface="Arial" charset="0"/>
              </a:rPr>
              <a:t>Critical psychology</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2000" b="0" i="1" u="none" strike="noStrike" cap="none" normalizeH="0" baseline="0" dirty="0">
                <a:ln>
                  <a:noFill/>
                </a:ln>
                <a:solidFill>
                  <a:schemeClr val="bg1"/>
                </a:solidFill>
                <a:effectLst/>
                <a:latin typeface="Arial" charset="0"/>
              </a:rPr>
              <a:t>Scientist</a:t>
            </a:r>
            <a:r>
              <a:rPr kumimoji="0" lang="en-GB" sz="2000" b="0" i="1" u="none" strike="noStrike" cap="none" normalizeH="0" dirty="0">
                <a:ln>
                  <a:noFill/>
                </a:ln>
                <a:solidFill>
                  <a:schemeClr val="bg1"/>
                </a:solidFill>
                <a:effectLst/>
                <a:latin typeface="Arial" charset="0"/>
              </a:rPr>
              <a:t> practitioner</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2000" b="0" i="1" baseline="0" dirty="0">
                <a:solidFill>
                  <a:schemeClr val="bg1"/>
                </a:solidFill>
                <a:latin typeface="Arial" charset="0"/>
              </a:rPr>
              <a:t>Values</a:t>
            </a:r>
            <a:endParaRPr kumimoji="0" lang="en-GB" sz="2000" b="0" i="1"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17774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BFDD46-416E-A5FB-4E1F-747EB92B4759}"/>
              </a:ext>
            </a:extLst>
          </p:cNvPr>
          <p:cNvSpPr>
            <a:spLocks noGrp="1"/>
          </p:cNvSpPr>
          <p:nvPr>
            <p:ph type="title"/>
          </p:nvPr>
        </p:nvSpPr>
        <p:spPr>
          <a:xfrm>
            <a:off x="571352" y="262647"/>
            <a:ext cx="3485178" cy="1218390"/>
          </a:xfrm>
        </p:spPr>
        <p:txBody>
          <a:bodyPr vert="horz" lIns="91440" tIns="45720" rIns="91440" bIns="45720" rtlCol="0" anchor="ctr">
            <a:normAutofit/>
          </a:bodyPr>
          <a:lstStyle/>
          <a:p>
            <a:pPr eaLnBrk="1" hangingPunct="1">
              <a:lnSpc>
                <a:spcPct val="90000"/>
              </a:lnSpc>
            </a:pPr>
            <a:r>
              <a:rPr lang="en-US" sz="3000" kern="1200" dirty="0">
                <a:solidFill>
                  <a:schemeClr val="tx1"/>
                </a:solidFill>
                <a:latin typeface="+mj-lt"/>
                <a:ea typeface="+mj-ea"/>
                <a:cs typeface="+mj-cs"/>
              </a:rPr>
              <a:t>Note </a:t>
            </a:r>
          </a:p>
        </p:txBody>
      </p:sp>
      <p:sp>
        <p:nvSpPr>
          <p:cNvPr id="3" name="Content Placeholder 2">
            <a:extLst>
              <a:ext uri="{FF2B5EF4-FFF2-40B4-BE49-F238E27FC236}">
                <a16:creationId xmlns:a16="http://schemas.microsoft.com/office/drawing/2014/main" id="{1574DBEC-C4DA-E21F-3427-60520C774CFA}"/>
              </a:ext>
            </a:extLst>
          </p:cNvPr>
          <p:cNvSpPr>
            <a:spLocks noGrp="1"/>
          </p:cNvSpPr>
          <p:nvPr>
            <p:ph idx="1"/>
          </p:nvPr>
        </p:nvSpPr>
        <p:spPr>
          <a:xfrm>
            <a:off x="571351" y="2057400"/>
            <a:ext cx="3485179" cy="2709861"/>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sz="1800" kern="1200" dirty="0">
                <a:ea typeface="+mn-ea"/>
                <a:cs typeface="+mn-cs"/>
              </a:rPr>
              <a:t>The programme is subject to change and evolution. Our </a:t>
            </a:r>
            <a:r>
              <a:rPr lang="en-US" sz="1800" i="1" kern="1200" dirty="0">
                <a:ea typeface="+mn-ea"/>
                <a:cs typeface="+mn-cs"/>
              </a:rPr>
              <a:t>current</a:t>
            </a:r>
            <a:r>
              <a:rPr lang="en-US" sz="1800" kern="1200" dirty="0">
                <a:ea typeface="+mn-ea"/>
                <a:cs typeface="+mn-cs"/>
              </a:rPr>
              <a:t> model is shared below. </a:t>
            </a:r>
          </a:p>
          <a:p>
            <a:pPr indent="-228600" eaLnBrk="1" hangingPunct="1">
              <a:lnSpc>
                <a:spcPct val="90000"/>
              </a:lnSpc>
              <a:buFont typeface="Arial" panose="020B0604020202020204" pitchFamily="34" charset="0"/>
              <a:buChar char="•"/>
            </a:pPr>
            <a:endParaRPr lang="en-US" sz="1800" kern="1200" dirty="0">
              <a:ea typeface="+mn-ea"/>
              <a:cs typeface="+mn-cs"/>
            </a:endParaRPr>
          </a:p>
          <a:p>
            <a:pPr indent="-228600" eaLnBrk="1" hangingPunct="1">
              <a:lnSpc>
                <a:spcPct val="90000"/>
              </a:lnSpc>
              <a:buFont typeface="Arial" panose="020B0604020202020204" pitchFamily="34" charset="0"/>
              <a:buChar char="•"/>
            </a:pPr>
            <a:r>
              <a:rPr lang="en-US" sz="1800" kern="1200" dirty="0">
                <a:ea typeface="+mn-ea"/>
                <a:cs typeface="+mn-cs"/>
              </a:rPr>
              <a:t>Programme always compliant with BPS requirements  </a:t>
            </a:r>
          </a:p>
        </p:txBody>
      </p:sp>
      <p:pic>
        <p:nvPicPr>
          <p:cNvPr id="5" name="Picture 4">
            <a:extLst>
              <a:ext uri="{FF2B5EF4-FFF2-40B4-BE49-F238E27FC236}">
                <a16:creationId xmlns:a16="http://schemas.microsoft.com/office/drawing/2014/main" id="{47584293-348B-9085-F0D2-9849CF84F666}"/>
              </a:ext>
              <a:ext uri="{C183D7F6-B498-43B3-948B-1728B52AA6E4}">
                <adec:decorative xmlns:adec="http://schemas.microsoft.com/office/drawing/2017/decorative" val="1"/>
              </a:ext>
            </a:extLst>
          </p:cNvPr>
          <p:cNvPicPr>
            <a:picLocks noChangeAspect="1"/>
          </p:cNvPicPr>
          <p:nvPr/>
        </p:nvPicPr>
        <p:blipFill rotWithShape="1">
          <a:blip r:embed="rId2"/>
          <a:srcRect l="8101" r="11806" b="-3"/>
          <a:stretch/>
        </p:blipFill>
        <p:spPr>
          <a:xfrm>
            <a:off x="4572000" y="10"/>
            <a:ext cx="4577118" cy="5143490"/>
          </a:xfrm>
          <a:prstGeom prst="rect">
            <a:avLst/>
          </a:prstGeom>
        </p:spPr>
      </p:pic>
    </p:spTree>
    <p:extLst>
      <p:ext uri="{BB962C8B-B14F-4D97-AF65-F5344CB8AC3E}">
        <p14:creationId xmlns:p14="http://schemas.microsoft.com/office/powerpoint/2010/main" val="301295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8C8A-7C52-4268-AF95-91D5D4208B7C}"/>
              </a:ext>
            </a:extLst>
          </p:cNvPr>
          <p:cNvSpPr>
            <a:spLocks noGrp="1"/>
          </p:cNvSpPr>
          <p:nvPr>
            <p:ph type="title"/>
          </p:nvPr>
        </p:nvSpPr>
        <p:spPr>
          <a:xfrm>
            <a:off x="395534" y="93308"/>
            <a:ext cx="7772400" cy="857250"/>
          </a:xfrm>
        </p:spPr>
        <p:txBody>
          <a:bodyPr/>
          <a:lstStyle/>
          <a:p>
            <a:r>
              <a:rPr lang="en-GB" sz="2400" dirty="0"/>
              <a:t>Modules Y1, and extension in Ys 2 and 3</a:t>
            </a:r>
          </a:p>
        </p:txBody>
      </p:sp>
      <p:graphicFrame>
        <p:nvGraphicFramePr>
          <p:cNvPr id="4" name="Table 4">
            <a:extLst>
              <a:ext uri="{FF2B5EF4-FFF2-40B4-BE49-F238E27FC236}">
                <a16:creationId xmlns:a16="http://schemas.microsoft.com/office/drawing/2014/main" id="{5C6079CC-474F-4C2F-934C-6C03F40A7984}"/>
              </a:ext>
            </a:extLst>
          </p:cNvPr>
          <p:cNvGraphicFramePr>
            <a:graphicFrameLocks noGrp="1"/>
          </p:cNvGraphicFramePr>
          <p:nvPr>
            <p:ph idx="1"/>
            <p:extLst>
              <p:ext uri="{D42A27DB-BD31-4B8C-83A1-F6EECF244321}">
                <p14:modId xmlns:p14="http://schemas.microsoft.com/office/powerpoint/2010/main" val="197214521"/>
              </p:ext>
            </p:extLst>
          </p:nvPr>
        </p:nvGraphicFramePr>
        <p:xfrm>
          <a:off x="384604" y="525080"/>
          <a:ext cx="8291852" cy="3799973"/>
        </p:xfrm>
        <a:graphic>
          <a:graphicData uri="http://schemas.openxmlformats.org/drawingml/2006/table">
            <a:tbl>
              <a:tblPr firstRow="1" bandRow="1">
                <a:tableStyleId>{5C22544A-7EE6-4342-B048-85BDC9FD1C3A}</a:tableStyleId>
              </a:tblPr>
              <a:tblGrid>
                <a:gridCol w="3149644">
                  <a:extLst>
                    <a:ext uri="{9D8B030D-6E8A-4147-A177-3AD203B41FA5}">
                      <a16:colId xmlns:a16="http://schemas.microsoft.com/office/drawing/2014/main" val="1974387913"/>
                    </a:ext>
                  </a:extLst>
                </a:gridCol>
                <a:gridCol w="5142208">
                  <a:extLst>
                    <a:ext uri="{9D8B030D-6E8A-4147-A177-3AD203B41FA5}">
                      <a16:colId xmlns:a16="http://schemas.microsoft.com/office/drawing/2014/main" val="1125285862"/>
                    </a:ext>
                  </a:extLst>
                </a:gridCol>
              </a:tblGrid>
              <a:tr h="421041">
                <a:tc>
                  <a:txBody>
                    <a:bodyPr/>
                    <a:lstStyle/>
                    <a:p>
                      <a:r>
                        <a:rPr lang="en-GB" sz="1400" dirty="0">
                          <a:solidFill>
                            <a:schemeClr val="tx1"/>
                          </a:solidFill>
                        </a:rPr>
                        <a:t>Title - approx.</a:t>
                      </a:r>
                    </a:p>
                  </a:txBody>
                  <a:tcPr/>
                </a:tc>
                <a:tc>
                  <a:txBody>
                    <a:bodyPr/>
                    <a:lstStyle/>
                    <a:p>
                      <a:r>
                        <a:rPr lang="en-GB" sz="1400" dirty="0">
                          <a:solidFill>
                            <a:schemeClr val="tx1"/>
                          </a:solidFill>
                        </a:rPr>
                        <a:t>Content e.g.</a:t>
                      </a:r>
                    </a:p>
                  </a:txBody>
                  <a:tcPr/>
                </a:tc>
                <a:extLst>
                  <a:ext uri="{0D108BD9-81ED-4DB2-BD59-A6C34878D82A}">
                    <a16:rowId xmlns:a16="http://schemas.microsoft.com/office/drawing/2014/main" val="1154547525"/>
                  </a:ext>
                </a:extLst>
              </a:tr>
              <a:tr h="421041">
                <a:tc>
                  <a:txBody>
                    <a:bodyPr/>
                    <a:lstStyle/>
                    <a:p>
                      <a:r>
                        <a:rPr lang="en-GB" sz="1400" b="1" dirty="0">
                          <a:solidFill>
                            <a:schemeClr val="tx1"/>
                          </a:solidFill>
                        </a:rPr>
                        <a:t>Psychology in Professional Practice</a:t>
                      </a:r>
                    </a:p>
                  </a:txBody>
                  <a:tcPr/>
                </a:tc>
                <a:tc>
                  <a:txBody>
                    <a:bodyPr/>
                    <a:lstStyle/>
                    <a:p>
                      <a:r>
                        <a:rPr lang="en-GB" sz="1400" dirty="0">
                          <a:solidFill>
                            <a:schemeClr val="tx1"/>
                          </a:solidFill>
                        </a:rPr>
                        <a:t>Problem-solving models, consultation</a:t>
                      </a:r>
                    </a:p>
                  </a:txBody>
                  <a:tcPr/>
                </a:tc>
                <a:extLst>
                  <a:ext uri="{0D108BD9-81ED-4DB2-BD59-A6C34878D82A}">
                    <a16:rowId xmlns:a16="http://schemas.microsoft.com/office/drawing/2014/main" val="2495089987"/>
                  </a:ext>
                </a:extLst>
              </a:tr>
              <a:tr h="588304">
                <a:tc>
                  <a:txBody>
                    <a:bodyPr/>
                    <a:lstStyle/>
                    <a:p>
                      <a:r>
                        <a:rPr lang="en-GB" sz="1400" b="1" dirty="0">
                          <a:solidFill>
                            <a:schemeClr val="tx1"/>
                          </a:solidFill>
                        </a:rPr>
                        <a:t>Assessment and Intervention</a:t>
                      </a:r>
                    </a:p>
                  </a:txBody>
                  <a:tcPr/>
                </a:tc>
                <a:tc>
                  <a:txBody>
                    <a:bodyPr/>
                    <a:lstStyle/>
                    <a:p>
                      <a:r>
                        <a:rPr lang="en-GB" sz="1400" dirty="0">
                          <a:solidFill>
                            <a:schemeClr val="tx1"/>
                          </a:solidFill>
                        </a:rPr>
                        <a:t>Paradigms in assessment, approaches, therapeutic interventions </a:t>
                      </a:r>
                    </a:p>
                  </a:txBody>
                  <a:tcPr/>
                </a:tc>
                <a:extLst>
                  <a:ext uri="{0D108BD9-81ED-4DB2-BD59-A6C34878D82A}">
                    <a16:rowId xmlns:a16="http://schemas.microsoft.com/office/drawing/2014/main" val="1100706583"/>
                  </a:ext>
                </a:extLst>
              </a:tr>
              <a:tr h="588304">
                <a:tc>
                  <a:txBody>
                    <a:bodyPr/>
                    <a:lstStyle/>
                    <a:p>
                      <a:r>
                        <a:rPr lang="en-GB" sz="1400" b="1" dirty="0">
                          <a:solidFill>
                            <a:schemeClr val="tx1"/>
                          </a:solidFill>
                        </a:rPr>
                        <a:t>Working with Organisations and Communities </a:t>
                      </a:r>
                    </a:p>
                  </a:txBody>
                  <a:tcPr/>
                </a:tc>
                <a:tc>
                  <a:txBody>
                    <a:bodyPr/>
                    <a:lstStyle/>
                    <a:p>
                      <a:r>
                        <a:rPr lang="en-GB" sz="1400" dirty="0">
                          <a:solidFill>
                            <a:schemeClr val="tx1"/>
                          </a:solidFill>
                        </a:rPr>
                        <a:t>Consultancy skills, systems work, Action Research, intervention projects </a:t>
                      </a:r>
                    </a:p>
                  </a:txBody>
                  <a:tcPr/>
                </a:tc>
                <a:extLst>
                  <a:ext uri="{0D108BD9-81ED-4DB2-BD59-A6C34878D82A}">
                    <a16:rowId xmlns:a16="http://schemas.microsoft.com/office/drawing/2014/main" val="1105634805"/>
                  </a:ext>
                </a:extLst>
              </a:tr>
              <a:tr h="421041">
                <a:tc>
                  <a:txBody>
                    <a:bodyPr/>
                    <a:lstStyle/>
                    <a:p>
                      <a:r>
                        <a:rPr lang="en-GB" sz="1400" b="1" dirty="0">
                          <a:solidFill>
                            <a:schemeClr val="tx1"/>
                          </a:solidFill>
                        </a:rPr>
                        <a:t>Complex Individual Needs</a:t>
                      </a:r>
                    </a:p>
                  </a:txBody>
                  <a:tcPr/>
                </a:tc>
                <a:tc>
                  <a:txBody>
                    <a:bodyPr/>
                    <a:lstStyle/>
                    <a:p>
                      <a:r>
                        <a:rPr lang="en-GB" sz="1400" dirty="0">
                          <a:solidFill>
                            <a:schemeClr val="tx1"/>
                          </a:solidFill>
                        </a:rPr>
                        <a:t>Learners with more complex needs </a:t>
                      </a:r>
                    </a:p>
                  </a:txBody>
                  <a:tcPr/>
                </a:tc>
                <a:extLst>
                  <a:ext uri="{0D108BD9-81ED-4DB2-BD59-A6C34878D82A}">
                    <a16:rowId xmlns:a16="http://schemas.microsoft.com/office/drawing/2014/main" val="310659836"/>
                  </a:ext>
                </a:extLst>
              </a:tr>
              <a:tr h="421041">
                <a:tc>
                  <a:txBody>
                    <a:bodyPr/>
                    <a:lstStyle/>
                    <a:p>
                      <a:r>
                        <a:rPr lang="en-GB" sz="1400" b="1" dirty="0">
                          <a:solidFill>
                            <a:schemeClr val="tx1"/>
                          </a:solidFill>
                        </a:rPr>
                        <a:t>Research: philosophy</a:t>
                      </a:r>
                    </a:p>
                  </a:txBody>
                  <a:tcPr/>
                </a:tc>
                <a:tc>
                  <a:txBody>
                    <a:bodyPr/>
                    <a:lstStyle/>
                    <a:p>
                      <a:r>
                        <a:rPr lang="en-GB" sz="1400" dirty="0">
                          <a:solidFill>
                            <a:schemeClr val="tx1"/>
                          </a:solidFill>
                        </a:rPr>
                        <a:t>Underpinnings to research paradigms</a:t>
                      </a:r>
                    </a:p>
                  </a:txBody>
                  <a:tcPr/>
                </a:tc>
                <a:extLst>
                  <a:ext uri="{0D108BD9-81ED-4DB2-BD59-A6C34878D82A}">
                    <a16:rowId xmlns:a16="http://schemas.microsoft.com/office/drawing/2014/main" val="2155200831"/>
                  </a:ext>
                </a:extLst>
              </a:tr>
              <a:tr h="421041">
                <a:tc>
                  <a:txBody>
                    <a:bodyPr/>
                    <a:lstStyle/>
                    <a:p>
                      <a:r>
                        <a:rPr lang="en-GB" sz="1400" b="1" dirty="0">
                          <a:solidFill>
                            <a:schemeClr val="tx1"/>
                          </a:solidFill>
                        </a:rPr>
                        <a:t>Research: design </a:t>
                      </a:r>
                    </a:p>
                  </a:txBody>
                  <a:tcPr/>
                </a:tc>
                <a:tc>
                  <a:txBody>
                    <a:bodyPr/>
                    <a:lstStyle/>
                    <a:p>
                      <a:r>
                        <a:rPr lang="en-GB" sz="1400" dirty="0">
                          <a:solidFill>
                            <a:schemeClr val="tx1"/>
                          </a:solidFill>
                        </a:rPr>
                        <a:t>Development of research in practice </a:t>
                      </a:r>
                    </a:p>
                  </a:txBody>
                  <a:tcPr/>
                </a:tc>
                <a:extLst>
                  <a:ext uri="{0D108BD9-81ED-4DB2-BD59-A6C34878D82A}">
                    <a16:rowId xmlns:a16="http://schemas.microsoft.com/office/drawing/2014/main" val="2467505481"/>
                  </a:ext>
                </a:extLst>
              </a:tr>
              <a:tr h="421041">
                <a:tc>
                  <a:txBody>
                    <a:bodyPr/>
                    <a:lstStyle/>
                    <a:p>
                      <a:r>
                        <a:rPr lang="en-GB" sz="1400" b="1" dirty="0">
                          <a:solidFill>
                            <a:schemeClr val="tx1"/>
                          </a:solidFill>
                        </a:rPr>
                        <a:t>Research: qualitative methods</a:t>
                      </a:r>
                    </a:p>
                  </a:txBody>
                  <a:tcPr/>
                </a:tc>
                <a:tc>
                  <a:txBody>
                    <a:bodyPr/>
                    <a:lstStyle/>
                    <a:p>
                      <a:r>
                        <a:rPr lang="en-GB" sz="1400" dirty="0">
                          <a:solidFill>
                            <a:schemeClr val="tx1"/>
                          </a:solidFill>
                        </a:rPr>
                        <a:t>Development of skills in data collection</a:t>
                      </a:r>
                    </a:p>
                  </a:txBody>
                  <a:tcPr/>
                </a:tc>
                <a:extLst>
                  <a:ext uri="{0D108BD9-81ED-4DB2-BD59-A6C34878D82A}">
                    <a16:rowId xmlns:a16="http://schemas.microsoft.com/office/drawing/2014/main" val="3107241106"/>
                  </a:ext>
                </a:extLst>
              </a:tr>
            </a:tbl>
          </a:graphicData>
        </a:graphic>
      </p:graphicFrame>
    </p:spTree>
    <p:extLst>
      <p:ext uri="{BB962C8B-B14F-4D97-AF65-F5344CB8AC3E}">
        <p14:creationId xmlns:p14="http://schemas.microsoft.com/office/powerpoint/2010/main" val="111414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650FE-DF38-426E-86F6-862262F6AE0D}"/>
              </a:ext>
            </a:extLst>
          </p:cNvPr>
          <p:cNvSpPr>
            <a:spLocks noGrp="1"/>
          </p:cNvSpPr>
          <p:nvPr>
            <p:ph type="title"/>
          </p:nvPr>
        </p:nvSpPr>
        <p:spPr>
          <a:xfrm>
            <a:off x="387097" y="267494"/>
            <a:ext cx="7772400" cy="360040"/>
          </a:xfrm>
        </p:spPr>
        <p:txBody>
          <a:bodyPr/>
          <a:lstStyle/>
          <a:p>
            <a:r>
              <a:rPr lang="en-GB" dirty="0"/>
              <a:t>Modules</a:t>
            </a:r>
          </a:p>
        </p:txBody>
      </p:sp>
      <p:sp>
        <p:nvSpPr>
          <p:cNvPr id="3" name="Content Placeholder 2">
            <a:extLst>
              <a:ext uri="{FF2B5EF4-FFF2-40B4-BE49-F238E27FC236}">
                <a16:creationId xmlns:a16="http://schemas.microsoft.com/office/drawing/2014/main" id="{EE02127D-4D99-4129-ACF5-6A7234FD2112}"/>
              </a:ext>
            </a:extLst>
          </p:cNvPr>
          <p:cNvSpPr>
            <a:spLocks noGrp="1"/>
          </p:cNvSpPr>
          <p:nvPr>
            <p:ph idx="1"/>
          </p:nvPr>
        </p:nvSpPr>
        <p:spPr>
          <a:xfrm>
            <a:off x="387097" y="1059582"/>
            <a:ext cx="7772400" cy="3030041"/>
          </a:xfrm>
        </p:spPr>
        <p:txBody>
          <a:bodyPr/>
          <a:lstStyle/>
          <a:p>
            <a:r>
              <a:rPr lang="en-GB" sz="1800" dirty="0"/>
              <a:t>Cover and </a:t>
            </a:r>
            <a:r>
              <a:rPr lang="en-GB" sz="1800" b="1" i="1" dirty="0"/>
              <a:t>link</a:t>
            </a:r>
            <a:r>
              <a:rPr lang="en-GB" sz="1800" dirty="0"/>
              <a:t> all aspects of </a:t>
            </a:r>
            <a:r>
              <a:rPr lang="en-GB" sz="1800" b="1" dirty="0">
                <a:solidFill>
                  <a:srgbClr val="0070C0"/>
                </a:solidFill>
              </a:rPr>
              <a:t>practice</a:t>
            </a:r>
            <a:r>
              <a:rPr lang="en-GB" sz="1800" dirty="0"/>
              <a:t> and </a:t>
            </a:r>
            <a:r>
              <a:rPr lang="en-GB" sz="1800" b="1" dirty="0">
                <a:solidFill>
                  <a:srgbClr val="0070C0"/>
                </a:solidFill>
              </a:rPr>
              <a:t>theory</a:t>
            </a:r>
            <a:r>
              <a:rPr lang="en-GB" sz="1800" dirty="0"/>
              <a:t> </a:t>
            </a:r>
          </a:p>
          <a:p>
            <a:endParaRPr lang="en-GB" sz="1800" dirty="0"/>
          </a:p>
          <a:p>
            <a:r>
              <a:rPr lang="en-GB" sz="1800" dirty="0"/>
              <a:t>A broad range of theories and approaches</a:t>
            </a:r>
          </a:p>
          <a:p>
            <a:pPr marL="0" indent="0">
              <a:buNone/>
            </a:pPr>
            <a:endParaRPr lang="en-GB" sz="1800" dirty="0"/>
          </a:p>
          <a:p>
            <a:r>
              <a:rPr lang="en-GB" sz="1800" dirty="0"/>
              <a:t>In the training process, trainees to begin to construct themselves as practitioners </a:t>
            </a:r>
          </a:p>
          <a:p>
            <a:endParaRPr lang="en-GB" sz="1800" dirty="0"/>
          </a:p>
          <a:p>
            <a:r>
              <a:rPr lang="en-GB" sz="1800" i="1" dirty="0"/>
              <a:t>We aim to help you to explore your values, and develop critical reflection and challenge, to help you to practice in an informed way</a:t>
            </a:r>
          </a:p>
        </p:txBody>
      </p:sp>
    </p:spTree>
    <p:extLst>
      <p:ext uri="{BB962C8B-B14F-4D97-AF65-F5344CB8AC3E}">
        <p14:creationId xmlns:p14="http://schemas.microsoft.com/office/powerpoint/2010/main" val="297532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7CF6-D89D-4F92-BFD6-3F7D97363ED8}"/>
              </a:ext>
            </a:extLst>
          </p:cNvPr>
          <p:cNvSpPr>
            <a:spLocks noGrp="1"/>
          </p:cNvSpPr>
          <p:nvPr>
            <p:ph type="title"/>
          </p:nvPr>
        </p:nvSpPr>
        <p:spPr/>
        <p:txBody>
          <a:bodyPr/>
          <a:lstStyle/>
          <a:p>
            <a:r>
              <a:rPr lang="en-GB" dirty="0"/>
              <a:t>Placements </a:t>
            </a:r>
          </a:p>
        </p:txBody>
      </p:sp>
      <p:graphicFrame>
        <p:nvGraphicFramePr>
          <p:cNvPr id="4" name="Table 4">
            <a:extLst>
              <a:ext uri="{FF2B5EF4-FFF2-40B4-BE49-F238E27FC236}">
                <a16:creationId xmlns:a16="http://schemas.microsoft.com/office/drawing/2014/main" id="{C9B84FD5-0FD8-44E4-9C59-16E8C43EAB50}"/>
              </a:ext>
            </a:extLst>
          </p:cNvPr>
          <p:cNvGraphicFramePr>
            <a:graphicFrameLocks noGrp="1"/>
          </p:cNvGraphicFramePr>
          <p:nvPr>
            <p:ph idx="1"/>
            <p:extLst>
              <p:ext uri="{D42A27DB-BD31-4B8C-83A1-F6EECF244321}">
                <p14:modId xmlns:p14="http://schemas.microsoft.com/office/powerpoint/2010/main" val="4153194754"/>
              </p:ext>
            </p:extLst>
          </p:nvPr>
        </p:nvGraphicFramePr>
        <p:xfrm>
          <a:off x="395288" y="1059582"/>
          <a:ext cx="8425184" cy="2943760"/>
        </p:xfrm>
        <a:graphic>
          <a:graphicData uri="http://schemas.openxmlformats.org/drawingml/2006/table">
            <a:tbl>
              <a:tblPr firstRow="1" bandRow="1">
                <a:tableStyleId>{D27102A9-8310-4765-A935-A1911B00CA55}</a:tableStyleId>
              </a:tblPr>
              <a:tblGrid>
                <a:gridCol w="780826">
                  <a:extLst>
                    <a:ext uri="{9D8B030D-6E8A-4147-A177-3AD203B41FA5}">
                      <a16:colId xmlns:a16="http://schemas.microsoft.com/office/drawing/2014/main" val="3034446157"/>
                    </a:ext>
                  </a:extLst>
                </a:gridCol>
                <a:gridCol w="1605251">
                  <a:extLst>
                    <a:ext uri="{9D8B030D-6E8A-4147-A177-3AD203B41FA5}">
                      <a16:colId xmlns:a16="http://schemas.microsoft.com/office/drawing/2014/main" val="1867747019"/>
                    </a:ext>
                  </a:extLst>
                </a:gridCol>
                <a:gridCol w="1907259">
                  <a:extLst>
                    <a:ext uri="{9D8B030D-6E8A-4147-A177-3AD203B41FA5}">
                      <a16:colId xmlns:a16="http://schemas.microsoft.com/office/drawing/2014/main" val="1586031536"/>
                    </a:ext>
                  </a:extLst>
                </a:gridCol>
                <a:gridCol w="4131848">
                  <a:extLst>
                    <a:ext uri="{9D8B030D-6E8A-4147-A177-3AD203B41FA5}">
                      <a16:colId xmlns:a16="http://schemas.microsoft.com/office/drawing/2014/main" val="2098712939"/>
                    </a:ext>
                  </a:extLst>
                </a:gridCol>
              </a:tblGrid>
              <a:tr h="413953">
                <a:tc>
                  <a:txBody>
                    <a:bodyPr/>
                    <a:lstStyle/>
                    <a:p>
                      <a:r>
                        <a:rPr lang="en-GB" dirty="0"/>
                        <a:t>Year</a:t>
                      </a:r>
                    </a:p>
                  </a:txBody>
                  <a:tcPr/>
                </a:tc>
                <a:tc>
                  <a:txBody>
                    <a:bodyPr/>
                    <a:lstStyle/>
                    <a:p>
                      <a:r>
                        <a:rPr lang="en-GB" dirty="0"/>
                        <a:t>Length</a:t>
                      </a:r>
                    </a:p>
                  </a:txBody>
                  <a:tcPr/>
                </a:tc>
                <a:tc>
                  <a:txBody>
                    <a:bodyPr/>
                    <a:lstStyle/>
                    <a:p>
                      <a:r>
                        <a:rPr lang="en-GB" dirty="0"/>
                        <a:t>Location</a:t>
                      </a:r>
                    </a:p>
                  </a:txBody>
                  <a:tcPr/>
                </a:tc>
                <a:tc>
                  <a:txBody>
                    <a:bodyPr/>
                    <a:lstStyle/>
                    <a:p>
                      <a:r>
                        <a:rPr lang="en-GB" dirty="0"/>
                        <a:t>Focus </a:t>
                      </a:r>
                    </a:p>
                  </a:txBody>
                  <a:tcPr/>
                </a:tc>
                <a:extLst>
                  <a:ext uri="{0D108BD9-81ED-4DB2-BD59-A6C34878D82A}">
                    <a16:rowId xmlns:a16="http://schemas.microsoft.com/office/drawing/2014/main" val="2502489051"/>
                  </a:ext>
                </a:extLst>
              </a:tr>
              <a:tr h="646447">
                <a:tc>
                  <a:txBody>
                    <a:bodyPr/>
                    <a:lstStyle/>
                    <a:p>
                      <a:r>
                        <a:rPr lang="en-GB" sz="1600" dirty="0"/>
                        <a:t>1</a:t>
                      </a:r>
                    </a:p>
                  </a:txBody>
                  <a:tcPr/>
                </a:tc>
                <a:tc>
                  <a:txBody>
                    <a:bodyPr/>
                    <a:lstStyle/>
                    <a:p>
                      <a:r>
                        <a:rPr lang="en-GB" sz="1600" dirty="0"/>
                        <a:t>FWA &amp; FWB </a:t>
                      </a:r>
                    </a:p>
                    <a:p>
                      <a:r>
                        <a:rPr lang="en-GB" sz="1600" dirty="0"/>
                        <a:t>~ 60 days</a:t>
                      </a:r>
                    </a:p>
                    <a:p>
                      <a:endParaRPr lang="en-GB" sz="1600" dirty="0"/>
                    </a:p>
                  </a:txBody>
                  <a:tcPr/>
                </a:tc>
                <a:tc>
                  <a:txBody>
                    <a:bodyPr/>
                    <a:lstStyle/>
                    <a:p>
                      <a:r>
                        <a:rPr lang="en-GB" sz="1600" dirty="0"/>
                        <a:t>West Midlands usually</a:t>
                      </a:r>
                    </a:p>
                  </a:txBody>
                  <a:tcPr/>
                </a:tc>
                <a:tc>
                  <a:txBody>
                    <a:bodyPr/>
                    <a:lstStyle/>
                    <a:p>
                      <a:r>
                        <a:rPr lang="en-GB" sz="1600" dirty="0"/>
                        <a:t>Core skills, foundational learning</a:t>
                      </a:r>
                    </a:p>
                  </a:txBody>
                  <a:tcPr/>
                </a:tc>
                <a:extLst>
                  <a:ext uri="{0D108BD9-81ED-4DB2-BD59-A6C34878D82A}">
                    <a16:rowId xmlns:a16="http://schemas.microsoft.com/office/drawing/2014/main" val="2528836430"/>
                  </a:ext>
                </a:extLst>
              </a:tr>
              <a:tr h="646447">
                <a:tc>
                  <a:txBody>
                    <a:bodyPr/>
                    <a:lstStyle/>
                    <a:p>
                      <a:r>
                        <a:rPr lang="en-GB" sz="1600" dirty="0"/>
                        <a:t>2</a:t>
                      </a:r>
                    </a:p>
                  </a:txBody>
                  <a:tcPr/>
                </a:tc>
                <a:tc>
                  <a:txBody>
                    <a:bodyPr/>
                    <a:lstStyle/>
                    <a:p>
                      <a:r>
                        <a:rPr lang="en-GB" sz="1600" dirty="0"/>
                        <a:t>130 days</a:t>
                      </a:r>
                    </a:p>
                  </a:txBody>
                  <a:tcPr/>
                </a:tc>
                <a:tc>
                  <a:txBody>
                    <a:bodyPr/>
                    <a:lstStyle/>
                    <a:p>
                      <a:r>
                        <a:rPr lang="en-GB" sz="1600" dirty="0"/>
                        <a:t>WM or Consortium*</a:t>
                      </a:r>
                    </a:p>
                  </a:txBody>
                  <a:tcPr/>
                </a:tc>
                <a:tc>
                  <a:txBody>
                    <a:bodyPr/>
                    <a:lstStyle/>
                    <a:p>
                      <a:r>
                        <a:rPr lang="en-GB" sz="1600" dirty="0"/>
                        <a:t>Extending skills, building familiarity with EPS demands and contexts</a:t>
                      </a:r>
                    </a:p>
                  </a:txBody>
                  <a:tcPr/>
                </a:tc>
                <a:extLst>
                  <a:ext uri="{0D108BD9-81ED-4DB2-BD59-A6C34878D82A}">
                    <a16:rowId xmlns:a16="http://schemas.microsoft.com/office/drawing/2014/main" val="1137385967"/>
                  </a:ext>
                </a:extLst>
              </a:tr>
              <a:tr h="646447">
                <a:tc>
                  <a:txBody>
                    <a:bodyPr/>
                    <a:lstStyle/>
                    <a:p>
                      <a:r>
                        <a:rPr lang="en-GB" sz="1600" dirty="0"/>
                        <a:t>3</a:t>
                      </a:r>
                    </a:p>
                  </a:txBody>
                  <a:tcPr/>
                </a:tc>
                <a:tc>
                  <a:txBody>
                    <a:bodyPr/>
                    <a:lstStyle/>
                    <a:p>
                      <a:r>
                        <a:rPr lang="en-GB" sz="1600" dirty="0"/>
                        <a:t>130 days</a:t>
                      </a:r>
                    </a:p>
                    <a:p>
                      <a:endParaRPr lang="en-GB" sz="1600" dirty="0"/>
                    </a:p>
                  </a:txBody>
                  <a:tcPr/>
                </a:tc>
                <a:tc>
                  <a:txBody>
                    <a:bodyPr/>
                    <a:lstStyle/>
                    <a:p>
                      <a:r>
                        <a:rPr lang="en-GB" sz="1600" dirty="0"/>
                        <a:t>WM or Consortium</a:t>
                      </a:r>
                    </a:p>
                  </a:txBody>
                  <a:tcPr/>
                </a:tc>
                <a:tc>
                  <a:txBody>
                    <a:bodyPr/>
                    <a:lstStyle/>
                    <a:p>
                      <a:r>
                        <a:rPr lang="en-GB" sz="1600" dirty="0"/>
                        <a:t>Consolidation, fluency, towards reaching competencies. </a:t>
                      </a:r>
                    </a:p>
                  </a:txBody>
                  <a:tcPr/>
                </a:tc>
                <a:extLst>
                  <a:ext uri="{0D108BD9-81ED-4DB2-BD59-A6C34878D82A}">
                    <a16:rowId xmlns:a16="http://schemas.microsoft.com/office/drawing/2014/main" val="2738718107"/>
                  </a:ext>
                </a:extLst>
              </a:tr>
              <a:tr h="413953">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6631084"/>
                  </a:ext>
                </a:extLst>
              </a:tr>
            </a:tbl>
          </a:graphicData>
        </a:graphic>
      </p:graphicFrame>
    </p:spTree>
    <p:extLst>
      <p:ext uri="{BB962C8B-B14F-4D97-AF65-F5344CB8AC3E}">
        <p14:creationId xmlns:p14="http://schemas.microsoft.com/office/powerpoint/2010/main" val="2930914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966E-FE9D-4136-BC89-0E4953E4C94E}"/>
              </a:ext>
            </a:extLst>
          </p:cNvPr>
          <p:cNvSpPr>
            <a:spLocks noGrp="1"/>
          </p:cNvSpPr>
          <p:nvPr>
            <p:ph type="title"/>
          </p:nvPr>
        </p:nvSpPr>
        <p:spPr/>
        <p:txBody>
          <a:bodyPr/>
          <a:lstStyle/>
          <a:p>
            <a:r>
              <a:rPr lang="en-GB" dirty="0"/>
              <a:t>Research </a:t>
            </a:r>
          </a:p>
        </p:txBody>
      </p:sp>
      <p:graphicFrame>
        <p:nvGraphicFramePr>
          <p:cNvPr id="4" name="Table 4">
            <a:extLst>
              <a:ext uri="{FF2B5EF4-FFF2-40B4-BE49-F238E27FC236}">
                <a16:creationId xmlns:a16="http://schemas.microsoft.com/office/drawing/2014/main" id="{A03C4C6D-C9B6-469C-9A0A-6F1F5B422194}"/>
              </a:ext>
            </a:extLst>
          </p:cNvPr>
          <p:cNvGraphicFramePr>
            <a:graphicFrameLocks noGrp="1"/>
          </p:cNvGraphicFramePr>
          <p:nvPr>
            <p:ph idx="1"/>
            <p:extLst>
              <p:ext uri="{D42A27DB-BD31-4B8C-83A1-F6EECF244321}">
                <p14:modId xmlns:p14="http://schemas.microsoft.com/office/powerpoint/2010/main" val="2022178934"/>
              </p:ext>
            </p:extLst>
          </p:nvPr>
        </p:nvGraphicFramePr>
        <p:xfrm>
          <a:off x="395288" y="1059582"/>
          <a:ext cx="7772400" cy="3500810"/>
        </p:xfrm>
        <a:graphic>
          <a:graphicData uri="http://schemas.openxmlformats.org/drawingml/2006/table">
            <a:tbl>
              <a:tblPr firstRow="1" bandRow="1">
                <a:tableStyleId>{18603FDC-E32A-4AB5-989C-0864C3EAD2B8}</a:tableStyleId>
              </a:tblPr>
              <a:tblGrid>
                <a:gridCol w="648320">
                  <a:extLst>
                    <a:ext uri="{9D8B030D-6E8A-4147-A177-3AD203B41FA5}">
                      <a16:colId xmlns:a16="http://schemas.microsoft.com/office/drawing/2014/main" val="1339730037"/>
                    </a:ext>
                  </a:extLst>
                </a:gridCol>
                <a:gridCol w="3528392">
                  <a:extLst>
                    <a:ext uri="{9D8B030D-6E8A-4147-A177-3AD203B41FA5}">
                      <a16:colId xmlns:a16="http://schemas.microsoft.com/office/drawing/2014/main" val="3057168153"/>
                    </a:ext>
                  </a:extLst>
                </a:gridCol>
                <a:gridCol w="3595688">
                  <a:extLst>
                    <a:ext uri="{9D8B030D-6E8A-4147-A177-3AD203B41FA5}">
                      <a16:colId xmlns:a16="http://schemas.microsoft.com/office/drawing/2014/main" val="2016158082"/>
                    </a:ext>
                  </a:extLst>
                </a:gridCol>
              </a:tblGrid>
              <a:tr h="432048">
                <a:tc>
                  <a:txBody>
                    <a:bodyPr/>
                    <a:lstStyle/>
                    <a:p>
                      <a:r>
                        <a:rPr lang="en-GB" dirty="0"/>
                        <a:t>Y</a:t>
                      </a:r>
                    </a:p>
                  </a:txBody>
                  <a:tcPr/>
                </a:tc>
                <a:tc>
                  <a:txBody>
                    <a:bodyPr/>
                    <a:lstStyle/>
                    <a:p>
                      <a:r>
                        <a:rPr lang="en-GB" sz="1600" dirty="0"/>
                        <a:t>Component </a:t>
                      </a:r>
                    </a:p>
                  </a:txBody>
                  <a:tcPr/>
                </a:tc>
                <a:tc>
                  <a:txBody>
                    <a:bodyPr/>
                    <a:lstStyle/>
                    <a:p>
                      <a:r>
                        <a:rPr lang="en-GB" dirty="0"/>
                        <a:t>Supports… </a:t>
                      </a:r>
                    </a:p>
                  </a:txBody>
                  <a:tcPr/>
                </a:tc>
                <a:extLst>
                  <a:ext uri="{0D108BD9-81ED-4DB2-BD59-A6C34878D82A}">
                    <a16:rowId xmlns:a16="http://schemas.microsoft.com/office/drawing/2014/main" val="3128464468"/>
                  </a:ext>
                </a:extLst>
              </a:tr>
              <a:tr h="559459">
                <a:tc>
                  <a:txBody>
                    <a:bodyPr/>
                    <a:lstStyle/>
                    <a:p>
                      <a:r>
                        <a:rPr lang="en-GB" dirty="0"/>
                        <a:t>1</a:t>
                      </a:r>
                    </a:p>
                  </a:txBody>
                  <a:tcPr/>
                </a:tc>
                <a:tc>
                  <a:txBody>
                    <a:bodyPr/>
                    <a:lstStyle/>
                    <a:p>
                      <a:r>
                        <a:rPr lang="en-GB" sz="1600" dirty="0"/>
                        <a:t>Research modules</a:t>
                      </a:r>
                    </a:p>
                  </a:txBody>
                  <a:tcPr/>
                </a:tc>
                <a:tc>
                  <a:txBody>
                    <a:bodyPr/>
                    <a:lstStyle/>
                    <a:p>
                      <a:r>
                        <a:rPr lang="en-GB" dirty="0"/>
                        <a:t>Core research knowledge and skills: planning</a:t>
                      </a:r>
                    </a:p>
                    <a:p>
                      <a:endParaRPr lang="en-GB" dirty="0"/>
                    </a:p>
                  </a:txBody>
                  <a:tcPr/>
                </a:tc>
                <a:extLst>
                  <a:ext uri="{0D108BD9-81ED-4DB2-BD59-A6C34878D82A}">
                    <a16:rowId xmlns:a16="http://schemas.microsoft.com/office/drawing/2014/main" val="842796366"/>
                  </a:ext>
                </a:extLst>
              </a:tr>
              <a:tr h="965642">
                <a:tc>
                  <a:txBody>
                    <a:bodyPr/>
                    <a:lstStyle/>
                    <a:p>
                      <a:r>
                        <a:rPr lang="en-GB"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Main thesis (Vol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r>
                        <a:rPr lang="en-GB" sz="1600" dirty="0"/>
                        <a:t>Professional Practice Reports (Vol 2)</a:t>
                      </a:r>
                    </a:p>
                  </a:txBody>
                  <a:tcPr/>
                </a:tc>
                <a:tc>
                  <a:txBody>
                    <a:bodyPr/>
                    <a:lstStyle/>
                    <a:p>
                      <a:r>
                        <a:rPr lang="en-GB" dirty="0"/>
                        <a:t>Plan thesis, </a:t>
                      </a:r>
                      <a:r>
                        <a:rPr lang="en-GB" u="sng" dirty="0">
                          <a:solidFill>
                            <a:schemeClr val="tx1"/>
                          </a:solidFill>
                        </a:rPr>
                        <a:t>student-led choice</a:t>
                      </a:r>
                    </a:p>
                    <a:p>
                      <a:endParaRPr lang="en-GB" dirty="0"/>
                    </a:p>
                    <a:p>
                      <a:r>
                        <a:rPr lang="en-GB" dirty="0"/>
                        <a:t>PPRs draw on professional practice </a:t>
                      </a:r>
                    </a:p>
                  </a:txBody>
                  <a:tcPr/>
                </a:tc>
                <a:extLst>
                  <a:ext uri="{0D108BD9-81ED-4DB2-BD59-A6C34878D82A}">
                    <a16:rowId xmlns:a16="http://schemas.microsoft.com/office/drawing/2014/main" val="2572215460"/>
                  </a:ext>
                </a:extLst>
              </a:tr>
              <a:tr h="965642">
                <a:tc>
                  <a:txBody>
                    <a:bodyPr/>
                    <a:lstStyle/>
                    <a:p>
                      <a:r>
                        <a:rPr lang="en-GB"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Main thesis (Vol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r>
                        <a:rPr lang="en-GB" sz="1600" dirty="0"/>
                        <a:t>Professional Practice Reports (Vol 2</a:t>
                      </a:r>
                    </a:p>
                  </a:txBody>
                  <a:tcPr/>
                </a:tc>
                <a:tc>
                  <a:txBody>
                    <a:bodyPr/>
                    <a:lstStyle/>
                    <a:p>
                      <a:r>
                        <a:rPr lang="en-GB" dirty="0"/>
                        <a:t>Incremental growth in skills</a:t>
                      </a:r>
                    </a:p>
                    <a:p>
                      <a:endParaRPr lang="en-GB" dirty="0"/>
                    </a:p>
                    <a:p>
                      <a:r>
                        <a:rPr lang="en-GB" dirty="0"/>
                        <a:t>Completion!</a:t>
                      </a:r>
                    </a:p>
                  </a:txBody>
                  <a:tcPr/>
                </a:tc>
                <a:extLst>
                  <a:ext uri="{0D108BD9-81ED-4DB2-BD59-A6C34878D82A}">
                    <a16:rowId xmlns:a16="http://schemas.microsoft.com/office/drawing/2014/main" val="2436367076"/>
                  </a:ext>
                </a:extLst>
              </a:tr>
            </a:tbl>
          </a:graphicData>
        </a:graphic>
      </p:graphicFrame>
    </p:spTree>
    <p:extLst>
      <p:ext uri="{BB962C8B-B14F-4D97-AF65-F5344CB8AC3E}">
        <p14:creationId xmlns:p14="http://schemas.microsoft.com/office/powerpoint/2010/main" val="409329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A3B1-61D4-4C8A-BC99-11C92C2AA78C}"/>
              </a:ext>
            </a:extLst>
          </p:cNvPr>
          <p:cNvSpPr>
            <a:spLocks noGrp="1"/>
          </p:cNvSpPr>
          <p:nvPr>
            <p:ph type="title"/>
          </p:nvPr>
        </p:nvSpPr>
        <p:spPr/>
        <p:txBody>
          <a:bodyPr/>
          <a:lstStyle/>
          <a:p>
            <a:r>
              <a:rPr lang="en-GB" dirty="0"/>
              <a:t>Assessments</a:t>
            </a:r>
          </a:p>
        </p:txBody>
      </p:sp>
      <p:graphicFrame>
        <p:nvGraphicFramePr>
          <p:cNvPr id="4" name="Table 4">
            <a:extLst>
              <a:ext uri="{FF2B5EF4-FFF2-40B4-BE49-F238E27FC236}">
                <a16:creationId xmlns:a16="http://schemas.microsoft.com/office/drawing/2014/main" id="{5A8DCEC6-9354-439C-B8A9-399603EE7EB5}"/>
              </a:ext>
            </a:extLst>
          </p:cNvPr>
          <p:cNvGraphicFramePr>
            <a:graphicFrameLocks noGrp="1"/>
          </p:cNvGraphicFramePr>
          <p:nvPr>
            <p:ph idx="1"/>
            <p:extLst>
              <p:ext uri="{D42A27DB-BD31-4B8C-83A1-F6EECF244321}">
                <p14:modId xmlns:p14="http://schemas.microsoft.com/office/powerpoint/2010/main" val="891619162"/>
              </p:ext>
            </p:extLst>
          </p:nvPr>
        </p:nvGraphicFramePr>
        <p:xfrm>
          <a:off x="405776" y="1106170"/>
          <a:ext cx="7772400" cy="2936240"/>
        </p:xfrm>
        <a:graphic>
          <a:graphicData uri="http://schemas.openxmlformats.org/drawingml/2006/table">
            <a:tbl>
              <a:tblPr firstRow="1" lastRow="1" bandRow="1">
                <a:tableStyleId>{18603FDC-E32A-4AB5-989C-0864C3EAD2B8}</a:tableStyleId>
              </a:tblPr>
              <a:tblGrid>
                <a:gridCol w="792336">
                  <a:extLst>
                    <a:ext uri="{9D8B030D-6E8A-4147-A177-3AD203B41FA5}">
                      <a16:colId xmlns:a16="http://schemas.microsoft.com/office/drawing/2014/main" val="1769824882"/>
                    </a:ext>
                  </a:extLst>
                </a:gridCol>
                <a:gridCol w="1584176">
                  <a:extLst>
                    <a:ext uri="{9D8B030D-6E8A-4147-A177-3AD203B41FA5}">
                      <a16:colId xmlns:a16="http://schemas.microsoft.com/office/drawing/2014/main" val="928350131"/>
                    </a:ext>
                  </a:extLst>
                </a:gridCol>
                <a:gridCol w="2232248">
                  <a:extLst>
                    <a:ext uri="{9D8B030D-6E8A-4147-A177-3AD203B41FA5}">
                      <a16:colId xmlns:a16="http://schemas.microsoft.com/office/drawing/2014/main" val="2685213536"/>
                    </a:ext>
                  </a:extLst>
                </a:gridCol>
                <a:gridCol w="3163640">
                  <a:extLst>
                    <a:ext uri="{9D8B030D-6E8A-4147-A177-3AD203B41FA5}">
                      <a16:colId xmlns:a16="http://schemas.microsoft.com/office/drawing/2014/main" val="4185352311"/>
                    </a:ext>
                  </a:extLst>
                </a:gridCol>
              </a:tblGrid>
              <a:tr h="370840">
                <a:tc>
                  <a:txBody>
                    <a:bodyPr/>
                    <a:lstStyle/>
                    <a:p>
                      <a:endParaRPr lang="en-GB" dirty="0"/>
                    </a:p>
                  </a:txBody>
                  <a:tcPr/>
                </a:tc>
                <a:tc>
                  <a:txBody>
                    <a:bodyPr/>
                    <a:lstStyle/>
                    <a:p>
                      <a:r>
                        <a:rPr lang="en-GB" dirty="0"/>
                        <a:t>Modular learning </a:t>
                      </a:r>
                    </a:p>
                  </a:txBody>
                  <a:tcPr/>
                </a:tc>
                <a:tc>
                  <a:txBody>
                    <a:bodyPr/>
                    <a:lstStyle/>
                    <a:p>
                      <a:r>
                        <a:rPr lang="en-GB" dirty="0"/>
                        <a:t>Placement learning</a:t>
                      </a:r>
                    </a:p>
                  </a:txBody>
                  <a:tcPr/>
                </a:tc>
                <a:tc>
                  <a:txBody>
                    <a:bodyPr/>
                    <a:lstStyle/>
                    <a:p>
                      <a:r>
                        <a:rPr lang="en-GB" dirty="0"/>
                        <a:t> Research learning</a:t>
                      </a:r>
                    </a:p>
                  </a:txBody>
                  <a:tcPr/>
                </a:tc>
                <a:extLst>
                  <a:ext uri="{0D108BD9-81ED-4DB2-BD59-A6C34878D82A}">
                    <a16:rowId xmlns:a16="http://schemas.microsoft.com/office/drawing/2014/main" val="2135879651"/>
                  </a:ext>
                </a:extLst>
              </a:tr>
              <a:tr h="370840">
                <a:tc>
                  <a:txBody>
                    <a:bodyPr/>
                    <a:lstStyle/>
                    <a:p>
                      <a:r>
                        <a:rPr lang="en-GB" dirty="0"/>
                        <a:t>Y1</a:t>
                      </a:r>
                    </a:p>
                  </a:txBody>
                  <a:tcPr/>
                </a:tc>
                <a:tc>
                  <a:txBody>
                    <a:bodyPr/>
                    <a:lstStyle/>
                    <a:p>
                      <a:r>
                        <a:rPr lang="en-GB" dirty="0"/>
                        <a:t>Assignments</a:t>
                      </a:r>
                    </a:p>
                  </a:txBody>
                  <a:tcPr/>
                </a:tc>
                <a:tc>
                  <a:txBody>
                    <a:bodyPr/>
                    <a:lstStyle/>
                    <a:p>
                      <a:r>
                        <a:rPr lang="en-GB" dirty="0"/>
                        <a:t>Portfolio</a:t>
                      </a:r>
                    </a:p>
                  </a:txBody>
                  <a:tcPr/>
                </a:tc>
                <a:tc>
                  <a:txBody>
                    <a:bodyPr/>
                    <a:lstStyle/>
                    <a:p>
                      <a:r>
                        <a:rPr lang="en-GB" dirty="0"/>
                        <a:t>Assignments</a:t>
                      </a:r>
                    </a:p>
                  </a:txBody>
                  <a:tcPr/>
                </a:tc>
                <a:extLst>
                  <a:ext uri="{0D108BD9-81ED-4DB2-BD59-A6C34878D82A}">
                    <a16:rowId xmlns:a16="http://schemas.microsoft.com/office/drawing/2014/main" val="1336522238"/>
                  </a:ext>
                </a:extLst>
              </a:tr>
              <a:tr h="370840">
                <a:tc>
                  <a:txBody>
                    <a:bodyPr/>
                    <a:lstStyle/>
                    <a:p>
                      <a:r>
                        <a:rPr lang="en-GB" dirty="0"/>
                        <a:t>Y2</a:t>
                      </a:r>
                    </a:p>
                  </a:txBody>
                  <a:tcPr/>
                </a:tc>
                <a:tc>
                  <a:txBody>
                    <a:bodyPr/>
                    <a:lstStyle/>
                    <a:p>
                      <a:endParaRPr lang="en-GB" dirty="0"/>
                    </a:p>
                  </a:txBody>
                  <a:tcPr/>
                </a:tc>
                <a:tc>
                  <a:txBody>
                    <a:bodyPr/>
                    <a:lstStyle/>
                    <a:p>
                      <a:r>
                        <a:rPr lang="en-GB" dirty="0"/>
                        <a:t>Portfolio</a:t>
                      </a:r>
                    </a:p>
                  </a:txBody>
                  <a:tcPr/>
                </a:tc>
                <a:tc>
                  <a:txBody>
                    <a:bodyPr/>
                    <a:lstStyle/>
                    <a:p>
                      <a:r>
                        <a:rPr lang="en-GB" dirty="0"/>
                        <a:t>Two Professional Practice Reports (PPRs); </a:t>
                      </a:r>
                    </a:p>
                    <a:p>
                      <a:r>
                        <a:rPr lang="en-GB" dirty="0"/>
                        <a:t>thesis begun</a:t>
                      </a:r>
                    </a:p>
                  </a:txBody>
                  <a:tcPr/>
                </a:tc>
                <a:extLst>
                  <a:ext uri="{0D108BD9-81ED-4DB2-BD59-A6C34878D82A}">
                    <a16:rowId xmlns:a16="http://schemas.microsoft.com/office/drawing/2014/main" val="2492384159"/>
                  </a:ext>
                </a:extLst>
              </a:tr>
              <a:tr h="370840">
                <a:tc>
                  <a:txBody>
                    <a:bodyPr/>
                    <a:lstStyle/>
                    <a:p>
                      <a:r>
                        <a:rPr lang="en-GB" dirty="0"/>
                        <a:t>Y3</a:t>
                      </a:r>
                    </a:p>
                  </a:txBody>
                  <a:tcPr/>
                </a:tc>
                <a:tc>
                  <a:txBody>
                    <a:bodyPr/>
                    <a:lstStyle/>
                    <a:p>
                      <a:endParaRPr lang="en-GB" dirty="0"/>
                    </a:p>
                  </a:txBody>
                  <a:tcPr/>
                </a:tc>
                <a:tc>
                  <a:txBody>
                    <a:bodyPr/>
                    <a:lstStyle/>
                    <a:p>
                      <a:r>
                        <a:rPr lang="en-GB" dirty="0"/>
                        <a:t>Portfolio</a:t>
                      </a:r>
                    </a:p>
                  </a:txBody>
                  <a:tcPr/>
                </a:tc>
                <a:tc>
                  <a:txBody>
                    <a:bodyPr/>
                    <a:lstStyle/>
                    <a:p>
                      <a:r>
                        <a:rPr lang="en-GB" dirty="0"/>
                        <a:t>One PPR; thesis completed</a:t>
                      </a:r>
                    </a:p>
                    <a:p>
                      <a:endParaRPr lang="en-GB" dirty="0"/>
                    </a:p>
                  </a:txBody>
                  <a:tcPr/>
                </a:tc>
                <a:extLst>
                  <a:ext uri="{0D108BD9-81ED-4DB2-BD59-A6C34878D82A}">
                    <a16:rowId xmlns:a16="http://schemas.microsoft.com/office/drawing/2014/main" val="252749787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57005891"/>
                  </a:ext>
                </a:extLst>
              </a:tr>
            </a:tbl>
          </a:graphicData>
        </a:graphic>
      </p:graphicFrame>
      <p:pic>
        <p:nvPicPr>
          <p:cNvPr id="5" name="Picture 4" descr="Throwing graduation caps">
            <a:extLst>
              <a:ext uri="{FF2B5EF4-FFF2-40B4-BE49-F238E27FC236}">
                <a16:creationId xmlns:a16="http://schemas.microsoft.com/office/drawing/2014/main" id="{BC4BB5B0-4D09-458D-BB77-8452DEC7A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395" y="3723878"/>
            <a:ext cx="2126605" cy="1419622"/>
          </a:xfrm>
          <a:prstGeom prst="rect">
            <a:avLst/>
          </a:prstGeom>
        </p:spPr>
      </p:pic>
    </p:spTree>
    <p:extLst>
      <p:ext uri="{BB962C8B-B14F-4D97-AF65-F5344CB8AC3E}">
        <p14:creationId xmlns:p14="http://schemas.microsoft.com/office/powerpoint/2010/main" val="3656616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BA3F-4C02-47C4-9AFD-0F898EC48881}"/>
              </a:ext>
            </a:extLst>
          </p:cNvPr>
          <p:cNvSpPr>
            <a:spLocks noGrp="1"/>
          </p:cNvSpPr>
          <p:nvPr>
            <p:ph type="title"/>
          </p:nvPr>
        </p:nvSpPr>
        <p:spPr>
          <a:xfrm>
            <a:off x="395536" y="411510"/>
            <a:ext cx="7772400" cy="642367"/>
          </a:xfrm>
        </p:spPr>
        <p:txBody>
          <a:bodyPr/>
          <a:lstStyle/>
          <a:p>
            <a:r>
              <a:rPr lang="en-GB" dirty="0"/>
              <a:t>Processes for learning and support </a:t>
            </a:r>
            <a:br>
              <a:rPr lang="en-GB" dirty="0"/>
            </a:br>
            <a:br>
              <a:rPr lang="en-GB" dirty="0"/>
            </a:br>
            <a:r>
              <a:rPr lang="en-GB" dirty="0"/>
              <a:t> </a:t>
            </a:r>
          </a:p>
        </p:txBody>
      </p:sp>
      <p:sp>
        <p:nvSpPr>
          <p:cNvPr id="3" name="Content Placeholder 2">
            <a:extLst>
              <a:ext uri="{FF2B5EF4-FFF2-40B4-BE49-F238E27FC236}">
                <a16:creationId xmlns:a16="http://schemas.microsoft.com/office/drawing/2014/main" id="{33173645-E1C7-456E-8F4B-3BD50F0E0460}"/>
              </a:ext>
            </a:extLst>
          </p:cNvPr>
          <p:cNvSpPr>
            <a:spLocks noGrp="1"/>
          </p:cNvSpPr>
          <p:nvPr>
            <p:ph idx="1"/>
          </p:nvPr>
        </p:nvSpPr>
        <p:spPr>
          <a:xfrm>
            <a:off x="395536" y="915566"/>
            <a:ext cx="7772400" cy="3174058"/>
          </a:xfrm>
        </p:spPr>
        <p:txBody>
          <a:bodyPr/>
          <a:lstStyle/>
          <a:p>
            <a:r>
              <a:rPr lang="en-GB" dirty="0"/>
              <a:t>Modular learning supported in cohort, and groupwork</a:t>
            </a:r>
          </a:p>
          <a:p>
            <a:r>
              <a:rPr lang="en-GB" dirty="0"/>
              <a:t>Modules led by convenors</a:t>
            </a:r>
          </a:p>
          <a:p>
            <a:r>
              <a:rPr lang="en-GB" dirty="0"/>
              <a:t>Tutor support: academic learning, research, and professional placement. </a:t>
            </a:r>
          </a:p>
          <a:p>
            <a:r>
              <a:rPr lang="en-GB" dirty="0"/>
              <a:t>Placement supervisors – EPS</a:t>
            </a:r>
          </a:p>
          <a:p>
            <a:endParaRPr lang="en-GB" dirty="0"/>
          </a:p>
          <a:p>
            <a:r>
              <a:rPr lang="en-GB" dirty="0"/>
              <a:t>Tutorials 1:1 and group supervision</a:t>
            </a:r>
          </a:p>
          <a:p>
            <a:r>
              <a:rPr lang="en-GB" dirty="0"/>
              <a:t>Workshops</a:t>
            </a:r>
          </a:p>
          <a:p>
            <a:r>
              <a:rPr lang="en-GB" dirty="0"/>
              <a:t>Peer support and supervision and collaborative learning </a:t>
            </a:r>
          </a:p>
          <a:p>
            <a:r>
              <a:rPr lang="en-GB" dirty="0"/>
              <a:t>Evaluation</a:t>
            </a:r>
          </a:p>
          <a:p>
            <a:endParaRPr lang="en-GB" dirty="0"/>
          </a:p>
        </p:txBody>
      </p:sp>
    </p:spTree>
    <p:extLst>
      <p:ext uri="{BB962C8B-B14F-4D97-AF65-F5344CB8AC3E}">
        <p14:creationId xmlns:p14="http://schemas.microsoft.com/office/powerpoint/2010/main" val="1524282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9372-3642-4B21-8C94-879985A2AA3A}"/>
              </a:ext>
            </a:extLst>
          </p:cNvPr>
          <p:cNvSpPr>
            <a:spLocks noGrp="1"/>
          </p:cNvSpPr>
          <p:nvPr>
            <p:ph type="title"/>
          </p:nvPr>
        </p:nvSpPr>
        <p:spPr>
          <a:xfrm>
            <a:off x="395536" y="195486"/>
            <a:ext cx="7772400" cy="857250"/>
          </a:xfrm>
        </p:spPr>
        <p:txBody>
          <a:bodyPr/>
          <a:lstStyle/>
          <a:p>
            <a:r>
              <a:rPr lang="en-GB" dirty="0"/>
              <a:t>Welcome!</a:t>
            </a:r>
          </a:p>
        </p:txBody>
      </p:sp>
      <p:sp>
        <p:nvSpPr>
          <p:cNvPr id="3" name="Content Placeholder 2">
            <a:extLst>
              <a:ext uri="{FF2B5EF4-FFF2-40B4-BE49-F238E27FC236}">
                <a16:creationId xmlns:a16="http://schemas.microsoft.com/office/drawing/2014/main" id="{7D1E53A0-1B4E-44FB-8BDB-138AA54623CC}"/>
              </a:ext>
            </a:extLst>
          </p:cNvPr>
          <p:cNvSpPr>
            <a:spLocks noGrp="1"/>
          </p:cNvSpPr>
          <p:nvPr>
            <p:ph idx="1"/>
          </p:nvPr>
        </p:nvSpPr>
        <p:spPr>
          <a:xfrm>
            <a:off x="323528" y="771550"/>
            <a:ext cx="7772400" cy="3030041"/>
          </a:xfrm>
        </p:spPr>
        <p:txBody>
          <a:bodyPr/>
          <a:lstStyle/>
          <a:p>
            <a:r>
              <a:rPr lang="en-GB" dirty="0"/>
              <a:t>Anthea Gulliford – Programme Director;  Anita Soni, Siya Mngaza - Academic and Professional Tutors </a:t>
            </a:r>
          </a:p>
          <a:p>
            <a:endParaRPr lang="en-GB" dirty="0"/>
          </a:p>
          <a:p>
            <a:r>
              <a:rPr lang="en-GB" dirty="0"/>
              <a:t>Our TEPs: here to support with information and reflections </a:t>
            </a:r>
          </a:p>
          <a:p>
            <a:endParaRPr lang="en-GB" dirty="0"/>
          </a:p>
          <a:p>
            <a:r>
              <a:rPr lang="en-GB" dirty="0"/>
              <a:t>Our audience </a:t>
            </a:r>
          </a:p>
          <a:p>
            <a:endParaRPr lang="en-GB" dirty="0"/>
          </a:p>
          <a:p>
            <a:r>
              <a:rPr lang="en-GB" i="1" dirty="0">
                <a:solidFill>
                  <a:srgbClr val="0070C0"/>
                </a:solidFill>
              </a:rPr>
              <a:t>A reminder: mics off.</a:t>
            </a:r>
          </a:p>
        </p:txBody>
      </p:sp>
    </p:spTree>
    <p:extLst>
      <p:ext uri="{BB962C8B-B14F-4D97-AF65-F5344CB8AC3E}">
        <p14:creationId xmlns:p14="http://schemas.microsoft.com/office/powerpoint/2010/main" val="3001180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33EE-6BD9-493D-9955-B3C10015BE2F}"/>
              </a:ext>
            </a:extLst>
          </p:cNvPr>
          <p:cNvSpPr>
            <a:spLocks noGrp="1"/>
          </p:cNvSpPr>
          <p:nvPr>
            <p:ph type="title"/>
          </p:nvPr>
        </p:nvSpPr>
        <p:spPr/>
        <p:txBody>
          <a:bodyPr/>
          <a:lstStyle/>
          <a:p>
            <a:r>
              <a:rPr lang="en-GB" dirty="0"/>
              <a:t>Practical details: </a:t>
            </a:r>
            <a:r>
              <a:rPr lang="en-GB" i="1" dirty="0"/>
              <a:t>Typical</a:t>
            </a:r>
            <a:r>
              <a:rPr lang="en-GB" dirty="0"/>
              <a:t> Year 1</a:t>
            </a:r>
          </a:p>
        </p:txBody>
      </p:sp>
      <p:sp>
        <p:nvSpPr>
          <p:cNvPr id="3" name="Content Placeholder 2">
            <a:extLst>
              <a:ext uri="{FF2B5EF4-FFF2-40B4-BE49-F238E27FC236}">
                <a16:creationId xmlns:a16="http://schemas.microsoft.com/office/drawing/2014/main" id="{B1DA5242-1954-4F0B-8BDD-E8B562543FA3}"/>
              </a:ext>
            </a:extLst>
          </p:cNvPr>
          <p:cNvSpPr>
            <a:spLocks noGrp="1"/>
          </p:cNvSpPr>
          <p:nvPr>
            <p:ph idx="1"/>
          </p:nvPr>
        </p:nvSpPr>
        <p:spPr>
          <a:xfrm>
            <a:off x="387097" y="915566"/>
            <a:ext cx="7772400" cy="3174057"/>
          </a:xfrm>
        </p:spPr>
        <p:txBody>
          <a:bodyPr/>
          <a:lstStyle/>
          <a:p>
            <a:r>
              <a:rPr lang="en-GB" i="1" dirty="0"/>
              <a:t>October ~ March</a:t>
            </a:r>
            <a:r>
              <a:rPr lang="en-GB" dirty="0"/>
              <a:t>: </a:t>
            </a:r>
          </a:p>
          <a:p>
            <a:pPr marL="742950" lvl="1" indent="-285750">
              <a:buFont typeface="Arial" panose="020B0604020202020204" pitchFamily="34" charset="0"/>
              <a:buChar char="•"/>
            </a:pPr>
            <a:r>
              <a:rPr lang="en-GB" dirty="0"/>
              <a:t>Mondays and Tuesdays – taught sessions in the university</a:t>
            </a:r>
          </a:p>
          <a:p>
            <a:pPr marL="742950" lvl="1" indent="-285750">
              <a:buFont typeface="Arial" panose="020B0604020202020204" pitchFamily="34" charset="0"/>
              <a:buChar char="•"/>
            </a:pPr>
            <a:r>
              <a:rPr lang="en-GB" dirty="0"/>
              <a:t>Wednesdays and Thursday – placement in the West midlands</a:t>
            </a:r>
          </a:p>
          <a:p>
            <a:pPr marL="742950" lvl="1" indent="-285750">
              <a:buFont typeface="Arial" panose="020B0604020202020204" pitchFamily="34" charset="0"/>
              <a:buChar char="•"/>
            </a:pPr>
            <a:r>
              <a:rPr lang="en-GB" dirty="0"/>
              <a:t>Fridays – normally a study day</a:t>
            </a:r>
          </a:p>
          <a:p>
            <a:pPr marL="742950" lvl="1" indent="-285750">
              <a:buFont typeface="Arial" panose="020B0604020202020204" pitchFamily="34" charset="0"/>
              <a:buChar char="•"/>
            </a:pPr>
            <a:endParaRPr lang="en-GB" dirty="0"/>
          </a:p>
          <a:p>
            <a:r>
              <a:rPr lang="en-GB" i="1" dirty="0"/>
              <a:t>April ~ July:</a:t>
            </a:r>
          </a:p>
          <a:p>
            <a:pPr marL="742950" lvl="1" indent="-285750">
              <a:buFont typeface="Arial" panose="020B0604020202020204" pitchFamily="34" charset="0"/>
              <a:buChar char="•"/>
            </a:pPr>
            <a:r>
              <a:rPr lang="en-GB" dirty="0"/>
              <a:t>10 week block placement 3 days pw</a:t>
            </a:r>
          </a:p>
          <a:p>
            <a:pPr marL="742950" lvl="1" indent="-285750">
              <a:buFont typeface="Arial" panose="020B0604020202020204" pitchFamily="34" charset="0"/>
              <a:buChar char="•"/>
            </a:pPr>
            <a:r>
              <a:rPr lang="en-GB" dirty="0"/>
              <a:t>Taught sessions</a:t>
            </a:r>
          </a:p>
          <a:p>
            <a:pPr marL="742950" lvl="1" indent="-285750">
              <a:buFont typeface="Arial" panose="020B0604020202020204" pitchFamily="34" charset="0"/>
              <a:buChar char="•"/>
            </a:pPr>
            <a:endParaRPr lang="en-GB" dirty="0"/>
          </a:p>
          <a:p>
            <a:r>
              <a:rPr lang="en-GB" i="1" dirty="0"/>
              <a:t>Written assignments </a:t>
            </a:r>
            <a:r>
              <a:rPr lang="en-GB" dirty="0"/>
              <a:t>to gain 180 credits towards the doctorate</a:t>
            </a:r>
            <a:endParaRPr lang="en-GB" i="1"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618822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98B6-B9BE-4734-B821-6E931A21A2CC}"/>
              </a:ext>
            </a:extLst>
          </p:cNvPr>
          <p:cNvSpPr>
            <a:spLocks noGrp="1"/>
          </p:cNvSpPr>
          <p:nvPr>
            <p:ph type="title"/>
          </p:nvPr>
        </p:nvSpPr>
        <p:spPr/>
        <p:txBody>
          <a:bodyPr/>
          <a:lstStyle/>
          <a:p>
            <a:r>
              <a:rPr lang="en-GB" dirty="0"/>
              <a:t>Course structure: Years 2 and 3</a:t>
            </a:r>
          </a:p>
        </p:txBody>
      </p:sp>
      <p:sp>
        <p:nvSpPr>
          <p:cNvPr id="3" name="Content Placeholder 2">
            <a:extLst>
              <a:ext uri="{FF2B5EF4-FFF2-40B4-BE49-F238E27FC236}">
                <a16:creationId xmlns:a16="http://schemas.microsoft.com/office/drawing/2014/main" id="{7923AA36-5EC4-4B77-9BA3-72FC946301F6}"/>
              </a:ext>
            </a:extLst>
          </p:cNvPr>
          <p:cNvSpPr>
            <a:spLocks noGrp="1"/>
          </p:cNvSpPr>
          <p:nvPr>
            <p:ph idx="1"/>
          </p:nvPr>
        </p:nvSpPr>
        <p:spPr/>
        <p:txBody>
          <a:bodyPr/>
          <a:lstStyle/>
          <a:p>
            <a:r>
              <a:rPr lang="en-GB" dirty="0"/>
              <a:t>130 days on Placement</a:t>
            </a:r>
          </a:p>
          <a:p>
            <a:r>
              <a:rPr lang="en-GB" dirty="0"/>
              <a:t>Taught sessions at the University </a:t>
            </a:r>
          </a:p>
          <a:p>
            <a:r>
              <a:rPr lang="en-GB" dirty="0"/>
              <a:t>(Y2: 3 days a month;  and Y3: 3 days a half term)</a:t>
            </a:r>
          </a:p>
          <a:p>
            <a:r>
              <a:rPr lang="en-GB" dirty="0"/>
              <a:t>Spiral curriculum – building on and extending the learning from Y1</a:t>
            </a:r>
          </a:p>
          <a:p>
            <a:r>
              <a:rPr lang="en-GB" dirty="0"/>
              <a:t>Academic work – thesis which is a combination of research and writing about practice (Vol 1 and Vol 2)</a:t>
            </a:r>
          </a:p>
        </p:txBody>
      </p:sp>
    </p:spTree>
    <p:extLst>
      <p:ext uri="{BB962C8B-B14F-4D97-AF65-F5344CB8AC3E}">
        <p14:creationId xmlns:p14="http://schemas.microsoft.com/office/powerpoint/2010/main" val="419390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0223-FADF-C4CE-3744-216A44592530}"/>
              </a:ext>
            </a:extLst>
          </p:cNvPr>
          <p:cNvSpPr>
            <a:spLocks noGrp="1"/>
          </p:cNvSpPr>
          <p:nvPr>
            <p:ph type="title"/>
          </p:nvPr>
        </p:nvSpPr>
        <p:spPr/>
        <p:txBody>
          <a:bodyPr/>
          <a:lstStyle/>
          <a:p>
            <a:r>
              <a:rPr lang="en-GB" dirty="0"/>
              <a:t>BPS Accreditation 2023</a:t>
            </a:r>
          </a:p>
        </p:txBody>
      </p:sp>
      <p:sp>
        <p:nvSpPr>
          <p:cNvPr id="3" name="Content Placeholder 2">
            <a:extLst>
              <a:ext uri="{FF2B5EF4-FFF2-40B4-BE49-F238E27FC236}">
                <a16:creationId xmlns:a16="http://schemas.microsoft.com/office/drawing/2014/main" id="{48A9AB1F-636B-4F13-3AE8-2A7DECEC829B}"/>
              </a:ext>
            </a:extLst>
          </p:cNvPr>
          <p:cNvSpPr>
            <a:spLocks noGrp="1"/>
          </p:cNvSpPr>
          <p:nvPr>
            <p:ph idx="1"/>
          </p:nvPr>
        </p:nvSpPr>
        <p:spPr>
          <a:xfrm>
            <a:off x="395536" y="1200745"/>
            <a:ext cx="7772400" cy="2742009"/>
          </a:xfrm>
        </p:spPr>
        <p:txBody>
          <a:bodyPr/>
          <a:lstStyle/>
          <a:p>
            <a:pPr>
              <a:buFont typeface="Wingdings" panose="05000000000000000000" pitchFamily="2" charset="2"/>
              <a:buChar char="ü"/>
            </a:pPr>
            <a:r>
              <a:rPr lang="en-GB" dirty="0">
                <a:solidFill>
                  <a:srgbClr val="00B050"/>
                </a:solidFill>
              </a:rPr>
              <a:t>Programme leadership </a:t>
            </a:r>
          </a:p>
          <a:p>
            <a:pPr>
              <a:buFont typeface="Wingdings" panose="05000000000000000000" pitchFamily="2" charset="2"/>
              <a:buChar char="ü"/>
            </a:pPr>
            <a:endParaRPr lang="en-GB" dirty="0">
              <a:solidFill>
                <a:srgbClr val="00B050"/>
              </a:solidFill>
            </a:endParaRPr>
          </a:p>
          <a:p>
            <a:pPr>
              <a:buFont typeface="Wingdings" panose="05000000000000000000" pitchFamily="2" charset="2"/>
              <a:buChar char="ü"/>
            </a:pPr>
            <a:r>
              <a:rPr lang="en-GB" dirty="0">
                <a:solidFill>
                  <a:srgbClr val="00B050"/>
                </a:solidFill>
              </a:rPr>
              <a:t>Anti-oppressive practise is integral to teaching and learning </a:t>
            </a:r>
          </a:p>
          <a:p>
            <a:pPr>
              <a:buFont typeface="Wingdings" panose="05000000000000000000" pitchFamily="2" charset="2"/>
              <a:buChar char="ü"/>
            </a:pPr>
            <a:endParaRPr lang="en-GB" dirty="0">
              <a:solidFill>
                <a:srgbClr val="00B050"/>
              </a:solidFill>
            </a:endParaRPr>
          </a:p>
          <a:p>
            <a:pPr>
              <a:buFont typeface="Wingdings" panose="05000000000000000000" pitchFamily="2" charset="2"/>
              <a:buChar char="ü"/>
            </a:pPr>
            <a:r>
              <a:rPr lang="en-GB" dirty="0">
                <a:solidFill>
                  <a:srgbClr val="00B050"/>
                </a:solidFill>
              </a:rPr>
              <a:t>Trailblazing approach to ‘Developing Supervision Champions’</a:t>
            </a:r>
          </a:p>
          <a:p>
            <a:pPr>
              <a:buFont typeface="Wingdings" panose="05000000000000000000" pitchFamily="2" charset="2"/>
              <a:buChar char="ü"/>
            </a:pPr>
            <a:endParaRPr lang="en-GB" dirty="0">
              <a:solidFill>
                <a:srgbClr val="00B050"/>
              </a:solidFill>
            </a:endParaRPr>
          </a:p>
          <a:p>
            <a:pPr>
              <a:buFont typeface="Wingdings" panose="05000000000000000000" pitchFamily="2" charset="2"/>
              <a:buChar char="ü"/>
            </a:pPr>
            <a:r>
              <a:rPr lang="en-GB" dirty="0">
                <a:solidFill>
                  <a:srgbClr val="00B050"/>
                </a:solidFill>
              </a:rPr>
              <a:t>The Head of School’s explicit and vital support of the programme.</a:t>
            </a:r>
          </a:p>
        </p:txBody>
      </p:sp>
      <p:pic>
        <p:nvPicPr>
          <p:cNvPr id="5" name="Picture 4" descr="Trophy">
            <a:extLst>
              <a:ext uri="{FF2B5EF4-FFF2-40B4-BE49-F238E27FC236}">
                <a16:creationId xmlns:a16="http://schemas.microsoft.com/office/drawing/2014/main" id="{4D0EE6AA-E6AD-14A1-EB12-35256E433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187" y="109041"/>
            <a:ext cx="2680682" cy="1914773"/>
          </a:xfrm>
          <a:prstGeom prst="rect">
            <a:avLst/>
          </a:prstGeom>
        </p:spPr>
      </p:pic>
    </p:spTree>
    <p:extLst>
      <p:ext uri="{BB962C8B-B14F-4D97-AF65-F5344CB8AC3E}">
        <p14:creationId xmlns:p14="http://schemas.microsoft.com/office/powerpoint/2010/main" val="581704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414B-9FCF-48AF-BD98-C670A09717BB}"/>
              </a:ext>
            </a:extLst>
          </p:cNvPr>
          <p:cNvSpPr>
            <a:spLocks noGrp="1"/>
          </p:cNvSpPr>
          <p:nvPr>
            <p:ph type="title"/>
          </p:nvPr>
        </p:nvSpPr>
        <p:spPr>
          <a:xfrm>
            <a:off x="395536" y="411510"/>
            <a:ext cx="7772400" cy="432048"/>
          </a:xfrm>
        </p:spPr>
        <p:txBody>
          <a:bodyPr/>
          <a:lstStyle/>
          <a:p>
            <a:r>
              <a:rPr lang="en-GB" dirty="0"/>
              <a:t>The Birmingham programme: </a:t>
            </a:r>
            <a:r>
              <a:rPr lang="en-GB" b="1" i="1" dirty="0">
                <a:solidFill>
                  <a:srgbClr val="489EBD"/>
                </a:solidFill>
              </a:rPr>
              <a:t>some</a:t>
            </a:r>
            <a:r>
              <a:rPr lang="en-GB" dirty="0"/>
              <a:t> USPs </a:t>
            </a:r>
          </a:p>
        </p:txBody>
      </p:sp>
      <p:sp>
        <p:nvSpPr>
          <p:cNvPr id="3" name="Content Placeholder 2">
            <a:extLst>
              <a:ext uri="{FF2B5EF4-FFF2-40B4-BE49-F238E27FC236}">
                <a16:creationId xmlns:a16="http://schemas.microsoft.com/office/drawing/2014/main" id="{0BAE8CFD-C11F-4F05-B8F0-E57F6B6A7584}"/>
              </a:ext>
            </a:extLst>
          </p:cNvPr>
          <p:cNvSpPr>
            <a:spLocks noGrp="1"/>
          </p:cNvSpPr>
          <p:nvPr>
            <p:ph idx="1"/>
          </p:nvPr>
        </p:nvSpPr>
        <p:spPr>
          <a:xfrm>
            <a:off x="387097" y="1059582"/>
            <a:ext cx="7772400" cy="3030041"/>
          </a:xfrm>
        </p:spPr>
        <p:txBody>
          <a:bodyPr/>
          <a:lstStyle/>
          <a:p>
            <a:r>
              <a:rPr lang="en-GB" sz="1600" i="1" dirty="0"/>
              <a:t>NB: core curriculum required, for all programmes </a:t>
            </a:r>
          </a:p>
          <a:p>
            <a:endParaRPr lang="en-GB" dirty="0"/>
          </a:p>
          <a:p>
            <a:r>
              <a:rPr lang="en-GB" sz="1800" dirty="0">
                <a:solidFill>
                  <a:srgbClr val="489EBD"/>
                </a:solidFill>
              </a:rPr>
              <a:t>Anti-oppressive practice: </a:t>
            </a:r>
            <a:r>
              <a:rPr lang="en-GB" sz="1800" i="1" dirty="0">
                <a:solidFill>
                  <a:srgbClr val="489EBD"/>
                </a:solidFill>
              </a:rPr>
              <a:t>ethos, theory and practice </a:t>
            </a:r>
          </a:p>
          <a:p>
            <a:r>
              <a:rPr lang="en-GB" sz="1800" dirty="0">
                <a:solidFill>
                  <a:srgbClr val="489EBD"/>
                </a:solidFill>
              </a:rPr>
              <a:t>Skills in working with systems: organisations and community</a:t>
            </a:r>
          </a:p>
          <a:p>
            <a:r>
              <a:rPr lang="en-GB" sz="1800" dirty="0">
                <a:solidFill>
                  <a:srgbClr val="489EBD"/>
                </a:solidFill>
              </a:rPr>
              <a:t>Applied psychology in practice: interventions</a:t>
            </a:r>
          </a:p>
          <a:p>
            <a:r>
              <a:rPr lang="en-GB" sz="1800" dirty="0">
                <a:solidFill>
                  <a:srgbClr val="489EBD"/>
                </a:solidFill>
              </a:rPr>
              <a:t>Understanding interactions in consultation </a:t>
            </a:r>
          </a:p>
          <a:p>
            <a:r>
              <a:rPr lang="en-GB" sz="1800" dirty="0">
                <a:solidFill>
                  <a:srgbClr val="489EBD"/>
                </a:solidFill>
              </a:rPr>
              <a:t>Flexibility in research: support for adult learning, motivation/choice</a:t>
            </a:r>
          </a:p>
          <a:p>
            <a:r>
              <a:rPr lang="en-GB" sz="1800" dirty="0">
                <a:solidFill>
                  <a:srgbClr val="489EBD"/>
                </a:solidFill>
              </a:rPr>
              <a:t>Individualised support – close working relationships with tutors</a:t>
            </a:r>
          </a:p>
          <a:p>
            <a:r>
              <a:rPr lang="en-GB" sz="1800" dirty="0">
                <a:solidFill>
                  <a:srgbClr val="489EBD"/>
                </a:solidFill>
              </a:rPr>
              <a:t>Diversity in our Team: personal and professional</a:t>
            </a:r>
          </a:p>
          <a:p>
            <a:r>
              <a:rPr lang="en-GB" sz="1800" dirty="0">
                <a:solidFill>
                  <a:srgbClr val="489EBD"/>
                </a:solidFill>
              </a:rPr>
              <a:t>Etc.. </a:t>
            </a:r>
          </a:p>
        </p:txBody>
      </p:sp>
      <p:sp>
        <p:nvSpPr>
          <p:cNvPr id="4" name="Oval 3">
            <a:extLst>
              <a:ext uri="{FF2B5EF4-FFF2-40B4-BE49-F238E27FC236}">
                <a16:creationId xmlns:a16="http://schemas.microsoft.com/office/drawing/2014/main" id="{A185DD10-D6D4-4F79-9DEE-6B62ED05D5A9}"/>
              </a:ext>
            </a:extLst>
          </p:cNvPr>
          <p:cNvSpPr/>
          <p:nvPr/>
        </p:nvSpPr>
        <p:spPr bwMode="auto">
          <a:xfrm>
            <a:off x="4538816" y="3867894"/>
            <a:ext cx="4556319" cy="1224135"/>
          </a:xfrm>
          <a:prstGeom prst="ellipse">
            <a:avLst/>
          </a:prstGeom>
          <a:solidFill>
            <a:srgbClr val="CC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i="1" u="none" strike="noStrike" cap="none" normalizeH="0" baseline="0" dirty="0">
                <a:ln>
                  <a:noFill/>
                </a:ln>
                <a:effectLst/>
                <a:latin typeface="Arial" charset="0"/>
              </a:rPr>
              <a:t>Evolution: </a:t>
            </a:r>
            <a:r>
              <a:rPr kumimoji="0" lang="en-GB" sz="1800" b="0" i="1" u="none" strike="noStrike" cap="none" normalizeH="0" baseline="0" dirty="0">
                <a:ln>
                  <a:noFill/>
                </a:ln>
                <a:effectLst/>
                <a:latin typeface="Arial" charset="0"/>
              </a:rPr>
              <a:t>response to evolving demands of EP role, and context – staff skills</a:t>
            </a:r>
          </a:p>
        </p:txBody>
      </p:sp>
    </p:spTree>
    <p:extLst>
      <p:ext uri="{BB962C8B-B14F-4D97-AF65-F5344CB8AC3E}">
        <p14:creationId xmlns:p14="http://schemas.microsoft.com/office/powerpoint/2010/main" val="24553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38CE-52F1-403C-9FC7-9F3E9978E555}"/>
              </a:ext>
            </a:extLst>
          </p:cNvPr>
          <p:cNvSpPr>
            <a:spLocks noGrp="1"/>
          </p:cNvSpPr>
          <p:nvPr>
            <p:ph type="title"/>
          </p:nvPr>
        </p:nvSpPr>
        <p:spPr/>
        <p:txBody>
          <a:bodyPr/>
          <a:lstStyle/>
          <a:p>
            <a:r>
              <a:rPr lang="en-GB" dirty="0"/>
              <a:t>Applications</a:t>
            </a:r>
          </a:p>
        </p:txBody>
      </p:sp>
      <p:sp>
        <p:nvSpPr>
          <p:cNvPr id="3" name="Content Placeholder 2">
            <a:extLst>
              <a:ext uri="{FF2B5EF4-FFF2-40B4-BE49-F238E27FC236}">
                <a16:creationId xmlns:a16="http://schemas.microsoft.com/office/drawing/2014/main" id="{116CD665-6B35-4837-8C36-24099EDDF5AD}"/>
              </a:ext>
            </a:extLst>
          </p:cNvPr>
          <p:cNvSpPr>
            <a:spLocks noGrp="1"/>
          </p:cNvSpPr>
          <p:nvPr>
            <p:ph idx="1"/>
          </p:nvPr>
        </p:nvSpPr>
        <p:spPr>
          <a:xfrm>
            <a:off x="387097" y="987574"/>
            <a:ext cx="7772400" cy="2664297"/>
          </a:xfrm>
        </p:spPr>
        <p:txBody>
          <a:bodyPr/>
          <a:lstStyle/>
          <a:p>
            <a:r>
              <a:rPr lang="en-GB" sz="1800" dirty="0"/>
              <a:t>Competition is high over 300 applications for ~18 – or more places</a:t>
            </a:r>
          </a:p>
          <a:p>
            <a:endParaRPr lang="en-GB" sz="1800" dirty="0"/>
          </a:p>
          <a:p>
            <a:r>
              <a:rPr lang="en-GB" sz="1800" dirty="0"/>
              <a:t>Applicants need to meet basic criteria - a qualification in psychology and work experience in a relevant area</a:t>
            </a:r>
          </a:p>
          <a:p>
            <a:endParaRPr lang="en-GB" sz="1800" dirty="0"/>
          </a:p>
          <a:p>
            <a:r>
              <a:rPr lang="en-GB" sz="1800" dirty="0"/>
              <a:t>We shortlist using a scoring system</a:t>
            </a:r>
          </a:p>
          <a:p>
            <a:endParaRPr lang="en-GB" sz="1800" dirty="0"/>
          </a:p>
          <a:p>
            <a:r>
              <a:rPr lang="en-GB" sz="1800" dirty="0"/>
              <a:t>So… </a:t>
            </a:r>
          </a:p>
          <a:p>
            <a:endParaRPr lang="en-GB" sz="1800" dirty="0"/>
          </a:p>
        </p:txBody>
      </p:sp>
      <p:pic>
        <p:nvPicPr>
          <p:cNvPr id="6" name="Picture 5" descr="Stressed businessman">
            <a:extLst>
              <a:ext uri="{FF2B5EF4-FFF2-40B4-BE49-F238E27FC236}">
                <a16:creationId xmlns:a16="http://schemas.microsoft.com/office/drawing/2014/main" id="{24368755-F6C4-487F-80D8-EDDEE6013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394" y="3010656"/>
            <a:ext cx="3284726" cy="2139702"/>
          </a:xfrm>
          <a:prstGeom prst="rect">
            <a:avLst/>
          </a:prstGeom>
        </p:spPr>
      </p:pic>
    </p:spTree>
    <p:extLst>
      <p:ext uri="{BB962C8B-B14F-4D97-AF65-F5344CB8AC3E}">
        <p14:creationId xmlns:p14="http://schemas.microsoft.com/office/powerpoint/2010/main" val="4129477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362E-CA7A-4351-A13D-D065D4BCF4E3}"/>
              </a:ext>
            </a:extLst>
          </p:cNvPr>
          <p:cNvSpPr>
            <a:spLocks noGrp="1"/>
          </p:cNvSpPr>
          <p:nvPr>
            <p:ph type="title"/>
          </p:nvPr>
        </p:nvSpPr>
        <p:spPr>
          <a:xfrm>
            <a:off x="395536" y="411510"/>
            <a:ext cx="7772400" cy="720080"/>
          </a:xfrm>
        </p:spPr>
        <p:txBody>
          <a:bodyPr/>
          <a:lstStyle/>
          <a:p>
            <a:r>
              <a:rPr lang="en-GB" dirty="0"/>
              <a:t>Qualifications</a:t>
            </a:r>
          </a:p>
        </p:txBody>
      </p:sp>
      <p:sp>
        <p:nvSpPr>
          <p:cNvPr id="3" name="Content Placeholder 2">
            <a:extLst>
              <a:ext uri="{FF2B5EF4-FFF2-40B4-BE49-F238E27FC236}">
                <a16:creationId xmlns:a16="http://schemas.microsoft.com/office/drawing/2014/main" id="{C239BFFE-0BF4-4025-8663-8E1DDBB2E717}"/>
              </a:ext>
            </a:extLst>
          </p:cNvPr>
          <p:cNvSpPr>
            <a:spLocks noGrp="1"/>
          </p:cNvSpPr>
          <p:nvPr>
            <p:ph idx="1"/>
          </p:nvPr>
        </p:nvSpPr>
        <p:spPr/>
        <p:txBody>
          <a:bodyPr/>
          <a:lstStyle/>
          <a:p>
            <a:r>
              <a:rPr lang="en-GB" dirty="0"/>
              <a:t>Qualification in Psychology that confers the Graduate Basis for Chartered Membership (GBC) – this could be an undergraduate degree, a conversion course or a postgraduate course. </a:t>
            </a:r>
          </a:p>
          <a:p>
            <a:endParaRPr lang="en-GB" dirty="0"/>
          </a:p>
          <a:p>
            <a:pPr marL="742950" lvl="1" indent="-285750">
              <a:buFont typeface="Arial" panose="020B0604020202020204" pitchFamily="34" charset="0"/>
              <a:buChar char="•"/>
            </a:pPr>
            <a:r>
              <a:rPr lang="en-GB" sz="1800" dirty="0"/>
              <a:t>Good honours degree, upper second or above</a:t>
            </a:r>
          </a:p>
          <a:p>
            <a:pPr marL="742950" lvl="1" indent="-285750">
              <a:buFont typeface="Arial" panose="020B0604020202020204" pitchFamily="34" charset="0"/>
              <a:buChar char="•"/>
            </a:pPr>
            <a:r>
              <a:rPr lang="en-GB" sz="1800" b="1" dirty="0"/>
              <a:t>Or</a:t>
            </a:r>
            <a:r>
              <a:rPr lang="en-GB" sz="1800" dirty="0"/>
              <a:t> a further PG degree to supplement 2:2 e.g. Diploma or MSc (latter is the preferable minimum) </a:t>
            </a:r>
          </a:p>
          <a:p>
            <a:pPr marL="742950" lvl="1" indent="-285750">
              <a:buFont typeface="Arial" panose="020B0604020202020204" pitchFamily="34" charset="0"/>
              <a:buChar char="•"/>
            </a:pPr>
            <a:r>
              <a:rPr lang="en-GB" sz="1800" dirty="0"/>
              <a:t>A 2:2 alone does not suffice </a:t>
            </a:r>
          </a:p>
        </p:txBody>
      </p:sp>
    </p:spTree>
    <p:extLst>
      <p:ext uri="{BB962C8B-B14F-4D97-AF65-F5344CB8AC3E}">
        <p14:creationId xmlns:p14="http://schemas.microsoft.com/office/powerpoint/2010/main" val="2660107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ADB3-B040-4213-8E91-7094C10BCED9}"/>
              </a:ext>
            </a:extLst>
          </p:cNvPr>
          <p:cNvSpPr>
            <a:spLocks noGrp="1"/>
          </p:cNvSpPr>
          <p:nvPr>
            <p:ph type="title"/>
          </p:nvPr>
        </p:nvSpPr>
        <p:spPr/>
        <p:txBody>
          <a:bodyPr/>
          <a:lstStyle/>
          <a:p>
            <a:r>
              <a:rPr lang="en-GB" dirty="0"/>
              <a:t>Experience</a:t>
            </a:r>
          </a:p>
        </p:txBody>
      </p:sp>
      <p:sp>
        <p:nvSpPr>
          <p:cNvPr id="3" name="Content Placeholder 2">
            <a:extLst>
              <a:ext uri="{FF2B5EF4-FFF2-40B4-BE49-F238E27FC236}">
                <a16:creationId xmlns:a16="http://schemas.microsoft.com/office/drawing/2014/main" id="{A3C5E356-0F60-4D47-9434-20690597B1EF}"/>
              </a:ext>
            </a:extLst>
          </p:cNvPr>
          <p:cNvSpPr>
            <a:spLocks noGrp="1"/>
          </p:cNvSpPr>
          <p:nvPr>
            <p:ph idx="1"/>
          </p:nvPr>
        </p:nvSpPr>
        <p:spPr>
          <a:xfrm>
            <a:off x="387097" y="1059582"/>
            <a:ext cx="7772400" cy="3030041"/>
          </a:xfrm>
        </p:spPr>
        <p:txBody>
          <a:bodyPr/>
          <a:lstStyle/>
          <a:p>
            <a:r>
              <a:rPr lang="en-GB" dirty="0"/>
              <a:t>One year’s paid full-time employment (or equivalent) in a relevant area</a:t>
            </a:r>
          </a:p>
          <a:p>
            <a:endParaRPr lang="en-GB" dirty="0"/>
          </a:p>
          <a:p>
            <a:r>
              <a:rPr lang="en-GB" dirty="0"/>
              <a:t>Examples: Teaching Assistant, Learning Mentor, Assistant EP, Teacher, social care, youth justice, etc</a:t>
            </a:r>
          </a:p>
          <a:p>
            <a:endParaRPr lang="en-GB" dirty="0"/>
          </a:p>
          <a:p>
            <a:r>
              <a:rPr lang="en-GB" dirty="0"/>
              <a:t>Taking sustained responsibility for an aspect of children’s development </a:t>
            </a:r>
          </a:p>
        </p:txBody>
      </p:sp>
    </p:spTree>
    <p:extLst>
      <p:ext uri="{BB962C8B-B14F-4D97-AF65-F5344CB8AC3E}">
        <p14:creationId xmlns:p14="http://schemas.microsoft.com/office/powerpoint/2010/main" val="1901846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D0F-F06D-485C-9C7F-B50721950314}"/>
              </a:ext>
            </a:extLst>
          </p:cNvPr>
          <p:cNvSpPr>
            <a:spLocks noGrp="1"/>
          </p:cNvSpPr>
          <p:nvPr>
            <p:ph type="title"/>
          </p:nvPr>
        </p:nvSpPr>
        <p:spPr/>
        <p:txBody>
          <a:bodyPr/>
          <a:lstStyle/>
          <a:p>
            <a:r>
              <a:rPr lang="en-GB" dirty="0"/>
              <a:t>Access and EDI</a:t>
            </a:r>
          </a:p>
        </p:txBody>
      </p:sp>
      <p:sp>
        <p:nvSpPr>
          <p:cNvPr id="3" name="Content Placeholder 2">
            <a:extLst>
              <a:ext uri="{FF2B5EF4-FFF2-40B4-BE49-F238E27FC236}">
                <a16:creationId xmlns:a16="http://schemas.microsoft.com/office/drawing/2014/main" id="{660840C8-2F7D-4055-8247-9531FED37966}"/>
              </a:ext>
            </a:extLst>
          </p:cNvPr>
          <p:cNvSpPr>
            <a:spLocks noGrp="1"/>
          </p:cNvSpPr>
          <p:nvPr>
            <p:ph idx="1"/>
          </p:nvPr>
        </p:nvSpPr>
        <p:spPr/>
        <p:txBody>
          <a:bodyPr/>
          <a:lstStyle/>
          <a:p>
            <a:r>
              <a:rPr lang="en-GB" b="0" i="1" dirty="0">
                <a:solidFill>
                  <a:srgbClr val="4C4C4C"/>
                </a:solidFill>
                <a:effectLst/>
                <a:latin typeface="Arial" panose="020B0604020202020204" pitchFamily="34" charset="0"/>
              </a:rPr>
              <a:t>We welcome, value, and embrace diversity in our trainees and tutor team, such as differences in cultural backgrounds, race, ethnicity, Disability, age, class, religion or belief, sex, gender identity, or sexual orientation.</a:t>
            </a:r>
          </a:p>
          <a:p>
            <a:endParaRPr lang="en-GB" i="1" dirty="0">
              <a:solidFill>
                <a:srgbClr val="4C4C4C"/>
              </a:solidFill>
              <a:latin typeface="Arial" panose="020B0604020202020204" pitchFamily="34" charset="0"/>
            </a:endParaRPr>
          </a:p>
          <a:p>
            <a:r>
              <a:rPr lang="en-GB" dirty="0">
                <a:solidFill>
                  <a:srgbClr val="4C4C4C"/>
                </a:solidFill>
                <a:latin typeface="Arial" panose="020B0604020202020204" pitchFamily="34" charset="0"/>
              </a:rPr>
              <a:t>Support arrangements can be made: guided by student and DSA support. Reasonable adjustment plans are created to support need.</a:t>
            </a:r>
          </a:p>
        </p:txBody>
      </p:sp>
    </p:spTree>
    <p:extLst>
      <p:ext uri="{BB962C8B-B14F-4D97-AF65-F5344CB8AC3E}">
        <p14:creationId xmlns:p14="http://schemas.microsoft.com/office/powerpoint/2010/main" val="1513379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F52B-1DA0-4175-B9FB-843816A2CB81}"/>
              </a:ext>
            </a:extLst>
          </p:cNvPr>
          <p:cNvSpPr>
            <a:spLocks noGrp="1"/>
          </p:cNvSpPr>
          <p:nvPr>
            <p:ph type="title"/>
          </p:nvPr>
        </p:nvSpPr>
        <p:spPr>
          <a:xfrm>
            <a:off x="387097" y="339502"/>
            <a:ext cx="7772400" cy="288032"/>
          </a:xfrm>
        </p:spPr>
        <p:txBody>
          <a:bodyPr/>
          <a:lstStyle/>
          <a:p>
            <a:r>
              <a:rPr lang="en-GB" dirty="0"/>
              <a:t>Funding</a:t>
            </a:r>
          </a:p>
        </p:txBody>
      </p:sp>
      <p:sp>
        <p:nvSpPr>
          <p:cNvPr id="3" name="Content Placeholder 2">
            <a:extLst>
              <a:ext uri="{FF2B5EF4-FFF2-40B4-BE49-F238E27FC236}">
                <a16:creationId xmlns:a16="http://schemas.microsoft.com/office/drawing/2014/main" id="{B3DE0B7F-BC66-4398-A444-C0D33B53F52D}"/>
              </a:ext>
            </a:extLst>
          </p:cNvPr>
          <p:cNvSpPr>
            <a:spLocks noGrp="1"/>
          </p:cNvSpPr>
          <p:nvPr>
            <p:ph idx="1"/>
          </p:nvPr>
        </p:nvSpPr>
        <p:spPr>
          <a:xfrm>
            <a:off x="387097" y="771550"/>
            <a:ext cx="7772400" cy="3384376"/>
          </a:xfrm>
        </p:spPr>
        <p:txBody>
          <a:bodyPr/>
          <a:lstStyle/>
          <a:p>
            <a:r>
              <a:rPr lang="en-GB" dirty="0"/>
              <a:t>D</a:t>
            </a:r>
            <a:r>
              <a:rPr lang="en-GB" sz="1900" dirty="0"/>
              <a:t>fE pays fees all three years </a:t>
            </a:r>
          </a:p>
          <a:p>
            <a:endParaRPr lang="en-GB" sz="1900" dirty="0"/>
          </a:p>
          <a:p>
            <a:r>
              <a:rPr lang="en-GB" sz="1900" dirty="0"/>
              <a:t>Y1 – DfE bursary, paid monthly, currently £15,950</a:t>
            </a:r>
          </a:p>
          <a:p>
            <a:pPr marL="0" indent="0">
              <a:buNone/>
            </a:pPr>
            <a:endParaRPr lang="en-GB" sz="1900" dirty="0"/>
          </a:p>
          <a:p>
            <a:r>
              <a:rPr lang="en-GB" sz="1900" dirty="0"/>
              <a:t>Y2 and 3: bursary funded by placement host, £</a:t>
            </a:r>
            <a:r>
              <a:rPr lang="en-GB" sz="2000" i="1" dirty="0">
                <a:solidFill>
                  <a:srgbClr val="489EBD"/>
                </a:solidFill>
              </a:rPr>
              <a:t>19,960 </a:t>
            </a:r>
            <a:r>
              <a:rPr lang="en-GB" sz="1900" dirty="0"/>
              <a:t>*+ £IK travel</a:t>
            </a:r>
          </a:p>
          <a:p>
            <a:pPr marL="0" indent="0">
              <a:buNone/>
            </a:pPr>
            <a:r>
              <a:rPr lang="en-GB" sz="1900" dirty="0"/>
              <a:t>	</a:t>
            </a:r>
            <a:r>
              <a:rPr lang="en-GB" sz="1600" i="1" dirty="0">
                <a:solidFill>
                  <a:srgbClr val="489EBD"/>
                </a:solidFill>
              </a:rPr>
              <a:t>*Matched to Soulbury employment income TEP scale point 1</a:t>
            </a:r>
            <a:endParaRPr lang="en-GB" sz="1600" i="1" dirty="0"/>
          </a:p>
          <a:p>
            <a:pPr marL="742950" lvl="1" indent="-285750">
              <a:buFont typeface="Arial" panose="020B0604020202020204" pitchFamily="34" charset="0"/>
              <a:buChar char="•"/>
            </a:pPr>
            <a:r>
              <a:rPr lang="en-GB" i="1" dirty="0"/>
              <a:t>Note: no unfunded placements. </a:t>
            </a:r>
          </a:p>
          <a:p>
            <a:pPr marL="742950" lvl="1" indent="-285750">
              <a:buFont typeface="Arial" panose="020B0604020202020204" pitchFamily="34" charset="0"/>
              <a:buChar char="•"/>
            </a:pPr>
            <a:r>
              <a:rPr lang="en-GB" i="1" dirty="0"/>
              <a:t>If you are or have worked abroad recently please check the residency requirements on the AEP website – if you do not meet these we cannot offer you a place on the course </a:t>
            </a:r>
          </a:p>
        </p:txBody>
      </p:sp>
    </p:spTree>
    <p:extLst>
      <p:ext uri="{BB962C8B-B14F-4D97-AF65-F5344CB8AC3E}">
        <p14:creationId xmlns:p14="http://schemas.microsoft.com/office/powerpoint/2010/main" val="584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3A36-1A92-4E35-93C9-FBA166D83D07}"/>
              </a:ext>
            </a:extLst>
          </p:cNvPr>
          <p:cNvSpPr>
            <a:spLocks noGrp="1"/>
          </p:cNvSpPr>
          <p:nvPr>
            <p:ph type="title"/>
          </p:nvPr>
        </p:nvSpPr>
        <p:spPr/>
        <p:txBody>
          <a:bodyPr/>
          <a:lstStyle/>
          <a:p>
            <a:r>
              <a:rPr lang="en-GB" dirty="0"/>
              <a:t>What are we looking for? </a:t>
            </a:r>
            <a:r>
              <a:rPr lang="en-GB" i="1" dirty="0"/>
              <a:t>Check AEP guidance </a:t>
            </a:r>
            <a:endParaRPr lang="en-GB" dirty="0"/>
          </a:p>
        </p:txBody>
      </p:sp>
      <p:sp>
        <p:nvSpPr>
          <p:cNvPr id="3" name="Content Placeholder 2">
            <a:extLst>
              <a:ext uri="{FF2B5EF4-FFF2-40B4-BE49-F238E27FC236}">
                <a16:creationId xmlns:a16="http://schemas.microsoft.com/office/drawing/2014/main" id="{6050B771-959C-40CC-B871-C1FBCDFC2E7F}"/>
              </a:ext>
            </a:extLst>
          </p:cNvPr>
          <p:cNvSpPr>
            <a:spLocks noGrp="1"/>
          </p:cNvSpPr>
          <p:nvPr>
            <p:ph idx="1"/>
          </p:nvPr>
        </p:nvSpPr>
        <p:spPr>
          <a:xfrm>
            <a:off x="387097" y="1563638"/>
            <a:ext cx="7772400" cy="2525985"/>
          </a:xfrm>
        </p:spPr>
        <p:txBody>
          <a:bodyPr/>
          <a:lstStyle/>
          <a:p>
            <a:r>
              <a:rPr lang="en-GB" dirty="0"/>
              <a:t>A good knowledge and understanding of psychology </a:t>
            </a:r>
          </a:p>
          <a:p>
            <a:endParaRPr lang="en-GB" dirty="0"/>
          </a:p>
          <a:p>
            <a:r>
              <a:rPr lang="en-GB" dirty="0"/>
              <a:t>Use of psychological knowledge to inform practice</a:t>
            </a:r>
          </a:p>
          <a:p>
            <a:endParaRPr lang="en-GB" dirty="0"/>
          </a:p>
          <a:p>
            <a:r>
              <a:rPr lang="en-GB" dirty="0"/>
              <a:t>Insight into EP role</a:t>
            </a:r>
          </a:p>
        </p:txBody>
      </p:sp>
    </p:spTree>
    <p:extLst>
      <p:ext uri="{BB962C8B-B14F-4D97-AF65-F5344CB8AC3E}">
        <p14:creationId xmlns:p14="http://schemas.microsoft.com/office/powerpoint/2010/main" val="712630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95486"/>
            <a:ext cx="7772400" cy="576064"/>
          </a:xfrm>
        </p:spPr>
        <p:txBody>
          <a:bodyPr/>
          <a:lstStyle/>
          <a:p>
            <a:r>
              <a:rPr lang="en-GB" dirty="0"/>
              <a:t>Our aims are to…</a:t>
            </a:r>
            <a:br>
              <a:rPr lang="en-GB" dirty="0"/>
            </a:br>
            <a:endParaRPr lang="en-GB" sz="2800" dirty="0"/>
          </a:p>
        </p:txBody>
      </p:sp>
      <p:sp>
        <p:nvSpPr>
          <p:cNvPr id="3" name="Content Placeholder 2"/>
          <p:cNvSpPr>
            <a:spLocks noGrp="1"/>
          </p:cNvSpPr>
          <p:nvPr>
            <p:ph idx="1"/>
          </p:nvPr>
        </p:nvSpPr>
        <p:spPr>
          <a:xfrm>
            <a:off x="396874" y="843558"/>
            <a:ext cx="8423597" cy="3312369"/>
          </a:xfrm>
        </p:spPr>
        <p:txBody>
          <a:bodyPr/>
          <a:lstStyle/>
          <a:p>
            <a:r>
              <a:rPr lang="en-GB" dirty="0"/>
              <a:t>Share information on:</a:t>
            </a:r>
          </a:p>
          <a:p>
            <a:endParaRPr lang="en-GB" i="1" dirty="0"/>
          </a:p>
          <a:p>
            <a:pPr marL="914400" lvl="1" indent="-342900">
              <a:buFont typeface="Courier New" panose="02070309020205020404" pitchFamily="49" charset="0"/>
              <a:buChar char="o"/>
            </a:pPr>
            <a:r>
              <a:rPr lang="en-GB" sz="2000" i="1" dirty="0">
                <a:solidFill>
                  <a:srgbClr val="489EBD"/>
                </a:solidFill>
              </a:rPr>
              <a:t>Educational psychology training </a:t>
            </a:r>
            <a:endParaRPr lang="en-GB" i="1" dirty="0">
              <a:solidFill>
                <a:srgbClr val="489EBD"/>
              </a:solidFill>
            </a:endParaRPr>
          </a:p>
          <a:p>
            <a:pPr marL="914400" lvl="1" indent="-342900">
              <a:buFont typeface="Courier New" panose="02070309020205020404" pitchFamily="49" charset="0"/>
              <a:buChar char="o"/>
            </a:pPr>
            <a:r>
              <a:rPr lang="en-GB" sz="2000" i="1" dirty="0">
                <a:solidFill>
                  <a:srgbClr val="489EBD"/>
                </a:solidFill>
              </a:rPr>
              <a:t>The University of Birmingham professional educational psychology training programme</a:t>
            </a:r>
          </a:p>
          <a:p>
            <a:pPr marL="914400" lvl="1" indent="-342900">
              <a:buFont typeface="Courier New" panose="02070309020205020404" pitchFamily="49" charset="0"/>
              <a:buChar char="o"/>
            </a:pPr>
            <a:r>
              <a:rPr lang="en-GB" sz="2000" i="1" dirty="0">
                <a:solidFill>
                  <a:srgbClr val="489EBD"/>
                </a:solidFill>
              </a:rPr>
              <a:t>Application process </a:t>
            </a:r>
          </a:p>
          <a:p>
            <a:pPr lvl="1"/>
            <a:endParaRPr lang="en-GB" sz="2000" dirty="0"/>
          </a:p>
          <a:p>
            <a:r>
              <a:rPr lang="en-GB" dirty="0"/>
              <a:t>Address questions you may wish to raise </a:t>
            </a:r>
          </a:p>
          <a:p>
            <a:r>
              <a:rPr lang="en-GB" dirty="0"/>
              <a:t>Allow you to meet and discuss</a:t>
            </a:r>
          </a:p>
        </p:txBody>
      </p:sp>
    </p:spTree>
    <p:extLst>
      <p:ext uri="{BB962C8B-B14F-4D97-AF65-F5344CB8AC3E}">
        <p14:creationId xmlns:p14="http://schemas.microsoft.com/office/powerpoint/2010/main" val="149535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AE58-BBE7-4D0F-AFDA-EF0DF6C012C3}"/>
              </a:ext>
            </a:extLst>
          </p:cNvPr>
          <p:cNvSpPr>
            <a:spLocks noGrp="1"/>
          </p:cNvSpPr>
          <p:nvPr>
            <p:ph type="title"/>
          </p:nvPr>
        </p:nvSpPr>
        <p:spPr/>
        <p:txBody>
          <a:bodyPr/>
          <a:lstStyle/>
          <a:p>
            <a:r>
              <a:rPr lang="en-GB" dirty="0"/>
              <a:t>What are we looking for?</a:t>
            </a:r>
          </a:p>
        </p:txBody>
      </p:sp>
      <p:sp>
        <p:nvSpPr>
          <p:cNvPr id="3" name="Content Placeholder 2">
            <a:extLst>
              <a:ext uri="{FF2B5EF4-FFF2-40B4-BE49-F238E27FC236}">
                <a16:creationId xmlns:a16="http://schemas.microsoft.com/office/drawing/2014/main" id="{9EC49F18-3A11-4874-87F5-28C92676AD18}"/>
              </a:ext>
            </a:extLst>
          </p:cNvPr>
          <p:cNvSpPr>
            <a:spLocks noGrp="1"/>
          </p:cNvSpPr>
          <p:nvPr>
            <p:ph idx="1"/>
          </p:nvPr>
        </p:nvSpPr>
        <p:spPr/>
        <p:txBody>
          <a:bodyPr/>
          <a:lstStyle/>
          <a:p>
            <a:r>
              <a:rPr lang="en-GB" dirty="0"/>
              <a:t>And… </a:t>
            </a:r>
          </a:p>
          <a:p>
            <a:endParaRPr lang="en-GB" dirty="0"/>
          </a:p>
          <a:p>
            <a:r>
              <a:rPr lang="en-GB" dirty="0"/>
              <a:t>Knowledge of the education system </a:t>
            </a:r>
          </a:p>
          <a:p>
            <a:endParaRPr lang="en-GB" dirty="0"/>
          </a:p>
          <a:p>
            <a:r>
              <a:rPr lang="en-GB" dirty="0"/>
              <a:t>Helpful to have some experience of undertaking (small scale) research</a:t>
            </a:r>
          </a:p>
          <a:p>
            <a:endParaRPr lang="en-GB" dirty="0"/>
          </a:p>
        </p:txBody>
      </p:sp>
    </p:spTree>
    <p:extLst>
      <p:ext uri="{BB962C8B-B14F-4D97-AF65-F5344CB8AC3E}">
        <p14:creationId xmlns:p14="http://schemas.microsoft.com/office/powerpoint/2010/main" val="120748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0F9F-F605-4A4B-BBD9-079C1530BB60}"/>
              </a:ext>
            </a:extLst>
          </p:cNvPr>
          <p:cNvSpPr>
            <a:spLocks noGrp="1"/>
          </p:cNvSpPr>
          <p:nvPr>
            <p:ph type="title"/>
          </p:nvPr>
        </p:nvSpPr>
        <p:spPr/>
        <p:txBody>
          <a:bodyPr/>
          <a:lstStyle/>
          <a:p>
            <a:r>
              <a:rPr lang="en-GB" dirty="0"/>
              <a:t>Selection process</a:t>
            </a:r>
          </a:p>
        </p:txBody>
      </p:sp>
      <p:sp>
        <p:nvSpPr>
          <p:cNvPr id="3" name="Content Placeholder 2">
            <a:extLst>
              <a:ext uri="{FF2B5EF4-FFF2-40B4-BE49-F238E27FC236}">
                <a16:creationId xmlns:a16="http://schemas.microsoft.com/office/drawing/2014/main" id="{927A79EA-0993-4B70-86B8-C05009F37B80}"/>
              </a:ext>
            </a:extLst>
          </p:cNvPr>
          <p:cNvSpPr>
            <a:spLocks noGrp="1"/>
          </p:cNvSpPr>
          <p:nvPr>
            <p:ph idx="1"/>
          </p:nvPr>
        </p:nvSpPr>
        <p:spPr/>
        <p:txBody>
          <a:bodyPr/>
          <a:lstStyle/>
          <a:p>
            <a:r>
              <a:rPr lang="en-GB" dirty="0"/>
              <a:t>Attend for one day (</a:t>
            </a:r>
            <a:r>
              <a:rPr lang="en-GB" i="1" dirty="0"/>
              <a:t>dates tbc</a:t>
            </a:r>
            <a:r>
              <a:rPr lang="en-GB" dirty="0"/>
              <a:t>) </a:t>
            </a:r>
          </a:p>
          <a:p>
            <a:endParaRPr lang="en-GB" dirty="0"/>
          </a:p>
          <a:p>
            <a:pPr marL="742950" lvl="1" indent="-285750">
              <a:buFont typeface="Courier New" panose="02070309020205020404" pitchFamily="49" charset="0"/>
              <a:buChar char="o"/>
            </a:pPr>
            <a:r>
              <a:rPr lang="en-GB" sz="1800" dirty="0"/>
              <a:t>Interview with panel of two</a:t>
            </a:r>
          </a:p>
          <a:p>
            <a:pPr marL="742950" lvl="1" indent="-285750">
              <a:buFont typeface="Courier New" panose="02070309020205020404" pitchFamily="49" charset="0"/>
              <a:buChar char="o"/>
            </a:pPr>
            <a:endParaRPr lang="en-GB" sz="1800" dirty="0"/>
          </a:p>
          <a:p>
            <a:pPr marL="742950" lvl="1" indent="-285750">
              <a:buFont typeface="Courier New" panose="02070309020205020404" pitchFamily="49" charset="0"/>
              <a:buChar char="o"/>
            </a:pPr>
            <a:r>
              <a:rPr lang="en-GB" sz="1800" dirty="0"/>
              <a:t>Small group task </a:t>
            </a:r>
          </a:p>
          <a:p>
            <a:pPr marL="742950" lvl="1" indent="-285750">
              <a:buFont typeface="Courier New" panose="02070309020205020404" pitchFamily="49" charset="0"/>
              <a:buChar char="o"/>
            </a:pPr>
            <a:endParaRPr lang="en-GB" sz="1800" dirty="0"/>
          </a:p>
          <a:p>
            <a:pPr marL="742950" lvl="1" indent="-285750">
              <a:buFont typeface="Courier New" panose="02070309020205020404" pitchFamily="49" charset="0"/>
              <a:buChar char="o"/>
            </a:pPr>
            <a:r>
              <a:rPr lang="en-GB" sz="1800" dirty="0"/>
              <a:t>A written task on the day</a:t>
            </a:r>
          </a:p>
          <a:p>
            <a:endParaRPr lang="en-GB" dirty="0"/>
          </a:p>
        </p:txBody>
      </p:sp>
    </p:spTree>
    <p:extLst>
      <p:ext uri="{BB962C8B-B14F-4D97-AF65-F5344CB8AC3E}">
        <p14:creationId xmlns:p14="http://schemas.microsoft.com/office/powerpoint/2010/main" val="922533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FB6D-80B8-41DC-849A-B271E8202CBF}"/>
              </a:ext>
            </a:extLst>
          </p:cNvPr>
          <p:cNvSpPr>
            <a:spLocks noGrp="1"/>
          </p:cNvSpPr>
          <p:nvPr>
            <p:ph type="title"/>
          </p:nvPr>
        </p:nvSpPr>
        <p:spPr>
          <a:xfrm>
            <a:off x="395536" y="411510"/>
            <a:ext cx="7772400" cy="1080120"/>
          </a:xfrm>
        </p:spPr>
        <p:txBody>
          <a:bodyPr/>
          <a:lstStyle/>
          <a:p>
            <a:r>
              <a:rPr lang="en-GB" dirty="0"/>
              <a:t>And pause!</a:t>
            </a:r>
            <a:br>
              <a:rPr lang="en-GB" dirty="0"/>
            </a:br>
            <a:br>
              <a:rPr lang="en-GB" dirty="0"/>
            </a:br>
            <a:r>
              <a:rPr lang="en-GB" dirty="0"/>
              <a:t>	Some discussion -  and your questions?</a:t>
            </a:r>
          </a:p>
        </p:txBody>
      </p:sp>
      <p:pic>
        <p:nvPicPr>
          <p:cNvPr id="5" name="Content Placeholder 4" descr="Infinite question marks in 3D rendering">
            <a:extLst>
              <a:ext uri="{FF2B5EF4-FFF2-40B4-BE49-F238E27FC236}">
                <a16:creationId xmlns:a16="http://schemas.microsoft.com/office/drawing/2014/main" id="{5A9488E2-B5CE-4594-90F5-B05808EFC4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4" y="1861443"/>
            <a:ext cx="3341934" cy="2227956"/>
          </a:xfrm>
        </p:spPr>
      </p:pic>
    </p:spTree>
    <p:extLst>
      <p:ext uri="{BB962C8B-B14F-4D97-AF65-F5344CB8AC3E}">
        <p14:creationId xmlns:p14="http://schemas.microsoft.com/office/powerpoint/2010/main" val="1815697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B446-4842-4A2A-8C5D-8C6EC9D6CABF}"/>
              </a:ext>
            </a:extLst>
          </p:cNvPr>
          <p:cNvSpPr>
            <a:spLocks noGrp="1"/>
          </p:cNvSpPr>
          <p:nvPr>
            <p:ph type="title"/>
          </p:nvPr>
        </p:nvSpPr>
        <p:spPr/>
        <p:txBody>
          <a:bodyPr/>
          <a:lstStyle/>
          <a:p>
            <a:r>
              <a:rPr lang="en-GB" dirty="0"/>
              <a:t>And finally  - please help us to help you!</a:t>
            </a:r>
          </a:p>
        </p:txBody>
      </p:sp>
      <p:sp>
        <p:nvSpPr>
          <p:cNvPr id="3" name="Content Placeholder 2">
            <a:extLst>
              <a:ext uri="{FF2B5EF4-FFF2-40B4-BE49-F238E27FC236}">
                <a16:creationId xmlns:a16="http://schemas.microsoft.com/office/drawing/2014/main" id="{8EC41424-FDD9-4C43-8601-00BEFB267541}"/>
              </a:ext>
            </a:extLst>
          </p:cNvPr>
          <p:cNvSpPr>
            <a:spLocks noGrp="1"/>
          </p:cNvSpPr>
          <p:nvPr>
            <p:ph idx="1"/>
          </p:nvPr>
        </p:nvSpPr>
        <p:spPr/>
        <p:txBody>
          <a:bodyPr/>
          <a:lstStyle/>
          <a:p>
            <a:r>
              <a:rPr lang="en-GB" dirty="0"/>
              <a:t>An evaluation link is in the chat</a:t>
            </a:r>
          </a:p>
          <a:p>
            <a:endParaRPr lang="en-GB" dirty="0"/>
          </a:p>
          <a:p>
            <a:r>
              <a:rPr lang="en-GB" dirty="0"/>
              <a:t>Please complete the very short form if you are able!</a:t>
            </a:r>
          </a:p>
          <a:p>
            <a:endParaRPr lang="en-GB" dirty="0"/>
          </a:p>
          <a:p>
            <a:pPr lvl="1"/>
            <a:r>
              <a:rPr lang="en-GB" b="1" i="1" dirty="0">
                <a:solidFill>
                  <a:srgbClr val="489EBD"/>
                </a:solidFill>
              </a:rPr>
              <a:t>Many thanks! </a:t>
            </a:r>
          </a:p>
          <a:p>
            <a:pPr lvl="1"/>
            <a:r>
              <a:rPr lang="en-GB" b="1" i="1" dirty="0">
                <a:solidFill>
                  <a:srgbClr val="489EBD"/>
                </a:solidFill>
              </a:rPr>
              <a:t>We look forward to meeting some of you </a:t>
            </a:r>
          </a:p>
          <a:p>
            <a:pPr lvl="1"/>
            <a:r>
              <a:rPr lang="en-GB" b="1" i="1" dirty="0">
                <a:solidFill>
                  <a:srgbClr val="489EBD"/>
                </a:solidFill>
              </a:rPr>
              <a:t>at interview!</a:t>
            </a:r>
          </a:p>
          <a:p>
            <a:pPr lvl="1"/>
            <a:endParaRPr lang="en-GB" dirty="0"/>
          </a:p>
        </p:txBody>
      </p:sp>
      <p:pic>
        <p:nvPicPr>
          <p:cNvPr id="5" name="Picture 4" descr="Woman celebrating in caf�">
            <a:extLst>
              <a:ext uri="{FF2B5EF4-FFF2-40B4-BE49-F238E27FC236}">
                <a16:creationId xmlns:a16="http://schemas.microsoft.com/office/drawing/2014/main" id="{968CD959-1DC6-4C9B-8E0E-2EF07BFFC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719" y="2563732"/>
            <a:ext cx="3644184" cy="2355726"/>
          </a:xfrm>
          <a:prstGeom prst="rect">
            <a:avLst/>
          </a:prstGeom>
        </p:spPr>
      </p:pic>
    </p:spTree>
    <p:extLst>
      <p:ext uri="{BB962C8B-B14F-4D97-AF65-F5344CB8AC3E}">
        <p14:creationId xmlns:p14="http://schemas.microsoft.com/office/powerpoint/2010/main" val="84636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8D77-65C0-0D40-5359-DBE81E0FEE7F}"/>
              </a:ext>
            </a:extLst>
          </p:cNvPr>
          <p:cNvSpPr>
            <a:spLocks noGrp="1"/>
          </p:cNvSpPr>
          <p:nvPr>
            <p:ph type="title"/>
          </p:nvPr>
        </p:nvSpPr>
        <p:spPr/>
        <p:txBody>
          <a:bodyPr/>
          <a:lstStyle/>
          <a:p>
            <a:r>
              <a:rPr lang="en-GB" dirty="0"/>
              <a:t>Disclaimer</a:t>
            </a:r>
          </a:p>
        </p:txBody>
      </p:sp>
      <p:sp>
        <p:nvSpPr>
          <p:cNvPr id="3" name="Content Placeholder 2">
            <a:extLst>
              <a:ext uri="{FF2B5EF4-FFF2-40B4-BE49-F238E27FC236}">
                <a16:creationId xmlns:a16="http://schemas.microsoft.com/office/drawing/2014/main" id="{6F3A619D-9CA1-C757-65BB-613D522A0486}"/>
              </a:ext>
            </a:extLst>
          </p:cNvPr>
          <p:cNvSpPr>
            <a:spLocks noGrp="1"/>
          </p:cNvSpPr>
          <p:nvPr>
            <p:ph idx="1"/>
          </p:nvPr>
        </p:nvSpPr>
        <p:spPr/>
        <p:txBody>
          <a:bodyPr/>
          <a:lstStyle/>
          <a:p>
            <a:r>
              <a:rPr lang="en-GB" sz="1800" i="1" dirty="0">
                <a:solidFill>
                  <a:srgbClr val="4C4C4C"/>
                </a:solidFill>
                <a:effectLst/>
                <a:latin typeface="Arial" panose="020B0604020202020204" pitchFamily="34" charset="0"/>
                <a:ea typeface="Calibri" panose="020F0502020204030204" pitchFamily="34" charset="0"/>
              </a:rPr>
              <a:t>We are </a:t>
            </a:r>
            <a:r>
              <a:rPr lang="en-GB" sz="1800" i="1" dirty="0">
                <a:solidFill>
                  <a:srgbClr val="0000FF"/>
                </a:solidFill>
                <a:effectLst/>
                <a:latin typeface="Arial" panose="020B0604020202020204" pitchFamily="34" charset="0"/>
                <a:ea typeface="Calibri" panose="020F0502020204030204" pitchFamily="34" charset="0"/>
              </a:rPr>
              <a:t>[As are other universities – see AEP website] </a:t>
            </a:r>
            <a:r>
              <a:rPr lang="en-GB" sz="1800" i="1" dirty="0">
                <a:solidFill>
                  <a:srgbClr val="4C4C4C"/>
                </a:solidFill>
                <a:effectLst/>
                <a:latin typeface="Arial" panose="020B0604020202020204" pitchFamily="34" charset="0"/>
                <a:ea typeface="Calibri" panose="020F0502020204030204" pitchFamily="34" charset="0"/>
              </a:rPr>
              <a:t>in contract negotiations for the DfE funding of EP training for a 2024 intake. However, we are not currently formally contracted to provide for a 2024 ITEP cohort intake. Therefore, any information provided at this point is conditional upon that final contract completion. As soon as this is in place, we will inform the Association of Educational Psychologists (AEP) to open EPFT applications for our programme. Meanwhile, our disclaimer is that we cannot at this point in time completely guarantee that our programme will have a 2024 intake and your progression in this process is at your own risk.</a:t>
            </a:r>
            <a:endParaRPr lang="en-GB" sz="1800" i="1"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76432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BD23-BE7A-4729-B47F-2B54E3D479EC}"/>
              </a:ext>
            </a:extLst>
          </p:cNvPr>
          <p:cNvSpPr>
            <a:spLocks noGrp="1"/>
          </p:cNvSpPr>
          <p:nvPr>
            <p:ph type="title"/>
          </p:nvPr>
        </p:nvSpPr>
        <p:spPr/>
        <p:txBody>
          <a:bodyPr/>
          <a:lstStyle/>
          <a:p>
            <a:r>
              <a:rPr lang="en-GB" dirty="0"/>
              <a:t>Finding out about the EP role</a:t>
            </a:r>
          </a:p>
        </p:txBody>
      </p:sp>
      <p:sp>
        <p:nvSpPr>
          <p:cNvPr id="3" name="Content Placeholder 2">
            <a:extLst>
              <a:ext uri="{FF2B5EF4-FFF2-40B4-BE49-F238E27FC236}">
                <a16:creationId xmlns:a16="http://schemas.microsoft.com/office/drawing/2014/main" id="{0EAE31F9-B319-474A-986B-DD8B745839CC}"/>
              </a:ext>
            </a:extLst>
          </p:cNvPr>
          <p:cNvSpPr>
            <a:spLocks noGrp="1"/>
          </p:cNvSpPr>
          <p:nvPr>
            <p:ph idx="1"/>
          </p:nvPr>
        </p:nvSpPr>
        <p:spPr>
          <a:xfrm>
            <a:off x="387097" y="1059582"/>
            <a:ext cx="7772400" cy="3030041"/>
          </a:xfrm>
        </p:spPr>
        <p:txBody>
          <a:bodyPr/>
          <a:lstStyle/>
          <a:p>
            <a:pPr>
              <a:spcBef>
                <a:spcPts val="0"/>
              </a:spcBef>
            </a:pPr>
            <a:r>
              <a:rPr lang="en-GB" dirty="0"/>
              <a:t>British Psychological Society’s (BPS) website </a:t>
            </a:r>
          </a:p>
          <a:p>
            <a:pPr>
              <a:spcBef>
                <a:spcPts val="0"/>
              </a:spcBef>
            </a:pPr>
            <a:endParaRPr lang="en-GB" dirty="0"/>
          </a:p>
          <a:p>
            <a:pPr>
              <a:spcBef>
                <a:spcPts val="0"/>
              </a:spcBef>
            </a:pPr>
            <a:r>
              <a:rPr lang="en-GB" dirty="0"/>
              <a:t>Association of Educational Psychologists' (AEP) website </a:t>
            </a:r>
          </a:p>
          <a:p>
            <a:pPr>
              <a:spcBef>
                <a:spcPts val="0"/>
              </a:spcBef>
            </a:pPr>
            <a:endParaRPr lang="en-GB" dirty="0"/>
          </a:p>
          <a:p>
            <a:pPr>
              <a:spcBef>
                <a:spcPts val="0"/>
              </a:spcBef>
            </a:pPr>
            <a:r>
              <a:rPr lang="en-GB" dirty="0"/>
              <a:t>Social media – Twitter, Facebook, see TEPICC, etc</a:t>
            </a:r>
          </a:p>
          <a:p>
            <a:pPr>
              <a:spcBef>
                <a:spcPts val="0"/>
              </a:spcBef>
            </a:pPr>
            <a:endParaRPr lang="en-GB" dirty="0"/>
          </a:p>
          <a:p>
            <a:pPr>
              <a:spcBef>
                <a:spcPts val="0"/>
              </a:spcBef>
            </a:pPr>
            <a:r>
              <a:rPr lang="en-GB" dirty="0"/>
              <a:t>Try to find an EP to talk to: EPS Outreach events </a:t>
            </a:r>
          </a:p>
          <a:p>
            <a:pPr>
              <a:spcBef>
                <a:spcPts val="0"/>
              </a:spcBef>
            </a:pPr>
            <a:endParaRPr lang="en-GB" dirty="0"/>
          </a:p>
          <a:p>
            <a:pPr>
              <a:spcBef>
                <a:spcPts val="0"/>
              </a:spcBef>
            </a:pPr>
            <a:r>
              <a:rPr lang="en-GB" dirty="0"/>
              <a:t>Reading </a:t>
            </a:r>
          </a:p>
          <a:p>
            <a:pPr>
              <a:spcBef>
                <a:spcPts val="0"/>
              </a:spcBef>
            </a:pPr>
            <a:endParaRPr lang="en-GB" dirty="0"/>
          </a:p>
        </p:txBody>
      </p:sp>
    </p:spTree>
    <p:extLst>
      <p:ext uri="{BB962C8B-B14F-4D97-AF65-F5344CB8AC3E}">
        <p14:creationId xmlns:p14="http://schemas.microsoft.com/office/powerpoint/2010/main" val="197003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colored book">
            <a:extLst>
              <a:ext uri="{FF2B5EF4-FFF2-40B4-BE49-F238E27FC236}">
                <a16:creationId xmlns:a16="http://schemas.microsoft.com/office/drawing/2014/main" id="{2A6631FA-232B-8416-F379-DCBCC780F653}"/>
              </a:ext>
            </a:extLst>
          </p:cNvPr>
          <p:cNvPicPr>
            <a:picLocks noChangeAspect="1"/>
          </p:cNvPicPr>
          <p:nvPr/>
        </p:nvPicPr>
        <p:blipFill rotWithShape="1">
          <a:blip r:embed="rId2">
            <a:extLst>
              <a:ext uri="{28A0092B-C50C-407E-A947-70E740481C1C}">
                <a14:useLocalDpi xmlns:a14="http://schemas.microsoft.com/office/drawing/2010/main" val="0"/>
              </a:ext>
            </a:extLst>
          </a:blip>
          <a:srcRect l="90" r="5440" b="-1"/>
          <a:stretch/>
        </p:blipFill>
        <p:spPr>
          <a:xfrm>
            <a:off x="20" y="10"/>
            <a:ext cx="7252212" cy="51434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365B7B-B0B4-2DB3-9012-0DEDF342F8AF}"/>
              </a:ext>
            </a:extLst>
          </p:cNvPr>
          <p:cNvSpPr>
            <a:spLocks noGrp="1"/>
          </p:cNvSpPr>
          <p:nvPr>
            <p:ph type="title"/>
          </p:nvPr>
        </p:nvSpPr>
        <p:spPr>
          <a:xfrm>
            <a:off x="5648707" y="273843"/>
            <a:ext cx="2866642" cy="1424934"/>
          </a:xfrm>
        </p:spPr>
        <p:txBody>
          <a:bodyPr vert="horz" lIns="91440" tIns="45720" rIns="91440" bIns="45720" rtlCol="0" anchor="ctr">
            <a:normAutofit/>
          </a:bodyPr>
          <a:lstStyle/>
          <a:p>
            <a:pPr eaLnBrk="1" hangingPunct="1">
              <a:lnSpc>
                <a:spcPct val="90000"/>
              </a:lnSpc>
            </a:pPr>
            <a:r>
              <a:rPr lang="en-US" sz="3000" kern="1200">
                <a:solidFill>
                  <a:schemeClr val="tx1"/>
                </a:solidFill>
                <a:latin typeface="+mj-lt"/>
                <a:ea typeface="+mj-ea"/>
                <a:cs typeface="+mj-cs"/>
              </a:rPr>
              <a:t>Reading </a:t>
            </a: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AC0A67B-BECB-B39B-DBA9-04C438B96764}"/>
              </a:ext>
            </a:extLst>
          </p:cNvPr>
          <p:cNvSpPr>
            <a:spLocks noGrp="1"/>
          </p:cNvSpPr>
          <p:nvPr>
            <p:ph idx="1"/>
          </p:nvPr>
        </p:nvSpPr>
        <p:spPr>
          <a:xfrm>
            <a:off x="5580112" y="1563638"/>
            <a:ext cx="2935237" cy="3069084"/>
          </a:xfrm>
        </p:spPr>
        <p:txBody>
          <a:bodyPr vert="horz" lIns="91440" tIns="45720" rIns="91440" bIns="45720" rtlCol="0">
            <a:normAutofit/>
          </a:bodyPr>
          <a:lstStyle/>
          <a:p>
            <a:pPr marL="0" indent="0" eaLnBrk="1" hangingPunct="1">
              <a:lnSpc>
                <a:spcPct val="90000"/>
              </a:lnSpc>
              <a:spcAft>
                <a:spcPts val="0"/>
              </a:spcAft>
              <a:buNone/>
            </a:pPr>
            <a:r>
              <a:rPr lang="en-US" sz="1400" b="1" kern="1200" dirty="0">
                <a:effectLst/>
                <a:latin typeface="Cavolini" panose="03000502040302020204" pitchFamily="66" charset="0"/>
                <a:ea typeface="+mn-ea"/>
                <a:cs typeface="Cavolini" panose="03000502040302020204" pitchFamily="66" charset="0"/>
              </a:rPr>
              <a:t>Cline, T., Gulliford, A. &amp;  Birch, S. (2023) (Eds.) 3</a:t>
            </a:r>
            <a:r>
              <a:rPr lang="en-US" sz="1400" b="1" kern="1200" baseline="30000" dirty="0">
                <a:effectLst/>
                <a:latin typeface="Cavolini" panose="03000502040302020204" pitchFamily="66" charset="0"/>
                <a:ea typeface="+mn-ea"/>
                <a:cs typeface="Cavolini" panose="03000502040302020204" pitchFamily="66" charset="0"/>
              </a:rPr>
              <a:t>rd</a:t>
            </a:r>
            <a:r>
              <a:rPr lang="en-US" sz="1400" b="1" kern="1200" dirty="0">
                <a:effectLst/>
                <a:latin typeface="Cavolini" panose="03000502040302020204" pitchFamily="66" charset="0"/>
                <a:ea typeface="+mn-ea"/>
                <a:cs typeface="Cavolini" panose="03000502040302020204" pitchFamily="66" charset="0"/>
              </a:rPr>
              <a:t> Edn. </a:t>
            </a:r>
            <a:r>
              <a:rPr lang="en-US" sz="1400" b="1" u="sng" kern="1200" dirty="0">
                <a:effectLst/>
                <a:latin typeface="Cavolini" panose="03000502040302020204" pitchFamily="66" charset="0"/>
                <a:ea typeface="+mn-ea"/>
                <a:cs typeface="Cavolini" panose="03000502040302020204" pitchFamily="66" charset="0"/>
              </a:rPr>
              <a:t>Educational Psychology</a:t>
            </a:r>
            <a:r>
              <a:rPr lang="en-US" sz="1400" b="1" kern="1200" dirty="0">
                <a:effectLst/>
                <a:latin typeface="Cavolini" panose="03000502040302020204" pitchFamily="66" charset="0"/>
                <a:ea typeface="+mn-ea"/>
                <a:cs typeface="Cavolini" panose="03000502040302020204" pitchFamily="66" charset="0"/>
              </a:rPr>
              <a:t>. Topics in Applied Psychology Series. London. Routledge. </a:t>
            </a:r>
          </a:p>
          <a:p>
            <a:pPr indent="-228600" eaLnBrk="1" hangingPunct="1">
              <a:lnSpc>
                <a:spcPct val="90000"/>
              </a:lnSpc>
              <a:spcAft>
                <a:spcPts val="0"/>
              </a:spcAft>
              <a:buFont typeface="Arial" panose="020B0604020202020204" pitchFamily="34" charset="0"/>
              <a:buChar char="•"/>
            </a:pPr>
            <a:endParaRPr lang="en-US" sz="1400" b="1" kern="1200" dirty="0">
              <a:latin typeface="Cavolini" panose="03000502040302020204" pitchFamily="66" charset="0"/>
              <a:ea typeface="+mn-ea"/>
              <a:cs typeface="Cavolini" panose="03000502040302020204" pitchFamily="66" charset="0"/>
            </a:endParaRPr>
          </a:p>
          <a:p>
            <a:pPr indent="-228600" eaLnBrk="1" hangingPunct="1">
              <a:lnSpc>
                <a:spcPct val="90000"/>
              </a:lnSpc>
              <a:spcAft>
                <a:spcPts val="0"/>
              </a:spcAft>
              <a:buFont typeface="Arial" panose="020B0604020202020204" pitchFamily="34" charset="0"/>
              <a:buChar char="•"/>
            </a:pPr>
            <a:r>
              <a:rPr lang="en-US" sz="1400" b="1" kern="1200" dirty="0">
                <a:effectLst/>
                <a:latin typeface="Cavolini" panose="03000502040302020204" pitchFamily="66" charset="0"/>
                <a:ea typeface="+mn-ea"/>
                <a:cs typeface="Cavolini" panose="03000502040302020204" pitchFamily="66" charset="0"/>
              </a:rPr>
              <a:t>Journals: </a:t>
            </a:r>
          </a:p>
          <a:p>
            <a:pPr lvl="1" indent="-228600" eaLnBrk="1" hangingPunct="1">
              <a:lnSpc>
                <a:spcPct val="90000"/>
              </a:lnSpc>
              <a:spcAft>
                <a:spcPts val="0"/>
              </a:spcAft>
              <a:buFont typeface="Arial" panose="020B0604020202020204" pitchFamily="34" charset="0"/>
              <a:buChar char="•"/>
            </a:pPr>
            <a:endParaRPr lang="en-US" sz="1400" kern="1200" dirty="0">
              <a:latin typeface="Cavolini" panose="03000502040302020204" pitchFamily="66" charset="0"/>
              <a:ea typeface="+mn-ea"/>
              <a:cs typeface="Cavolini" panose="03000502040302020204" pitchFamily="66" charset="0"/>
            </a:endParaRPr>
          </a:p>
          <a:p>
            <a:pPr lvl="1" indent="-228600" eaLnBrk="1" hangingPunct="1">
              <a:lnSpc>
                <a:spcPct val="90000"/>
              </a:lnSpc>
              <a:spcAft>
                <a:spcPts val="0"/>
              </a:spcAft>
              <a:buFont typeface="Arial" panose="020B0604020202020204" pitchFamily="34" charset="0"/>
              <a:buChar char="•"/>
            </a:pPr>
            <a:r>
              <a:rPr lang="en-US" sz="1400" kern="1200" dirty="0">
                <a:effectLst/>
                <a:latin typeface="Cavolini" panose="03000502040302020204" pitchFamily="66" charset="0"/>
                <a:ea typeface="+mn-ea"/>
                <a:cs typeface="Cavolini" panose="03000502040302020204" pitchFamily="66" charset="0"/>
              </a:rPr>
              <a:t>Educational Psychology in Practice</a:t>
            </a:r>
          </a:p>
          <a:p>
            <a:pPr lvl="1" indent="-228600" eaLnBrk="1" hangingPunct="1">
              <a:lnSpc>
                <a:spcPct val="90000"/>
              </a:lnSpc>
              <a:spcAft>
                <a:spcPts val="0"/>
              </a:spcAft>
              <a:buFont typeface="Arial" panose="020B0604020202020204" pitchFamily="34" charset="0"/>
              <a:buChar char="•"/>
            </a:pPr>
            <a:r>
              <a:rPr lang="en-US" sz="1400" kern="1200" dirty="0">
                <a:latin typeface="Cavolini" panose="03000502040302020204" pitchFamily="66" charset="0"/>
                <a:ea typeface="+mn-ea"/>
                <a:cs typeface="Cavolini" panose="03000502040302020204" pitchFamily="66" charset="0"/>
              </a:rPr>
              <a:t>Educational and Child Psychology </a:t>
            </a:r>
            <a:endParaRPr lang="en-US" sz="1400" kern="1200" dirty="0">
              <a:effectLst/>
              <a:latin typeface="Cavolini" panose="03000502040302020204" pitchFamily="66" charset="0"/>
              <a:ea typeface="+mn-ea"/>
              <a:cs typeface="Cavolini" panose="03000502040302020204" pitchFamily="66" charset="0"/>
            </a:endParaRPr>
          </a:p>
          <a:p>
            <a:pPr indent="-228600" eaLnBrk="1" hangingPunct="1">
              <a:lnSpc>
                <a:spcPct val="90000"/>
              </a:lnSpc>
              <a:buFont typeface="Arial" panose="020B0604020202020204" pitchFamily="34" charset="0"/>
              <a:buChar char="•"/>
            </a:pPr>
            <a:endParaRPr lang="en-US" sz="1400" kern="1200" dirty="0">
              <a:ea typeface="+mn-ea"/>
              <a:cs typeface="+mn-cs"/>
            </a:endParaRPr>
          </a:p>
        </p:txBody>
      </p:sp>
    </p:spTree>
    <p:extLst>
      <p:ext uri="{BB962C8B-B14F-4D97-AF65-F5344CB8AC3E}">
        <p14:creationId xmlns:p14="http://schemas.microsoft.com/office/powerpoint/2010/main" val="399367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C2B5-D583-48CF-947D-8FC786A51ABC}"/>
              </a:ext>
            </a:extLst>
          </p:cNvPr>
          <p:cNvSpPr>
            <a:spLocks noGrp="1"/>
          </p:cNvSpPr>
          <p:nvPr>
            <p:ph type="title"/>
          </p:nvPr>
        </p:nvSpPr>
        <p:spPr/>
        <p:txBody>
          <a:bodyPr/>
          <a:lstStyle/>
          <a:p>
            <a:r>
              <a:rPr lang="en-GB" dirty="0"/>
              <a:t>The Birmingham programme</a:t>
            </a:r>
          </a:p>
        </p:txBody>
      </p:sp>
      <p:sp>
        <p:nvSpPr>
          <p:cNvPr id="3" name="Content Placeholder 2">
            <a:extLst>
              <a:ext uri="{FF2B5EF4-FFF2-40B4-BE49-F238E27FC236}">
                <a16:creationId xmlns:a16="http://schemas.microsoft.com/office/drawing/2014/main" id="{E10EA962-68B9-470C-A4CF-EDC075AD91E9}"/>
              </a:ext>
            </a:extLst>
          </p:cNvPr>
          <p:cNvSpPr>
            <a:spLocks noGrp="1"/>
          </p:cNvSpPr>
          <p:nvPr>
            <p:ph idx="1"/>
          </p:nvPr>
        </p:nvSpPr>
        <p:spPr/>
        <p:txBody>
          <a:bodyPr/>
          <a:lstStyle/>
          <a:p>
            <a:r>
              <a:rPr lang="en-GB" dirty="0"/>
              <a:t>The App Ed Ch Psy D is:</a:t>
            </a:r>
          </a:p>
          <a:p>
            <a:endParaRPr lang="en-GB" dirty="0"/>
          </a:p>
          <a:p>
            <a:pPr marL="742950" lvl="1" indent="-285750">
              <a:buFont typeface="Wingdings" panose="05000000000000000000" pitchFamily="2" charset="2"/>
              <a:buChar char="§"/>
            </a:pPr>
            <a:r>
              <a:rPr lang="en-GB" dirty="0"/>
              <a:t>BPS Accredited.</a:t>
            </a:r>
          </a:p>
          <a:p>
            <a:pPr marL="742950" lvl="1" indent="-285750">
              <a:buFont typeface="Wingdings" panose="05000000000000000000" pitchFamily="2" charset="2"/>
              <a:buChar char="§"/>
            </a:pPr>
            <a:endParaRPr lang="en-GB" dirty="0"/>
          </a:p>
          <a:p>
            <a:pPr marL="742950" lvl="1" indent="-285750">
              <a:buFont typeface="Wingdings" panose="05000000000000000000" pitchFamily="2" charset="2"/>
              <a:buChar char="§"/>
            </a:pPr>
            <a:r>
              <a:rPr lang="en-GB" dirty="0"/>
              <a:t>HCPC Approved.</a:t>
            </a:r>
          </a:p>
          <a:p>
            <a:pPr marL="742950" lvl="1" indent="-285750">
              <a:buFont typeface="Wingdings" panose="05000000000000000000" pitchFamily="2" charset="2"/>
              <a:buChar char="§"/>
            </a:pPr>
            <a:endParaRPr lang="en-GB" dirty="0"/>
          </a:p>
          <a:p>
            <a:pPr marL="742950" lvl="1" indent="-285750">
              <a:buFont typeface="Wingdings" panose="05000000000000000000" pitchFamily="2" charset="2"/>
              <a:buChar char="§"/>
            </a:pPr>
            <a:r>
              <a:rPr lang="en-GB" i="1" dirty="0"/>
              <a:t>NB Graduates are eligible to apply for HCPC registration as a practitioner psychologist – educational psychologist is a protected title  </a:t>
            </a: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029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88F2-F377-466D-9E91-6DBD0091E02F}"/>
              </a:ext>
            </a:extLst>
          </p:cNvPr>
          <p:cNvSpPr>
            <a:spLocks noGrp="1"/>
          </p:cNvSpPr>
          <p:nvPr>
            <p:ph type="title"/>
          </p:nvPr>
        </p:nvSpPr>
        <p:spPr>
          <a:xfrm>
            <a:off x="395536" y="339502"/>
            <a:ext cx="7772400" cy="288032"/>
          </a:xfrm>
        </p:spPr>
        <p:txBody>
          <a:bodyPr/>
          <a:lstStyle/>
          <a:p>
            <a:r>
              <a:rPr lang="en-GB" dirty="0"/>
              <a:t>Programme Team includes our tutors… </a:t>
            </a:r>
          </a:p>
        </p:txBody>
      </p:sp>
      <p:sp>
        <p:nvSpPr>
          <p:cNvPr id="3" name="Content Placeholder 2">
            <a:extLst>
              <a:ext uri="{FF2B5EF4-FFF2-40B4-BE49-F238E27FC236}">
                <a16:creationId xmlns:a16="http://schemas.microsoft.com/office/drawing/2014/main" id="{A402D32D-1315-457F-989F-86A4AB131F92}"/>
              </a:ext>
            </a:extLst>
          </p:cNvPr>
          <p:cNvSpPr>
            <a:spLocks noGrp="1"/>
          </p:cNvSpPr>
          <p:nvPr>
            <p:ph idx="1"/>
          </p:nvPr>
        </p:nvSpPr>
        <p:spPr>
          <a:xfrm>
            <a:off x="395536" y="843558"/>
            <a:ext cx="7772400" cy="3888432"/>
          </a:xfrm>
        </p:spPr>
        <p:txBody>
          <a:bodyPr/>
          <a:lstStyle/>
          <a:p>
            <a:r>
              <a:rPr lang="en-GB" sz="1800" dirty="0"/>
              <a:t>Dr James Birchwood</a:t>
            </a:r>
          </a:p>
          <a:p>
            <a:r>
              <a:rPr lang="en-GB" sz="1800" dirty="0"/>
              <a:t>Dr Katie Callicott</a:t>
            </a:r>
          </a:p>
          <a:p>
            <a:r>
              <a:rPr lang="en-GB" sz="1800" dirty="0"/>
              <a:t>Dr Ruth Hewett</a:t>
            </a:r>
          </a:p>
          <a:p>
            <a:r>
              <a:rPr lang="en-GB" sz="1800" dirty="0"/>
              <a:t>Dr Julia Howe</a:t>
            </a:r>
          </a:p>
          <a:p>
            <a:r>
              <a:rPr lang="en-GB" sz="1800" dirty="0"/>
              <a:t>Dr Nooreen Khan</a:t>
            </a:r>
          </a:p>
          <a:p>
            <a:r>
              <a:rPr lang="en-GB" sz="1800" dirty="0"/>
              <a:t>Dr Anita Soni</a:t>
            </a:r>
          </a:p>
          <a:p>
            <a:r>
              <a:rPr lang="en-GB" sz="1800" dirty="0"/>
              <a:t>Dr Anjam Sultana </a:t>
            </a:r>
          </a:p>
          <a:p>
            <a:r>
              <a:rPr lang="en-GB" sz="1800" dirty="0"/>
              <a:t>Dr Siya Mngaza</a:t>
            </a:r>
          </a:p>
          <a:p>
            <a:endParaRPr lang="en-GB" sz="1800" dirty="0"/>
          </a:p>
          <a:p>
            <a:r>
              <a:rPr lang="en-GB" sz="1800" dirty="0"/>
              <a:t>Course Administrator</a:t>
            </a:r>
          </a:p>
          <a:p>
            <a:r>
              <a:rPr lang="en-GB" sz="1800" dirty="0">
                <a:solidFill>
                  <a:srgbClr val="0000FF"/>
                </a:solidFill>
                <a:hlinkClick r:id="rId2">
                  <a:extLst>
                    <a:ext uri="{A12FA001-AC4F-418D-AE19-62706E023703}">
                      <ahyp:hlinkClr xmlns:ahyp="http://schemas.microsoft.com/office/drawing/2018/hyperlinkcolor" val="tx"/>
                    </a:ext>
                  </a:extLst>
                </a:hlinkClick>
              </a:rPr>
              <a:t>educationalpsychology@contacts.bham.ac.uk</a:t>
            </a:r>
            <a:r>
              <a:rPr lang="en-GB" sz="1800" dirty="0">
                <a:solidFill>
                  <a:srgbClr val="0000FF"/>
                </a:solidFill>
              </a:rPr>
              <a:t> </a:t>
            </a:r>
          </a:p>
        </p:txBody>
      </p:sp>
    </p:spTree>
    <p:extLst>
      <p:ext uri="{BB962C8B-B14F-4D97-AF65-F5344CB8AC3E}">
        <p14:creationId xmlns:p14="http://schemas.microsoft.com/office/powerpoint/2010/main" val="71425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D7DCD-A1D8-40F6-B6CB-9AA0D2550902}"/>
              </a:ext>
            </a:extLst>
          </p:cNvPr>
          <p:cNvSpPr>
            <a:spLocks noGrp="1"/>
          </p:cNvSpPr>
          <p:nvPr>
            <p:ph type="title"/>
          </p:nvPr>
        </p:nvSpPr>
        <p:spPr/>
        <p:txBody>
          <a:bodyPr/>
          <a:lstStyle/>
          <a:p>
            <a:r>
              <a:rPr lang="en-GB" dirty="0"/>
              <a:t>Where the Programme sits</a:t>
            </a:r>
          </a:p>
        </p:txBody>
      </p:sp>
      <p:graphicFrame>
        <p:nvGraphicFramePr>
          <p:cNvPr id="4" name="Content Placeholder 3" descr="The Educational Psychology Programme sits in the Department of Inclusion and Psecial Needs. That Department is part ofhte ">
            <a:extLst>
              <a:ext uri="{FF2B5EF4-FFF2-40B4-BE49-F238E27FC236}">
                <a16:creationId xmlns:a16="http://schemas.microsoft.com/office/drawing/2014/main" id="{52102A37-8785-4C7C-8D01-A9DE49B64220}"/>
              </a:ext>
            </a:extLst>
          </p:cNvPr>
          <p:cNvGraphicFramePr>
            <a:graphicFrameLocks noGrp="1"/>
          </p:cNvGraphicFramePr>
          <p:nvPr>
            <p:ph idx="1"/>
            <p:extLst>
              <p:ext uri="{D42A27DB-BD31-4B8C-83A1-F6EECF244321}">
                <p14:modId xmlns:p14="http://schemas.microsoft.com/office/powerpoint/2010/main" val="3530626030"/>
              </p:ext>
            </p:extLst>
          </p:nvPr>
        </p:nvGraphicFramePr>
        <p:xfrm>
          <a:off x="395288" y="1347788"/>
          <a:ext cx="7772400" cy="3363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peech Bubble: Oval 1" descr="A diagram shows how educational psychology programme sits in the department of Inclusion and Special Needs, and that department sits in the School of Education, which is located in the College of Social Sciences. The College has a focus on applied work, on social policy.">
            <a:extLst>
              <a:ext uri="{FF2B5EF4-FFF2-40B4-BE49-F238E27FC236}">
                <a16:creationId xmlns:a16="http://schemas.microsoft.com/office/drawing/2014/main" id="{F76B2105-02C6-412C-95BE-852016EBD6AC}"/>
              </a:ext>
            </a:extLst>
          </p:cNvPr>
          <p:cNvSpPr/>
          <p:nvPr/>
        </p:nvSpPr>
        <p:spPr bwMode="auto">
          <a:xfrm>
            <a:off x="6876256" y="555526"/>
            <a:ext cx="2016224" cy="2016224"/>
          </a:xfrm>
          <a:prstGeom prst="wedgeEllipseCallout">
            <a:avLst>
              <a:gd name="adj1" fmla="val -157414"/>
              <a:gd name="adj2" fmla="val 8504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effectLst/>
                <a:latin typeface="Arial" charset="0"/>
              </a:rPr>
              <a:t>Dept of Inclusion and Special Needs</a:t>
            </a:r>
          </a:p>
        </p:txBody>
      </p:sp>
      <p:sp>
        <p:nvSpPr>
          <p:cNvPr id="3" name="Speech Bubble: Oval 2">
            <a:extLst>
              <a:ext uri="{FF2B5EF4-FFF2-40B4-BE49-F238E27FC236}">
                <a16:creationId xmlns:a16="http://schemas.microsoft.com/office/drawing/2014/main" id="{548C8DDB-FF26-4328-A94F-6A1B4B08CCE8}"/>
              </a:ext>
            </a:extLst>
          </p:cNvPr>
          <p:cNvSpPr/>
          <p:nvPr/>
        </p:nvSpPr>
        <p:spPr bwMode="auto">
          <a:xfrm>
            <a:off x="503592" y="2577232"/>
            <a:ext cx="2016224" cy="1938734"/>
          </a:xfrm>
          <a:prstGeom prst="wedgeEllipseCallout">
            <a:avLst>
              <a:gd name="adj1" fmla="val 102090"/>
              <a:gd name="adj2" fmla="val -9049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effectLst/>
                <a:latin typeface="Arial" charset="0"/>
              </a:rPr>
              <a:t>Applied focus, social systems, wellbeing</a:t>
            </a:r>
          </a:p>
        </p:txBody>
      </p:sp>
    </p:spTree>
    <p:extLst>
      <p:ext uri="{BB962C8B-B14F-4D97-AF65-F5344CB8AC3E}">
        <p14:creationId xmlns:p14="http://schemas.microsoft.com/office/powerpoint/2010/main" val="30249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12549</TotalTime>
  <Words>1602</Words>
  <Application>Microsoft Office PowerPoint</Application>
  <PresentationFormat>On-screen Show (16:9)</PresentationFormat>
  <Paragraphs>280</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Cavolini</vt:lpstr>
      <vt:lpstr>Courier New</vt:lpstr>
      <vt:lpstr>Georgia</vt:lpstr>
      <vt:lpstr>Times New Roman</vt:lpstr>
      <vt:lpstr>Wingdings</vt:lpstr>
      <vt:lpstr>Default Design</vt:lpstr>
      <vt:lpstr>Doctorate in Applied Educational and Child Psychology Open Evening October 5th 2023</vt:lpstr>
      <vt:lpstr>Welcome!</vt:lpstr>
      <vt:lpstr>Our aims are to… </vt:lpstr>
      <vt:lpstr>Disclaimer</vt:lpstr>
      <vt:lpstr>Finding out about the EP role</vt:lpstr>
      <vt:lpstr>Reading </vt:lpstr>
      <vt:lpstr>The Birmingham programme</vt:lpstr>
      <vt:lpstr>Programme Team includes our tutors… </vt:lpstr>
      <vt:lpstr>Where the Programme sits</vt:lpstr>
      <vt:lpstr>DISN,  in the School of Education, in the College of Social Science</vt:lpstr>
      <vt:lpstr>The Birmingham programme </vt:lpstr>
      <vt:lpstr>Programme structure</vt:lpstr>
      <vt:lpstr>Note </vt:lpstr>
      <vt:lpstr>Modules Y1, and extension in Ys 2 and 3</vt:lpstr>
      <vt:lpstr>Modules</vt:lpstr>
      <vt:lpstr>Placements </vt:lpstr>
      <vt:lpstr>Research </vt:lpstr>
      <vt:lpstr>Assessments</vt:lpstr>
      <vt:lpstr>Processes for learning and support    </vt:lpstr>
      <vt:lpstr>Practical details: Typical Year 1</vt:lpstr>
      <vt:lpstr>Course structure: Years 2 and 3</vt:lpstr>
      <vt:lpstr>BPS Accreditation 2023</vt:lpstr>
      <vt:lpstr>The Birmingham programme: some USPs </vt:lpstr>
      <vt:lpstr>Applications</vt:lpstr>
      <vt:lpstr>Qualifications</vt:lpstr>
      <vt:lpstr>Experience</vt:lpstr>
      <vt:lpstr>Access and EDI</vt:lpstr>
      <vt:lpstr>Funding</vt:lpstr>
      <vt:lpstr>What are we looking for? Check AEP guidance </vt:lpstr>
      <vt:lpstr>What are we looking for?</vt:lpstr>
      <vt:lpstr>Selection process</vt:lpstr>
      <vt:lpstr>And pause!   Some discussion -  and your questions?</vt:lpstr>
      <vt:lpstr>And finally  - please help us to help you!</vt:lpstr>
    </vt:vector>
  </TitlesOfParts>
  <Company>The 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 and Publications</dc:creator>
  <cp:lastModifiedBy>Julie Foster (Social Sciences)</cp:lastModifiedBy>
  <cp:revision>84</cp:revision>
  <cp:lastPrinted>2019-07-31T08:58:40Z</cp:lastPrinted>
  <dcterms:created xsi:type="dcterms:W3CDTF">2005-06-08T11:15:47Z</dcterms:created>
  <dcterms:modified xsi:type="dcterms:W3CDTF">2023-10-13T11:14:33Z</dcterms:modified>
</cp:coreProperties>
</file>