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8" r:id="rId3"/>
    <p:sldId id="271" r:id="rId4"/>
    <p:sldId id="266" r:id="rId5"/>
    <p:sldId id="272" r:id="rId6"/>
    <p:sldId id="273" r:id="rId7"/>
    <p:sldId id="27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 autoAdjust="0"/>
    <p:restoredTop sz="91156" autoAdjust="0"/>
  </p:normalViewPr>
  <p:slideViewPr>
    <p:cSldViewPr snapToGrid="0">
      <p:cViewPr varScale="1">
        <p:scale>
          <a:sx n="96" d="100"/>
          <a:sy n="96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282B-9EC3-4292-A3C0-7DACDB7A5CD9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609C-460A-456A-AE31-952ECA47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9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EDA3-4C1A-4B7B-BC25-D427E0097E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7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652336" y="2629479"/>
            <a:ext cx="6874627" cy="1013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ln w="0"/>
              <a:solidFill>
                <a:schemeClr val="bg1"/>
              </a:solidFill>
              <a:latin typeface="Akzidenz-Grotesk Condensed BQ" pitchFamily="50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6011" y="2593307"/>
            <a:ext cx="4867275" cy="1671980"/>
          </a:xfrm>
        </p:spPr>
        <p:txBody>
          <a:bodyPr>
            <a:normAutofit/>
          </a:bodyPr>
          <a:lstStyle>
            <a:lvl1pPr marL="0" indent="0" algn="ctr">
              <a:buNone/>
              <a:defRPr lang="en-US" sz="6000" kern="1200" dirty="0" smtClean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3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Flowchats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167" y="1332253"/>
            <a:ext cx="1029111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52167" y="2657816"/>
            <a:ext cx="10291119" cy="4200184"/>
          </a:xfrm>
        </p:spPr>
        <p:txBody>
          <a:bodyPr>
            <a:normAutofit/>
          </a:bodyPr>
          <a:lstStyle>
            <a:lvl1pPr marL="457200" indent="0">
              <a:lnSpc>
                <a:spcPct val="100000"/>
              </a:lnSpc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1pPr>
            <a:lvl2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457200" indent="0">
              <a:lnSpc>
                <a:spcPct val="100000"/>
              </a:lnSpc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3pPr>
            <a:lvl4pPr marL="457200" indent="0">
              <a:lnSpc>
                <a:spcPct val="100000"/>
              </a:lnSpc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4pPr>
            <a:lvl5pPr marL="457200" indent="0">
              <a:lnSpc>
                <a:spcPct val="100000"/>
              </a:lnSpc>
              <a:buFont typeface="Arial" panose="020B0604020202020204" pitchFamily="34" charset="0"/>
              <a:buNone/>
              <a:defRPr lang="en-GB" sz="2800" kern="1200" dirty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952368" y="1476502"/>
            <a:ext cx="7524750" cy="1544637"/>
          </a:xfrm>
        </p:spPr>
        <p:txBody>
          <a:bodyPr/>
          <a:lstStyle>
            <a:lvl1pPr marL="457200" indent="0" algn="ctr">
              <a:buNone/>
              <a:defRPr>
                <a:solidFill>
                  <a:schemeClr val="bg1"/>
                </a:solidFill>
                <a:latin typeface="Akzidenz-Grotesk Expert BQ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Telephone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952368" y="3305301"/>
            <a:ext cx="7524750" cy="1544637"/>
          </a:xfrm>
        </p:spPr>
        <p:txBody>
          <a:bodyPr/>
          <a:lstStyle>
            <a:lvl1pPr marL="457200" indent="0" algn="ctr">
              <a:buNone/>
              <a:defRPr>
                <a:solidFill>
                  <a:schemeClr val="bg1"/>
                </a:solidFill>
                <a:latin typeface="Akzidenz-Grotesk Expert BQ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Telephone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041412" y="5168466"/>
            <a:ext cx="1346662" cy="1371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8130456" y="5168466"/>
            <a:ext cx="1346662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1952368" y="5168466"/>
            <a:ext cx="1346662" cy="1371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652336" y="2462503"/>
            <a:ext cx="6874627" cy="1170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ln w="0"/>
              <a:solidFill>
                <a:schemeClr val="bg1"/>
              </a:solidFill>
              <a:latin typeface="Akzidenz-Grotesk Condensed BQ" pitchFamily="50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56011" y="2593307"/>
            <a:ext cx="4867275" cy="1671980"/>
          </a:xfrm>
        </p:spPr>
        <p:txBody>
          <a:bodyPr>
            <a:normAutofit/>
          </a:bodyPr>
          <a:lstStyle>
            <a:lvl1pPr marL="0" indent="0" algn="ctr">
              <a:buNone/>
              <a:defRPr lang="en-US" sz="6000" kern="1200" baseline="0" dirty="0" smtClean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SECTION HEADER STYLES</a:t>
            </a:r>
          </a:p>
        </p:txBody>
      </p:sp>
    </p:spTree>
    <p:extLst>
      <p:ext uri="{BB962C8B-B14F-4D97-AF65-F5344CB8AC3E}">
        <p14:creationId xmlns:p14="http://schemas.microsoft.com/office/powerpoint/2010/main" val="2067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0" y="0"/>
            <a:ext cx="12193057" cy="6858594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0821" y="1581665"/>
            <a:ext cx="11012978" cy="4748435"/>
          </a:xfrm>
        </p:spPr>
        <p:txBody>
          <a:bodyPr>
            <a:normAutofit/>
          </a:bodyPr>
          <a:lstStyle>
            <a:lvl1pPr marL="457200" indent="0">
              <a:buNone/>
              <a:defRPr lang="en-GB" sz="54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sz="4400">
                <a:solidFill>
                  <a:schemeClr val="bg1"/>
                </a:solidFill>
                <a:latin typeface="Akzidenz-Grotesk Expert BQ" pitchFamily="50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0" y="0"/>
            <a:ext cx="12193057" cy="6858594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847667" y="323371"/>
            <a:ext cx="5394961" cy="6211851"/>
          </a:xfrm>
        </p:spPr>
        <p:txBody>
          <a:bodyPr>
            <a:noAutofit/>
          </a:bodyPr>
          <a:lstStyle>
            <a:lvl1pPr marL="457200" indent="0">
              <a:buNone/>
              <a:defRPr>
                <a:solidFill>
                  <a:schemeClr val="bg1"/>
                </a:solidFill>
                <a:latin typeface="Akzidenz-Grotesk Condensed BQ" pitchFamily="50" charset="0"/>
              </a:defRPr>
            </a:lvl1pPr>
          </a:lstStyle>
          <a:p>
            <a:pPr algn="l"/>
            <a:r>
              <a:rPr lang="en-GB" sz="2400" dirty="0"/>
              <a:t>SPEAKERS</a:t>
            </a:r>
          </a:p>
          <a:p>
            <a:pPr algn="l"/>
            <a:r>
              <a:rPr lang="en-GB" sz="2400" dirty="0">
                <a:solidFill>
                  <a:srgbClr val="ED3A34"/>
                </a:solidFill>
              </a:rPr>
              <a:t>Jonathan Shaw</a:t>
            </a:r>
            <a:r>
              <a:rPr lang="en-GB" sz="2400" dirty="0"/>
              <a:t>, Chief Executive, Policy Connect</a:t>
            </a:r>
            <a:endParaRPr lang="en-GB" sz="2400" dirty="0">
              <a:solidFill>
                <a:srgbClr val="ED3A34"/>
              </a:solidFill>
            </a:endParaRPr>
          </a:p>
          <a:p>
            <a:pPr algn="l"/>
            <a:r>
              <a:rPr lang="en-US" sz="2400" dirty="0">
                <a:solidFill>
                  <a:srgbClr val="ED3A34"/>
                </a:solidFill>
              </a:rPr>
              <a:t>Daniel Zeichner</a:t>
            </a:r>
            <a:r>
              <a:rPr lang="en-US" sz="2400" dirty="0"/>
              <a:t>, Member of Parliament for Cambridge and Chair of the Universities All-Party Parliamentary Group: Policy and Politics</a:t>
            </a:r>
            <a:endParaRPr lang="en-GB" sz="2400" dirty="0"/>
          </a:p>
          <a:p>
            <a:pPr algn="l"/>
            <a:r>
              <a:rPr lang="en-US" sz="2400" dirty="0">
                <a:solidFill>
                  <a:srgbClr val="ED3A34"/>
                </a:solidFill>
              </a:rPr>
              <a:t>Dr Keith MacLean OBE</a:t>
            </a:r>
            <a:r>
              <a:rPr lang="en-US" sz="2400" dirty="0"/>
              <a:t>, Policy Connect advisor, Chair of EPSRC Scientific Advisory Council and Chair of UKERC: Joining up Research, Policy and</a:t>
            </a:r>
            <a:r>
              <a:rPr lang="en-US" sz="2400" i="1" dirty="0"/>
              <a:t> </a:t>
            </a:r>
            <a:r>
              <a:rPr lang="en-US" sz="2400" dirty="0"/>
              <a:t>Business</a:t>
            </a:r>
            <a:endParaRPr lang="en-GB" sz="2400" dirty="0"/>
          </a:p>
          <a:p>
            <a:pPr algn="l"/>
            <a:r>
              <a:rPr lang="en-US" sz="2400" dirty="0">
                <a:solidFill>
                  <a:srgbClr val="ED3A34"/>
                </a:solidFill>
              </a:rPr>
              <a:t>Oona Muirhead CBE</a:t>
            </a:r>
            <a:r>
              <a:rPr lang="en-US" sz="2400" dirty="0"/>
              <a:t>, Policy Connect business advisor, former DG Civil Servant:</a:t>
            </a:r>
            <a:r>
              <a:rPr lang="en-US" sz="2400" i="1" dirty="0"/>
              <a:t> </a:t>
            </a:r>
            <a:r>
              <a:rPr lang="en-US" sz="2400" dirty="0"/>
              <a:t>Developing links into Whitehall</a:t>
            </a:r>
            <a:endParaRPr lang="en-GB" sz="2400" dirty="0"/>
          </a:p>
          <a:p>
            <a:pPr algn="l"/>
            <a:r>
              <a:rPr lang="en-US" sz="2400" dirty="0">
                <a:solidFill>
                  <a:srgbClr val="ED3A34"/>
                </a:solidFill>
              </a:rPr>
              <a:t>Stephen Meek</a:t>
            </a:r>
            <a:r>
              <a:rPr lang="en-US" sz="2400" dirty="0"/>
              <a:t>, Chair, UPEN </a:t>
            </a:r>
          </a:p>
          <a:p>
            <a:pPr algn="l"/>
            <a:r>
              <a:rPr lang="en-US" sz="2400" dirty="0"/>
              <a:t>Q&amp;A with Policy Connect</a:t>
            </a:r>
            <a:endParaRPr lang="en-GB" sz="2400" dirty="0"/>
          </a:p>
        </p:txBody>
      </p:sp>
      <p:sp>
        <p:nvSpPr>
          <p:cNvPr id="8" name="Text Placeholder 1"/>
          <p:cNvSpPr txBox="1">
            <a:spLocks/>
          </p:cNvSpPr>
          <p:nvPr userDrawn="1"/>
        </p:nvSpPr>
        <p:spPr>
          <a:xfrm>
            <a:off x="584662" y="2172393"/>
            <a:ext cx="4039985" cy="3782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6000" kern="1200" dirty="0" smtClean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en-GB" sz="2800" kern="1200" dirty="0">
                <a:solidFill>
                  <a:srgbClr val="1F2E59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/>
              <a:t>POLICY IMPACT PARTNERSHIPS FOR UNIVERSITIES </a:t>
            </a:r>
          </a:p>
          <a:p>
            <a:pPr algn="l"/>
            <a:r>
              <a:rPr lang="en-GB" sz="4000" dirty="0"/>
              <a:t>Wednesday 26</a:t>
            </a:r>
            <a:r>
              <a:rPr lang="en-GB" sz="4000" baseline="30000" dirty="0"/>
              <a:t>th</a:t>
            </a:r>
            <a:r>
              <a:rPr lang="en-GB" sz="4000" dirty="0"/>
              <a:t> March, 2020</a:t>
            </a:r>
          </a:p>
          <a:p>
            <a:pPr algn="l"/>
            <a:r>
              <a:rPr lang="en-GB" sz="4000" dirty="0">
                <a:solidFill>
                  <a:srgbClr val="ED3A34"/>
                </a:solidFill>
              </a:rPr>
              <a:t>1500 – 1630 </a:t>
            </a:r>
          </a:p>
        </p:txBody>
      </p:sp>
    </p:spTree>
    <p:extLst>
      <p:ext uri="{BB962C8B-B14F-4D97-AF65-F5344CB8AC3E}">
        <p14:creationId xmlns:p14="http://schemas.microsoft.com/office/powerpoint/2010/main" val="10641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0" y="0"/>
            <a:ext cx="12193057" cy="6858594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3060" r="14392" b="42882"/>
          <a:stretch/>
        </p:blipFill>
        <p:spPr>
          <a:xfrm>
            <a:off x="4148157" y="966827"/>
            <a:ext cx="3680322" cy="352440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/>
          <p:cNvSpPr txBox="1">
            <a:spLocks/>
          </p:cNvSpPr>
          <p:nvPr userDrawn="1"/>
        </p:nvSpPr>
        <p:spPr>
          <a:xfrm>
            <a:off x="1703107" y="4705003"/>
            <a:ext cx="8570422" cy="24439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en-GB" sz="2800" kern="1200" dirty="0">
                <a:solidFill>
                  <a:srgbClr val="1F2E59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 algn="ctr">
              <a:buNone/>
            </a:pPr>
            <a:r>
              <a:rPr lang="en-GB" sz="6500" dirty="0">
                <a:solidFill>
                  <a:schemeClr val="bg1"/>
                </a:solidFill>
                <a:latin typeface="Akzidenz-Grotesk Condensed BQ" pitchFamily="50" charset="0"/>
              </a:rPr>
              <a:t>OONA MUIRHEAD CBE</a:t>
            </a:r>
          </a:p>
          <a:p>
            <a:pPr marL="457200" indent="0" algn="ctr">
              <a:buNone/>
            </a:pPr>
            <a:r>
              <a:rPr lang="en-GB" dirty="0">
                <a:solidFill>
                  <a:schemeClr val="bg1"/>
                </a:solidFill>
                <a:latin typeface="Akzidenz-Grotesk Condensed BQ" pitchFamily="50" charset="0"/>
              </a:rPr>
              <a:t>Policy Connect Business Advisor</a:t>
            </a:r>
          </a:p>
          <a:p>
            <a:pPr marL="457200" indent="0" algn="ctr">
              <a:buNone/>
            </a:pPr>
            <a:r>
              <a:rPr lang="en-GB" dirty="0">
                <a:solidFill>
                  <a:srgbClr val="FF0000"/>
                </a:solidFill>
                <a:latin typeface="Akzidenz-Grotesk Condensed BQ" pitchFamily="50" charset="0"/>
              </a:rPr>
              <a:t>Developing links into Whitehall</a:t>
            </a:r>
          </a:p>
        </p:txBody>
      </p:sp>
    </p:spTree>
    <p:extLst>
      <p:ext uri="{BB962C8B-B14F-4D97-AF65-F5344CB8AC3E}">
        <p14:creationId xmlns:p14="http://schemas.microsoft.com/office/powerpoint/2010/main" val="28853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0" y="0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726722"/>
            <a:ext cx="6096000" cy="54045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Q&amp;A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 w="0"/>
              <a:solidFill>
                <a:srgbClr val="ED3A34"/>
              </a:solidFill>
              <a:effectLst/>
              <a:uLnTx/>
              <a:uFillTx/>
              <a:latin typeface="Akzidenz-Grotesk Condensed BQ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Jonathan Shaw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, Chief Executive, Policy Connect</a:t>
            </a:r>
            <a:endParaRPr kumimoji="0" lang="en-GB" sz="2400" b="0" i="0" u="none" strike="noStrike" kern="1200" cap="none" spc="0" normalizeH="0" baseline="0" noProof="0" dirty="0">
              <a:ln w="0"/>
              <a:solidFill>
                <a:srgbClr val="ED3A34"/>
              </a:solidFill>
              <a:effectLst/>
              <a:uLnTx/>
              <a:uFillTx/>
              <a:latin typeface="Akzidenz-Grotesk Condensed BQ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Daniel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Zeichner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, Member of Parliament for Cambridge and Chair of the Universities All-Party Parliamentary 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Dr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 Keith MacLean OBE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, Policy Connect advisor, Chair of EPSRC Scientific Advisory Council and Chair of UKERC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Oona Muirhead CBE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, Policy Connect business advisor, former DG Civil Servant</a:t>
            </a:r>
            <a:endParaRPr kumimoji="0" lang="en-GB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Akzidenz-Grotesk Condensed BQ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ED3A34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Stephen Meek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kzidenz-Grotesk Condensed BQ" pitchFamily="50" charset="0"/>
                <a:ea typeface="+mj-ea"/>
                <a:cs typeface="+mj-cs"/>
              </a:rPr>
              <a:t>, Chair, UPEN</a:t>
            </a:r>
          </a:p>
        </p:txBody>
      </p:sp>
    </p:spTree>
    <p:extLst>
      <p:ext uri="{BB962C8B-B14F-4D97-AF65-F5344CB8AC3E}">
        <p14:creationId xmlns:p14="http://schemas.microsoft.com/office/powerpoint/2010/main" val="40975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529513" y="0"/>
            <a:ext cx="4662487" cy="6858000"/>
          </a:xfrm>
          <a:prstGeom prst="rect">
            <a:avLst/>
          </a:prstGeom>
          <a:solidFill>
            <a:srgbClr val="1E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29513" y="0"/>
            <a:ext cx="466248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167" y="1324016"/>
            <a:ext cx="7177346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167" y="2649579"/>
            <a:ext cx="7177346" cy="4148366"/>
          </a:xfrm>
        </p:spPr>
        <p:txBody>
          <a:bodyPr>
            <a:normAutofit/>
          </a:bodyPr>
          <a:lstStyle>
            <a:lvl1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1pPr>
            <a:lvl2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3pPr>
            <a:lvl4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4pPr>
            <a:lvl5pPr marL="457200" indent="0">
              <a:buNone/>
              <a:defRPr lang="en-GB" sz="2800" kern="1200" dirty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1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529513" y="0"/>
            <a:ext cx="4662487" cy="6858000"/>
          </a:xfrm>
          <a:prstGeom prst="rect">
            <a:avLst/>
          </a:prstGeom>
          <a:solidFill>
            <a:srgbClr val="1E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29512" y="3492843"/>
            <a:ext cx="4662487" cy="3365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29513" y="0"/>
            <a:ext cx="4662487" cy="3361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167" y="1318784"/>
            <a:ext cx="7177346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167" y="2644348"/>
            <a:ext cx="7177346" cy="4153598"/>
          </a:xfrm>
        </p:spPr>
        <p:txBody>
          <a:bodyPr>
            <a:normAutofit/>
          </a:bodyPr>
          <a:lstStyle>
            <a:lvl1pPr marL="457200" indent="0"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1pPr>
            <a:lvl2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3pPr>
            <a:lvl4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4pPr>
            <a:lvl5pPr marL="457200" indent="0">
              <a:buNone/>
              <a:defRPr lang="en-GB" sz="2800" kern="1200" dirty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9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529513" y="0"/>
            <a:ext cx="4662487" cy="6858000"/>
          </a:xfrm>
          <a:prstGeom prst="rect">
            <a:avLst/>
          </a:prstGeom>
          <a:solidFill>
            <a:srgbClr val="1E2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529513" y="4625546"/>
            <a:ext cx="4662487" cy="2216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29513" y="2310886"/>
            <a:ext cx="4662487" cy="2216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529512" y="-3774"/>
            <a:ext cx="4662487" cy="2216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167" y="1318784"/>
            <a:ext cx="7177346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52167" y="2644348"/>
            <a:ext cx="7177346" cy="4153598"/>
          </a:xfrm>
        </p:spPr>
        <p:txBody>
          <a:bodyPr>
            <a:normAutofit/>
          </a:bodyPr>
          <a:lstStyle>
            <a:lvl1pPr marL="457200" indent="0"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1pPr>
            <a:lvl2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2pPr>
            <a:lvl3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3pPr>
            <a:lvl4pPr marL="457200" indent="0">
              <a:buNone/>
              <a:defRPr lang="en-US" sz="2800" kern="1200" dirty="0" smtClean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4pPr>
            <a:lvl5pPr marL="457200" indent="0">
              <a:buNone/>
              <a:defRPr lang="en-GB" sz="2800" kern="1200" dirty="0">
                <a:solidFill>
                  <a:schemeClr val="bg1"/>
                </a:solidFill>
                <a:latin typeface="Akzidenz-Grotesk Expert BQ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632" y="1327109"/>
            <a:ext cx="10284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632" y="2652672"/>
            <a:ext cx="10284941" cy="364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2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6600" kern="1200" dirty="0">
          <a:ln w="0"/>
          <a:solidFill>
            <a:schemeClr val="bg1"/>
          </a:solidFill>
          <a:latin typeface="Akzidenz-Grotesk Condensed BQ" pitchFamily="50" charset="0"/>
          <a:ea typeface="+mj-ea"/>
          <a:cs typeface="+mj-cs"/>
        </a:defRPr>
      </a:lvl1pPr>
    </p:titleStyle>
    <p:bodyStyle>
      <a:lvl1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en-GB" sz="2800" kern="1200" dirty="0">
          <a:solidFill>
            <a:schemeClr val="bg1"/>
          </a:solidFill>
          <a:latin typeface="Akzidenz-Grotesk Expert BQ" pitchFamily="50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news/regional-stakeholder-network-to-give-disabled-people-a-stronger-voic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policyconnect.org.uk/get-involved" TargetMode="External"/><Relationship Id="rId4" Type="http://schemas.openxmlformats.org/officeDocument/2006/relationships/hyperlink" Target="https://www.policyconnect.org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5" name="Rectangle 4" title="Policy Landscape and Commission Updates"/>
          <p:cNvSpPr/>
          <p:nvPr/>
        </p:nvSpPr>
        <p:spPr>
          <a:xfrm>
            <a:off x="2672862" y="4205994"/>
            <a:ext cx="76950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ln w="0"/>
                <a:solidFill>
                  <a:srgbClr val="ED3A34"/>
                </a:solidFill>
                <a:latin typeface="Akzidenz-Grotesk Condensed BQ" pitchFamily="50" charset="0"/>
              </a:rPr>
              <a:t>Policy Landscape and Commission Updates</a:t>
            </a:r>
            <a:endParaRPr lang="en-GB" sz="3200" dirty="0">
              <a:ln w="0"/>
              <a:solidFill>
                <a:prstClr val="white"/>
              </a:solidFill>
              <a:latin typeface="Akzidenz-Grotesk Condensed BQ" pitchFamily="50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8367" y="2208553"/>
            <a:ext cx="102911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Assistive Technology and Employment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48" y="1216142"/>
            <a:ext cx="1049630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Parliamentary members of the APPGAT</a:t>
            </a:r>
          </a:p>
        </p:txBody>
      </p:sp>
      <p:pic>
        <p:nvPicPr>
          <p:cNvPr id="4" name="Picture 3" title="Logo for All Party Parliamentary Group for Assistive Technolog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9" y="0"/>
            <a:ext cx="3025013" cy="957693"/>
          </a:xfrm>
          <a:prstGeom prst="rect">
            <a:avLst/>
          </a:prstGeom>
        </p:spPr>
      </p:pic>
      <p:pic>
        <p:nvPicPr>
          <p:cNvPr id="42" name="Picture 41" title="Lord Rennar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34" y="4083599"/>
            <a:ext cx="901502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title="Picture of Lord Shinkwi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7" y="2529163"/>
            <a:ext cx="1011602" cy="144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Alex Burghart MP - All-Party Parliamentary Group for Assistive Technology" title="Alex Burghart MP - All-Party Parliamentary Group for Assistive Technolog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20" y="2545036"/>
            <a:ext cx="893116" cy="12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Lord Low" title="Picture of Lord Low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70" y="2529163"/>
            <a:ext cx="843016" cy="126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title="Picture of David Blunket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25" y="2522009"/>
            <a:ext cx="915480" cy="13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John Cryer MP member of APPGAT " title="John Cryer MP member of APPGAT 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51" y="4076049"/>
            <a:ext cx="901502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title="Neil Coyle MP Member of APPGAT 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80" y="4083599"/>
            <a:ext cx="870687" cy="130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title="Picture of Sheerman, Barry 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71" y="2520859"/>
            <a:ext cx="901502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title="Bill Easterson MP member of APPGAT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16" y="4076049"/>
            <a:ext cx="901502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title="Photo of Sharon Hodgson MP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2888" b="5498"/>
          <a:stretch/>
        </p:blipFill>
        <p:spPr bwMode="auto">
          <a:xfrm>
            <a:off x="7311765" y="2563383"/>
            <a:ext cx="871473" cy="126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Seema Malhotra MP " title="Picture of Seema Malhotra MP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5" y="2516646"/>
            <a:ext cx="896360" cy="12784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6429" y="4043909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Akzidenz-Grotesk Expert BQ" pitchFamily="50" charset="0"/>
              </a:rPr>
              <a:t>Co-Chairs:</a:t>
            </a:r>
          </a:p>
          <a:p>
            <a:r>
              <a:rPr lang="en-GB" dirty="0">
                <a:solidFill>
                  <a:prstClr val="white"/>
                </a:solidFill>
                <a:latin typeface="Akzidenz-Grotesk Expert BQ" pitchFamily="50" charset="0"/>
              </a:rPr>
              <a:t>Lord </a:t>
            </a:r>
            <a:r>
              <a:rPr lang="en-GB" dirty="0" err="1">
                <a:solidFill>
                  <a:prstClr val="white"/>
                </a:solidFill>
                <a:latin typeface="Akzidenz-Grotesk Expert BQ" pitchFamily="50" charset="0"/>
              </a:rPr>
              <a:t>Shinkwin</a:t>
            </a:r>
            <a:r>
              <a:rPr lang="en-GB" dirty="0">
                <a:solidFill>
                  <a:prstClr val="white"/>
                </a:solidFill>
                <a:latin typeface="Akzidenz-Grotesk Expert BQ" pitchFamily="50" charset="0"/>
              </a:rPr>
              <a:t>   </a:t>
            </a:r>
          </a:p>
          <a:p>
            <a:r>
              <a:rPr lang="en-GB" dirty="0">
                <a:solidFill>
                  <a:prstClr val="white"/>
                </a:solidFill>
                <a:latin typeface="Akzidenz-Grotesk Expert BQ" pitchFamily="50" charset="0"/>
              </a:rPr>
              <a:t>Lilian Greenwood MP</a:t>
            </a:r>
            <a:endParaRPr lang="en-GB" dirty="0"/>
          </a:p>
        </p:txBody>
      </p:sp>
      <p:pic>
        <p:nvPicPr>
          <p:cNvPr id="5" name="Picture 4" title="Picture of Lilian Greenwood MP">
            <a:extLst>
              <a:ext uri="{FF2B5EF4-FFF2-40B4-BE49-F238E27FC236}">
                <a16:creationId xmlns:a16="http://schemas.microsoft.com/office/drawing/2014/main" id="{92D72C25-0345-4955-A07A-BEABFA2C380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7184"/>
          <a:stretch/>
        </p:blipFill>
        <p:spPr>
          <a:xfrm>
            <a:off x="1713071" y="2529164"/>
            <a:ext cx="1211884" cy="1442216"/>
          </a:xfrm>
          <a:prstGeom prst="rect">
            <a:avLst/>
          </a:prstGeom>
        </p:spPr>
      </p:pic>
      <p:pic>
        <p:nvPicPr>
          <p:cNvPr id="7" name="Picture 6" title="Picture of Baroness Pola Uddin">
            <a:extLst>
              <a:ext uri="{FF2B5EF4-FFF2-40B4-BE49-F238E27FC236}">
                <a16:creationId xmlns:a16="http://schemas.microsoft.com/office/drawing/2014/main" id="{33C8CDC1-156B-445D-90F6-B83D39F18F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3368" y="4084302"/>
            <a:ext cx="891020" cy="1275955"/>
          </a:xfrm>
          <a:prstGeom prst="rect">
            <a:avLst/>
          </a:prstGeom>
        </p:spPr>
      </p:pic>
      <p:pic>
        <p:nvPicPr>
          <p:cNvPr id="9" name="Picture 8" title="Picture of Lord Addington">
            <a:extLst>
              <a:ext uri="{FF2B5EF4-FFF2-40B4-BE49-F238E27FC236}">
                <a16:creationId xmlns:a16="http://schemas.microsoft.com/office/drawing/2014/main" id="{4E593927-7C49-498D-A6D7-D83BF48676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1685" y="4083599"/>
            <a:ext cx="901502" cy="1277053"/>
          </a:xfrm>
          <a:prstGeom prst="rect">
            <a:avLst/>
          </a:prstGeom>
        </p:spPr>
      </p:pic>
      <p:pic>
        <p:nvPicPr>
          <p:cNvPr id="10" name="Picture 9" title="Picture of Lord Holmes ">
            <a:extLst>
              <a:ext uri="{FF2B5EF4-FFF2-40B4-BE49-F238E27FC236}">
                <a16:creationId xmlns:a16="http://schemas.microsoft.com/office/drawing/2014/main" id="{B2F32057-D670-49FF-88BC-5E56D950C6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64698" y="2544300"/>
            <a:ext cx="926672" cy="1274174"/>
          </a:xfrm>
          <a:prstGeom prst="rect">
            <a:avLst/>
          </a:prstGeom>
        </p:spPr>
      </p:pic>
      <p:pic>
        <p:nvPicPr>
          <p:cNvPr id="11" name="Picture 10" title="Member of APPGAT">
            <a:extLst>
              <a:ext uri="{FF2B5EF4-FFF2-40B4-BE49-F238E27FC236}">
                <a16:creationId xmlns:a16="http://schemas.microsoft.com/office/drawing/2014/main" id="{834B38EB-6DA6-4552-A5A5-BFB52F8B36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4366" y="4086083"/>
            <a:ext cx="967003" cy="1274174"/>
          </a:xfrm>
          <a:prstGeom prst="rect">
            <a:avLst/>
          </a:prstGeom>
        </p:spPr>
      </p:pic>
      <p:pic>
        <p:nvPicPr>
          <p:cNvPr id="14" name="2 policy connect provides" title="Sound icon">
            <a:hlinkClick r:id="" action="ppaction://media"/>
            <a:extLst>
              <a:ext uri="{FF2B5EF4-FFF2-40B4-BE49-F238E27FC236}">
                <a16:creationId xmlns:a16="http://schemas.microsoft.com/office/drawing/2014/main" id="{24FC0327-D0DC-463D-987A-0AEA5B4EAC51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59751" y="256029"/>
            <a:ext cx="457200" cy="457200"/>
          </a:xfrm>
        </p:spPr>
      </p:pic>
    </p:spTree>
    <p:extLst>
      <p:ext uri="{BB962C8B-B14F-4D97-AF65-F5344CB8AC3E}">
        <p14:creationId xmlns:p14="http://schemas.microsoft.com/office/powerpoint/2010/main" val="1386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4000">
        <p:fade/>
      </p:transition>
    </mc:Choice>
    <mc:Fallback xmlns="">
      <p:transition spd="med" advClick="0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9158" y="2045094"/>
            <a:ext cx="9344860" cy="491536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300" dirty="0"/>
              <a:t>Health &amp; Disability Green Paper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300" dirty="0"/>
              <a:t>National Strategy for Disabled People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300" dirty="0"/>
              <a:t>Centralised Employer Information Hub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300" dirty="0"/>
              <a:t>Regional Stakeholder Network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300" dirty="0"/>
              <a:t>Disability Confident (find a job)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Policy Landscape – Disability and Employment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1" title="Policy Landscape - Disabilty and Employment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9158" y="1942634"/>
            <a:ext cx="9344860" cy="49153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dirty="0"/>
              <a:t>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Skills and Post-16 Education Bill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Local Enterprise Partnership Review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Tech &amp; Diversity – AI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APPG for Skills, Careers &amp; Employment; Higher Education Commission; Skills Commission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Policy Landscape – Skills and further education</a:t>
            </a:r>
            <a:br>
              <a:rPr lang="en-GB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20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9158" y="2530447"/>
            <a:ext cx="9344860" cy="49153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Impetus- Cliff edges and battles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‘Digital no longer optional’ 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Opportunity for cross-government buy-in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Education, unemployment, on-boarding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158" y="1427503"/>
            <a:ext cx="10291119" cy="1325563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AT and Transitions into Employment Commission</a:t>
            </a:r>
            <a:br>
              <a:rPr lang="en-GB" sz="49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9158" y="2242987"/>
            <a:ext cx="9344860" cy="491536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kern="1200" dirty="0">
                <a:ln w="0"/>
                <a:solidFill>
                  <a:schemeClr val="bg1"/>
                </a:solidFill>
                <a:latin typeface="Akzidenz-Grotesk Condensed BQ" pitchFamily="50" charset="0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Launch early July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Findings &amp; Recommendations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Education-based work placements &amp; AT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Careers Information Advice &amp; Guidance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DSA to Access to Work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Unemployment, JCP, and the Work &amp; Health Programme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Access to Work (experience) &amp; Disability Confident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Government, Employers, and Education Providers </a:t>
            </a:r>
            <a:endParaRPr lang="en-GB" sz="2800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Impact work</a:t>
            </a:r>
          </a:p>
          <a:p>
            <a:pPr lvl="1"/>
            <a:endParaRPr lang="en-GB" sz="2500" dirty="0">
              <a:solidFill>
                <a:schemeClr val="bg1"/>
              </a:solidFill>
              <a:latin typeface="Akzidenz-Grotesk Condensed BQ" pitchFamily="50" charset="0"/>
            </a:endParaRPr>
          </a:p>
          <a:p>
            <a:pPr lvl="1"/>
            <a:endParaRPr lang="en-GB" sz="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AT and Transitions into Employment Commission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Get involved &amp; stay in touch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157" y="2530447"/>
            <a:ext cx="9739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  <a:hlinkClick r:id="rId3"/>
              </a:rPr>
              <a:t>Regional Stakeholder Network</a:t>
            </a:r>
            <a:endParaRPr lang="en-GB" sz="2400" dirty="0">
              <a:solidFill>
                <a:schemeClr val="bg1"/>
              </a:solidFill>
              <a:latin typeface="Akzidenz-Grotesk Condensed BQ" pitchFamily="50" charset="0"/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  <a:hlinkClick r:id="rId4"/>
              </a:rPr>
              <a:t>Policy Connect</a:t>
            </a:r>
            <a:endParaRPr lang="en-GB" sz="2400" dirty="0">
              <a:solidFill>
                <a:schemeClr val="bg1"/>
              </a:solidFill>
              <a:latin typeface="Akzidenz-Grotesk Condensed BQ" pitchFamily="50" charset="0"/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Newsletter signups: </a:t>
            </a: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  <a:hlinkClick r:id="rId5"/>
              </a:rPr>
              <a:t>policyconnect.org/get-involved</a:t>
            </a:r>
            <a:endParaRPr lang="en-GB" sz="2400" dirty="0">
              <a:solidFill>
                <a:schemeClr val="bg1"/>
              </a:solidFill>
              <a:latin typeface="Akzidenz-Grotesk Condensed BQ" pitchFamily="50" charset="0"/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APPGAT Twitter: @AT_APPG</a:t>
            </a: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Skills &amp; FE Twitter: @</a:t>
            </a:r>
            <a:r>
              <a:rPr lang="en-GB" sz="2400" dirty="0" err="1">
                <a:solidFill>
                  <a:schemeClr val="bg1"/>
                </a:solidFill>
                <a:latin typeface="Akzidenz-Grotesk Condensed BQ" pitchFamily="50" charset="0"/>
              </a:rPr>
              <a:t>EduSkillsPC</a:t>
            </a:r>
            <a:endParaRPr lang="en-GB" sz="2400" dirty="0">
              <a:solidFill>
                <a:schemeClr val="bg1"/>
              </a:solidFill>
              <a:latin typeface="Akzidenz-Grotesk Condensed BQ" pitchFamily="50" charset="0"/>
            </a:endParaRPr>
          </a:p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zidenz-Grotesk Condensed BQ" pitchFamily="50" charset="0"/>
              </a:rPr>
              <a:t>Geena.Vabulas@policyconnect.org.uk</a:t>
            </a:r>
          </a:p>
        </p:txBody>
      </p:sp>
    </p:spTree>
    <p:extLst>
      <p:ext uri="{BB962C8B-B14F-4D97-AF65-F5344CB8AC3E}">
        <p14:creationId xmlns:p14="http://schemas.microsoft.com/office/powerpoint/2010/main" val="19538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Picture of supporters of APPG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239" y="2288340"/>
            <a:ext cx="7223013" cy="393116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28867C2-4DDF-1D49-B286-93D2EDAE6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3" y="0"/>
            <a:ext cx="3328985" cy="10141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Supporters</a:t>
            </a:r>
          </a:p>
        </p:txBody>
      </p:sp>
    </p:spTree>
    <p:extLst>
      <p:ext uri="{BB962C8B-B14F-4D97-AF65-F5344CB8AC3E}">
        <p14:creationId xmlns:p14="http://schemas.microsoft.com/office/powerpoint/2010/main" val="5176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0E227A-EAF1-4D06-A2E4-D20D310E6940}" vid="{053D64B9-C233-4687-8391-4644C6292F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217</Words>
  <Application>Microsoft Macintosh PowerPoint</Application>
  <PresentationFormat>Widescreen</PresentationFormat>
  <Paragraphs>43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Akzidenz-Grotesk Condensed BQ</vt:lpstr>
      <vt:lpstr>Akzidenz-Grotesk Expert BQ</vt:lpstr>
      <vt:lpstr>Arial</vt:lpstr>
      <vt:lpstr>Calibri</vt:lpstr>
      <vt:lpstr>1_Office Theme</vt:lpstr>
      <vt:lpstr>Assistive Technology and Employment </vt:lpstr>
      <vt:lpstr>Parliamentary members of the APPGAT</vt:lpstr>
      <vt:lpstr>Policy Landscape – Disability and Employment </vt:lpstr>
      <vt:lpstr>Policy Landscape – Skills and further education </vt:lpstr>
      <vt:lpstr>AT and Transitions into Employment Commission </vt:lpstr>
      <vt:lpstr>AT and Transitions into Employment Commission </vt:lpstr>
      <vt:lpstr>Get involved &amp; stay in touch</vt:lpstr>
      <vt:lpstr>Supporters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Membership of the APPGAT</dc:title>
  <dc:creator>PA Clive Gilbert</dc:creator>
  <cp:lastModifiedBy>Microsoft Office User</cp:lastModifiedBy>
  <cp:revision>40</cp:revision>
  <dcterms:created xsi:type="dcterms:W3CDTF">2021-01-11T17:06:52Z</dcterms:created>
  <dcterms:modified xsi:type="dcterms:W3CDTF">2021-06-21T13:10:35Z</dcterms:modified>
</cp:coreProperties>
</file>