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62" r:id="rId2"/>
    <p:sldId id="350" r:id="rId3"/>
    <p:sldId id="351" r:id="rId4"/>
    <p:sldId id="352" r:id="rId5"/>
    <p:sldId id="353" r:id="rId6"/>
    <p:sldId id="354" r:id="rId7"/>
    <p:sldId id="355" r:id="rId8"/>
    <p:sldId id="356" r:id="rId9"/>
    <p:sldId id="357" r:id="rId10"/>
    <p:sldId id="358" r:id="rId11"/>
    <p:sldId id="359" r:id="rId12"/>
    <p:sldId id="333" r:id="rId13"/>
    <p:sldId id="334" r:id="rId14"/>
    <p:sldId id="266" r:id="rId15"/>
    <p:sldId id="335" r:id="rId16"/>
    <p:sldId id="337" r:id="rId17"/>
    <p:sldId id="341" r:id="rId18"/>
    <p:sldId id="338" r:id="rId19"/>
    <p:sldId id="340" r:id="rId20"/>
    <p:sldId id="344" r:id="rId21"/>
    <p:sldId id="339" r:id="rId22"/>
    <p:sldId id="342" r:id="rId23"/>
    <p:sldId id="345" r:id="rId24"/>
    <p:sldId id="343" r:id="rId25"/>
    <p:sldId id="298" r:id="rId26"/>
    <p:sldId id="347" r:id="rId27"/>
    <p:sldId id="348" r:id="rId28"/>
    <p:sldId id="360" r:id="rId29"/>
    <p:sldId id="361" r:id="rId30"/>
    <p:sldId id="362" r:id="rId31"/>
    <p:sldId id="363" r:id="rId32"/>
    <p:sldId id="364" r:id="rId33"/>
    <p:sldId id="365" r:id="rId34"/>
    <p:sldId id="366" r:id="rId35"/>
    <p:sldId id="367" r:id="rId3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eme Douglas" initials="G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14C"/>
    <a:srgbClr val="193F6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70" autoAdjust="0"/>
    <p:restoredTop sz="90068" autoAdjust="0"/>
  </p:normalViewPr>
  <p:slideViewPr>
    <p:cSldViewPr snapToGrid="0">
      <p:cViewPr varScale="1">
        <p:scale>
          <a:sx n="101" d="100"/>
          <a:sy n="101" d="100"/>
        </p:scale>
        <p:origin x="224" y="4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5" d="100"/>
          <a:sy n="45" d="100"/>
        </p:scale>
        <p:origin x="2836"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080F7-C1EF-449F-8D1E-C70CF9800D37}"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1EDBE46D-8696-4CCA-8C87-8D70AD2E936D}">
      <dgm:prSet phldrT="[Text]"/>
      <dgm:spPr>
        <a:solidFill>
          <a:schemeClr val="tx1"/>
        </a:solidFill>
      </dgm:spPr>
      <dgm:t>
        <a:bodyPr/>
        <a:lstStyle/>
        <a:p>
          <a:r>
            <a:rPr lang="en-US" dirty="0"/>
            <a:t>Sixth form/FE college</a:t>
          </a:r>
        </a:p>
      </dgm:t>
    </dgm:pt>
    <dgm:pt modelId="{D0C6ABFE-A0EF-4E51-A524-387F64A6CE0C}" type="parTrans" cxnId="{DCF53437-3690-4062-9907-2EB0C2FDD85C}">
      <dgm:prSet/>
      <dgm:spPr/>
      <dgm:t>
        <a:bodyPr/>
        <a:lstStyle/>
        <a:p>
          <a:endParaRPr lang="en-US"/>
        </a:p>
      </dgm:t>
    </dgm:pt>
    <dgm:pt modelId="{6F801719-A761-425A-9E2A-99703C5500A9}" type="sibTrans" cxnId="{DCF53437-3690-4062-9907-2EB0C2FDD85C}">
      <dgm:prSet/>
      <dgm:spPr/>
      <dgm:t>
        <a:bodyPr/>
        <a:lstStyle/>
        <a:p>
          <a:endParaRPr lang="en-US"/>
        </a:p>
      </dgm:t>
    </dgm:pt>
    <dgm:pt modelId="{E380E6E7-FA2B-4B49-BA19-EC75121893A4}">
      <dgm:prSet phldrT="[Text]"/>
      <dgm:spPr>
        <a:solidFill>
          <a:schemeClr val="tx1"/>
        </a:solidFill>
      </dgm:spPr>
      <dgm:t>
        <a:bodyPr/>
        <a:lstStyle/>
        <a:p>
          <a:r>
            <a:rPr lang="en-US" dirty="0"/>
            <a:t>Apprenticeships</a:t>
          </a:r>
        </a:p>
      </dgm:t>
    </dgm:pt>
    <dgm:pt modelId="{91087D32-23F0-4DAB-92E7-C324FDF40BF3}" type="parTrans" cxnId="{A8297226-8E84-491A-9AC3-E9A925330434}">
      <dgm:prSet/>
      <dgm:spPr/>
      <dgm:t>
        <a:bodyPr/>
        <a:lstStyle/>
        <a:p>
          <a:endParaRPr lang="en-US"/>
        </a:p>
      </dgm:t>
    </dgm:pt>
    <dgm:pt modelId="{4CC215F2-0B1C-461A-94E2-1CBC066F17F9}" type="sibTrans" cxnId="{A8297226-8E84-491A-9AC3-E9A925330434}">
      <dgm:prSet/>
      <dgm:spPr/>
      <dgm:t>
        <a:bodyPr/>
        <a:lstStyle/>
        <a:p>
          <a:endParaRPr lang="en-US"/>
        </a:p>
      </dgm:t>
    </dgm:pt>
    <dgm:pt modelId="{2A60C004-FBD6-4F2B-8EB6-8D68490ECE8E}">
      <dgm:prSet phldrT="[Text]"/>
      <dgm:spPr/>
      <dgm:t>
        <a:bodyPr/>
        <a:lstStyle/>
        <a:p>
          <a:r>
            <a:rPr lang="en-US" dirty="0"/>
            <a:t>Higher Education</a:t>
          </a:r>
        </a:p>
      </dgm:t>
    </dgm:pt>
    <dgm:pt modelId="{A55D9E62-A314-42EB-872D-DE8D80C80C55}" type="parTrans" cxnId="{630C4D79-8A0A-4A55-8C11-7DE6D9CBBCB1}">
      <dgm:prSet/>
      <dgm:spPr/>
      <dgm:t>
        <a:bodyPr/>
        <a:lstStyle/>
        <a:p>
          <a:endParaRPr lang="en-US"/>
        </a:p>
      </dgm:t>
    </dgm:pt>
    <dgm:pt modelId="{C6AAABDD-A391-4546-B9E1-D6282C4B6BA4}" type="sibTrans" cxnId="{630C4D79-8A0A-4A55-8C11-7DE6D9CBBCB1}">
      <dgm:prSet/>
      <dgm:spPr/>
      <dgm:t>
        <a:bodyPr/>
        <a:lstStyle/>
        <a:p>
          <a:endParaRPr lang="en-US"/>
        </a:p>
      </dgm:t>
    </dgm:pt>
    <dgm:pt modelId="{DEBA87D8-F2DC-479A-9353-2525869605E1}">
      <dgm:prSet phldrT="[Text]"/>
      <dgm:spPr/>
      <dgm:t>
        <a:bodyPr/>
        <a:lstStyle/>
        <a:p>
          <a:r>
            <a:rPr lang="en-US" dirty="0" err="1"/>
            <a:t>Labour</a:t>
          </a:r>
          <a:r>
            <a:rPr lang="en-US" dirty="0"/>
            <a:t> market</a:t>
          </a:r>
        </a:p>
      </dgm:t>
    </dgm:pt>
    <dgm:pt modelId="{3D0F8A97-E380-488B-AF3E-4126C9EE1A81}" type="parTrans" cxnId="{531AEB49-36F0-4848-9033-F85D7D8F93BC}">
      <dgm:prSet/>
      <dgm:spPr/>
      <dgm:t>
        <a:bodyPr/>
        <a:lstStyle/>
        <a:p>
          <a:endParaRPr lang="en-US"/>
        </a:p>
      </dgm:t>
    </dgm:pt>
    <dgm:pt modelId="{A7F41648-0E4D-4901-9C8F-0C1A32788F9B}" type="sibTrans" cxnId="{531AEB49-36F0-4848-9033-F85D7D8F93BC}">
      <dgm:prSet/>
      <dgm:spPr/>
      <dgm:t>
        <a:bodyPr/>
        <a:lstStyle/>
        <a:p>
          <a:endParaRPr lang="en-US"/>
        </a:p>
      </dgm:t>
    </dgm:pt>
    <dgm:pt modelId="{E1342858-07B2-481E-81A9-E2DBD4B99FE5}">
      <dgm:prSet phldrT="[Text]"/>
      <dgm:spPr/>
      <dgm:t>
        <a:bodyPr/>
        <a:lstStyle/>
        <a:p>
          <a:r>
            <a:rPr lang="en-US" dirty="0"/>
            <a:t>School</a:t>
          </a:r>
        </a:p>
      </dgm:t>
    </dgm:pt>
    <dgm:pt modelId="{0C4BC2EB-CEC4-462E-9648-B7585A827D05}" type="parTrans" cxnId="{CFCF2E5D-ADE8-4BAF-9D8B-1F21ABCCE482}">
      <dgm:prSet/>
      <dgm:spPr/>
      <dgm:t>
        <a:bodyPr/>
        <a:lstStyle/>
        <a:p>
          <a:endParaRPr lang="en-US"/>
        </a:p>
      </dgm:t>
    </dgm:pt>
    <dgm:pt modelId="{7B593C9D-C5A2-4321-AC29-06FBB945F374}" type="sibTrans" cxnId="{CFCF2E5D-ADE8-4BAF-9D8B-1F21ABCCE482}">
      <dgm:prSet/>
      <dgm:spPr/>
      <dgm:t>
        <a:bodyPr/>
        <a:lstStyle/>
        <a:p>
          <a:endParaRPr lang="en-US"/>
        </a:p>
      </dgm:t>
    </dgm:pt>
    <dgm:pt modelId="{89A4BA8E-3967-40D4-9CED-CD2F29671B39}" type="pres">
      <dgm:prSet presAssocID="{1E6080F7-C1EF-449F-8D1E-C70CF9800D37}" presName="Name0" presStyleCnt="0">
        <dgm:presLayoutVars>
          <dgm:dir/>
          <dgm:resizeHandles val="exact"/>
        </dgm:presLayoutVars>
      </dgm:prSet>
      <dgm:spPr/>
    </dgm:pt>
    <dgm:pt modelId="{417CA272-1CB6-4A53-A8EA-FC7D4B7B0694}" type="pres">
      <dgm:prSet presAssocID="{E1342858-07B2-481E-81A9-E2DBD4B99FE5}" presName="node" presStyleLbl="node1" presStyleIdx="0" presStyleCnt="5">
        <dgm:presLayoutVars>
          <dgm:bulletEnabled val="1"/>
        </dgm:presLayoutVars>
      </dgm:prSet>
      <dgm:spPr/>
    </dgm:pt>
    <dgm:pt modelId="{E6DD2803-D271-4163-8657-D83C846412B3}" type="pres">
      <dgm:prSet presAssocID="{7B593C9D-C5A2-4321-AC29-06FBB945F374}" presName="sibTrans" presStyleLbl="sibTrans1D1" presStyleIdx="0" presStyleCnt="4"/>
      <dgm:spPr/>
    </dgm:pt>
    <dgm:pt modelId="{8ED938E3-28E4-4775-8F47-0FCCC1B65D55}" type="pres">
      <dgm:prSet presAssocID="{7B593C9D-C5A2-4321-AC29-06FBB945F374}" presName="connectorText" presStyleLbl="sibTrans1D1" presStyleIdx="0" presStyleCnt="4"/>
      <dgm:spPr/>
    </dgm:pt>
    <dgm:pt modelId="{F4E183DA-99DC-44E1-BF4A-F94A473B1FD8}" type="pres">
      <dgm:prSet presAssocID="{1EDBE46D-8696-4CCA-8C87-8D70AD2E936D}" presName="node" presStyleLbl="node1" presStyleIdx="1" presStyleCnt="5">
        <dgm:presLayoutVars>
          <dgm:bulletEnabled val="1"/>
        </dgm:presLayoutVars>
      </dgm:prSet>
      <dgm:spPr/>
    </dgm:pt>
    <dgm:pt modelId="{7EFD5922-0415-45A0-9BB6-3EDF658C0331}" type="pres">
      <dgm:prSet presAssocID="{6F801719-A761-425A-9E2A-99703C5500A9}" presName="sibTrans" presStyleLbl="sibTrans1D1" presStyleIdx="1" presStyleCnt="4"/>
      <dgm:spPr/>
    </dgm:pt>
    <dgm:pt modelId="{04EA3E9C-1B91-4BB4-85D8-7B0E1ED32FCE}" type="pres">
      <dgm:prSet presAssocID="{6F801719-A761-425A-9E2A-99703C5500A9}" presName="connectorText" presStyleLbl="sibTrans1D1" presStyleIdx="1" presStyleCnt="4"/>
      <dgm:spPr/>
    </dgm:pt>
    <dgm:pt modelId="{794536FE-F388-4D03-8E24-C3C64C3DA760}" type="pres">
      <dgm:prSet presAssocID="{E380E6E7-FA2B-4B49-BA19-EC75121893A4}" presName="node" presStyleLbl="node1" presStyleIdx="2" presStyleCnt="5">
        <dgm:presLayoutVars>
          <dgm:bulletEnabled val="1"/>
        </dgm:presLayoutVars>
      </dgm:prSet>
      <dgm:spPr/>
    </dgm:pt>
    <dgm:pt modelId="{F4477347-492B-4592-ABA9-A8FD74D770BB}" type="pres">
      <dgm:prSet presAssocID="{4CC215F2-0B1C-461A-94E2-1CBC066F17F9}" presName="sibTrans" presStyleLbl="sibTrans1D1" presStyleIdx="2" presStyleCnt="4"/>
      <dgm:spPr/>
    </dgm:pt>
    <dgm:pt modelId="{B1B153FC-FDA0-4ECA-8551-D3E0479AE001}" type="pres">
      <dgm:prSet presAssocID="{4CC215F2-0B1C-461A-94E2-1CBC066F17F9}" presName="connectorText" presStyleLbl="sibTrans1D1" presStyleIdx="2" presStyleCnt="4"/>
      <dgm:spPr/>
    </dgm:pt>
    <dgm:pt modelId="{01247092-0E79-4394-97A3-0BF86DACAF65}" type="pres">
      <dgm:prSet presAssocID="{2A60C004-FBD6-4F2B-8EB6-8D68490ECE8E}" presName="node" presStyleLbl="node1" presStyleIdx="3" presStyleCnt="5">
        <dgm:presLayoutVars>
          <dgm:bulletEnabled val="1"/>
        </dgm:presLayoutVars>
      </dgm:prSet>
      <dgm:spPr/>
    </dgm:pt>
    <dgm:pt modelId="{2942DFEC-4AF7-452A-ABE1-31FBBB15105D}" type="pres">
      <dgm:prSet presAssocID="{C6AAABDD-A391-4546-B9E1-D6282C4B6BA4}" presName="sibTrans" presStyleLbl="sibTrans1D1" presStyleIdx="3" presStyleCnt="4"/>
      <dgm:spPr/>
    </dgm:pt>
    <dgm:pt modelId="{82A223A4-39E4-4BBD-9EB4-60F77DE8472E}" type="pres">
      <dgm:prSet presAssocID="{C6AAABDD-A391-4546-B9E1-D6282C4B6BA4}" presName="connectorText" presStyleLbl="sibTrans1D1" presStyleIdx="3" presStyleCnt="4"/>
      <dgm:spPr/>
    </dgm:pt>
    <dgm:pt modelId="{383C3BB0-55BD-4435-8844-88B6BA4BFE5D}" type="pres">
      <dgm:prSet presAssocID="{DEBA87D8-F2DC-479A-9353-2525869605E1}" presName="node" presStyleLbl="node1" presStyleIdx="4" presStyleCnt="5">
        <dgm:presLayoutVars>
          <dgm:bulletEnabled val="1"/>
        </dgm:presLayoutVars>
      </dgm:prSet>
      <dgm:spPr/>
    </dgm:pt>
  </dgm:ptLst>
  <dgm:cxnLst>
    <dgm:cxn modelId="{5E3D9806-C1F3-4D9A-B314-74FDEF5808F0}" type="presOf" srcId="{2A60C004-FBD6-4F2B-8EB6-8D68490ECE8E}" destId="{01247092-0E79-4394-97A3-0BF86DACAF65}" srcOrd="0" destOrd="0" presId="urn:microsoft.com/office/officeart/2005/8/layout/bProcess3"/>
    <dgm:cxn modelId="{CA262212-F2F2-4650-B74B-3550BDB20E9B}" type="presOf" srcId="{DEBA87D8-F2DC-479A-9353-2525869605E1}" destId="{383C3BB0-55BD-4435-8844-88B6BA4BFE5D}" srcOrd="0" destOrd="0" presId="urn:microsoft.com/office/officeart/2005/8/layout/bProcess3"/>
    <dgm:cxn modelId="{F1AEC918-5997-4ADB-9C64-CFC5AFBCAE12}" type="presOf" srcId="{E380E6E7-FA2B-4B49-BA19-EC75121893A4}" destId="{794536FE-F388-4D03-8E24-C3C64C3DA760}" srcOrd="0" destOrd="0" presId="urn:microsoft.com/office/officeart/2005/8/layout/bProcess3"/>
    <dgm:cxn modelId="{B4328122-1C22-45AB-8626-6EBB7C98366D}" type="presOf" srcId="{1EDBE46D-8696-4CCA-8C87-8D70AD2E936D}" destId="{F4E183DA-99DC-44E1-BF4A-F94A473B1FD8}" srcOrd="0" destOrd="0" presId="urn:microsoft.com/office/officeart/2005/8/layout/bProcess3"/>
    <dgm:cxn modelId="{A8297226-8E84-491A-9AC3-E9A925330434}" srcId="{1E6080F7-C1EF-449F-8D1E-C70CF9800D37}" destId="{E380E6E7-FA2B-4B49-BA19-EC75121893A4}" srcOrd="2" destOrd="0" parTransId="{91087D32-23F0-4DAB-92E7-C324FDF40BF3}" sibTransId="{4CC215F2-0B1C-461A-94E2-1CBC066F17F9}"/>
    <dgm:cxn modelId="{1101D62A-AAAA-4ECC-9F62-6C8E0BE94918}" type="presOf" srcId="{C6AAABDD-A391-4546-B9E1-D6282C4B6BA4}" destId="{2942DFEC-4AF7-452A-ABE1-31FBBB15105D}" srcOrd="0" destOrd="0" presId="urn:microsoft.com/office/officeart/2005/8/layout/bProcess3"/>
    <dgm:cxn modelId="{DCF53437-3690-4062-9907-2EB0C2FDD85C}" srcId="{1E6080F7-C1EF-449F-8D1E-C70CF9800D37}" destId="{1EDBE46D-8696-4CCA-8C87-8D70AD2E936D}" srcOrd="1" destOrd="0" parTransId="{D0C6ABFE-A0EF-4E51-A524-387F64A6CE0C}" sibTransId="{6F801719-A761-425A-9E2A-99703C5500A9}"/>
    <dgm:cxn modelId="{C8CF2A3E-E666-4D44-82B7-EAB0666DCD9E}" type="presOf" srcId="{7B593C9D-C5A2-4321-AC29-06FBB945F374}" destId="{E6DD2803-D271-4163-8657-D83C846412B3}" srcOrd="0" destOrd="0" presId="urn:microsoft.com/office/officeart/2005/8/layout/bProcess3"/>
    <dgm:cxn modelId="{1BD53844-DA80-4C43-AB96-A80223B60DE7}" type="presOf" srcId="{4CC215F2-0B1C-461A-94E2-1CBC066F17F9}" destId="{F4477347-492B-4592-ABA9-A8FD74D770BB}" srcOrd="0" destOrd="0" presId="urn:microsoft.com/office/officeart/2005/8/layout/bProcess3"/>
    <dgm:cxn modelId="{531AEB49-36F0-4848-9033-F85D7D8F93BC}" srcId="{1E6080F7-C1EF-449F-8D1E-C70CF9800D37}" destId="{DEBA87D8-F2DC-479A-9353-2525869605E1}" srcOrd="4" destOrd="0" parTransId="{3D0F8A97-E380-488B-AF3E-4126C9EE1A81}" sibTransId="{A7F41648-0E4D-4901-9C8F-0C1A32788F9B}"/>
    <dgm:cxn modelId="{CFCF2E5D-ADE8-4BAF-9D8B-1F21ABCCE482}" srcId="{1E6080F7-C1EF-449F-8D1E-C70CF9800D37}" destId="{E1342858-07B2-481E-81A9-E2DBD4B99FE5}" srcOrd="0" destOrd="0" parTransId="{0C4BC2EB-CEC4-462E-9648-B7585A827D05}" sibTransId="{7B593C9D-C5A2-4321-AC29-06FBB945F374}"/>
    <dgm:cxn modelId="{630C4D79-8A0A-4A55-8C11-7DE6D9CBBCB1}" srcId="{1E6080F7-C1EF-449F-8D1E-C70CF9800D37}" destId="{2A60C004-FBD6-4F2B-8EB6-8D68490ECE8E}" srcOrd="3" destOrd="0" parTransId="{A55D9E62-A314-42EB-872D-DE8D80C80C55}" sibTransId="{C6AAABDD-A391-4546-B9E1-D6282C4B6BA4}"/>
    <dgm:cxn modelId="{DD7C2F96-820B-4561-B793-334B768B8E7B}" type="presOf" srcId="{7B593C9D-C5A2-4321-AC29-06FBB945F374}" destId="{8ED938E3-28E4-4775-8F47-0FCCC1B65D55}" srcOrd="1" destOrd="0" presId="urn:microsoft.com/office/officeart/2005/8/layout/bProcess3"/>
    <dgm:cxn modelId="{477DC09B-02E2-45A3-AB62-46E3F03128E3}" type="presOf" srcId="{6F801719-A761-425A-9E2A-99703C5500A9}" destId="{04EA3E9C-1B91-4BB4-85D8-7B0E1ED32FCE}" srcOrd="1" destOrd="0" presId="urn:microsoft.com/office/officeart/2005/8/layout/bProcess3"/>
    <dgm:cxn modelId="{AB1A73A7-BC49-45D9-9B6D-8620199836ED}" type="presOf" srcId="{C6AAABDD-A391-4546-B9E1-D6282C4B6BA4}" destId="{82A223A4-39E4-4BBD-9EB4-60F77DE8472E}" srcOrd="1" destOrd="0" presId="urn:microsoft.com/office/officeart/2005/8/layout/bProcess3"/>
    <dgm:cxn modelId="{4F1090AA-61AA-49E4-A140-F50BC7967E66}" type="presOf" srcId="{6F801719-A761-425A-9E2A-99703C5500A9}" destId="{7EFD5922-0415-45A0-9BB6-3EDF658C0331}" srcOrd="0" destOrd="0" presId="urn:microsoft.com/office/officeart/2005/8/layout/bProcess3"/>
    <dgm:cxn modelId="{5D4FE3AD-D932-4507-A373-8E2123E42C41}" type="presOf" srcId="{4CC215F2-0B1C-461A-94E2-1CBC066F17F9}" destId="{B1B153FC-FDA0-4ECA-8551-D3E0479AE001}" srcOrd="1" destOrd="0" presId="urn:microsoft.com/office/officeart/2005/8/layout/bProcess3"/>
    <dgm:cxn modelId="{25B755B1-9B9A-4168-96C4-5510B6D858E4}" type="presOf" srcId="{1E6080F7-C1EF-449F-8D1E-C70CF9800D37}" destId="{89A4BA8E-3967-40D4-9CED-CD2F29671B39}" srcOrd="0" destOrd="0" presId="urn:microsoft.com/office/officeart/2005/8/layout/bProcess3"/>
    <dgm:cxn modelId="{664A11F2-0C9C-4639-8142-3F7A2D09F93D}" type="presOf" srcId="{E1342858-07B2-481E-81A9-E2DBD4B99FE5}" destId="{417CA272-1CB6-4A53-A8EA-FC7D4B7B0694}" srcOrd="0" destOrd="0" presId="urn:microsoft.com/office/officeart/2005/8/layout/bProcess3"/>
    <dgm:cxn modelId="{049EBC6A-9945-4690-A157-DAC6636D034C}" type="presParOf" srcId="{89A4BA8E-3967-40D4-9CED-CD2F29671B39}" destId="{417CA272-1CB6-4A53-A8EA-FC7D4B7B0694}" srcOrd="0" destOrd="0" presId="urn:microsoft.com/office/officeart/2005/8/layout/bProcess3"/>
    <dgm:cxn modelId="{459502E6-2A4A-4CD1-AA61-E534EBAE639F}" type="presParOf" srcId="{89A4BA8E-3967-40D4-9CED-CD2F29671B39}" destId="{E6DD2803-D271-4163-8657-D83C846412B3}" srcOrd="1" destOrd="0" presId="urn:microsoft.com/office/officeart/2005/8/layout/bProcess3"/>
    <dgm:cxn modelId="{490E38A9-801D-427D-A882-C2325CB4066F}" type="presParOf" srcId="{E6DD2803-D271-4163-8657-D83C846412B3}" destId="{8ED938E3-28E4-4775-8F47-0FCCC1B65D55}" srcOrd="0" destOrd="0" presId="urn:microsoft.com/office/officeart/2005/8/layout/bProcess3"/>
    <dgm:cxn modelId="{210779B9-5689-4BB5-9080-31D81FCAD5C0}" type="presParOf" srcId="{89A4BA8E-3967-40D4-9CED-CD2F29671B39}" destId="{F4E183DA-99DC-44E1-BF4A-F94A473B1FD8}" srcOrd="2" destOrd="0" presId="urn:microsoft.com/office/officeart/2005/8/layout/bProcess3"/>
    <dgm:cxn modelId="{53568DAC-6598-4F4A-869A-B936E2E483A1}" type="presParOf" srcId="{89A4BA8E-3967-40D4-9CED-CD2F29671B39}" destId="{7EFD5922-0415-45A0-9BB6-3EDF658C0331}" srcOrd="3" destOrd="0" presId="urn:microsoft.com/office/officeart/2005/8/layout/bProcess3"/>
    <dgm:cxn modelId="{D1617B65-49C3-4F52-B4C3-0938853425D6}" type="presParOf" srcId="{7EFD5922-0415-45A0-9BB6-3EDF658C0331}" destId="{04EA3E9C-1B91-4BB4-85D8-7B0E1ED32FCE}" srcOrd="0" destOrd="0" presId="urn:microsoft.com/office/officeart/2005/8/layout/bProcess3"/>
    <dgm:cxn modelId="{5EC31B33-118A-4349-8FDC-EF875F898F91}" type="presParOf" srcId="{89A4BA8E-3967-40D4-9CED-CD2F29671B39}" destId="{794536FE-F388-4D03-8E24-C3C64C3DA760}" srcOrd="4" destOrd="0" presId="urn:microsoft.com/office/officeart/2005/8/layout/bProcess3"/>
    <dgm:cxn modelId="{2862C8E0-1722-4209-9B83-B78EDBAF32E2}" type="presParOf" srcId="{89A4BA8E-3967-40D4-9CED-CD2F29671B39}" destId="{F4477347-492B-4592-ABA9-A8FD74D770BB}" srcOrd="5" destOrd="0" presId="urn:microsoft.com/office/officeart/2005/8/layout/bProcess3"/>
    <dgm:cxn modelId="{D78A5A03-9A75-4AF2-BAA0-764DE9667723}" type="presParOf" srcId="{F4477347-492B-4592-ABA9-A8FD74D770BB}" destId="{B1B153FC-FDA0-4ECA-8551-D3E0479AE001}" srcOrd="0" destOrd="0" presId="urn:microsoft.com/office/officeart/2005/8/layout/bProcess3"/>
    <dgm:cxn modelId="{742E9B6D-A8CA-4C7D-9C98-A2CCF7BC99F2}" type="presParOf" srcId="{89A4BA8E-3967-40D4-9CED-CD2F29671B39}" destId="{01247092-0E79-4394-97A3-0BF86DACAF65}" srcOrd="6" destOrd="0" presId="urn:microsoft.com/office/officeart/2005/8/layout/bProcess3"/>
    <dgm:cxn modelId="{2B28FB46-5489-46BA-B866-BF7AC25DE050}" type="presParOf" srcId="{89A4BA8E-3967-40D4-9CED-CD2F29671B39}" destId="{2942DFEC-4AF7-452A-ABE1-31FBBB15105D}" srcOrd="7" destOrd="0" presId="urn:microsoft.com/office/officeart/2005/8/layout/bProcess3"/>
    <dgm:cxn modelId="{86BA7A60-1136-4059-8C60-F1D8BD739DFB}" type="presParOf" srcId="{2942DFEC-4AF7-452A-ABE1-31FBBB15105D}" destId="{82A223A4-39E4-4BBD-9EB4-60F77DE8472E}" srcOrd="0" destOrd="0" presId="urn:microsoft.com/office/officeart/2005/8/layout/bProcess3"/>
    <dgm:cxn modelId="{2374079E-AE21-4C6D-A725-3B71A8A510F3}" type="presParOf" srcId="{89A4BA8E-3967-40D4-9CED-CD2F29671B39}" destId="{383C3BB0-55BD-4435-8844-88B6BA4BFE5D}"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6080F7-C1EF-449F-8D1E-C70CF9800D37}"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1EDBE46D-8696-4CCA-8C87-8D70AD2E936D}">
      <dgm:prSet phldrT="[Text]"/>
      <dgm:spPr/>
      <dgm:t>
        <a:bodyPr/>
        <a:lstStyle/>
        <a:p>
          <a:r>
            <a:rPr lang="en-US" dirty="0"/>
            <a:t>Sixth form/FE college</a:t>
          </a:r>
        </a:p>
      </dgm:t>
    </dgm:pt>
    <dgm:pt modelId="{D0C6ABFE-A0EF-4E51-A524-387F64A6CE0C}" type="parTrans" cxnId="{DCF53437-3690-4062-9907-2EB0C2FDD85C}">
      <dgm:prSet/>
      <dgm:spPr/>
      <dgm:t>
        <a:bodyPr/>
        <a:lstStyle/>
        <a:p>
          <a:endParaRPr lang="en-US"/>
        </a:p>
      </dgm:t>
    </dgm:pt>
    <dgm:pt modelId="{6F801719-A761-425A-9E2A-99703C5500A9}" type="sibTrans" cxnId="{DCF53437-3690-4062-9907-2EB0C2FDD85C}">
      <dgm:prSet/>
      <dgm:spPr/>
      <dgm:t>
        <a:bodyPr/>
        <a:lstStyle/>
        <a:p>
          <a:endParaRPr lang="en-US"/>
        </a:p>
      </dgm:t>
    </dgm:pt>
    <dgm:pt modelId="{E380E6E7-FA2B-4B49-BA19-EC75121893A4}">
      <dgm:prSet phldrT="[Text]"/>
      <dgm:spPr/>
      <dgm:t>
        <a:bodyPr/>
        <a:lstStyle/>
        <a:p>
          <a:r>
            <a:rPr lang="en-US" dirty="0"/>
            <a:t>Apprenticeships</a:t>
          </a:r>
        </a:p>
      </dgm:t>
    </dgm:pt>
    <dgm:pt modelId="{91087D32-23F0-4DAB-92E7-C324FDF40BF3}" type="parTrans" cxnId="{A8297226-8E84-491A-9AC3-E9A925330434}">
      <dgm:prSet/>
      <dgm:spPr/>
      <dgm:t>
        <a:bodyPr/>
        <a:lstStyle/>
        <a:p>
          <a:endParaRPr lang="en-US"/>
        </a:p>
      </dgm:t>
    </dgm:pt>
    <dgm:pt modelId="{4CC215F2-0B1C-461A-94E2-1CBC066F17F9}" type="sibTrans" cxnId="{A8297226-8E84-491A-9AC3-E9A925330434}">
      <dgm:prSet/>
      <dgm:spPr/>
      <dgm:t>
        <a:bodyPr/>
        <a:lstStyle/>
        <a:p>
          <a:endParaRPr lang="en-US"/>
        </a:p>
      </dgm:t>
    </dgm:pt>
    <dgm:pt modelId="{2A60C004-FBD6-4F2B-8EB6-8D68490ECE8E}">
      <dgm:prSet phldrT="[Text]"/>
      <dgm:spPr>
        <a:solidFill>
          <a:schemeClr val="tx1"/>
        </a:solidFill>
      </dgm:spPr>
      <dgm:t>
        <a:bodyPr/>
        <a:lstStyle/>
        <a:p>
          <a:r>
            <a:rPr lang="en-US" dirty="0"/>
            <a:t>Higher Education</a:t>
          </a:r>
        </a:p>
      </dgm:t>
    </dgm:pt>
    <dgm:pt modelId="{A55D9E62-A314-42EB-872D-DE8D80C80C55}" type="parTrans" cxnId="{630C4D79-8A0A-4A55-8C11-7DE6D9CBBCB1}">
      <dgm:prSet/>
      <dgm:spPr/>
      <dgm:t>
        <a:bodyPr/>
        <a:lstStyle/>
        <a:p>
          <a:endParaRPr lang="en-US"/>
        </a:p>
      </dgm:t>
    </dgm:pt>
    <dgm:pt modelId="{C6AAABDD-A391-4546-B9E1-D6282C4B6BA4}" type="sibTrans" cxnId="{630C4D79-8A0A-4A55-8C11-7DE6D9CBBCB1}">
      <dgm:prSet/>
      <dgm:spPr/>
      <dgm:t>
        <a:bodyPr/>
        <a:lstStyle/>
        <a:p>
          <a:endParaRPr lang="en-US"/>
        </a:p>
      </dgm:t>
    </dgm:pt>
    <dgm:pt modelId="{DEBA87D8-F2DC-479A-9353-2525869605E1}">
      <dgm:prSet phldrT="[Text]"/>
      <dgm:spPr/>
      <dgm:t>
        <a:bodyPr/>
        <a:lstStyle/>
        <a:p>
          <a:r>
            <a:rPr lang="en-US" dirty="0" err="1"/>
            <a:t>Labour</a:t>
          </a:r>
          <a:r>
            <a:rPr lang="en-US" dirty="0"/>
            <a:t> market</a:t>
          </a:r>
        </a:p>
      </dgm:t>
    </dgm:pt>
    <dgm:pt modelId="{3D0F8A97-E380-488B-AF3E-4126C9EE1A81}" type="parTrans" cxnId="{531AEB49-36F0-4848-9033-F85D7D8F93BC}">
      <dgm:prSet/>
      <dgm:spPr/>
      <dgm:t>
        <a:bodyPr/>
        <a:lstStyle/>
        <a:p>
          <a:endParaRPr lang="en-US"/>
        </a:p>
      </dgm:t>
    </dgm:pt>
    <dgm:pt modelId="{A7F41648-0E4D-4901-9C8F-0C1A32788F9B}" type="sibTrans" cxnId="{531AEB49-36F0-4848-9033-F85D7D8F93BC}">
      <dgm:prSet/>
      <dgm:spPr/>
      <dgm:t>
        <a:bodyPr/>
        <a:lstStyle/>
        <a:p>
          <a:endParaRPr lang="en-US"/>
        </a:p>
      </dgm:t>
    </dgm:pt>
    <dgm:pt modelId="{E1342858-07B2-481E-81A9-E2DBD4B99FE5}">
      <dgm:prSet phldrT="[Text]"/>
      <dgm:spPr/>
      <dgm:t>
        <a:bodyPr/>
        <a:lstStyle/>
        <a:p>
          <a:r>
            <a:rPr lang="en-US" dirty="0"/>
            <a:t>School</a:t>
          </a:r>
        </a:p>
      </dgm:t>
    </dgm:pt>
    <dgm:pt modelId="{0C4BC2EB-CEC4-462E-9648-B7585A827D05}" type="parTrans" cxnId="{CFCF2E5D-ADE8-4BAF-9D8B-1F21ABCCE482}">
      <dgm:prSet/>
      <dgm:spPr/>
      <dgm:t>
        <a:bodyPr/>
        <a:lstStyle/>
        <a:p>
          <a:endParaRPr lang="en-US"/>
        </a:p>
      </dgm:t>
    </dgm:pt>
    <dgm:pt modelId="{7B593C9D-C5A2-4321-AC29-06FBB945F374}" type="sibTrans" cxnId="{CFCF2E5D-ADE8-4BAF-9D8B-1F21ABCCE482}">
      <dgm:prSet/>
      <dgm:spPr/>
      <dgm:t>
        <a:bodyPr/>
        <a:lstStyle/>
        <a:p>
          <a:endParaRPr lang="en-US"/>
        </a:p>
      </dgm:t>
    </dgm:pt>
    <dgm:pt modelId="{89A4BA8E-3967-40D4-9CED-CD2F29671B39}" type="pres">
      <dgm:prSet presAssocID="{1E6080F7-C1EF-449F-8D1E-C70CF9800D37}" presName="Name0" presStyleCnt="0">
        <dgm:presLayoutVars>
          <dgm:dir/>
          <dgm:resizeHandles val="exact"/>
        </dgm:presLayoutVars>
      </dgm:prSet>
      <dgm:spPr/>
    </dgm:pt>
    <dgm:pt modelId="{417CA272-1CB6-4A53-A8EA-FC7D4B7B0694}" type="pres">
      <dgm:prSet presAssocID="{E1342858-07B2-481E-81A9-E2DBD4B99FE5}" presName="node" presStyleLbl="node1" presStyleIdx="0" presStyleCnt="5">
        <dgm:presLayoutVars>
          <dgm:bulletEnabled val="1"/>
        </dgm:presLayoutVars>
      </dgm:prSet>
      <dgm:spPr/>
    </dgm:pt>
    <dgm:pt modelId="{E6DD2803-D271-4163-8657-D83C846412B3}" type="pres">
      <dgm:prSet presAssocID="{7B593C9D-C5A2-4321-AC29-06FBB945F374}" presName="sibTrans" presStyleLbl="sibTrans1D1" presStyleIdx="0" presStyleCnt="4"/>
      <dgm:spPr/>
    </dgm:pt>
    <dgm:pt modelId="{8ED938E3-28E4-4775-8F47-0FCCC1B65D55}" type="pres">
      <dgm:prSet presAssocID="{7B593C9D-C5A2-4321-AC29-06FBB945F374}" presName="connectorText" presStyleLbl="sibTrans1D1" presStyleIdx="0" presStyleCnt="4"/>
      <dgm:spPr/>
    </dgm:pt>
    <dgm:pt modelId="{F4E183DA-99DC-44E1-BF4A-F94A473B1FD8}" type="pres">
      <dgm:prSet presAssocID="{1EDBE46D-8696-4CCA-8C87-8D70AD2E936D}" presName="node" presStyleLbl="node1" presStyleIdx="1" presStyleCnt="5">
        <dgm:presLayoutVars>
          <dgm:bulletEnabled val="1"/>
        </dgm:presLayoutVars>
      </dgm:prSet>
      <dgm:spPr/>
    </dgm:pt>
    <dgm:pt modelId="{7EFD5922-0415-45A0-9BB6-3EDF658C0331}" type="pres">
      <dgm:prSet presAssocID="{6F801719-A761-425A-9E2A-99703C5500A9}" presName="sibTrans" presStyleLbl="sibTrans1D1" presStyleIdx="1" presStyleCnt="4"/>
      <dgm:spPr/>
    </dgm:pt>
    <dgm:pt modelId="{04EA3E9C-1B91-4BB4-85D8-7B0E1ED32FCE}" type="pres">
      <dgm:prSet presAssocID="{6F801719-A761-425A-9E2A-99703C5500A9}" presName="connectorText" presStyleLbl="sibTrans1D1" presStyleIdx="1" presStyleCnt="4"/>
      <dgm:spPr/>
    </dgm:pt>
    <dgm:pt modelId="{794536FE-F388-4D03-8E24-C3C64C3DA760}" type="pres">
      <dgm:prSet presAssocID="{E380E6E7-FA2B-4B49-BA19-EC75121893A4}" presName="node" presStyleLbl="node1" presStyleIdx="2" presStyleCnt="5">
        <dgm:presLayoutVars>
          <dgm:bulletEnabled val="1"/>
        </dgm:presLayoutVars>
      </dgm:prSet>
      <dgm:spPr/>
    </dgm:pt>
    <dgm:pt modelId="{F4477347-492B-4592-ABA9-A8FD74D770BB}" type="pres">
      <dgm:prSet presAssocID="{4CC215F2-0B1C-461A-94E2-1CBC066F17F9}" presName="sibTrans" presStyleLbl="sibTrans1D1" presStyleIdx="2" presStyleCnt="4"/>
      <dgm:spPr/>
    </dgm:pt>
    <dgm:pt modelId="{B1B153FC-FDA0-4ECA-8551-D3E0479AE001}" type="pres">
      <dgm:prSet presAssocID="{4CC215F2-0B1C-461A-94E2-1CBC066F17F9}" presName="connectorText" presStyleLbl="sibTrans1D1" presStyleIdx="2" presStyleCnt="4"/>
      <dgm:spPr/>
    </dgm:pt>
    <dgm:pt modelId="{01247092-0E79-4394-97A3-0BF86DACAF65}" type="pres">
      <dgm:prSet presAssocID="{2A60C004-FBD6-4F2B-8EB6-8D68490ECE8E}" presName="node" presStyleLbl="node1" presStyleIdx="3" presStyleCnt="5">
        <dgm:presLayoutVars>
          <dgm:bulletEnabled val="1"/>
        </dgm:presLayoutVars>
      </dgm:prSet>
      <dgm:spPr/>
    </dgm:pt>
    <dgm:pt modelId="{2942DFEC-4AF7-452A-ABE1-31FBBB15105D}" type="pres">
      <dgm:prSet presAssocID="{C6AAABDD-A391-4546-B9E1-D6282C4B6BA4}" presName="sibTrans" presStyleLbl="sibTrans1D1" presStyleIdx="3" presStyleCnt="4"/>
      <dgm:spPr/>
    </dgm:pt>
    <dgm:pt modelId="{82A223A4-39E4-4BBD-9EB4-60F77DE8472E}" type="pres">
      <dgm:prSet presAssocID="{C6AAABDD-A391-4546-B9E1-D6282C4B6BA4}" presName="connectorText" presStyleLbl="sibTrans1D1" presStyleIdx="3" presStyleCnt="4"/>
      <dgm:spPr/>
    </dgm:pt>
    <dgm:pt modelId="{383C3BB0-55BD-4435-8844-88B6BA4BFE5D}" type="pres">
      <dgm:prSet presAssocID="{DEBA87D8-F2DC-479A-9353-2525869605E1}" presName="node" presStyleLbl="node1" presStyleIdx="4" presStyleCnt="5">
        <dgm:presLayoutVars>
          <dgm:bulletEnabled val="1"/>
        </dgm:presLayoutVars>
      </dgm:prSet>
      <dgm:spPr/>
    </dgm:pt>
  </dgm:ptLst>
  <dgm:cxnLst>
    <dgm:cxn modelId="{5E3D9806-C1F3-4D9A-B314-74FDEF5808F0}" type="presOf" srcId="{2A60C004-FBD6-4F2B-8EB6-8D68490ECE8E}" destId="{01247092-0E79-4394-97A3-0BF86DACAF65}" srcOrd="0" destOrd="0" presId="urn:microsoft.com/office/officeart/2005/8/layout/bProcess3"/>
    <dgm:cxn modelId="{CA262212-F2F2-4650-B74B-3550BDB20E9B}" type="presOf" srcId="{DEBA87D8-F2DC-479A-9353-2525869605E1}" destId="{383C3BB0-55BD-4435-8844-88B6BA4BFE5D}" srcOrd="0" destOrd="0" presId="urn:microsoft.com/office/officeart/2005/8/layout/bProcess3"/>
    <dgm:cxn modelId="{F1AEC918-5997-4ADB-9C64-CFC5AFBCAE12}" type="presOf" srcId="{E380E6E7-FA2B-4B49-BA19-EC75121893A4}" destId="{794536FE-F388-4D03-8E24-C3C64C3DA760}" srcOrd="0" destOrd="0" presId="urn:microsoft.com/office/officeart/2005/8/layout/bProcess3"/>
    <dgm:cxn modelId="{B4328122-1C22-45AB-8626-6EBB7C98366D}" type="presOf" srcId="{1EDBE46D-8696-4CCA-8C87-8D70AD2E936D}" destId="{F4E183DA-99DC-44E1-BF4A-F94A473B1FD8}" srcOrd="0" destOrd="0" presId="urn:microsoft.com/office/officeart/2005/8/layout/bProcess3"/>
    <dgm:cxn modelId="{A8297226-8E84-491A-9AC3-E9A925330434}" srcId="{1E6080F7-C1EF-449F-8D1E-C70CF9800D37}" destId="{E380E6E7-FA2B-4B49-BA19-EC75121893A4}" srcOrd="2" destOrd="0" parTransId="{91087D32-23F0-4DAB-92E7-C324FDF40BF3}" sibTransId="{4CC215F2-0B1C-461A-94E2-1CBC066F17F9}"/>
    <dgm:cxn modelId="{1101D62A-AAAA-4ECC-9F62-6C8E0BE94918}" type="presOf" srcId="{C6AAABDD-A391-4546-B9E1-D6282C4B6BA4}" destId="{2942DFEC-4AF7-452A-ABE1-31FBBB15105D}" srcOrd="0" destOrd="0" presId="urn:microsoft.com/office/officeart/2005/8/layout/bProcess3"/>
    <dgm:cxn modelId="{DCF53437-3690-4062-9907-2EB0C2FDD85C}" srcId="{1E6080F7-C1EF-449F-8D1E-C70CF9800D37}" destId="{1EDBE46D-8696-4CCA-8C87-8D70AD2E936D}" srcOrd="1" destOrd="0" parTransId="{D0C6ABFE-A0EF-4E51-A524-387F64A6CE0C}" sibTransId="{6F801719-A761-425A-9E2A-99703C5500A9}"/>
    <dgm:cxn modelId="{C8CF2A3E-E666-4D44-82B7-EAB0666DCD9E}" type="presOf" srcId="{7B593C9D-C5A2-4321-AC29-06FBB945F374}" destId="{E6DD2803-D271-4163-8657-D83C846412B3}" srcOrd="0" destOrd="0" presId="urn:microsoft.com/office/officeart/2005/8/layout/bProcess3"/>
    <dgm:cxn modelId="{1BD53844-DA80-4C43-AB96-A80223B60DE7}" type="presOf" srcId="{4CC215F2-0B1C-461A-94E2-1CBC066F17F9}" destId="{F4477347-492B-4592-ABA9-A8FD74D770BB}" srcOrd="0" destOrd="0" presId="urn:microsoft.com/office/officeart/2005/8/layout/bProcess3"/>
    <dgm:cxn modelId="{531AEB49-36F0-4848-9033-F85D7D8F93BC}" srcId="{1E6080F7-C1EF-449F-8D1E-C70CF9800D37}" destId="{DEBA87D8-F2DC-479A-9353-2525869605E1}" srcOrd="4" destOrd="0" parTransId="{3D0F8A97-E380-488B-AF3E-4126C9EE1A81}" sibTransId="{A7F41648-0E4D-4901-9C8F-0C1A32788F9B}"/>
    <dgm:cxn modelId="{CFCF2E5D-ADE8-4BAF-9D8B-1F21ABCCE482}" srcId="{1E6080F7-C1EF-449F-8D1E-C70CF9800D37}" destId="{E1342858-07B2-481E-81A9-E2DBD4B99FE5}" srcOrd="0" destOrd="0" parTransId="{0C4BC2EB-CEC4-462E-9648-B7585A827D05}" sibTransId="{7B593C9D-C5A2-4321-AC29-06FBB945F374}"/>
    <dgm:cxn modelId="{630C4D79-8A0A-4A55-8C11-7DE6D9CBBCB1}" srcId="{1E6080F7-C1EF-449F-8D1E-C70CF9800D37}" destId="{2A60C004-FBD6-4F2B-8EB6-8D68490ECE8E}" srcOrd="3" destOrd="0" parTransId="{A55D9E62-A314-42EB-872D-DE8D80C80C55}" sibTransId="{C6AAABDD-A391-4546-B9E1-D6282C4B6BA4}"/>
    <dgm:cxn modelId="{DD7C2F96-820B-4561-B793-334B768B8E7B}" type="presOf" srcId="{7B593C9D-C5A2-4321-AC29-06FBB945F374}" destId="{8ED938E3-28E4-4775-8F47-0FCCC1B65D55}" srcOrd="1" destOrd="0" presId="urn:microsoft.com/office/officeart/2005/8/layout/bProcess3"/>
    <dgm:cxn modelId="{477DC09B-02E2-45A3-AB62-46E3F03128E3}" type="presOf" srcId="{6F801719-A761-425A-9E2A-99703C5500A9}" destId="{04EA3E9C-1B91-4BB4-85D8-7B0E1ED32FCE}" srcOrd="1" destOrd="0" presId="urn:microsoft.com/office/officeart/2005/8/layout/bProcess3"/>
    <dgm:cxn modelId="{AB1A73A7-BC49-45D9-9B6D-8620199836ED}" type="presOf" srcId="{C6AAABDD-A391-4546-B9E1-D6282C4B6BA4}" destId="{82A223A4-39E4-4BBD-9EB4-60F77DE8472E}" srcOrd="1" destOrd="0" presId="urn:microsoft.com/office/officeart/2005/8/layout/bProcess3"/>
    <dgm:cxn modelId="{4F1090AA-61AA-49E4-A140-F50BC7967E66}" type="presOf" srcId="{6F801719-A761-425A-9E2A-99703C5500A9}" destId="{7EFD5922-0415-45A0-9BB6-3EDF658C0331}" srcOrd="0" destOrd="0" presId="urn:microsoft.com/office/officeart/2005/8/layout/bProcess3"/>
    <dgm:cxn modelId="{5D4FE3AD-D932-4507-A373-8E2123E42C41}" type="presOf" srcId="{4CC215F2-0B1C-461A-94E2-1CBC066F17F9}" destId="{B1B153FC-FDA0-4ECA-8551-D3E0479AE001}" srcOrd="1" destOrd="0" presId="urn:microsoft.com/office/officeart/2005/8/layout/bProcess3"/>
    <dgm:cxn modelId="{25B755B1-9B9A-4168-96C4-5510B6D858E4}" type="presOf" srcId="{1E6080F7-C1EF-449F-8D1E-C70CF9800D37}" destId="{89A4BA8E-3967-40D4-9CED-CD2F29671B39}" srcOrd="0" destOrd="0" presId="urn:microsoft.com/office/officeart/2005/8/layout/bProcess3"/>
    <dgm:cxn modelId="{664A11F2-0C9C-4639-8142-3F7A2D09F93D}" type="presOf" srcId="{E1342858-07B2-481E-81A9-E2DBD4B99FE5}" destId="{417CA272-1CB6-4A53-A8EA-FC7D4B7B0694}" srcOrd="0" destOrd="0" presId="urn:microsoft.com/office/officeart/2005/8/layout/bProcess3"/>
    <dgm:cxn modelId="{049EBC6A-9945-4690-A157-DAC6636D034C}" type="presParOf" srcId="{89A4BA8E-3967-40D4-9CED-CD2F29671B39}" destId="{417CA272-1CB6-4A53-A8EA-FC7D4B7B0694}" srcOrd="0" destOrd="0" presId="urn:microsoft.com/office/officeart/2005/8/layout/bProcess3"/>
    <dgm:cxn modelId="{459502E6-2A4A-4CD1-AA61-E534EBAE639F}" type="presParOf" srcId="{89A4BA8E-3967-40D4-9CED-CD2F29671B39}" destId="{E6DD2803-D271-4163-8657-D83C846412B3}" srcOrd="1" destOrd="0" presId="urn:microsoft.com/office/officeart/2005/8/layout/bProcess3"/>
    <dgm:cxn modelId="{490E38A9-801D-427D-A882-C2325CB4066F}" type="presParOf" srcId="{E6DD2803-D271-4163-8657-D83C846412B3}" destId="{8ED938E3-28E4-4775-8F47-0FCCC1B65D55}" srcOrd="0" destOrd="0" presId="urn:microsoft.com/office/officeart/2005/8/layout/bProcess3"/>
    <dgm:cxn modelId="{210779B9-5689-4BB5-9080-31D81FCAD5C0}" type="presParOf" srcId="{89A4BA8E-3967-40D4-9CED-CD2F29671B39}" destId="{F4E183DA-99DC-44E1-BF4A-F94A473B1FD8}" srcOrd="2" destOrd="0" presId="urn:microsoft.com/office/officeart/2005/8/layout/bProcess3"/>
    <dgm:cxn modelId="{53568DAC-6598-4F4A-869A-B936E2E483A1}" type="presParOf" srcId="{89A4BA8E-3967-40D4-9CED-CD2F29671B39}" destId="{7EFD5922-0415-45A0-9BB6-3EDF658C0331}" srcOrd="3" destOrd="0" presId="urn:microsoft.com/office/officeart/2005/8/layout/bProcess3"/>
    <dgm:cxn modelId="{D1617B65-49C3-4F52-B4C3-0938853425D6}" type="presParOf" srcId="{7EFD5922-0415-45A0-9BB6-3EDF658C0331}" destId="{04EA3E9C-1B91-4BB4-85D8-7B0E1ED32FCE}" srcOrd="0" destOrd="0" presId="urn:microsoft.com/office/officeart/2005/8/layout/bProcess3"/>
    <dgm:cxn modelId="{5EC31B33-118A-4349-8FDC-EF875F898F91}" type="presParOf" srcId="{89A4BA8E-3967-40D4-9CED-CD2F29671B39}" destId="{794536FE-F388-4D03-8E24-C3C64C3DA760}" srcOrd="4" destOrd="0" presId="urn:microsoft.com/office/officeart/2005/8/layout/bProcess3"/>
    <dgm:cxn modelId="{2862C8E0-1722-4209-9B83-B78EDBAF32E2}" type="presParOf" srcId="{89A4BA8E-3967-40D4-9CED-CD2F29671B39}" destId="{F4477347-492B-4592-ABA9-A8FD74D770BB}" srcOrd="5" destOrd="0" presId="urn:microsoft.com/office/officeart/2005/8/layout/bProcess3"/>
    <dgm:cxn modelId="{D78A5A03-9A75-4AF2-BAA0-764DE9667723}" type="presParOf" srcId="{F4477347-492B-4592-ABA9-A8FD74D770BB}" destId="{B1B153FC-FDA0-4ECA-8551-D3E0479AE001}" srcOrd="0" destOrd="0" presId="urn:microsoft.com/office/officeart/2005/8/layout/bProcess3"/>
    <dgm:cxn modelId="{742E9B6D-A8CA-4C7D-9C98-A2CCF7BC99F2}" type="presParOf" srcId="{89A4BA8E-3967-40D4-9CED-CD2F29671B39}" destId="{01247092-0E79-4394-97A3-0BF86DACAF65}" srcOrd="6" destOrd="0" presId="urn:microsoft.com/office/officeart/2005/8/layout/bProcess3"/>
    <dgm:cxn modelId="{2B28FB46-5489-46BA-B866-BF7AC25DE050}" type="presParOf" srcId="{89A4BA8E-3967-40D4-9CED-CD2F29671B39}" destId="{2942DFEC-4AF7-452A-ABE1-31FBBB15105D}" srcOrd="7" destOrd="0" presId="urn:microsoft.com/office/officeart/2005/8/layout/bProcess3"/>
    <dgm:cxn modelId="{86BA7A60-1136-4059-8C60-F1D8BD739DFB}" type="presParOf" srcId="{2942DFEC-4AF7-452A-ABE1-31FBBB15105D}" destId="{82A223A4-39E4-4BBD-9EB4-60F77DE8472E}" srcOrd="0" destOrd="0" presId="urn:microsoft.com/office/officeart/2005/8/layout/bProcess3"/>
    <dgm:cxn modelId="{2374079E-AE21-4C6D-A725-3B71A8A510F3}" type="presParOf" srcId="{89A4BA8E-3967-40D4-9CED-CD2F29671B39}" destId="{383C3BB0-55BD-4435-8844-88B6BA4BFE5D}"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6080F7-C1EF-449F-8D1E-C70CF9800D37}"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1EDBE46D-8696-4CCA-8C87-8D70AD2E936D}">
      <dgm:prSet phldrT="[Text]"/>
      <dgm:spPr/>
      <dgm:t>
        <a:bodyPr/>
        <a:lstStyle/>
        <a:p>
          <a:r>
            <a:rPr lang="en-US" dirty="0"/>
            <a:t>Sixth form/FE college</a:t>
          </a:r>
        </a:p>
      </dgm:t>
    </dgm:pt>
    <dgm:pt modelId="{D0C6ABFE-A0EF-4E51-A524-387F64A6CE0C}" type="parTrans" cxnId="{DCF53437-3690-4062-9907-2EB0C2FDD85C}">
      <dgm:prSet/>
      <dgm:spPr/>
      <dgm:t>
        <a:bodyPr/>
        <a:lstStyle/>
        <a:p>
          <a:endParaRPr lang="en-US"/>
        </a:p>
      </dgm:t>
    </dgm:pt>
    <dgm:pt modelId="{6F801719-A761-425A-9E2A-99703C5500A9}" type="sibTrans" cxnId="{DCF53437-3690-4062-9907-2EB0C2FDD85C}">
      <dgm:prSet/>
      <dgm:spPr/>
      <dgm:t>
        <a:bodyPr/>
        <a:lstStyle/>
        <a:p>
          <a:endParaRPr lang="en-US"/>
        </a:p>
      </dgm:t>
    </dgm:pt>
    <dgm:pt modelId="{E380E6E7-FA2B-4B49-BA19-EC75121893A4}">
      <dgm:prSet phldrT="[Text]"/>
      <dgm:spPr/>
      <dgm:t>
        <a:bodyPr/>
        <a:lstStyle/>
        <a:p>
          <a:r>
            <a:rPr lang="en-US" dirty="0"/>
            <a:t>Apprenticeships</a:t>
          </a:r>
        </a:p>
      </dgm:t>
    </dgm:pt>
    <dgm:pt modelId="{91087D32-23F0-4DAB-92E7-C324FDF40BF3}" type="parTrans" cxnId="{A8297226-8E84-491A-9AC3-E9A925330434}">
      <dgm:prSet/>
      <dgm:spPr/>
      <dgm:t>
        <a:bodyPr/>
        <a:lstStyle/>
        <a:p>
          <a:endParaRPr lang="en-US"/>
        </a:p>
      </dgm:t>
    </dgm:pt>
    <dgm:pt modelId="{4CC215F2-0B1C-461A-94E2-1CBC066F17F9}" type="sibTrans" cxnId="{A8297226-8E84-491A-9AC3-E9A925330434}">
      <dgm:prSet/>
      <dgm:spPr/>
      <dgm:t>
        <a:bodyPr/>
        <a:lstStyle/>
        <a:p>
          <a:endParaRPr lang="en-US"/>
        </a:p>
      </dgm:t>
    </dgm:pt>
    <dgm:pt modelId="{2A60C004-FBD6-4F2B-8EB6-8D68490ECE8E}">
      <dgm:prSet phldrT="[Text]"/>
      <dgm:spPr/>
      <dgm:t>
        <a:bodyPr/>
        <a:lstStyle/>
        <a:p>
          <a:r>
            <a:rPr lang="en-US" dirty="0"/>
            <a:t>Higher Education</a:t>
          </a:r>
        </a:p>
      </dgm:t>
    </dgm:pt>
    <dgm:pt modelId="{A55D9E62-A314-42EB-872D-DE8D80C80C55}" type="parTrans" cxnId="{630C4D79-8A0A-4A55-8C11-7DE6D9CBBCB1}">
      <dgm:prSet/>
      <dgm:spPr/>
      <dgm:t>
        <a:bodyPr/>
        <a:lstStyle/>
        <a:p>
          <a:endParaRPr lang="en-US"/>
        </a:p>
      </dgm:t>
    </dgm:pt>
    <dgm:pt modelId="{C6AAABDD-A391-4546-B9E1-D6282C4B6BA4}" type="sibTrans" cxnId="{630C4D79-8A0A-4A55-8C11-7DE6D9CBBCB1}">
      <dgm:prSet/>
      <dgm:spPr/>
      <dgm:t>
        <a:bodyPr/>
        <a:lstStyle/>
        <a:p>
          <a:endParaRPr lang="en-US"/>
        </a:p>
      </dgm:t>
    </dgm:pt>
    <dgm:pt modelId="{DEBA87D8-F2DC-479A-9353-2525869605E1}">
      <dgm:prSet phldrT="[Text]"/>
      <dgm:spPr>
        <a:solidFill>
          <a:schemeClr val="tx1"/>
        </a:solidFill>
      </dgm:spPr>
      <dgm:t>
        <a:bodyPr/>
        <a:lstStyle/>
        <a:p>
          <a:r>
            <a:rPr lang="en-US" dirty="0" err="1"/>
            <a:t>Labour</a:t>
          </a:r>
          <a:r>
            <a:rPr lang="en-US" dirty="0"/>
            <a:t> market</a:t>
          </a:r>
        </a:p>
      </dgm:t>
    </dgm:pt>
    <dgm:pt modelId="{3D0F8A97-E380-488B-AF3E-4126C9EE1A81}" type="parTrans" cxnId="{531AEB49-36F0-4848-9033-F85D7D8F93BC}">
      <dgm:prSet/>
      <dgm:spPr/>
      <dgm:t>
        <a:bodyPr/>
        <a:lstStyle/>
        <a:p>
          <a:endParaRPr lang="en-US"/>
        </a:p>
      </dgm:t>
    </dgm:pt>
    <dgm:pt modelId="{A7F41648-0E4D-4901-9C8F-0C1A32788F9B}" type="sibTrans" cxnId="{531AEB49-36F0-4848-9033-F85D7D8F93BC}">
      <dgm:prSet/>
      <dgm:spPr/>
      <dgm:t>
        <a:bodyPr/>
        <a:lstStyle/>
        <a:p>
          <a:endParaRPr lang="en-US"/>
        </a:p>
      </dgm:t>
    </dgm:pt>
    <dgm:pt modelId="{E1342858-07B2-481E-81A9-E2DBD4B99FE5}">
      <dgm:prSet phldrT="[Text]"/>
      <dgm:spPr/>
      <dgm:t>
        <a:bodyPr/>
        <a:lstStyle/>
        <a:p>
          <a:r>
            <a:rPr lang="en-US" dirty="0"/>
            <a:t>School</a:t>
          </a:r>
        </a:p>
      </dgm:t>
    </dgm:pt>
    <dgm:pt modelId="{0C4BC2EB-CEC4-462E-9648-B7585A827D05}" type="parTrans" cxnId="{CFCF2E5D-ADE8-4BAF-9D8B-1F21ABCCE482}">
      <dgm:prSet/>
      <dgm:spPr/>
      <dgm:t>
        <a:bodyPr/>
        <a:lstStyle/>
        <a:p>
          <a:endParaRPr lang="en-US"/>
        </a:p>
      </dgm:t>
    </dgm:pt>
    <dgm:pt modelId="{7B593C9D-C5A2-4321-AC29-06FBB945F374}" type="sibTrans" cxnId="{CFCF2E5D-ADE8-4BAF-9D8B-1F21ABCCE482}">
      <dgm:prSet/>
      <dgm:spPr/>
      <dgm:t>
        <a:bodyPr/>
        <a:lstStyle/>
        <a:p>
          <a:endParaRPr lang="en-US"/>
        </a:p>
      </dgm:t>
    </dgm:pt>
    <dgm:pt modelId="{89A4BA8E-3967-40D4-9CED-CD2F29671B39}" type="pres">
      <dgm:prSet presAssocID="{1E6080F7-C1EF-449F-8D1E-C70CF9800D37}" presName="Name0" presStyleCnt="0">
        <dgm:presLayoutVars>
          <dgm:dir/>
          <dgm:resizeHandles val="exact"/>
        </dgm:presLayoutVars>
      </dgm:prSet>
      <dgm:spPr/>
    </dgm:pt>
    <dgm:pt modelId="{417CA272-1CB6-4A53-A8EA-FC7D4B7B0694}" type="pres">
      <dgm:prSet presAssocID="{E1342858-07B2-481E-81A9-E2DBD4B99FE5}" presName="node" presStyleLbl="node1" presStyleIdx="0" presStyleCnt="5">
        <dgm:presLayoutVars>
          <dgm:bulletEnabled val="1"/>
        </dgm:presLayoutVars>
      </dgm:prSet>
      <dgm:spPr/>
    </dgm:pt>
    <dgm:pt modelId="{E6DD2803-D271-4163-8657-D83C846412B3}" type="pres">
      <dgm:prSet presAssocID="{7B593C9D-C5A2-4321-AC29-06FBB945F374}" presName="sibTrans" presStyleLbl="sibTrans1D1" presStyleIdx="0" presStyleCnt="4"/>
      <dgm:spPr/>
    </dgm:pt>
    <dgm:pt modelId="{8ED938E3-28E4-4775-8F47-0FCCC1B65D55}" type="pres">
      <dgm:prSet presAssocID="{7B593C9D-C5A2-4321-AC29-06FBB945F374}" presName="connectorText" presStyleLbl="sibTrans1D1" presStyleIdx="0" presStyleCnt="4"/>
      <dgm:spPr/>
    </dgm:pt>
    <dgm:pt modelId="{F4E183DA-99DC-44E1-BF4A-F94A473B1FD8}" type="pres">
      <dgm:prSet presAssocID="{1EDBE46D-8696-4CCA-8C87-8D70AD2E936D}" presName="node" presStyleLbl="node1" presStyleIdx="1" presStyleCnt="5">
        <dgm:presLayoutVars>
          <dgm:bulletEnabled val="1"/>
        </dgm:presLayoutVars>
      </dgm:prSet>
      <dgm:spPr/>
    </dgm:pt>
    <dgm:pt modelId="{7EFD5922-0415-45A0-9BB6-3EDF658C0331}" type="pres">
      <dgm:prSet presAssocID="{6F801719-A761-425A-9E2A-99703C5500A9}" presName="sibTrans" presStyleLbl="sibTrans1D1" presStyleIdx="1" presStyleCnt="4"/>
      <dgm:spPr/>
    </dgm:pt>
    <dgm:pt modelId="{04EA3E9C-1B91-4BB4-85D8-7B0E1ED32FCE}" type="pres">
      <dgm:prSet presAssocID="{6F801719-A761-425A-9E2A-99703C5500A9}" presName="connectorText" presStyleLbl="sibTrans1D1" presStyleIdx="1" presStyleCnt="4"/>
      <dgm:spPr/>
    </dgm:pt>
    <dgm:pt modelId="{794536FE-F388-4D03-8E24-C3C64C3DA760}" type="pres">
      <dgm:prSet presAssocID="{E380E6E7-FA2B-4B49-BA19-EC75121893A4}" presName="node" presStyleLbl="node1" presStyleIdx="2" presStyleCnt="5">
        <dgm:presLayoutVars>
          <dgm:bulletEnabled val="1"/>
        </dgm:presLayoutVars>
      </dgm:prSet>
      <dgm:spPr/>
    </dgm:pt>
    <dgm:pt modelId="{F4477347-492B-4592-ABA9-A8FD74D770BB}" type="pres">
      <dgm:prSet presAssocID="{4CC215F2-0B1C-461A-94E2-1CBC066F17F9}" presName="sibTrans" presStyleLbl="sibTrans1D1" presStyleIdx="2" presStyleCnt="4"/>
      <dgm:spPr/>
    </dgm:pt>
    <dgm:pt modelId="{B1B153FC-FDA0-4ECA-8551-D3E0479AE001}" type="pres">
      <dgm:prSet presAssocID="{4CC215F2-0B1C-461A-94E2-1CBC066F17F9}" presName="connectorText" presStyleLbl="sibTrans1D1" presStyleIdx="2" presStyleCnt="4"/>
      <dgm:spPr/>
    </dgm:pt>
    <dgm:pt modelId="{01247092-0E79-4394-97A3-0BF86DACAF65}" type="pres">
      <dgm:prSet presAssocID="{2A60C004-FBD6-4F2B-8EB6-8D68490ECE8E}" presName="node" presStyleLbl="node1" presStyleIdx="3" presStyleCnt="5">
        <dgm:presLayoutVars>
          <dgm:bulletEnabled val="1"/>
        </dgm:presLayoutVars>
      </dgm:prSet>
      <dgm:spPr/>
    </dgm:pt>
    <dgm:pt modelId="{2942DFEC-4AF7-452A-ABE1-31FBBB15105D}" type="pres">
      <dgm:prSet presAssocID="{C6AAABDD-A391-4546-B9E1-D6282C4B6BA4}" presName="sibTrans" presStyleLbl="sibTrans1D1" presStyleIdx="3" presStyleCnt="4"/>
      <dgm:spPr/>
    </dgm:pt>
    <dgm:pt modelId="{82A223A4-39E4-4BBD-9EB4-60F77DE8472E}" type="pres">
      <dgm:prSet presAssocID="{C6AAABDD-A391-4546-B9E1-D6282C4B6BA4}" presName="connectorText" presStyleLbl="sibTrans1D1" presStyleIdx="3" presStyleCnt="4"/>
      <dgm:spPr/>
    </dgm:pt>
    <dgm:pt modelId="{383C3BB0-55BD-4435-8844-88B6BA4BFE5D}" type="pres">
      <dgm:prSet presAssocID="{DEBA87D8-F2DC-479A-9353-2525869605E1}" presName="node" presStyleLbl="node1" presStyleIdx="4" presStyleCnt="5">
        <dgm:presLayoutVars>
          <dgm:bulletEnabled val="1"/>
        </dgm:presLayoutVars>
      </dgm:prSet>
      <dgm:spPr/>
    </dgm:pt>
  </dgm:ptLst>
  <dgm:cxnLst>
    <dgm:cxn modelId="{5E3D9806-C1F3-4D9A-B314-74FDEF5808F0}" type="presOf" srcId="{2A60C004-FBD6-4F2B-8EB6-8D68490ECE8E}" destId="{01247092-0E79-4394-97A3-0BF86DACAF65}" srcOrd="0" destOrd="0" presId="urn:microsoft.com/office/officeart/2005/8/layout/bProcess3"/>
    <dgm:cxn modelId="{CA262212-F2F2-4650-B74B-3550BDB20E9B}" type="presOf" srcId="{DEBA87D8-F2DC-479A-9353-2525869605E1}" destId="{383C3BB0-55BD-4435-8844-88B6BA4BFE5D}" srcOrd="0" destOrd="0" presId="urn:microsoft.com/office/officeart/2005/8/layout/bProcess3"/>
    <dgm:cxn modelId="{F1AEC918-5997-4ADB-9C64-CFC5AFBCAE12}" type="presOf" srcId="{E380E6E7-FA2B-4B49-BA19-EC75121893A4}" destId="{794536FE-F388-4D03-8E24-C3C64C3DA760}" srcOrd="0" destOrd="0" presId="urn:microsoft.com/office/officeart/2005/8/layout/bProcess3"/>
    <dgm:cxn modelId="{B4328122-1C22-45AB-8626-6EBB7C98366D}" type="presOf" srcId="{1EDBE46D-8696-4CCA-8C87-8D70AD2E936D}" destId="{F4E183DA-99DC-44E1-BF4A-F94A473B1FD8}" srcOrd="0" destOrd="0" presId="urn:microsoft.com/office/officeart/2005/8/layout/bProcess3"/>
    <dgm:cxn modelId="{A8297226-8E84-491A-9AC3-E9A925330434}" srcId="{1E6080F7-C1EF-449F-8D1E-C70CF9800D37}" destId="{E380E6E7-FA2B-4B49-BA19-EC75121893A4}" srcOrd="2" destOrd="0" parTransId="{91087D32-23F0-4DAB-92E7-C324FDF40BF3}" sibTransId="{4CC215F2-0B1C-461A-94E2-1CBC066F17F9}"/>
    <dgm:cxn modelId="{1101D62A-AAAA-4ECC-9F62-6C8E0BE94918}" type="presOf" srcId="{C6AAABDD-A391-4546-B9E1-D6282C4B6BA4}" destId="{2942DFEC-4AF7-452A-ABE1-31FBBB15105D}" srcOrd="0" destOrd="0" presId="urn:microsoft.com/office/officeart/2005/8/layout/bProcess3"/>
    <dgm:cxn modelId="{DCF53437-3690-4062-9907-2EB0C2FDD85C}" srcId="{1E6080F7-C1EF-449F-8D1E-C70CF9800D37}" destId="{1EDBE46D-8696-4CCA-8C87-8D70AD2E936D}" srcOrd="1" destOrd="0" parTransId="{D0C6ABFE-A0EF-4E51-A524-387F64A6CE0C}" sibTransId="{6F801719-A761-425A-9E2A-99703C5500A9}"/>
    <dgm:cxn modelId="{C8CF2A3E-E666-4D44-82B7-EAB0666DCD9E}" type="presOf" srcId="{7B593C9D-C5A2-4321-AC29-06FBB945F374}" destId="{E6DD2803-D271-4163-8657-D83C846412B3}" srcOrd="0" destOrd="0" presId="urn:microsoft.com/office/officeart/2005/8/layout/bProcess3"/>
    <dgm:cxn modelId="{1BD53844-DA80-4C43-AB96-A80223B60DE7}" type="presOf" srcId="{4CC215F2-0B1C-461A-94E2-1CBC066F17F9}" destId="{F4477347-492B-4592-ABA9-A8FD74D770BB}" srcOrd="0" destOrd="0" presId="urn:microsoft.com/office/officeart/2005/8/layout/bProcess3"/>
    <dgm:cxn modelId="{531AEB49-36F0-4848-9033-F85D7D8F93BC}" srcId="{1E6080F7-C1EF-449F-8D1E-C70CF9800D37}" destId="{DEBA87D8-F2DC-479A-9353-2525869605E1}" srcOrd="4" destOrd="0" parTransId="{3D0F8A97-E380-488B-AF3E-4126C9EE1A81}" sibTransId="{A7F41648-0E4D-4901-9C8F-0C1A32788F9B}"/>
    <dgm:cxn modelId="{CFCF2E5D-ADE8-4BAF-9D8B-1F21ABCCE482}" srcId="{1E6080F7-C1EF-449F-8D1E-C70CF9800D37}" destId="{E1342858-07B2-481E-81A9-E2DBD4B99FE5}" srcOrd="0" destOrd="0" parTransId="{0C4BC2EB-CEC4-462E-9648-B7585A827D05}" sibTransId="{7B593C9D-C5A2-4321-AC29-06FBB945F374}"/>
    <dgm:cxn modelId="{630C4D79-8A0A-4A55-8C11-7DE6D9CBBCB1}" srcId="{1E6080F7-C1EF-449F-8D1E-C70CF9800D37}" destId="{2A60C004-FBD6-4F2B-8EB6-8D68490ECE8E}" srcOrd="3" destOrd="0" parTransId="{A55D9E62-A314-42EB-872D-DE8D80C80C55}" sibTransId="{C6AAABDD-A391-4546-B9E1-D6282C4B6BA4}"/>
    <dgm:cxn modelId="{DD7C2F96-820B-4561-B793-334B768B8E7B}" type="presOf" srcId="{7B593C9D-C5A2-4321-AC29-06FBB945F374}" destId="{8ED938E3-28E4-4775-8F47-0FCCC1B65D55}" srcOrd="1" destOrd="0" presId="urn:microsoft.com/office/officeart/2005/8/layout/bProcess3"/>
    <dgm:cxn modelId="{477DC09B-02E2-45A3-AB62-46E3F03128E3}" type="presOf" srcId="{6F801719-A761-425A-9E2A-99703C5500A9}" destId="{04EA3E9C-1B91-4BB4-85D8-7B0E1ED32FCE}" srcOrd="1" destOrd="0" presId="urn:microsoft.com/office/officeart/2005/8/layout/bProcess3"/>
    <dgm:cxn modelId="{AB1A73A7-BC49-45D9-9B6D-8620199836ED}" type="presOf" srcId="{C6AAABDD-A391-4546-B9E1-D6282C4B6BA4}" destId="{82A223A4-39E4-4BBD-9EB4-60F77DE8472E}" srcOrd="1" destOrd="0" presId="urn:microsoft.com/office/officeart/2005/8/layout/bProcess3"/>
    <dgm:cxn modelId="{4F1090AA-61AA-49E4-A140-F50BC7967E66}" type="presOf" srcId="{6F801719-A761-425A-9E2A-99703C5500A9}" destId="{7EFD5922-0415-45A0-9BB6-3EDF658C0331}" srcOrd="0" destOrd="0" presId="urn:microsoft.com/office/officeart/2005/8/layout/bProcess3"/>
    <dgm:cxn modelId="{5D4FE3AD-D932-4507-A373-8E2123E42C41}" type="presOf" srcId="{4CC215F2-0B1C-461A-94E2-1CBC066F17F9}" destId="{B1B153FC-FDA0-4ECA-8551-D3E0479AE001}" srcOrd="1" destOrd="0" presId="urn:microsoft.com/office/officeart/2005/8/layout/bProcess3"/>
    <dgm:cxn modelId="{25B755B1-9B9A-4168-96C4-5510B6D858E4}" type="presOf" srcId="{1E6080F7-C1EF-449F-8D1E-C70CF9800D37}" destId="{89A4BA8E-3967-40D4-9CED-CD2F29671B39}" srcOrd="0" destOrd="0" presId="urn:microsoft.com/office/officeart/2005/8/layout/bProcess3"/>
    <dgm:cxn modelId="{664A11F2-0C9C-4639-8142-3F7A2D09F93D}" type="presOf" srcId="{E1342858-07B2-481E-81A9-E2DBD4B99FE5}" destId="{417CA272-1CB6-4A53-A8EA-FC7D4B7B0694}" srcOrd="0" destOrd="0" presId="urn:microsoft.com/office/officeart/2005/8/layout/bProcess3"/>
    <dgm:cxn modelId="{049EBC6A-9945-4690-A157-DAC6636D034C}" type="presParOf" srcId="{89A4BA8E-3967-40D4-9CED-CD2F29671B39}" destId="{417CA272-1CB6-4A53-A8EA-FC7D4B7B0694}" srcOrd="0" destOrd="0" presId="urn:microsoft.com/office/officeart/2005/8/layout/bProcess3"/>
    <dgm:cxn modelId="{459502E6-2A4A-4CD1-AA61-E534EBAE639F}" type="presParOf" srcId="{89A4BA8E-3967-40D4-9CED-CD2F29671B39}" destId="{E6DD2803-D271-4163-8657-D83C846412B3}" srcOrd="1" destOrd="0" presId="urn:microsoft.com/office/officeart/2005/8/layout/bProcess3"/>
    <dgm:cxn modelId="{490E38A9-801D-427D-A882-C2325CB4066F}" type="presParOf" srcId="{E6DD2803-D271-4163-8657-D83C846412B3}" destId="{8ED938E3-28E4-4775-8F47-0FCCC1B65D55}" srcOrd="0" destOrd="0" presId="urn:microsoft.com/office/officeart/2005/8/layout/bProcess3"/>
    <dgm:cxn modelId="{210779B9-5689-4BB5-9080-31D81FCAD5C0}" type="presParOf" srcId="{89A4BA8E-3967-40D4-9CED-CD2F29671B39}" destId="{F4E183DA-99DC-44E1-BF4A-F94A473B1FD8}" srcOrd="2" destOrd="0" presId="urn:microsoft.com/office/officeart/2005/8/layout/bProcess3"/>
    <dgm:cxn modelId="{53568DAC-6598-4F4A-869A-B936E2E483A1}" type="presParOf" srcId="{89A4BA8E-3967-40D4-9CED-CD2F29671B39}" destId="{7EFD5922-0415-45A0-9BB6-3EDF658C0331}" srcOrd="3" destOrd="0" presId="urn:microsoft.com/office/officeart/2005/8/layout/bProcess3"/>
    <dgm:cxn modelId="{D1617B65-49C3-4F52-B4C3-0938853425D6}" type="presParOf" srcId="{7EFD5922-0415-45A0-9BB6-3EDF658C0331}" destId="{04EA3E9C-1B91-4BB4-85D8-7B0E1ED32FCE}" srcOrd="0" destOrd="0" presId="urn:microsoft.com/office/officeart/2005/8/layout/bProcess3"/>
    <dgm:cxn modelId="{5EC31B33-118A-4349-8FDC-EF875F898F91}" type="presParOf" srcId="{89A4BA8E-3967-40D4-9CED-CD2F29671B39}" destId="{794536FE-F388-4D03-8E24-C3C64C3DA760}" srcOrd="4" destOrd="0" presId="urn:microsoft.com/office/officeart/2005/8/layout/bProcess3"/>
    <dgm:cxn modelId="{2862C8E0-1722-4209-9B83-B78EDBAF32E2}" type="presParOf" srcId="{89A4BA8E-3967-40D4-9CED-CD2F29671B39}" destId="{F4477347-492B-4592-ABA9-A8FD74D770BB}" srcOrd="5" destOrd="0" presId="urn:microsoft.com/office/officeart/2005/8/layout/bProcess3"/>
    <dgm:cxn modelId="{D78A5A03-9A75-4AF2-BAA0-764DE9667723}" type="presParOf" srcId="{F4477347-492B-4592-ABA9-A8FD74D770BB}" destId="{B1B153FC-FDA0-4ECA-8551-D3E0479AE001}" srcOrd="0" destOrd="0" presId="urn:microsoft.com/office/officeart/2005/8/layout/bProcess3"/>
    <dgm:cxn modelId="{742E9B6D-A8CA-4C7D-9C98-A2CCF7BC99F2}" type="presParOf" srcId="{89A4BA8E-3967-40D4-9CED-CD2F29671B39}" destId="{01247092-0E79-4394-97A3-0BF86DACAF65}" srcOrd="6" destOrd="0" presId="urn:microsoft.com/office/officeart/2005/8/layout/bProcess3"/>
    <dgm:cxn modelId="{2B28FB46-5489-46BA-B866-BF7AC25DE050}" type="presParOf" srcId="{89A4BA8E-3967-40D4-9CED-CD2F29671B39}" destId="{2942DFEC-4AF7-452A-ABE1-31FBBB15105D}" srcOrd="7" destOrd="0" presId="urn:microsoft.com/office/officeart/2005/8/layout/bProcess3"/>
    <dgm:cxn modelId="{86BA7A60-1136-4059-8C60-F1D8BD739DFB}" type="presParOf" srcId="{2942DFEC-4AF7-452A-ABE1-31FBBB15105D}" destId="{82A223A4-39E4-4BBD-9EB4-60F77DE8472E}" srcOrd="0" destOrd="0" presId="urn:microsoft.com/office/officeart/2005/8/layout/bProcess3"/>
    <dgm:cxn modelId="{2374079E-AE21-4C6D-A725-3B71A8A510F3}" type="presParOf" srcId="{89A4BA8E-3967-40D4-9CED-CD2F29671B39}" destId="{383C3BB0-55BD-4435-8844-88B6BA4BFE5D}"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D2803-D271-4163-8657-D83C846412B3}">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417CA272-1CB6-4A53-A8EA-FC7D4B7B0694}">
      <dsp:nvSpPr>
        <dsp:cNvPr id="0" name=""/>
        <dsp:cNvSpPr/>
      </dsp:nvSpPr>
      <dsp:spPr>
        <a:xfrm>
          <a:off x="8061" y="5979"/>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School</a:t>
          </a:r>
        </a:p>
      </dsp:txBody>
      <dsp:txXfrm>
        <a:off x="8061" y="5979"/>
        <a:ext cx="3034531" cy="1820718"/>
      </dsp:txXfrm>
    </dsp:sp>
    <dsp:sp modelId="{7EFD5922-0415-45A0-9BB6-3EDF658C0331}">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F4E183DA-99DC-44E1-BF4A-F94A473B1FD8}">
      <dsp:nvSpPr>
        <dsp:cNvPr id="0" name=""/>
        <dsp:cNvSpPr/>
      </dsp:nvSpPr>
      <dsp:spPr>
        <a:xfrm>
          <a:off x="3740534" y="5979"/>
          <a:ext cx="3034531" cy="182071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Sixth form/FE college</a:t>
          </a:r>
        </a:p>
      </dsp:txBody>
      <dsp:txXfrm>
        <a:off x="3740534" y="5979"/>
        <a:ext cx="3034531" cy="1820718"/>
      </dsp:txXfrm>
    </dsp:sp>
    <dsp:sp modelId="{F4477347-492B-4592-ABA9-A8FD74D770BB}">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794536FE-F388-4D03-8E24-C3C64C3DA760}">
      <dsp:nvSpPr>
        <dsp:cNvPr id="0" name=""/>
        <dsp:cNvSpPr/>
      </dsp:nvSpPr>
      <dsp:spPr>
        <a:xfrm>
          <a:off x="7473007" y="5979"/>
          <a:ext cx="3034531" cy="182071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Apprenticeships</a:t>
          </a:r>
        </a:p>
      </dsp:txBody>
      <dsp:txXfrm>
        <a:off x="7473007" y="5979"/>
        <a:ext cx="3034531" cy="1820718"/>
      </dsp:txXfrm>
    </dsp:sp>
    <dsp:sp modelId="{2942DFEC-4AF7-452A-ABE1-31FBBB15105D}">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01247092-0E79-4394-97A3-0BF86DACAF65}">
      <dsp:nvSpPr>
        <dsp:cNvPr id="0" name=""/>
        <dsp:cNvSpPr/>
      </dsp:nvSpPr>
      <dsp:spPr>
        <a:xfrm>
          <a:off x="8061" y="2524640"/>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Higher Education</a:t>
          </a:r>
        </a:p>
      </dsp:txBody>
      <dsp:txXfrm>
        <a:off x="8061" y="2524640"/>
        <a:ext cx="3034531" cy="1820718"/>
      </dsp:txXfrm>
    </dsp:sp>
    <dsp:sp modelId="{383C3BB0-55BD-4435-8844-88B6BA4BFE5D}">
      <dsp:nvSpPr>
        <dsp:cNvPr id="0" name=""/>
        <dsp:cNvSpPr/>
      </dsp:nvSpPr>
      <dsp:spPr>
        <a:xfrm>
          <a:off x="3740534" y="2524640"/>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err="1"/>
            <a:t>Labour</a:t>
          </a:r>
          <a:r>
            <a:rPr lang="en-US" sz="3100" kern="1200" dirty="0"/>
            <a:t> market</a:t>
          </a:r>
        </a:p>
      </dsp:txBody>
      <dsp:txXfrm>
        <a:off x="3740534" y="2524640"/>
        <a:ext cx="3034531" cy="1820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D2803-D271-4163-8657-D83C846412B3}">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417CA272-1CB6-4A53-A8EA-FC7D4B7B0694}">
      <dsp:nvSpPr>
        <dsp:cNvPr id="0" name=""/>
        <dsp:cNvSpPr/>
      </dsp:nvSpPr>
      <dsp:spPr>
        <a:xfrm>
          <a:off x="8061" y="5979"/>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School</a:t>
          </a:r>
        </a:p>
      </dsp:txBody>
      <dsp:txXfrm>
        <a:off x="8061" y="5979"/>
        <a:ext cx="3034531" cy="1820718"/>
      </dsp:txXfrm>
    </dsp:sp>
    <dsp:sp modelId="{7EFD5922-0415-45A0-9BB6-3EDF658C0331}">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F4E183DA-99DC-44E1-BF4A-F94A473B1FD8}">
      <dsp:nvSpPr>
        <dsp:cNvPr id="0" name=""/>
        <dsp:cNvSpPr/>
      </dsp:nvSpPr>
      <dsp:spPr>
        <a:xfrm>
          <a:off x="3740534" y="5979"/>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Sixth form/FE college</a:t>
          </a:r>
        </a:p>
      </dsp:txBody>
      <dsp:txXfrm>
        <a:off x="3740534" y="5979"/>
        <a:ext cx="3034531" cy="1820718"/>
      </dsp:txXfrm>
    </dsp:sp>
    <dsp:sp modelId="{F4477347-492B-4592-ABA9-A8FD74D770BB}">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794536FE-F388-4D03-8E24-C3C64C3DA760}">
      <dsp:nvSpPr>
        <dsp:cNvPr id="0" name=""/>
        <dsp:cNvSpPr/>
      </dsp:nvSpPr>
      <dsp:spPr>
        <a:xfrm>
          <a:off x="7473007" y="5979"/>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Apprenticeships</a:t>
          </a:r>
        </a:p>
      </dsp:txBody>
      <dsp:txXfrm>
        <a:off x="7473007" y="5979"/>
        <a:ext cx="3034531" cy="1820718"/>
      </dsp:txXfrm>
    </dsp:sp>
    <dsp:sp modelId="{2942DFEC-4AF7-452A-ABE1-31FBBB15105D}">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01247092-0E79-4394-97A3-0BF86DACAF65}">
      <dsp:nvSpPr>
        <dsp:cNvPr id="0" name=""/>
        <dsp:cNvSpPr/>
      </dsp:nvSpPr>
      <dsp:spPr>
        <a:xfrm>
          <a:off x="8061" y="2524640"/>
          <a:ext cx="3034531" cy="182071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Higher Education</a:t>
          </a:r>
        </a:p>
      </dsp:txBody>
      <dsp:txXfrm>
        <a:off x="8061" y="2524640"/>
        <a:ext cx="3034531" cy="1820718"/>
      </dsp:txXfrm>
    </dsp:sp>
    <dsp:sp modelId="{383C3BB0-55BD-4435-8844-88B6BA4BFE5D}">
      <dsp:nvSpPr>
        <dsp:cNvPr id="0" name=""/>
        <dsp:cNvSpPr/>
      </dsp:nvSpPr>
      <dsp:spPr>
        <a:xfrm>
          <a:off x="3740534" y="2524640"/>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err="1"/>
            <a:t>Labour</a:t>
          </a:r>
          <a:r>
            <a:rPr lang="en-US" sz="3100" kern="1200" dirty="0"/>
            <a:t> market</a:t>
          </a:r>
        </a:p>
      </dsp:txBody>
      <dsp:txXfrm>
        <a:off x="3740534" y="2524640"/>
        <a:ext cx="3034531" cy="1820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D2803-D271-4163-8657-D83C846412B3}">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417CA272-1CB6-4A53-A8EA-FC7D4B7B0694}">
      <dsp:nvSpPr>
        <dsp:cNvPr id="0" name=""/>
        <dsp:cNvSpPr/>
      </dsp:nvSpPr>
      <dsp:spPr>
        <a:xfrm>
          <a:off x="8061" y="5979"/>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School</a:t>
          </a:r>
        </a:p>
      </dsp:txBody>
      <dsp:txXfrm>
        <a:off x="8061" y="5979"/>
        <a:ext cx="3034531" cy="1820718"/>
      </dsp:txXfrm>
    </dsp:sp>
    <dsp:sp modelId="{7EFD5922-0415-45A0-9BB6-3EDF658C0331}">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F4E183DA-99DC-44E1-BF4A-F94A473B1FD8}">
      <dsp:nvSpPr>
        <dsp:cNvPr id="0" name=""/>
        <dsp:cNvSpPr/>
      </dsp:nvSpPr>
      <dsp:spPr>
        <a:xfrm>
          <a:off x="3740534" y="5979"/>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Sixth form/FE college</a:t>
          </a:r>
        </a:p>
      </dsp:txBody>
      <dsp:txXfrm>
        <a:off x="3740534" y="5979"/>
        <a:ext cx="3034531" cy="1820718"/>
      </dsp:txXfrm>
    </dsp:sp>
    <dsp:sp modelId="{F4477347-492B-4592-ABA9-A8FD74D770BB}">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794536FE-F388-4D03-8E24-C3C64C3DA760}">
      <dsp:nvSpPr>
        <dsp:cNvPr id="0" name=""/>
        <dsp:cNvSpPr/>
      </dsp:nvSpPr>
      <dsp:spPr>
        <a:xfrm>
          <a:off x="7473007" y="5979"/>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Apprenticeships</a:t>
          </a:r>
        </a:p>
      </dsp:txBody>
      <dsp:txXfrm>
        <a:off x="7473007" y="5979"/>
        <a:ext cx="3034531" cy="1820718"/>
      </dsp:txXfrm>
    </dsp:sp>
    <dsp:sp modelId="{2942DFEC-4AF7-452A-ABE1-31FBBB15105D}">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01247092-0E79-4394-97A3-0BF86DACAF65}">
      <dsp:nvSpPr>
        <dsp:cNvPr id="0" name=""/>
        <dsp:cNvSpPr/>
      </dsp:nvSpPr>
      <dsp:spPr>
        <a:xfrm>
          <a:off x="8061" y="2524640"/>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Higher Education</a:t>
          </a:r>
        </a:p>
      </dsp:txBody>
      <dsp:txXfrm>
        <a:off x="8061" y="2524640"/>
        <a:ext cx="3034531" cy="1820718"/>
      </dsp:txXfrm>
    </dsp:sp>
    <dsp:sp modelId="{383C3BB0-55BD-4435-8844-88B6BA4BFE5D}">
      <dsp:nvSpPr>
        <dsp:cNvPr id="0" name=""/>
        <dsp:cNvSpPr/>
      </dsp:nvSpPr>
      <dsp:spPr>
        <a:xfrm>
          <a:off x="3740534" y="2524640"/>
          <a:ext cx="3034531" cy="182071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err="1"/>
            <a:t>Labour</a:t>
          </a:r>
          <a:r>
            <a:rPr lang="en-US" sz="3100" kern="1200" dirty="0"/>
            <a:t> market</a:t>
          </a:r>
        </a:p>
      </dsp:txBody>
      <dsp:txXfrm>
        <a:off x="3740534" y="2524640"/>
        <a:ext cx="3034531" cy="182071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B20F7A9-8CEB-4160-8DAA-D446A146CAF2}" type="datetimeFigureOut">
              <a:rPr lang="en-GB" smtClean="0"/>
              <a:t>21/06/2021</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B8440BE-D40F-482A-99D4-8169EDE0D785}" type="slidenum">
              <a:rPr lang="en-GB" smtClean="0"/>
              <a:t>‹#›</a:t>
            </a:fld>
            <a:endParaRPr lang="en-GB"/>
          </a:p>
        </p:txBody>
      </p:sp>
    </p:spTree>
    <p:extLst>
      <p:ext uri="{BB962C8B-B14F-4D97-AF65-F5344CB8AC3E}">
        <p14:creationId xmlns:p14="http://schemas.microsoft.com/office/powerpoint/2010/main" val="4132590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5F85110-75AC-48D7-9320-294F9B60783D}" type="datetimeFigureOut">
              <a:rPr lang="en-GB" smtClean="0"/>
              <a:t>21/06/2021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14F2E7F-6A18-4536-8EC7-DD564DF38E39}" type="slidenum">
              <a:rPr lang="en-GB" smtClean="0"/>
              <a:t>‹#›</a:t>
            </a:fld>
            <a:endParaRPr lang="en-GB"/>
          </a:p>
        </p:txBody>
      </p:sp>
    </p:spTree>
    <p:extLst>
      <p:ext uri="{BB962C8B-B14F-4D97-AF65-F5344CB8AC3E}">
        <p14:creationId xmlns:p14="http://schemas.microsoft.com/office/powerpoint/2010/main" val="3567105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irmingham.ac.uk/Documents/college-social-sciences/education/victar/lost-in-transition.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overnment/publications/send-19-to-25-year-olds-entitlement-to-ehc-plan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ov.wales/sites/default/files/publications/2019-12/191209-support-for-children-and-young-people-with-vision-impairment-in-educational-settings.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gov.wales/sites/default/files/statistics-and-research/2019-09/effectiveness-educational-interventions-support-children-young-people-vision-impairment.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ov.wales/sites/default/files/publications/2019-12/191209-support-for-children-and-young-people-with-vision-impairment-in-educational-settings.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gov.wales/sites/default/files/statistics-and-research/2019-09/effectiveness-educational-interventions-support-children-young-people-vision-impairment.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report can be accessed at: </a:t>
            </a:r>
            <a:r>
              <a:rPr lang="en-GB" sz="1200" u="sng" kern="1200" dirty="0">
                <a:solidFill>
                  <a:schemeClr val="tx1"/>
                </a:solidFill>
                <a:effectLst/>
                <a:latin typeface="+mn-lt"/>
                <a:ea typeface="+mn-ea"/>
                <a:cs typeface="+mn-cs"/>
                <a:hlinkClick r:id="rId3"/>
              </a:rPr>
              <a:t>https://www.birmingham.ac.uk/Documents/college-social-sciences/education/victar/lost-in-transition.pdf</a:t>
            </a:r>
            <a:r>
              <a:rPr lang="en-GB" sz="1200" u="sng"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714F2E7F-6A18-4536-8EC7-DD564DF38E39}" type="slidenum">
              <a:rPr lang="en-GB" smtClean="0"/>
              <a:t>1</a:t>
            </a:fld>
            <a:endParaRPr lang="en-GB"/>
          </a:p>
        </p:txBody>
      </p:sp>
    </p:spTree>
    <p:extLst>
      <p:ext uri="{BB962C8B-B14F-4D97-AF65-F5344CB8AC3E}">
        <p14:creationId xmlns:p14="http://schemas.microsoft.com/office/powerpoint/2010/main" val="156924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can be accessed at: https://www.veed.io/download/539814fd-57d2-4ade-93e6-851f442f1a03 </a:t>
            </a:r>
          </a:p>
        </p:txBody>
      </p:sp>
      <p:sp>
        <p:nvSpPr>
          <p:cNvPr id="4" name="Slide Number Placeholder 3"/>
          <p:cNvSpPr>
            <a:spLocks noGrp="1"/>
          </p:cNvSpPr>
          <p:nvPr>
            <p:ph type="sldNum" sz="quarter" idx="10"/>
          </p:nvPr>
        </p:nvSpPr>
        <p:spPr/>
        <p:txBody>
          <a:bodyPr/>
          <a:lstStyle/>
          <a:p>
            <a:fld id="{714F2E7F-6A18-4536-8EC7-DD564DF38E39}" type="slidenum">
              <a:rPr lang="en-GB" smtClean="0"/>
              <a:t>22</a:t>
            </a:fld>
            <a:endParaRPr lang="en-GB"/>
          </a:p>
        </p:txBody>
      </p:sp>
    </p:spTree>
    <p:extLst>
      <p:ext uri="{BB962C8B-B14F-4D97-AF65-F5344CB8AC3E}">
        <p14:creationId xmlns:p14="http://schemas.microsoft.com/office/powerpoint/2010/main" val="1781956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can be</a:t>
            </a:r>
            <a:r>
              <a:rPr lang="en-GB" baseline="0" dirty="0"/>
              <a:t> accessed at https://www.veed.io/download/b1de0451-9d37-4cab-9a2d-dcd415137634 </a:t>
            </a:r>
            <a:endParaRPr lang="en-GB" dirty="0"/>
          </a:p>
        </p:txBody>
      </p:sp>
      <p:sp>
        <p:nvSpPr>
          <p:cNvPr id="4" name="Slide Number Placeholder 3"/>
          <p:cNvSpPr>
            <a:spLocks noGrp="1"/>
          </p:cNvSpPr>
          <p:nvPr>
            <p:ph type="sldNum" sz="quarter" idx="10"/>
          </p:nvPr>
        </p:nvSpPr>
        <p:spPr/>
        <p:txBody>
          <a:bodyPr/>
          <a:lstStyle/>
          <a:p>
            <a:fld id="{714F2E7F-6A18-4536-8EC7-DD564DF38E39}" type="slidenum">
              <a:rPr lang="en-GB" smtClean="0"/>
              <a:t>24</a:t>
            </a:fld>
            <a:endParaRPr lang="en-GB"/>
          </a:p>
        </p:txBody>
      </p:sp>
    </p:spTree>
    <p:extLst>
      <p:ext uri="{BB962C8B-B14F-4D97-AF65-F5344CB8AC3E}">
        <p14:creationId xmlns:p14="http://schemas.microsoft.com/office/powerpoint/2010/main" val="472512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can be accessed at: https://www.veed.io/download/c8f355b8-748f-4f44-9ac8-22021ba890ff </a:t>
            </a:r>
          </a:p>
        </p:txBody>
      </p:sp>
      <p:sp>
        <p:nvSpPr>
          <p:cNvPr id="4" name="Slide Number Placeholder 3"/>
          <p:cNvSpPr>
            <a:spLocks noGrp="1"/>
          </p:cNvSpPr>
          <p:nvPr>
            <p:ph type="sldNum" sz="quarter" idx="10"/>
          </p:nvPr>
        </p:nvSpPr>
        <p:spPr/>
        <p:txBody>
          <a:bodyPr/>
          <a:lstStyle/>
          <a:p>
            <a:fld id="{714F2E7F-6A18-4536-8EC7-DD564DF38E39}" type="slidenum">
              <a:rPr lang="en-GB" smtClean="0"/>
              <a:t>27</a:t>
            </a:fld>
            <a:endParaRPr lang="en-GB"/>
          </a:p>
        </p:txBody>
      </p:sp>
    </p:spTree>
    <p:extLst>
      <p:ext uri="{BB962C8B-B14F-4D97-AF65-F5344CB8AC3E}">
        <p14:creationId xmlns:p14="http://schemas.microsoft.com/office/powerpoint/2010/main" val="3228227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a:t>
            </a:r>
          </a:p>
          <a:p>
            <a:r>
              <a:rPr lang="en-GB" dirty="0"/>
              <a:t>Hewett, Douglas, McLinden, Chattaway, Keil (2021). </a:t>
            </a:r>
            <a:r>
              <a:rPr lang="en-GB" baseline="0" dirty="0"/>
              <a:t>Lost in Transition? The post-school experiences of young people with vision impairment. University of Birmingham.</a:t>
            </a:r>
          </a:p>
          <a:p>
            <a:r>
              <a:rPr lang="en-GB" dirty="0"/>
              <a:t>https://www.birmingham.ac.uk/Documents/college-social-sciences/education/victar/lost-in-transition.pdf</a:t>
            </a:r>
          </a:p>
          <a:p>
            <a:endParaRPr lang="en-GB" dirty="0"/>
          </a:p>
        </p:txBody>
      </p:sp>
      <p:sp>
        <p:nvSpPr>
          <p:cNvPr id="4" name="Slide Number Placeholder 3"/>
          <p:cNvSpPr>
            <a:spLocks noGrp="1"/>
          </p:cNvSpPr>
          <p:nvPr>
            <p:ph type="sldNum" sz="quarter" idx="10"/>
          </p:nvPr>
        </p:nvSpPr>
        <p:spPr/>
        <p:txBody>
          <a:bodyPr/>
          <a:lstStyle/>
          <a:p>
            <a:fld id="{714F2E7F-6A18-4536-8EC7-DD564DF38E39}" type="slidenum">
              <a:rPr lang="en-GB" smtClean="0"/>
              <a:t>29</a:t>
            </a:fld>
            <a:endParaRPr lang="en-GB"/>
          </a:p>
        </p:txBody>
      </p:sp>
    </p:spTree>
    <p:extLst>
      <p:ext uri="{BB962C8B-B14F-4D97-AF65-F5344CB8AC3E}">
        <p14:creationId xmlns:p14="http://schemas.microsoft.com/office/powerpoint/2010/main" val="2070197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a:t>
            </a:r>
          </a:p>
          <a:p>
            <a:r>
              <a:rPr lang="en-GB" dirty="0"/>
              <a:t>Wolffe, K., &amp; Kelly, S. (2011). Instruction in areas of the expanded core curriculum linked to transition outcomes for students with visual impairments. Journal of Visual Impairment &amp; Blindness, 105, 340–349.</a:t>
            </a:r>
          </a:p>
        </p:txBody>
      </p:sp>
      <p:sp>
        <p:nvSpPr>
          <p:cNvPr id="4" name="Slide Number Placeholder 3"/>
          <p:cNvSpPr>
            <a:spLocks noGrp="1"/>
          </p:cNvSpPr>
          <p:nvPr>
            <p:ph type="sldNum" sz="quarter" idx="10"/>
          </p:nvPr>
        </p:nvSpPr>
        <p:spPr/>
        <p:txBody>
          <a:bodyPr/>
          <a:lstStyle/>
          <a:p>
            <a:fld id="{714F2E7F-6A18-4536-8EC7-DD564DF38E39}" type="slidenum">
              <a:rPr lang="en-GB" smtClean="0"/>
              <a:t>30</a:t>
            </a:fld>
            <a:endParaRPr lang="en-GB"/>
          </a:p>
        </p:txBody>
      </p:sp>
    </p:spTree>
    <p:extLst>
      <p:ext uri="{BB962C8B-B14F-4D97-AF65-F5344CB8AC3E}">
        <p14:creationId xmlns:p14="http://schemas.microsoft.com/office/powerpoint/2010/main" val="772063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https://www.birmingham.ac.uk/research/victar/research/longitudinal-transitions-study/impact.aspx</a:t>
            </a:r>
          </a:p>
          <a:p>
            <a:endParaRPr lang="en-GB" dirty="0"/>
          </a:p>
        </p:txBody>
      </p:sp>
      <p:sp>
        <p:nvSpPr>
          <p:cNvPr id="4" name="Slide Number Placeholder 3"/>
          <p:cNvSpPr>
            <a:spLocks noGrp="1"/>
          </p:cNvSpPr>
          <p:nvPr>
            <p:ph type="sldNum" sz="quarter" idx="10"/>
          </p:nvPr>
        </p:nvSpPr>
        <p:spPr/>
        <p:txBody>
          <a:bodyPr/>
          <a:lstStyle/>
          <a:p>
            <a:fld id="{714F2E7F-6A18-4536-8EC7-DD564DF38E39}" type="slidenum">
              <a:rPr lang="en-GB" smtClean="0"/>
              <a:t>31</a:t>
            </a:fld>
            <a:endParaRPr lang="en-GB"/>
          </a:p>
        </p:txBody>
      </p:sp>
    </p:spTree>
    <p:extLst>
      <p:ext uri="{BB962C8B-B14F-4D97-AF65-F5344CB8AC3E}">
        <p14:creationId xmlns:p14="http://schemas.microsoft.com/office/powerpoint/2010/main" val="2631815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	</a:t>
            </a:r>
          </a:p>
          <a:p>
            <a:r>
              <a:rPr lang="en-GB" dirty="0"/>
              <a:t>NATSIP learner outcomes framework for VI children and young people - https://www.natsip.org.uk/doc-library-login/supporting-the-si-workforce/learner-outcomes-framework-for-vi-children-and-young-people/1070-report-learner-outcomes-framework-for-vi-children-and-young-people</a:t>
            </a:r>
          </a:p>
          <a:p>
            <a:endParaRPr lang="en-GB" dirty="0"/>
          </a:p>
          <a:p>
            <a:r>
              <a:rPr lang="en-GB" dirty="0"/>
              <a:t>Specialist VI Curriculum Framework – </a:t>
            </a:r>
          </a:p>
          <a:p>
            <a:r>
              <a:rPr lang="en-GB" dirty="0"/>
              <a:t>https://viewweb.org.uk/specialistvicurriculum/ </a:t>
            </a:r>
          </a:p>
          <a:p>
            <a:endParaRPr lang="en-GB" dirty="0"/>
          </a:p>
          <a:p>
            <a:endParaRPr lang="en-GB" dirty="0"/>
          </a:p>
        </p:txBody>
      </p:sp>
      <p:sp>
        <p:nvSpPr>
          <p:cNvPr id="4" name="Slide Number Placeholder 3"/>
          <p:cNvSpPr>
            <a:spLocks noGrp="1"/>
          </p:cNvSpPr>
          <p:nvPr>
            <p:ph type="sldNum" sz="quarter" idx="10"/>
          </p:nvPr>
        </p:nvSpPr>
        <p:spPr/>
        <p:txBody>
          <a:bodyPr/>
          <a:lstStyle/>
          <a:p>
            <a:fld id="{714F2E7F-6A18-4536-8EC7-DD564DF38E39}" type="slidenum">
              <a:rPr lang="en-GB" smtClean="0"/>
              <a:t>32</a:t>
            </a:fld>
            <a:endParaRPr lang="en-GB"/>
          </a:p>
        </p:txBody>
      </p:sp>
    </p:spTree>
    <p:extLst>
      <p:ext uri="{BB962C8B-B14F-4D97-AF65-F5344CB8AC3E}">
        <p14:creationId xmlns:p14="http://schemas.microsoft.com/office/powerpoint/2010/main" val="2676665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Meet the '</a:t>
            </a:r>
            <a:r>
              <a:rPr lang="en-GB" sz="1200" b="0" i="0" kern="1200" dirty="0" err="1">
                <a:solidFill>
                  <a:schemeClr val="tx1"/>
                </a:solidFill>
                <a:effectLst/>
                <a:latin typeface="+mn-lt"/>
                <a:ea typeface="+mn-ea"/>
                <a:cs typeface="+mn-cs"/>
              </a:rPr>
              <a:t>Vulnerables</a:t>
            </a:r>
            <a:r>
              <a:rPr lang="en-GB" sz="1200" b="0" i="0" kern="1200" dirty="0">
                <a:solidFill>
                  <a:schemeClr val="tx1"/>
                </a:solidFill>
                <a:effectLst/>
                <a:latin typeface="+mn-lt"/>
                <a:ea typeface="+mn-ea"/>
                <a:cs typeface="+mn-cs"/>
              </a:rPr>
              <a:t>': Baroness Jane Campbell. BBC mini-series,</a:t>
            </a:r>
            <a:r>
              <a:rPr lang="en-GB" sz="1200" b="0" i="0" kern="1200" baseline="0" dirty="0">
                <a:solidFill>
                  <a:schemeClr val="tx1"/>
                </a:solidFill>
                <a:effectLst/>
                <a:latin typeface="+mn-lt"/>
                <a:ea typeface="+mn-ea"/>
                <a:cs typeface="+mn-cs"/>
              </a:rPr>
              <a:t> Meet The ‘</a:t>
            </a:r>
            <a:r>
              <a:rPr lang="en-GB" sz="1200" b="0" i="0" kern="1200" baseline="0" dirty="0" err="1">
                <a:solidFill>
                  <a:schemeClr val="tx1"/>
                </a:solidFill>
                <a:effectLst/>
                <a:latin typeface="+mn-lt"/>
                <a:ea typeface="+mn-ea"/>
                <a:cs typeface="+mn-cs"/>
              </a:rPr>
              <a:t>Vulnerables</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15 May 2020. Online:</a:t>
            </a:r>
          </a:p>
          <a:p>
            <a:r>
              <a:rPr lang="en-GB" dirty="0"/>
              <a:t>https://www.bbc.co.uk/news/av/disability-52677134 </a:t>
            </a:r>
          </a:p>
          <a:p>
            <a:endParaRPr lang="en-GB" dirty="0"/>
          </a:p>
        </p:txBody>
      </p:sp>
      <p:sp>
        <p:nvSpPr>
          <p:cNvPr id="4" name="Slide Number Placeholder 3"/>
          <p:cNvSpPr>
            <a:spLocks noGrp="1"/>
          </p:cNvSpPr>
          <p:nvPr>
            <p:ph type="sldNum" sz="quarter" idx="10"/>
          </p:nvPr>
        </p:nvSpPr>
        <p:spPr/>
        <p:txBody>
          <a:bodyPr/>
          <a:lstStyle/>
          <a:p>
            <a:fld id="{714F2E7F-6A18-4536-8EC7-DD564DF38E39}" type="slidenum">
              <a:rPr lang="en-GB" smtClean="0"/>
              <a:t>33</a:t>
            </a:fld>
            <a:endParaRPr lang="en-GB"/>
          </a:p>
        </p:txBody>
      </p:sp>
    </p:spTree>
    <p:extLst>
      <p:ext uri="{BB962C8B-B14F-4D97-AF65-F5344CB8AC3E}">
        <p14:creationId xmlns:p14="http://schemas.microsoft.com/office/powerpoint/2010/main" val="235379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4F2E7F-6A18-4536-8EC7-DD564DF38E39}" type="slidenum">
              <a:rPr lang="en-GB" smtClean="0"/>
              <a:t>2</a:t>
            </a:fld>
            <a:endParaRPr lang="en-GB"/>
          </a:p>
        </p:txBody>
      </p:sp>
    </p:spTree>
    <p:extLst>
      <p:ext uri="{BB962C8B-B14F-4D97-AF65-F5344CB8AC3E}">
        <p14:creationId xmlns:p14="http://schemas.microsoft.com/office/powerpoint/2010/main" val="2708671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5351078"/>
            <a:ext cx="5438140" cy="3908614"/>
          </a:xfrm>
        </p:spPr>
        <p:txBody>
          <a:bodyPr/>
          <a:lstStyle/>
          <a:p>
            <a:r>
              <a:rPr lang="en-GB" dirty="0"/>
              <a:t>The </a:t>
            </a:r>
            <a:r>
              <a:rPr lang="en-GB" dirty="0" err="1"/>
              <a:t>DfE</a:t>
            </a:r>
            <a:r>
              <a:rPr lang="en-GB" dirty="0"/>
              <a:t> preparing for adulthood – focussing upon employment</a:t>
            </a:r>
            <a:r>
              <a:rPr lang="en-GB" baseline="0" dirty="0"/>
              <a:t>, independent living, having connections with one’s community, and understanding one’s health and health services</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e.g.</a:t>
            </a:r>
            <a:r>
              <a:rPr lang="en-GB" baseline="0" dirty="0"/>
              <a:t> </a:t>
            </a:r>
            <a:r>
              <a:rPr lang="en-GB" sz="1200" dirty="0" err="1"/>
              <a:t>DfE</a:t>
            </a:r>
            <a:r>
              <a:rPr lang="en-GB" sz="1200" dirty="0"/>
              <a:t> resource on 19-25 EHC plan eligibility: </a:t>
            </a:r>
            <a:r>
              <a:rPr lang="en-GB" sz="1200" dirty="0">
                <a:solidFill>
                  <a:srgbClr val="0000FF"/>
                </a:solidFill>
                <a:hlinkClick r:id="rId3"/>
              </a:rPr>
              <a:t>https://www.gov.uk/government/publications/send-19-to-25-year-olds-entitlement-to-ehc-plans</a:t>
            </a:r>
            <a:endParaRPr lang="en-GB" sz="1200" dirty="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a:cs typeface="Arial" charset="0"/>
              </a:rPr>
              <a:t>During this time,</a:t>
            </a:r>
            <a:r>
              <a:rPr lang="en-GB" altLang="en-US" sz="1200" baseline="0" dirty="0">
                <a:cs typeface="Arial" charset="0"/>
              </a:rPr>
              <a:t> the </a:t>
            </a:r>
            <a:r>
              <a:rPr lang="en-GB" altLang="en-US" sz="1200" dirty="0">
                <a:cs typeface="Arial" charset="0"/>
              </a:rPr>
              <a:t>SEND Code of Practice (England),</a:t>
            </a:r>
            <a:r>
              <a:rPr lang="en-GB" altLang="en-US" sz="1200" baseline="0" dirty="0">
                <a:cs typeface="Arial" charset="0"/>
              </a:rPr>
              <a:t> and parallel research in other countries, made increased </a:t>
            </a:r>
            <a:r>
              <a:rPr lang="en-GB" altLang="en-US" sz="1200" dirty="0">
                <a:cs typeface="Arial" charset="0"/>
              </a:rPr>
              <a:t>reference to ‘independence’</a:t>
            </a:r>
            <a:r>
              <a:rPr lang="en-GB" altLang="en-US" sz="1200" baseline="0" dirty="0">
                <a:cs typeface="Arial" charset="0"/>
              </a:rPr>
              <a:t> as a critical outcome.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0000FF"/>
                </a:solidFill>
                <a:cs typeface="Arial" charset="0"/>
              </a:rPr>
              <a:t>e.g. </a:t>
            </a:r>
            <a:r>
              <a:rPr lang="en-GB" b="1" dirty="0">
                <a:latin typeface="+mn-lt"/>
              </a:rPr>
              <a:t>SEN Code of Practice (2001) --&gt; SEND Code of Practice (2015) </a:t>
            </a:r>
            <a:r>
              <a:rPr lang="en-GB" b="0" dirty="0">
                <a:latin typeface="+mn-lt"/>
              </a:rPr>
              <a:t>mention of key terms:</a:t>
            </a:r>
            <a:endParaRPr lang="en-GB" sz="1200" b="0" dirty="0">
              <a:solidFill>
                <a:srgbClr val="0000FF"/>
              </a:solidFill>
            </a:endParaRPr>
          </a:p>
          <a:p>
            <a:pPr marL="171450" indent="-171450" rtl="0" eaLnBrk="1" fontAlgn="ctr" latinLnBrk="0" hangingPunct="1">
              <a:buFont typeface="Arial" panose="020B0604020202020204" pitchFamily="34" charset="0"/>
              <a:buChar char="•"/>
            </a:pPr>
            <a:r>
              <a:rPr lang="en-GB" sz="1200" b="0" i="0" u="none" strike="noStrike" kern="1200" dirty="0">
                <a:solidFill>
                  <a:schemeClr val="tx1"/>
                </a:solidFill>
                <a:effectLst/>
                <a:latin typeface="+mn-lt"/>
                <a:ea typeface="+mn-ea"/>
                <a:cs typeface="+mn-cs"/>
              </a:rPr>
              <a:t>“Independence” as an educational outcome (3) --&gt; (54)</a:t>
            </a:r>
          </a:p>
          <a:p>
            <a:pPr marL="171450" indent="-171450" rtl="0" eaLnBrk="1" fontAlgn="ctr" latinLnBrk="0" hangingPunct="1">
              <a:buFont typeface="Arial" panose="020B0604020202020204" pitchFamily="34" charset="0"/>
              <a:buChar char="•"/>
            </a:pPr>
            <a:r>
              <a:rPr lang="en-GB" sz="1200" b="0" i="0" u="none" strike="noStrike" kern="1200" dirty="0">
                <a:solidFill>
                  <a:schemeClr val="tx1"/>
                </a:solidFill>
                <a:effectLst/>
                <a:latin typeface="+mn-lt"/>
                <a:ea typeface="+mn-ea"/>
                <a:cs typeface="+mn-cs"/>
              </a:rPr>
              <a:t>“Outcome (for the young person) (17) --&gt; (221)</a:t>
            </a:r>
          </a:p>
          <a:p>
            <a:pPr marL="171450" indent="-171450" rtl="0" eaLnBrk="1" fontAlgn="ctr" latinLnBrk="0" hangingPunct="1">
              <a:buFont typeface="Arial" panose="020B0604020202020204" pitchFamily="34" charset="0"/>
              <a:buChar char="•"/>
            </a:pPr>
            <a:r>
              <a:rPr lang="en-GB" sz="1200" b="0" i="0" u="none" strike="noStrike" kern="1200" dirty="0">
                <a:solidFill>
                  <a:schemeClr val="tx1"/>
                </a:solidFill>
                <a:effectLst/>
                <a:latin typeface="+mn-lt"/>
                <a:ea typeface="+mn-ea"/>
                <a:cs typeface="+mn-cs"/>
              </a:rPr>
              <a:t>BUT: “Curriculum/curricular (125) --&gt; (25)</a:t>
            </a:r>
          </a:p>
          <a:p>
            <a:endParaRPr lang="en-GB" dirty="0"/>
          </a:p>
        </p:txBody>
      </p:sp>
      <p:sp>
        <p:nvSpPr>
          <p:cNvPr id="4" name="Slide Number Placeholder 3"/>
          <p:cNvSpPr>
            <a:spLocks noGrp="1"/>
          </p:cNvSpPr>
          <p:nvPr>
            <p:ph type="sldNum" sz="quarter" idx="10"/>
          </p:nvPr>
        </p:nvSpPr>
        <p:spPr/>
        <p:txBody>
          <a:bodyPr/>
          <a:lstStyle/>
          <a:p>
            <a:fld id="{B4178039-9188-4094-99F4-93955A40D8D4}" type="slidenum">
              <a:rPr lang="en-GB" smtClean="0"/>
              <a:t>6</a:t>
            </a:fld>
            <a:endParaRPr lang="en-GB"/>
          </a:p>
        </p:txBody>
      </p:sp>
    </p:spTree>
    <p:extLst>
      <p:ext uri="{BB962C8B-B14F-4D97-AF65-F5344CB8AC3E}">
        <p14:creationId xmlns:p14="http://schemas.microsoft.com/office/powerpoint/2010/main" val="277562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600" dirty="0"/>
              <a:t>Source: Welsh Government ‘rapid evidence assessment’ and ‘guide’</a:t>
            </a:r>
          </a:p>
          <a:p>
            <a:r>
              <a:rPr lang="en-GB" dirty="0"/>
              <a:t>Douglas, G. and McLinden, M. (2019). </a:t>
            </a:r>
            <a:r>
              <a:rPr lang="en-GB" i="1" dirty="0"/>
              <a:t>Support for children and young people with vision impairment in educational settings.</a:t>
            </a:r>
            <a:r>
              <a:rPr lang="en-GB" dirty="0"/>
              <a:t> Cardiff: Welsh Government. Available at: </a:t>
            </a:r>
            <a:r>
              <a:rPr lang="en-GB" u="sng" dirty="0">
                <a:hlinkClick r:id="rId3"/>
              </a:rPr>
              <a:t>https://gov.wales/sites/default/files/publications/2019-12/191209-support-for-children-and-young-people-with-vision-impairment-in-educational-settings.pdf</a:t>
            </a:r>
            <a:endParaRPr lang="en-GB" dirty="0"/>
          </a:p>
          <a:p>
            <a:r>
              <a:rPr lang="en-GB" dirty="0"/>
              <a:t>Douglas, G., McLinden, M., Ellis, E., Hewett, R., Wooten, A., Ware, J., &amp; Williams, L. (2019). </a:t>
            </a:r>
            <a:r>
              <a:rPr lang="en-GB" i="1" dirty="0"/>
              <a:t>A Rapid Evidence Assessment of the effectiveness of educational interventions to support children and young people with vision impairment</a:t>
            </a:r>
            <a:r>
              <a:rPr lang="en-GB" dirty="0"/>
              <a:t>. Cardiff: Welsh Government, GSR report number 39/2019. Available at:</a:t>
            </a:r>
            <a:br>
              <a:rPr lang="en-GB" dirty="0"/>
            </a:br>
            <a:r>
              <a:rPr lang="en-GB" u="sng" dirty="0">
                <a:hlinkClick r:id="rId4"/>
              </a:rPr>
              <a:t>https://gov.wales/sites/default/files/statistics-and-research/2019-09/effectiveness-educational-interventions-support-children-young-people-vision-impairment.pdf</a:t>
            </a:r>
            <a:endParaRPr lang="en-GB" dirty="0"/>
          </a:p>
          <a:p>
            <a:pPr marL="0" indent="0">
              <a:buNone/>
            </a:pPr>
            <a:endParaRPr lang="en-GB" dirty="0"/>
          </a:p>
          <a:p>
            <a:endParaRPr lang="en-GB" dirty="0"/>
          </a:p>
        </p:txBody>
      </p:sp>
      <p:sp>
        <p:nvSpPr>
          <p:cNvPr id="4" name="Slide Number Placeholder 3"/>
          <p:cNvSpPr>
            <a:spLocks noGrp="1"/>
          </p:cNvSpPr>
          <p:nvPr>
            <p:ph type="sldNum" sz="quarter" idx="10"/>
          </p:nvPr>
        </p:nvSpPr>
        <p:spPr/>
        <p:txBody>
          <a:bodyPr/>
          <a:lstStyle/>
          <a:p>
            <a:fld id="{E524D56F-1457-49C2-8606-2938A69870B5}" type="slidenum">
              <a:rPr lang="en-GB" smtClean="0"/>
              <a:t>7</a:t>
            </a:fld>
            <a:endParaRPr lang="en-GB"/>
          </a:p>
        </p:txBody>
      </p:sp>
    </p:spTree>
    <p:extLst>
      <p:ext uri="{BB962C8B-B14F-4D97-AF65-F5344CB8AC3E}">
        <p14:creationId xmlns:p14="http://schemas.microsoft.com/office/powerpoint/2010/main" val="1678668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24D56F-1457-49C2-8606-2938A69870B5}" type="slidenum">
              <a:rPr lang="en-GB" smtClean="0"/>
              <a:t>8</a:t>
            </a:fld>
            <a:endParaRPr lang="en-GB"/>
          </a:p>
        </p:txBody>
      </p:sp>
    </p:spTree>
    <p:extLst>
      <p:ext uri="{BB962C8B-B14F-4D97-AF65-F5344CB8AC3E}">
        <p14:creationId xmlns:p14="http://schemas.microsoft.com/office/powerpoint/2010/main" val="1982673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McLinden, M., Douglas, G., Cobb, R., Hewett, R. and Ravenscroft, J. (2016). Access to learning’ and ‘learning to access’: Analysing the distinctive role of specialist teachers of children and young people with vision impairments in facilitating curriculum access through an ecological systems theory. British Journal of Visual Impairment, 34(2) 179–197.</a:t>
            </a:r>
          </a:p>
          <a:p>
            <a:endParaRPr lang="en-GB" dirty="0"/>
          </a:p>
        </p:txBody>
      </p:sp>
      <p:sp>
        <p:nvSpPr>
          <p:cNvPr id="4" name="Slide Number Placeholder 3"/>
          <p:cNvSpPr>
            <a:spLocks noGrp="1"/>
          </p:cNvSpPr>
          <p:nvPr>
            <p:ph type="sldNum" sz="quarter" idx="10"/>
          </p:nvPr>
        </p:nvSpPr>
        <p:spPr/>
        <p:txBody>
          <a:bodyPr/>
          <a:lstStyle/>
          <a:p>
            <a:fld id="{714F2E7F-6A18-4536-8EC7-DD564DF38E39}" type="slidenum">
              <a:rPr lang="en-GB" smtClean="0"/>
              <a:t>9</a:t>
            </a:fld>
            <a:endParaRPr lang="en-GB"/>
          </a:p>
        </p:txBody>
      </p:sp>
    </p:spTree>
    <p:extLst>
      <p:ext uri="{BB962C8B-B14F-4D97-AF65-F5344CB8AC3E}">
        <p14:creationId xmlns:p14="http://schemas.microsoft.com/office/powerpoint/2010/main" val="2259089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600" dirty="0"/>
              <a:t>Source: Welsh Government ‘rapid evidence assessment’ and ‘guide’</a:t>
            </a:r>
          </a:p>
          <a:p>
            <a:r>
              <a:rPr lang="en-GB" dirty="0"/>
              <a:t>Douglas, G. and McLinden, M. (2019). </a:t>
            </a:r>
            <a:r>
              <a:rPr lang="en-GB" i="1" dirty="0"/>
              <a:t>Support for children and young people with vision impairment in educational settings.</a:t>
            </a:r>
            <a:r>
              <a:rPr lang="en-GB" dirty="0"/>
              <a:t> Cardiff: Welsh Government. Available at: </a:t>
            </a:r>
            <a:r>
              <a:rPr lang="en-GB" u="sng" dirty="0">
                <a:hlinkClick r:id="rId3"/>
              </a:rPr>
              <a:t>https://gov.wales/sites/default/files/publications/2019-12/191209-support-for-children-and-young-people-with-vision-impairment-in-educational-settings.pdf</a:t>
            </a:r>
            <a:endParaRPr lang="en-GB" dirty="0"/>
          </a:p>
          <a:p>
            <a:r>
              <a:rPr lang="en-GB" dirty="0"/>
              <a:t>Douglas, G., McLinden, M., Ellis, E., Hewett, R., Wooten, A., Ware, J., &amp; Williams, L. (2019). </a:t>
            </a:r>
            <a:r>
              <a:rPr lang="en-GB" i="1" dirty="0"/>
              <a:t>A Rapid Evidence Assessment of the effectiveness of educational interventions to support children and young people with vision impairment</a:t>
            </a:r>
            <a:r>
              <a:rPr lang="en-GB" dirty="0"/>
              <a:t>. Cardiff: Welsh Government, GSR report number 39/2019. Available at:</a:t>
            </a:r>
            <a:br>
              <a:rPr lang="en-GB" dirty="0"/>
            </a:br>
            <a:r>
              <a:rPr lang="en-GB" u="sng" dirty="0">
                <a:hlinkClick r:id="rId4"/>
              </a:rPr>
              <a:t>https://gov.wales/sites/default/files/statistics-and-research/2019-09/effectiveness-educational-interventions-support-children-young-people-vision-impairment.pdf</a:t>
            </a:r>
            <a:endParaRPr lang="en-GB" dirty="0"/>
          </a:p>
          <a:p>
            <a:pPr marL="0" indent="0">
              <a:buNone/>
            </a:pPr>
            <a:endParaRPr lang="en-GB" dirty="0"/>
          </a:p>
          <a:p>
            <a:endParaRPr lang="en-GB" dirty="0"/>
          </a:p>
        </p:txBody>
      </p:sp>
      <p:sp>
        <p:nvSpPr>
          <p:cNvPr id="4" name="Slide Number Placeholder 3"/>
          <p:cNvSpPr>
            <a:spLocks noGrp="1"/>
          </p:cNvSpPr>
          <p:nvPr>
            <p:ph type="sldNum" sz="quarter" idx="10"/>
          </p:nvPr>
        </p:nvSpPr>
        <p:spPr/>
        <p:txBody>
          <a:bodyPr/>
          <a:lstStyle/>
          <a:p>
            <a:fld id="{E524D56F-1457-49C2-8606-2938A69870B5}" type="slidenum">
              <a:rPr lang="en-GB" smtClean="0"/>
              <a:t>10</a:t>
            </a:fld>
            <a:endParaRPr lang="en-GB"/>
          </a:p>
        </p:txBody>
      </p:sp>
    </p:spTree>
    <p:extLst>
      <p:ext uri="{BB962C8B-B14F-4D97-AF65-F5344CB8AC3E}">
        <p14:creationId xmlns:p14="http://schemas.microsoft.com/office/powerpoint/2010/main" val="3169716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Allman, C. B.</a:t>
            </a:r>
            <a:r>
              <a:rPr lang="en-GB" sz="1200" baseline="0" dirty="0"/>
              <a:t> &amp; </a:t>
            </a:r>
            <a:r>
              <a:rPr lang="en-GB" sz="1200" dirty="0"/>
              <a:t>Lewis, S. (2014). </a:t>
            </a:r>
            <a:r>
              <a:rPr lang="en-GB" sz="1200" i="1" dirty="0"/>
              <a:t>ECC essentials: teaching the expanded core curriculum to students with visual impairments</a:t>
            </a:r>
            <a:r>
              <a:rPr lang="en-GB" sz="1200" dirty="0"/>
              <a:t>. AFB Press.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714F2E7F-6A18-4536-8EC7-DD564DF38E39}" type="slidenum">
              <a:rPr lang="en-GB" smtClean="0"/>
              <a:t>11</a:t>
            </a:fld>
            <a:endParaRPr lang="en-GB"/>
          </a:p>
        </p:txBody>
      </p:sp>
    </p:spTree>
    <p:extLst>
      <p:ext uri="{BB962C8B-B14F-4D97-AF65-F5344CB8AC3E}">
        <p14:creationId xmlns:p14="http://schemas.microsoft.com/office/powerpoint/2010/main" val="1383370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can be accessed at: https://www.veed.io/download/635283b2-0afa-4e15-b1eb-3bd2d84f9e6e  </a:t>
            </a:r>
          </a:p>
        </p:txBody>
      </p:sp>
      <p:sp>
        <p:nvSpPr>
          <p:cNvPr id="4" name="Slide Number Placeholder 3"/>
          <p:cNvSpPr>
            <a:spLocks noGrp="1"/>
          </p:cNvSpPr>
          <p:nvPr>
            <p:ph type="sldNum" sz="quarter" idx="10"/>
          </p:nvPr>
        </p:nvSpPr>
        <p:spPr/>
        <p:txBody>
          <a:bodyPr/>
          <a:lstStyle/>
          <a:p>
            <a:fld id="{714F2E7F-6A18-4536-8EC7-DD564DF38E39}" type="slidenum">
              <a:rPr lang="en-GB" smtClean="0"/>
              <a:t>19</a:t>
            </a:fld>
            <a:endParaRPr lang="en-GB"/>
          </a:p>
        </p:txBody>
      </p:sp>
    </p:spTree>
    <p:extLst>
      <p:ext uri="{BB962C8B-B14F-4D97-AF65-F5344CB8AC3E}">
        <p14:creationId xmlns:p14="http://schemas.microsoft.com/office/powerpoint/2010/main" val="409248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7936994-CD10-4649-A1E7-BBD4C9EDCC62}" type="datetimeFigureOut">
              <a:rPr lang="en-GB" smtClean="0"/>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8CCF35-0606-4815-BEE6-A3109E6A6DCA}" type="slidenum">
              <a:rPr lang="en-GB" smtClean="0"/>
              <a:t>‹#›</a:t>
            </a:fld>
            <a:endParaRPr lang="en-GB"/>
          </a:p>
        </p:txBody>
      </p:sp>
    </p:spTree>
    <p:extLst>
      <p:ext uri="{BB962C8B-B14F-4D97-AF65-F5344CB8AC3E}">
        <p14:creationId xmlns:p14="http://schemas.microsoft.com/office/powerpoint/2010/main" val="2164140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936994-CD10-4649-A1E7-BBD4C9EDCC62}" type="datetimeFigureOut">
              <a:rPr lang="en-GB" smtClean="0"/>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8CCF35-0606-4815-BEE6-A3109E6A6DCA}" type="slidenum">
              <a:rPr lang="en-GB" smtClean="0"/>
              <a:t>‹#›</a:t>
            </a:fld>
            <a:endParaRPr lang="en-GB"/>
          </a:p>
        </p:txBody>
      </p:sp>
    </p:spTree>
    <p:extLst>
      <p:ext uri="{BB962C8B-B14F-4D97-AF65-F5344CB8AC3E}">
        <p14:creationId xmlns:p14="http://schemas.microsoft.com/office/powerpoint/2010/main" val="15006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936994-CD10-4649-A1E7-BBD4C9EDCC62}" type="datetimeFigureOut">
              <a:rPr lang="en-GB" smtClean="0"/>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8CCF35-0606-4815-BEE6-A3109E6A6DCA}" type="slidenum">
              <a:rPr lang="en-GB" smtClean="0"/>
              <a:t>‹#›</a:t>
            </a:fld>
            <a:endParaRPr lang="en-GB"/>
          </a:p>
        </p:txBody>
      </p:sp>
    </p:spTree>
    <p:extLst>
      <p:ext uri="{BB962C8B-B14F-4D97-AF65-F5344CB8AC3E}">
        <p14:creationId xmlns:p14="http://schemas.microsoft.com/office/powerpoint/2010/main" val="122355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936994-CD10-4649-A1E7-BBD4C9EDCC62}" type="datetimeFigureOut">
              <a:rPr lang="en-GB" smtClean="0"/>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8CCF35-0606-4815-BEE6-A3109E6A6DCA}" type="slidenum">
              <a:rPr lang="en-GB" smtClean="0"/>
              <a:t>‹#›</a:t>
            </a:fld>
            <a:endParaRPr lang="en-GB"/>
          </a:p>
        </p:txBody>
      </p:sp>
      <p:pic>
        <p:nvPicPr>
          <p:cNvPr id="7" name="Picture 8" descr="Uni of B"/>
          <p:cNvPicPr>
            <a:picLocks noChangeAspect="1" noChangeArrowheads="1"/>
          </p:cNvPicPr>
          <p:nvPr userDrawn="1"/>
        </p:nvPicPr>
        <p:blipFill>
          <a:blip r:embed="rId2"/>
          <a:srcRect/>
          <a:stretch>
            <a:fillRect/>
          </a:stretch>
        </p:blipFill>
        <p:spPr bwMode="auto">
          <a:xfrm>
            <a:off x="9528014" y="6005014"/>
            <a:ext cx="1852535" cy="437159"/>
          </a:xfrm>
          <a:prstGeom prst="rect">
            <a:avLst/>
          </a:prstGeom>
          <a:noFill/>
          <a:ln w="9525">
            <a:noFill/>
            <a:miter lim="800000"/>
            <a:headEnd/>
            <a:tailEnd/>
          </a:ln>
        </p:spPr>
      </p:pic>
    </p:spTree>
    <p:extLst>
      <p:ext uri="{BB962C8B-B14F-4D97-AF65-F5344CB8AC3E}">
        <p14:creationId xmlns:p14="http://schemas.microsoft.com/office/powerpoint/2010/main" val="218645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936994-CD10-4649-A1E7-BBD4C9EDCC62}" type="datetimeFigureOut">
              <a:rPr lang="en-GB" smtClean="0"/>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8CCF35-0606-4815-BEE6-A3109E6A6DCA}" type="slidenum">
              <a:rPr lang="en-GB" smtClean="0"/>
              <a:t>‹#›</a:t>
            </a:fld>
            <a:endParaRPr lang="en-GB"/>
          </a:p>
        </p:txBody>
      </p:sp>
    </p:spTree>
    <p:extLst>
      <p:ext uri="{BB962C8B-B14F-4D97-AF65-F5344CB8AC3E}">
        <p14:creationId xmlns:p14="http://schemas.microsoft.com/office/powerpoint/2010/main" val="3113067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7936994-CD10-4649-A1E7-BBD4C9EDCC62}" type="datetimeFigureOut">
              <a:rPr lang="en-GB" smtClean="0"/>
              <a:t>21/06/2021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8CCF35-0606-4815-BEE6-A3109E6A6DCA}" type="slidenum">
              <a:rPr lang="en-GB" smtClean="0"/>
              <a:t>‹#›</a:t>
            </a:fld>
            <a:endParaRPr lang="en-GB"/>
          </a:p>
        </p:txBody>
      </p:sp>
    </p:spTree>
    <p:extLst>
      <p:ext uri="{BB962C8B-B14F-4D97-AF65-F5344CB8AC3E}">
        <p14:creationId xmlns:p14="http://schemas.microsoft.com/office/powerpoint/2010/main" val="122808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7936994-CD10-4649-A1E7-BBD4C9EDCC62}" type="datetimeFigureOut">
              <a:rPr lang="en-GB" smtClean="0"/>
              <a:t>21/06/2021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8CCF35-0606-4815-BEE6-A3109E6A6DCA}" type="slidenum">
              <a:rPr lang="en-GB" smtClean="0"/>
              <a:t>‹#›</a:t>
            </a:fld>
            <a:endParaRPr lang="en-GB"/>
          </a:p>
        </p:txBody>
      </p:sp>
    </p:spTree>
    <p:extLst>
      <p:ext uri="{BB962C8B-B14F-4D97-AF65-F5344CB8AC3E}">
        <p14:creationId xmlns:p14="http://schemas.microsoft.com/office/powerpoint/2010/main" val="81808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7936994-CD10-4649-A1E7-BBD4C9EDCC62}" type="datetimeFigureOut">
              <a:rPr lang="en-GB" smtClean="0"/>
              <a:t>21/06/2021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8CCF35-0606-4815-BEE6-A3109E6A6DCA}" type="slidenum">
              <a:rPr lang="en-GB" smtClean="0"/>
              <a:t>‹#›</a:t>
            </a:fld>
            <a:endParaRPr lang="en-GB"/>
          </a:p>
        </p:txBody>
      </p:sp>
    </p:spTree>
    <p:extLst>
      <p:ext uri="{BB962C8B-B14F-4D97-AF65-F5344CB8AC3E}">
        <p14:creationId xmlns:p14="http://schemas.microsoft.com/office/powerpoint/2010/main" val="209484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36994-CD10-4649-A1E7-BBD4C9EDCC62}" type="datetimeFigureOut">
              <a:rPr lang="en-GB" smtClean="0"/>
              <a:t>21/06/2021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8CCF35-0606-4815-BEE6-A3109E6A6DCA}" type="slidenum">
              <a:rPr lang="en-GB" smtClean="0"/>
              <a:t>‹#›</a:t>
            </a:fld>
            <a:endParaRPr lang="en-GB"/>
          </a:p>
        </p:txBody>
      </p:sp>
    </p:spTree>
    <p:extLst>
      <p:ext uri="{BB962C8B-B14F-4D97-AF65-F5344CB8AC3E}">
        <p14:creationId xmlns:p14="http://schemas.microsoft.com/office/powerpoint/2010/main" val="3017268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936994-CD10-4649-A1E7-BBD4C9EDCC62}" type="datetimeFigureOut">
              <a:rPr lang="en-GB" smtClean="0"/>
              <a:t>21/06/2021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8CCF35-0606-4815-BEE6-A3109E6A6DCA}" type="slidenum">
              <a:rPr lang="en-GB" smtClean="0"/>
              <a:t>‹#›</a:t>
            </a:fld>
            <a:endParaRPr lang="en-GB"/>
          </a:p>
        </p:txBody>
      </p:sp>
    </p:spTree>
    <p:extLst>
      <p:ext uri="{BB962C8B-B14F-4D97-AF65-F5344CB8AC3E}">
        <p14:creationId xmlns:p14="http://schemas.microsoft.com/office/powerpoint/2010/main" val="231259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936994-CD10-4649-A1E7-BBD4C9EDCC62}" type="datetimeFigureOut">
              <a:rPr lang="en-GB" smtClean="0"/>
              <a:t>21/06/2021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8CCF35-0606-4815-BEE6-A3109E6A6DCA}" type="slidenum">
              <a:rPr lang="en-GB" smtClean="0"/>
              <a:t>‹#›</a:t>
            </a:fld>
            <a:endParaRPr lang="en-GB"/>
          </a:p>
        </p:txBody>
      </p:sp>
    </p:spTree>
    <p:extLst>
      <p:ext uri="{BB962C8B-B14F-4D97-AF65-F5344CB8AC3E}">
        <p14:creationId xmlns:p14="http://schemas.microsoft.com/office/powerpoint/2010/main" val="2132839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36994-CD10-4649-A1E7-BBD4C9EDCC62}" type="datetimeFigureOut">
              <a:rPr lang="en-GB" smtClean="0"/>
              <a:t>21/06/2021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CCF35-0606-4815-BEE6-A3109E6A6DCA}" type="slidenum">
              <a:rPr lang="en-GB" smtClean="0"/>
              <a:t>‹#›</a:t>
            </a:fld>
            <a:endParaRPr lang="en-GB"/>
          </a:p>
        </p:txBody>
      </p:sp>
    </p:spTree>
    <p:extLst>
      <p:ext uri="{BB962C8B-B14F-4D97-AF65-F5344CB8AC3E}">
        <p14:creationId xmlns:p14="http://schemas.microsoft.com/office/powerpoint/2010/main" val="2652436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www.birmingham.ac.uk/research/victar/research/longitudinal-transitions-study/impact.aspx"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natsip.org.uk/doc-library-login/supporting-the-si-workforce/learner-outcomes-framework-for-vi-children-and-young-people/1070-report-learner-outcomes-framework-for-vi-children-and-young-peopl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viewweb.org.uk/specialistvicurriculu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bbc.co.uk/news/av/disability-5267713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hyperlink" Target="mailto:G.G.A.Douglas@bham.ac.uk" TargetMode="External"/><Relationship Id="rId2" Type="http://schemas.openxmlformats.org/officeDocument/2006/relationships/hyperlink" Target="mailto:R.G.Hewett@bham.ac.uk"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birmingham.ac.uk/victar"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hyperlink" Target="https://gov.wales/sites/default/files/publications/2019-12/191209-support-for-children-and-young-people-with-vision-impairment-in-educational-settings.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gov.wales/sites/default/files/statistics-and-research/2019-09/effectiveness-educational-interventions-support-children-young-people-vision-impairment.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Lost in Transition? The post-school experiences of young people with vision impairment</a:t>
            </a:r>
          </a:p>
        </p:txBody>
      </p:sp>
      <p:sp>
        <p:nvSpPr>
          <p:cNvPr id="3" name="Content Placeholder 2"/>
          <p:cNvSpPr>
            <a:spLocks noGrp="1"/>
          </p:cNvSpPr>
          <p:nvPr>
            <p:ph type="subTitle" idx="1"/>
          </p:nvPr>
        </p:nvSpPr>
        <p:spPr/>
        <p:txBody>
          <a:bodyPr>
            <a:normAutofit/>
          </a:bodyPr>
          <a:lstStyle/>
          <a:p>
            <a:pPr marL="0" indent="0">
              <a:buNone/>
            </a:pPr>
            <a:r>
              <a:rPr lang="en-GB" sz="3200" b="1" dirty="0"/>
              <a:t>Rachel Hewett and Graeme Douglas</a:t>
            </a:r>
            <a:r>
              <a:rPr lang="en-GB" sz="3200" dirty="0"/>
              <a:t>, VICTAR, University of Birmingham</a:t>
            </a:r>
          </a:p>
          <a:p>
            <a:pPr marL="0" indent="0">
              <a:buNone/>
            </a:pPr>
            <a:endParaRPr lang="en-GB" sz="3200" dirty="0"/>
          </a:p>
          <a:p>
            <a:pPr marL="0" indent="0">
              <a:buNone/>
            </a:pPr>
            <a:endParaRPr lang="en-GB" sz="3200" dirty="0"/>
          </a:p>
        </p:txBody>
      </p:sp>
      <p:pic>
        <p:nvPicPr>
          <p:cNvPr id="6" name="Picture 5" title="University of Birmingham - School of Educati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3456" y="5597178"/>
            <a:ext cx="4866297" cy="916522"/>
          </a:xfrm>
          <a:prstGeom prst="rect">
            <a:avLst/>
          </a:prstGeom>
          <a:noFill/>
          <a:ln>
            <a:noFill/>
          </a:ln>
        </p:spPr>
      </p:pic>
    </p:spTree>
    <p:extLst>
      <p:ext uri="{BB962C8B-B14F-4D97-AF65-F5344CB8AC3E}">
        <p14:creationId xmlns:p14="http://schemas.microsoft.com/office/powerpoint/2010/main" val="2984872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74791" y="274727"/>
            <a:ext cx="5412855" cy="1170119"/>
          </a:xfrm>
          <a:prstGeom prst="roundRect">
            <a:avLst/>
          </a:prstGeom>
          <a:solidFill>
            <a:srgbClr val="4BACC6">
              <a:lumMod val="20000"/>
              <a:lumOff val="80000"/>
            </a:srgbClr>
          </a:solidFill>
          <a:ln w="25400" cap="flat" cmpd="sng" algn="ctr">
            <a:solidFill>
              <a:srgbClr val="4F81BD">
                <a:shade val="50000"/>
              </a:srgbClr>
            </a:solidFill>
            <a:prstDash val="solid"/>
          </a:ln>
          <a:effectLst/>
        </p:spPr>
        <p:txBody>
          <a:bodyPr rot="0" spcFirstLastPara="0" vert="horz" wrap="square" lIns="121917" tIns="60958" rIns="121917" bIns="60958" numCol="1" spcCol="0" rtlCol="0" fromWordArt="0" anchor="ctr" anchorCtr="0" forceAA="0" compatLnSpc="1">
            <a:prstTxWarp prst="textNoShape">
              <a:avLst/>
            </a:prstTxWarp>
            <a:noAutofit/>
          </a:bodyPr>
          <a:lstStyle/>
          <a:p>
            <a:pPr algn="ctr"/>
            <a:r>
              <a:rPr lang="en-GB" sz="2100" b="1" dirty="0">
                <a:solidFill>
                  <a:srgbClr val="000000"/>
                </a:solidFill>
                <a:latin typeface="Arial" panose="020B0604020202020204" pitchFamily="34" charset="0"/>
                <a:ea typeface="Calibri" panose="020F0502020204030204" pitchFamily="34" charset="0"/>
              </a:rPr>
              <a:t>Key Principles:</a:t>
            </a:r>
            <a:endParaRPr lang="en-GB" sz="2700" dirty="0">
              <a:solidFill>
                <a:srgbClr val="000000"/>
              </a:solidFill>
              <a:latin typeface="Arial" panose="020B0604020202020204" pitchFamily="34" charset="0"/>
              <a:ea typeface="Calibri" panose="020F0502020204030204" pitchFamily="34" charset="0"/>
            </a:endParaRPr>
          </a:p>
          <a:p>
            <a:pPr algn="ctr"/>
            <a:r>
              <a:rPr lang="en-GB" sz="2100" b="1" dirty="0">
                <a:solidFill>
                  <a:srgbClr val="000000"/>
                </a:solidFill>
                <a:latin typeface="Arial" panose="020B0604020202020204" pitchFamily="34" charset="0"/>
                <a:ea typeface="Calibri" panose="020F0502020204030204" pitchFamily="34" charset="0"/>
              </a:rPr>
              <a:t> </a:t>
            </a:r>
            <a:r>
              <a:rPr lang="en-GB" sz="2100" dirty="0">
                <a:solidFill>
                  <a:srgbClr val="000000"/>
                </a:solidFill>
                <a:latin typeface="Arial" panose="020B0604020202020204" pitchFamily="34" charset="0"/>
                <a:ea typeface="Calibri" panose="020F0502020204030204" pitchFamily="34" charset="0"/>
              </a:rPr>
              <a:t>Equal access to education</a:t>
            </a:r>
            <a:endParaRPr lang="en-GB" sz="2700" dirty="0">
              <a:solidFill>
                <a:srgbClr val="000000"/>
              </a:solidFill>
              <a:latin typeface="Arial" panose="020B0604020202020204" pitchFamily="34" charset="0"/>
              <a:ea typeface="Calibri" panose="020F0502020204030204" pitchFamily="34" charset="0"/>
            </a:endParaRPr>
          </a:p>
          <a:p>
            <a:pPr algn="ctr"/>
            <a:r>
              <a:rPr lang="en-GB" sz="2100" dirty="0">
                <a:solidFill>
                  <a:srgbClr val="000000"/>
                </a:solidFill>
                <a:latin typeface="Arial" panose="020B0604020202020204" pitchFamily="34" charset="0"/>
                <a:ea typeface="Calibri" panose="020F0502020204030204" pitchFamily="34" charset="0"/>
              </a:rPr>
              <a:t>Developing personal agency</a:t>
            </a:r>
            <a:endParaRPr lang="en-GB" sz="2700" dirty="0">
              <a:solidFill>
                <a:srgbClr val="000000"/>
              </a:solidFill>
              <a:latin typeface="Arial" panose="020B0604020202020204" pitchFamily="34" charset="0"/>
              <a:ea typeface="Calibri" panose="020F0502020204030204" pitchFamily="34" charset="0"/>
            </a:endParaRPr>
          </a:p>
        </p:txBody>
      </p:sp>
      <p:grpSp>
        <p:nvGrpSpPr>
          <p:cNvPr id="24" name="Group 23" title="'Access to learning' 'Learning to access'"/>
          <p:cNvGrpSpPr/>
          <p:nvPr/>
        </p:nvGrpSpPr>
        <p:grpSpPr>
          <a:xfrm>
            <a:off x="1337738" y="1434803"/>
            <a:ext cx="7635180" cy="1225439"/>
            <a:chOff x="1619672" y="1076102"/>
            <a:chExt cx="5726385" cy="919079"/>
          </a:xfrm>
        </p:grpSpPr>
        <p:cxnSp>
          <p:nvCxnSpPr>
            <p:cNvPr id="18" name="Straight Arrow Connector 17"/>
            <p:cNvCxnSpPr/>
            <p:nvPr/>
          </p:nvCxnSpPr>
          <p:spPr>
            <a:xfrm>
              <a:off x="4105581" y="1695294"/>
              <a:ext cx="769538" cy="7164"/>
            </a:xfrm>
            <a:prstGeom prst="straightConnector1">
              <a:avLst/>
            </a:prstGeom>
            <a:noFill/>
            <a:ln w="38100" cap="flat" cmpd="sng" algn="ctr">
              <a:solidFill>
                <a:sysClr val="windowText" lastClr="000000">
                  <a:shade val="95000"/>
                  <a:satMod val="105000"/>
                </a:sysClr>
              </a:solidFill>
              <a:prstDash val="solid"/>
              <a:headEnd type="arrow"/>
              <a:tailEnd type="arrow"/>
            </a:ln>
            <a:effectLst/>
          </p:spPr>
        </p:cxnSp>
        <p:sp>
          <p:nvSpPr>
            <p:cNvPr id="14" name="Rounded Rectangle 13"/>
            <p:cNvSpPr/>
            <p:nvPr/>
          </p:nvSpPr>
          <p:spPr>
            <a:xfrm>
              <a:off x="1619672" y="1371617"/>
              <a:ext cx="2367744" cy="623564"/>
            </a:xfrm>
            <a:prstGeom prst="roundRect">
              <a:avLst/>
            </a:prstGeom>
            <a:solidFill>
              <a:srgbClr val="4BACC6">
                <a:lumMod val="20000"/>
                <a:lumOff val="8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100" b="1" dirty="0">
                  <a:solidFill>
                    <a:srgbClr val="000000"/>
                  </a:solidFill>
                  <a:latin typeface="Arial" panose="020B0604020202020204" pitchFamily="34" charset="0"/>
                  <a:ea typeface="Calibri" panose="020F0502020204030204" pitchFamily="34" charset="0"/>
                </a:rPr>
                <a:t>‘Access to learning’</a:t>
              </a:r>
              <a:endParaRPr lang="en-GB" sz="2700" dirty="0">
                <a:solidFill>
                  <a:srgbClr val="000000"/>
                </a:solidFill>
                <a:latin typeface="Arial" panose="020B0604020202020204" pitchFamily="34" charset="0"/>
                <a:ea typeface="Calibri" panose="020F0502020204030204" pitchFamily="34" charset="0"/>
              </a:endParaRPr>
            </a:p>
          </p:txBody>
        </p:sp>
        <p:sp>
          <p:nvSpPr>
            <p:cNvPr id="15" name="Rounded Rectangle 14"/>
            <p:cNvSpPr/>
            <p:nvPr/>
          </p:nvSpPr>
          <p:spPr>
            <a:xfrm>
              <a:off x="4978313" y="1371617"/>
              <a:ext cx="2367744" cy="623564"/>
            </a:xfrm>
            <a:prstGeom prst="roundRect">
              <a:avLst/>
            </a:prstGeom>
            <a:solidFill>
              <a:srgbClr val="4BACC6">
                <a:lumMod val="20000"/>
                <a:lumOff val="8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100" b="1" dirty="0">
                  <a:solidFill>
                    <a:srgbClr val="000000"/>
                  </a:solidFill>
                  <a:latin typeface="Arial" panose="020B0604020202020204" pitchFamily="34" charset="0"/>
                  <a:ea typeface="Calibri" panose="020F0502020204030204" pitchFamily="34" charset="0"/>
                </a:rPr>
                <a:t>‘Learning to access’</a:t>
              </a:r>
              <a:endParaRPr lang="en-GB" sz="2700" dirty="0">
                <a:solidFill>
                  <a:srgbClr val="000000"/>
                </a:solidFill>
                <a:latin typeface="Arial" panose="020B0604020202020204" pitchFamily="34" charset="0"/>
                <a:ea typeface="Calibri" panose="020F0502020204030204" pitchFamily="34" charset="0"/>
              </a:endParaRPr>
            </a:p>
          </p:txBody>
        </p:sp>
        <p:cxnSp>
          <p:nvCxnSpPr>
            <p:cNvPr id="16" name="Straight Connector 15"/>
            <p:cNvCxnSpPr/>
            <p:nvPr/>
          </p:nvCxnSpPr>
          <p:spPr>
            <a:xfrm flipH="1">
              <a:off x="2756089" y="1076102"/>
              <a:ext cx="1762264" cy="292049"/>
            </a:xfrm>
            <a:prstGeom prst="line">
              <a:avLst/>
            </a:prstGeom>
            <a:noFill/>
            <a:ln w="28575" cap="flat" cmpd="sng" algn="ctr">
              <a:solidFill>
                <a:schemeClr val="tx1"/>
              </a:solidFill>
              <a:prstDash val="solid"/>
            </a:ln>
            <a:effectLst/>
          </p:spPr>
        </p:cxnSp>
        <p:cxnSp>
          <p:nvCxnSpPr>
            <p:cNvPr id="17" name="Straight Connector 16"/>
            <p:cNvCxnSpPr/>
            <p:nvPr/>
          </p:nvCxnSpPr>
          <p:spPr>
            <a:xfrm>
              <a:off x="4516911" y="1076102"/>
              <a:ext cx="1788870" cy="292049"/>
            </a:xfrm>
            <a:prstGeom prst="line">
              <a:avLst/>
            </a:prstGeom>
            <a:noFill/>
            <a:ln w="28575" cap="flat" cmpd="sng" algn="ctr">
              <a:solidFill>
                <a:schemeClr val="tx1"/>
              </a:solidFill>
              <a:prstDash val="solid"/>
            </a:ln>
            <a:effectLst/>
          </p:spPr>
        </p:cxnSp>
      </p:grpSp>
      <p:grpSp>
        <p:nvGrpSpPr>
          <p:cNvPr id="25" name="Group 24" descr="Education interventions for A2L and L2A" title="Educational interventions procedures"/>
          <p:cNvGrpSpPr/>
          <p:nvPr/>
        </p:nvGrpSpPr>
        <p:grpSpPr>
          <a:xfrm>
            <a:off x="1337738" y="2652683"/>
            <a:ext cx="7635180" cy="4036381"/>
            <a:chOff x="1619672" y="1989512"/>
            <a:chExt cx="5726385" cy="3027286"/>
          </a:xfrm>
        </p:grpSpPr>
        <p:cxnSp>
          <p:nvCxnSpPr>
            <p:cNvPr id="19" name="Straight Arrow Connector 18"/>
            <p:cNvCxnSpPr/>
            <p:nvPr/>
          </p:nvCxnSpPr>
          <p:spPr>
            <a:xfrm>
              <a:off x="4093089" y="3306840"/>
              <a:ext cx="769538" cy="7164"/>
            </a:xfrm>
            <a:prstGeom prst="straightConnector1">
              <a:avLst/>
            </a:prstGeom>
            <a:noFill/>
            <a:ln w="38100" cap="flat" cmpd="sng" algn="ctr">
              <a:solidFill>
                <a:sysClr val="windowText" lastClr="000000">
                  <a:shade val="95000"/>
                  <a:satMod val="105000"/>
                </a:sysClr>
              </a:solidFill>
              <a:prstDash val="solid"/>
              <a:headEnd type="arrow"/>
              <a:tailEnd type="arrow"/>
            </a:ln>
            <a:effectLst/>
          </p:spPr>
        </p:cxnSp>
        <p:sp>
          <p:nvSpPr>
            <p:cNvPr id="9" name="Rounded Rectangle 8"/>
            <p:cNvSpPr/>
            <p:nvPr/>
          </p:nvSpPr>
          <p:spPr>
            <a:xfrm>
              <a:off x="1619672" y="2131599"/>
              <a:ext cx="2367744" cy="2885199"/>
            </a:xfrm>
            <a:prstGeom prst="roundRect">
              <a:avLst/>
            </a:prstGeom>
            <a:solidFill>
              <a:srgbClr val="4BACC6">
                <a:lumMod val="20000"/>
                <a:lumOff val="8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900" b="1" dirty="0">
                  <a:solidFill>
                    <a:srgbClr val="000000"/>
                  </a:solidFill>
                  <a:latin typeface="Arial" panose="020B0604020202020204" pitchFamily="34" charset="0"/>
                  <a:ea typeface="Calibri" panose="020F0502020204030204" pitchFamily="34" charset="0"/>
                </a:rPr>
                <a:t>Education intervention procedures include:</a:t>
              </a:r>
              <a:endParaRPr lang="en-GB" dirty="0">
                <a:solidFill>
                  <a:srgbClr val="000000"/>
                </a:solidFill>
                <a:effectLst/>
                <a:latin typeface="Arial" panose="020B0604020202020204" pitchFamily="34" charset="0"/>
                <a:ea typeface="Calibri" panose="020F0502020204030204" pitchFamily="34" charset="0"/>
              </a:endParaRPr>
            </a:p>
            <a:p>
              <a:pPr algn="ctr"/>
              <a:r>
                <a:rPr lang="en-GB" sz="1500" b="1" dirty="0">
                  <a:solidFill>
                    <a:srgbClr val="000000"/>
                  </a:solidFill>
                  <a:latin typeface="Arial" panose="020B0604020202020204" pitchFamily="34" charset="0"/>
                  <a:ea typeface="Calibri" panose="020F0502020204030204" pitchFamily="34" charset="0"/>
                </a:rPr>
                <a:t> </a:t>
              </a:r>
              <a:endParaRPr lang="en-GB" sz="1900" dirty="0">
                <a:solidFill>
                  <a:srgbClr val="000000"/>
                </a:solidFill>
                <a:latin typeface="Arial" panose="020B0604020202020204" pitchFamily="34" charset="0"/>
                <a:ea typeface="Calibri" panose="020F0502020204030204" pitchFamily="34" charset="0"/>
              </a:endParaRPr>
            </a:p>
            <a:p>
              <a:pPr marL="228594" indent="-228594">
                <a:buSzPct val="150000"/>
                <a:buFont typeface="Arial" panose="020B0604020202020204" pitchFamily="34" charset="0"/>
                <a:buChar char="•"/>
              </a:pPr>
              <a:r>
                <a:rPr lang="en-GB" sz="1500" b="1" dirty="0">
                  <a:solidFill>
                    <a:srgbClr val="000000"/>
                  </a:solidFill>
                  <a:latin typeface="Arial" panose="020B0604020202020204" pitchFamily="34" charset="0"/>
                  <a:ea typeface="Calibri" panose="020F0502020204030204" pitchFamily="34" charset="0"/>
                </a:rPr>
                <a:t>inclusive practice (e.g. peer training, environmental audits)</a:t>
              </a:r>
              <a:endParaRPr lang="en-GB" sz="1900" dirty="0">
                <a:solidFill>
                  <a:srgbClr val="000000"/>
                </a:solidFill>
                <a:latin typeface="Arial" panose="020B0604020202020204" pitchFamily="34" charset="0"/>
                <a:ea typeface="Calibri" panose="020F0502020204030204" pitchFamily="34" charset="0"/>
              </a:endParaRPr>
            </a:p>
            <a:p>
              <a:pPr marL="228594" indent="-228594">
                <a:buSzPct val="150000"/>
                <a:buFont typeface="Arial" panose="020B0604020202020204" pitchFamily="34" charset="0"/>
                <a:buChar char="•"/>
              </a:pPr>
              <a:r>
                <a:rPr lang="en-GB" sz="1500" b="1" dirty="0">
                  <a:solidFill>
                    <a:srgbClr val="000000"/>
                  </a:solidFill>
                  <a:latin typeface="Arial" panose="020B0604020202020204" pitchFamily="34" charset="0"/>
                  <a:ea typeface="Calibri" panose="020F0502020204030204" pitchFamily="34" charset="0"/>
                </a:rPr>
                <a:t>access strategies (e.g. accommodations, large print, models)</a:t>
              </a:r>
              <a:endParaRPr lang="en-GB" sz="1900" dirty="0">
                <a:solidFill>
                  <a:srgbClr val="000000"/>
                </a:solidFill>
                <a:latin typeface="Arial" panose="020B0604020202020204" pitchFamily="34" charset="0"/>
                <a:ea typeface="Calibri" panose="020F0502020204030204" pitchFamily="34" charset="0"/>
              </a:endParaRPr>
            </a:p>
            <a:p>
              <a:pPr marL="228594" indent="-228594">
                <a:buSzPct val="150000"/>
                <a:buFont typeface="Arial" panose="020B0604020202020204" pitchFamily="34" charset="0"/>
                <a:buChar char="•"/>
              </a:pPr>
              <a:r>
                <a:rPr lang="en-GB" sz="1500" b="1" dirty="0">
                  <a:solidFill>
                    <a:srgbClr val="000000"/>
                  </a:solidFill>
                  <a:latin typeface="Arial" panose="020B0604020202020204" pitchFamily="34" charset="0"/>
                  <a:ea typeface="Calibri" panose="020F0502020204030204" pitchFamily="34" charset="0"/>
                </a:rPr>
                <a:t>targeted curriculum interventions (e.g. literacy, cognitive skills, communication)</a:t>
              </a:r>
              <a:endParaRPr lang="en-GB" sz="1900" dirty="0">
                <a:solidFill>
                  <a:srgbClr val="000000"/>
                </a:solidFill>
                <a:latin typeface="Arial" panose="020B0604020202020204" pitchFamily="34" charset="0"/>
                <a:ea typeface="Calibri" panose="020F0502020204030204" pitchFamily="34" charset="0"/>
              </a:endParaRPr>
            </a:p>
            <a:p>
              <a:pPr marL="228594" indent="-228594" algn="just">
                <a:buSzPct val="150000"/>
                <a:buFont typeface="Arial" panose="020B0604020202020204" pitchFamily="34" charset="0"/>
                <a:buChar char="•"/>
              </a:pPr>
              <a:r>
                <a:rPr lang="en-GB" sz="1500" b="1" dirty="0">
                  <a:solidFill>
                    <a:srgbClr val="000000"/>
                  </a:solidFill>
                  <a:latin typeface="Arial" panose="020B0604020202020204" pitchFamily="34" charset="0"/>
                  <a:ea typeface="Calibri" panose="020F0502020204030204" pitchFamily="34" charset="0"/>
                </a:rPr>
                <a:t>teaching support</a:t>
              </a:r>
              <a:endParaRPr lang="en-GB" sz="1900" dirty="0">
                <a:solidFill>
                  <a:srgbClr val="000000"/>
                </a:solidFill>
                <a:latin typeface="Arial" panose="020B0604020202020204" pitchFamily="34" charset="0"/>
                <a:ea typeface="Calibri" panose="020F0502020204030204" pitchFamily="34" charset="0"/>
              </a:endParaRPr>
            </a:p>
          </p:txBody>
        </p:sp>
        <p:cxnSp>
          <p:nvCxnSpPr>
            <p:cNvPr id="10" name="Straight Connector 9"/>
            <p:cNvCxnSpPr>
              <a:stCxn id="14" idx="2"/>
              <a:endCxn id="9" idx="0"/>
            </p:cNvCxnSpPr>
            <p:nvPr/>
          </p:nvCxnSpPr>
          <p:spPr>
            <a:xfrm>
              <a:off x="2794863" y="1995181"/>
              <a:ext cx="8681" cy="136418"/>
            </a:xfrm>
            <a:prstGeom prst="line">
              <a:avLst/>
            </a:prstGeom>
            <a:noFill/>
            <a:ln w="28575" cap="flat" cmpd="sng" algn="ctr">
              <a:solidFill>
                <a:schemeClr val="tx1"/>
              </a:solidFill>
              <a:prstDash val="solid"/>
            </a:ln>
            <a:effectLst/>
          </p:spPr>
        </p:cxnSp>
        <p:cxnSp>
          <p:nvCxnSpPr>
            <p:cNvPr id="11" name="Straight Connector 10"/>
            <p:cNvCxnSpPr/>
            <p:nvPr/>
          </p:nvCxnSpPr>
          <p:spPr>
            <a:xfrm>
              <a:off x="6215293" y="1989512"/>
              <a:ext cx="0" cy="351036"/>
            </a:xfrm>
            <a:prstGeom prst="line">
              <a:avLst/>
            </a:prstGeom>
            <a:noFill/>
            <a:ln w="28575" cap="flat" cmpd="sng" algn="ctr">
              <a:solidFill>
                <a:schemeClr val="tx1"/>
              </a:solidFill>
              <a:prstDash val="solid"/>
            </a:ln>
            <a:effectLst/>
          </p:spPr>
        </p:cxnSp>
        <p:sp>
          <p:nvSpPr>
            <p:cNvPr id="12" name="Rounded Rectangle 11"/>
            <p:cNvSpPr/>
            <p:nvPr/>
          </p:nvSpPr>
          <p:spPr>
            <a:xfrm>
              <a:off x="4978313" y="2131598"/>
              <a:ext cx="2367744" cy="2885200"/>
            </a:xfrm>
            <a:prstGeom prst="roundRect">
              <a:avLst/>
            </a:prstGeom>
            <a:solidFill>
              <a:srgbClr val="4BACC6">
                <a:lumMod val="20000"/>
                <a:lumOff val="8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900" b="1" dirty="0">
                  <a:solidFill>
                    <a:srgbClr val="000000"/>
                  </a:solidFill>
                  <a:latin typeface="Arial" panose="020B0604020202020204" pitchFamily="34" charset="0"/>
                  <a:ea typeface="Calibri" panose="020F0502020204030204" pitchFamily="34" charset="0"/>
                </a:rPr>
                <a:t>Education intervention procedures include:</a:t>
              </a:r>
              <a:endParaRPr lang="en-GB" dirty="0">
                <a:solidFill>
                  <a:srgbClr val="000000"/>
                </a:solidFill>
                <a:effectLst/>
                <a:latin typeface="Arial" panose="020B0604020202020204" pitchFamily="34" charset="0"/>
                <a:ea typeface="Calibri" panose="020F0502020204030204" pitchFamily="34" charset="0"/>
              </a:endParaRPr>
            </a:p>
            <a:p>
              <a:pPr algn="ctr"/>
              <a:r>
                <a:rPr lang="en-GB" sz="1500" b="1" dirty="0">
                  <a:solidFill>
                    <a:srgbClr val="000000"/>
                  </a:solidFill>
                  <a:latin typeface="Arial" panose="020B0604020202020204" pitchFamily="34" charset="0"/>
                  <a:ea typeface="Calibri" panose="020F0502020204030204" pitchFamily="34" charset="0"/>
                </a:rPr>
                <a:t> </a:t>
              </a:r>
              <a:endParaRPr lang="en-GB" sz="1900" dirty="0">
                <a:solidFill>
                  <a:srgbClr val="000000"/>
                </a:solidFill>
                <a:latin typeface="Arial" panose="020B0604020202020204" pitchFamily="34" charset="0"/>
                <a:ea typeface="Calibri" panose="020F0502020204030204" pitchFamily="34" charset="0"/>
              </a:endParaRPr>
            </a:p>
            <a:p>
              <a:pPr marL="228594" indent="-228594">
                <a:buSzPct val="150000"/>
                <a:buFont typeface="Arial" panose="020B0604020202020204" pitchFamily="34" charset="0"/>
                <a:buChar char="•"/>
              </a:pPr>
              <a:r>
                <a:rPr lang="en-GB" sz="1500" b="1" dirty="0">
                  <a:solidFill>
                    <a:srgbClr val="000000"/>
                  </a:solidFill>
                  <a:latin typeface="Arial" panose="020B0604020202020204" pitchFamily="34" charset="0"/>
                  <a:ea typeface="Calibri" panose="020F0502020204030204" pitchFamily="34" charset="0"/>
                </a:rPr>
                <a:t>mobility</a:t>
              </a:r>
              <a:endParaRPr lang="en-GB" sz="1900" dirty="0">
                <a:solidFill>
                  <a:srgbClr val="000000"/>
                </a:solidFill>
                <a:latin typeface="Arial" panose="020B0604020202020204" pitchFamily="34" charset="0"/>
                <a:ea typeface="Calibri" panose="020F0502020204030204" pitchFamily="34" charset="0"/>
              </a:endParaRPr>
            </a:p>
            <a:p>
              <a:pPr marL="228594" indent="-228594">
                <a:buSzPct val="150000"/>
                <a:buFont typeface="Arial" panose="020B0604020202020204" pitchFamily="34" charset="0"/>
                <a:buChar char="•"/>
              </a:pPr>
              <a:r>
                <a:rPr lang="en-GB" sz="1500" b="1" dirty="0">
                  <a:solidFill>
                    <a:srgbClr val="000000"/>
                  </a:solidFill>
                  <a:latin typeface="Arial" panose="020B0604020202020204" pitchFamily="34" charset="0"/>
                  <a:ea typeface="Calibri" panose="020F0502020204030204" pitchFamily="34" charset="0"/>
                </a:rPr>
                <a:t>independent living skills</a:t>
              </a:r>
              <a:endParaRPr lang="en-GB" sz="1900" dirty="0">
                <a:solidFill>
                  <a:srgbClr val="000000"/>
                </a:solidFill>
                <a:latin typeface="Arial" panose="020B0604020202020204" pitchFamily="34" charset="0"/>
                <a:ea typeface="Calibri" panose="020F0502020204030204" pitchFamily="34" charset="0"/>
              </a:endParaRPr>
            </a:p>
            <a:p>
              <a:pPr marL="228594" indent="-228594">
                <a:buSzPct val="150000"/>
                <a:buFont typeface="Arial" panose="020B0604020202020204" pitchFamily="34" charset="0"/>
                <a:buChar char="•"/>
              </a:pPr>
              <a:r>
                <a:rPr lang="en-GB" sz="1500" b="1" dirty="0">
                  <a:solidFill>
                    <a:srgbClr val="000000"/>
                  </a:solidFill>
                  <a:latin typeface="Arial" panose="020B0604020202020204" pitchFamily="34" charset="0"/>
                  <a:ea typeface="Calibri" panose="020F0502020204030204" pitchFamily="34" charset="0"/>
                </a:rPr>
                <a:t>access technology</a:t>
              </a:r>
              <a:endParaRPr lang="en-GB" sz="1900" dirty="0">
                <a:solidFill>
                  <a:srgbClr val="000000"/>
                </a:solidFill>
                <a:latin typeface="Arial" panose="020B0604020202020204" pitchFamily="34" charset="0"/>
                <a:ea typeface="Calibri" panose="020F0502020204030204" pitchFamily="34" charset="0"/>
              </a:endParaRPr>
            </a:p>
            <a:p>
              <a:pPr marL="228594" indent="-228594">
                <a:buSzPct val="150000"/>
                <a:buFont typeface="Arial" panose="020B0604020202020204" pitchFamily="34" charset="0"/>
                <a:buChar char="•"/>
              </a:pPr>
              <a:r>
                <a:rPr lang="en-GB" sz="1500" b="1" dirty="0">
                  <a:solidFill>
                    <a:srgbClr val="000000"/>
                  </a:solidFill>
                  <a:latin typeface="Arial" panose="020B0604020202020204" pitchFamily="34" charset="0"/>
                  <a:ea typeface="Calibri" panose="020F0502020204030204" pitchFamily="34" charset="0"/>
                </a:rPr>
                <a:t>low vision training</a:t>
              </a:r>
              <a:endParaRPr lang="en-GB" sz="1900" dirty="0">
                <a:solidFill>
                  <a:srgbClr val="000000"/>
                </a:solidFill>
                <a:latin typeface="Arial" panose="020B0604020202020204" pitchFamily="34" charset="0"/>
                <a:ea typeface="Calibri" panose="020F0502020204030204" pitchFamily="34" charset="0"/>
              </a:endParaRPr>
            </a:p>
            <a:p>
              <a:pPr marL="228594" indent="-228594">
                <a:buSzPct val="150000"/>
                <a:buFont typeface="Arial" panose="020B0604020202020204" pitchFamily="34" charset="0"/>
                <a:buChar char="•"/>
              </a:pPr>
              <a:r>
                <a:rPr lang="en-GB" sz="1500" b="1" dirty="0">
                  <a:solidFill>
                    <a:srgbClr val="000000"/>
                  </a:solidFill>
                  <a:latin typeface="Arial" panose="020B0604020202020204" pitchFamily="34" charset="0"/>
                  <a:ea typeface="Calibri" panose="020F0502020204030204" pitchFamily="34" charset="0"/>
                </a:rPr>
                <a:t>social emotional functioning / self-advocacy</a:t>
              </a:r>
              <a:endParaRPr lang="en-GB" sz="1900" dirty="0">
                <a:solidFill>
                  <a:srgbClr val="000000"/>
                </a:solidFill>
                <a:latin typeface="Arial" panose="020B0604020202020204" pitchFamily="34" charset="0"/>
                <a:ea typeface="Calibri" panose="020F0502020204030204" pitchFamily="34" charset="0"/>
              </a:endParaRPr>
            </a:p>
            <a:p>
              <a:pPr marL="228594" indent="-228594">
                <a:buSzPct val="150000"/>
                <a:buFont typeface="Arial" panose="020B0604020202020204" pitchFamily="34" charset="0"/>
                <a:buChar char="•"/>
              </a:pPr>
              <a:r>
                <a:rPr lang="en-GB" sz="1500" b="1" dirty="0">
                  <a:solidFill>
                    <a:srgbClr val="000000"/>
                  </a:solidFill>
                  <a:latin typeface="Arial" panose="020B0604020202020204" pitchFamily="34" charset="0"/>
                  <a:ea typeface="Calibri" panose="020F0502020204030204" pitchFamily="34" charset="0"/>
                </a:rPr>
                <a:t>braille (linked also to literacy)</a:t>
              </a:r>
              <a:endParaRPr lang="en-GB" sz="1900" dirty="0">
                <a:solidFill>
                  <a:srgbClr val="000000"/>
                </a:solidFill>
                <a:latin typeface="Arial" panose="020B0604020202020204" pitchFamily="34" charset="0"/>
                <a:ea typeface="Calibri" panose="020F0502020204030204" pitchFamily="34" charset="0"/>
              </a:endParaRPr>
            </a:p>
          </p:txBody>
        </p:sp>
      </p:grpSp>
      <p:sp>
        <p:nvSpPr>
          <p:cNvPr id="2" name="TextBox 1"/>
          <p:cNvSpPr txBox="1"/>
          <p:nvPr/>
        </p:nvSpPr>
        <p:spPr>
          <a:xfrm>
            <a:off x="9215853" y="4409120"/>
            <a:ext cx="2695098" cy="1107996"/>
          </a:xfrm>
          <a:prstGeom prst="rect">
            <a:avLst/>
          </a:prstGeom>
          <a:noFill/>
        </p:spPr>
        <p:txBody>
          <a:bodyPr wrap="square" rtlCol="0">
            <a:spAutoFit/>
          </a:bodyPr>
          <a:lstStyle/>
          <a:p>
            <a:r>
              <a:rPr lang="en-GB" sz="1600" b="1" dirty="0"/>
              <a:t>Source</a:t>
            </a:r>
            <a:r>
              <a:rPr lang="en-GB" sz="1600" dirty="0"/>
              <a:t>: Welsh Government ‘rapid evidence assessment’ and ‘guide’</a:t>
            </a:r>
          </a:p>
          <a:p>
            <a:endParaRPr lang="en-GB" sz="1600" dirty="0"/>
          </a:p>
        </p:txBody>
      </p:sp>
      <p:sp>
        <p:nvSpPr>
          <p:cNvPr id="3" name="Title 2"/>
          <p:cNvSpPr>
            <a:spLocks noGrp="1"/>
          </p:cNvSpPr>
          <p:nvPr>
            <p:ph type="title"/>
          </p:nvPr>
        </p:nvSpPr>
        <p:spPr>
          <a:xfrm>
            <a:off x="9502868" y="365125"/>
            <a:ext cx="1850931" cy="1325563"/>
          </a:xfrm>
        </p:spPr>
        <p:txBody>
          <a:bodyPr>
            <a:noAutofit/>
          </a:bodyPr>
          <a:lstStyle/>
          <a:p>
            <a:r>
              <a:rPr lang="en-GB" sz="3200" dirty="0">
                <a:solidFill>
                  <a:schemeClr val="bg1"/>
                </a:solidFill>
              </a:rPr>
              <a:t>Access to learning – Learning to access</a:t>
            </a:r>
          </a:p>
        </p:txBody>
      </p:sp>
    </p:spTree>
    <p:extLst>
      <p:ext uri="{BB962C8B-B14F-4D97-AF65-F5344CB8AC3E}">
        <p14:creationId xmlns:p14="http://schemas.microsoft.com/office/powerpoint/2010/main" val="42643834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challenge for </a:t>
            </a:r>
            <a:r>
              <a:rPr lang="en-GB" b="1"/>
              <a:t>the research:</a:t>
            </a:r>
            <a:endParaRPr lang="en-GB" b="1" dirty="0"/>
          </a:p>
        </p:txBody>
      </p:sp>
      <p:sp>
        <p:nvSpPr>
          <p:cNvPr id="3" name="Content Placeholder 2"/>
          <p:cNvSpPr>
            <a:spLocks noGrp="1"/>
          </p:cNvSpPr>
          <p:nvPr>
            <p:ph idx="1"/>
          </p:nvPr>
        </p:nvSpPr>
        <p:spPr/>
        <p:txBody>
          <a:bodyPr>
            <a:normAutofit/>
          </a:bodyPr>
          <a:lstStyle/>
          <a:p>
            <a:r>
              <a:rPr lang="en-GB" sz="3200" dirty="0"/>
              <a:t>Allman &amp; Lewis (2014) sum up our educational goals neatly:</a:t>
            </a:r>
          </a:p>
          <a:p>
            <a:pPr lvl="1">
              <a:buFont typeface="Calibri" panose="020F0502020204030204" pitchFamily="34" charset="0"/>
              <a:buChar char="–"/>
            </a:pPr>
            <a:r>
              <a:rPr lang="en-GB" dirty="0"/>
              <a:t>“Beginning with the end in mind”</a:t>
            </a:r>
          </a:p>
          <a:p>
            <a:pPr lvl="1">
              <a:buFont typeface="Calibri" panose="020F0502020204030204" pitchFamily="34" charset="0"/>
              <a:buChar char="–"/>
            </a:pPr>
            <a:r>
              <a:rPr lang="en-GB" dirty="0"/>
              <a:t>“Focussing on the potential adult”</a:t>
            </a:r>
          </a:p>
          <a:p>
            <a:r>
              <a:rPr lang="en-GB" sz="3200" dirty="0"/>
              <a:t>Gather evidence of how young people have experienced and made this transition from 14-16 to 24-26</a:t>
            </a:r>
          </a:p>
          <a:p>
            <a:pPr lvl="1">
              <a:buFont typeface="Calibri" panose="020F0502020204030204" pitchFamily="34" charset="0"/>
              <a:buChar char="–"/>
            </a:pPr>
            <a:r>
              <a:rPr lang="en-GB" dirty="0"/>
              <a:t>How the systems have given them </a:t>
            </a:r>
            <a:r>
              <a:rPr lang="en-GB" i="1" dirty="0"/>
              <a:t>access to learning</a:t>
            </a:r>
            <a:r>
              <a:rPr lang="en-GB" dirty="0"/>
              <a:t>?</a:t>
            </a:r>
          </a:p>
          <a:p>
            <a:pPr lvl="1">
              <a:buFont typeface="Calibri" panose="020F0502020204030204" pitchFamily="34" charset="0"/>
              <a:buChar char="–"/>
            </a:pPr>
            <a:r>
              <a:rPr lang="en-GB" dirty="0"/>
              <a:t>How the systems have taught them </a:t>
            </a:r>
            <a:r>
              <a:rPr lang="en-GB" i="1" dirty="0"/>
              <a:t>learn to access</a:t>
            </a:r>
            <a:r>
              <a:rPr lang="en-GB" dirty="0"/>
              <a:t>?</a:t>
            </a:r>
          </a:p>
          <a:p>
            <a:pPr lvl="1">
              <a:buFont typeface="Calibri" panose="020F0502020204030204" pitchFamily="34" charset="0"/>
              <a:buChar char="–"/>
            </a:pPr>
            <a:r>
              <a:rPr lang="en-GB" dirty="0"/>
              <a:t>And how these have been </a:t>
            </a:r>
            <a:r>
              <a:rPr lang="en-GB" i="1" dirty="0"/>
              <a:t>balanced</a:t>
            </a:r>
            <a:r>
              <a:rPr lang="en-GB" dirty="0"/>
              <a:t>?</a:t>
            </a:r>
          </a:p>
        </p:txBody>
      </p:sp>
    </p:spTree>
    <p:extLst>
      <p:ext uri="{BB962C8B-B14F-4D97-AF65-F5344CB8AC3E}">
        <p14:creationId xmlns:p14="http://schemas.microsoft.com/office/powerpoint/2010/main" val="3541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2. What does the evidence say?</a:t>
            </a:r>
          </a:p>
        </p:txBody>
      </p:sp>
      <p:sp>
        <p:nvSpPr>
          <p:cNvPr id="4" name="Subtitle 3"/>
          <p:cNvSpPr>
            <a:spLocks noGrp="1"/>
          </p:cNvSpPr>
          <p:nvPr>
            <p:ph type="subTitle" idx="1"/>
          </p:nvPr>
        </p:nvSpPr>
        <p:spPr/>
        <p:txBody>
          <a:bodyPr/>
          <a:lstStyle/>
          <a:p>
            <a:r>
              <a:rPr lang="en-GB" dirty="0"/>
              <a:t>Post-school transition journeys of young people with vision impairment, as captured through the Longitudinal Transitions Study</a:t>
            </a:r>
          </a:p>
        </p:txBody>
      </p:sp>
    </p:spTree>
    <p:extLst>
      <p:ext uri="{BB962C8B-B14F-4D97-AF65-F5344CB8AC3E}">
        <p14:creationId xmlns:p14="http://schemas.microsoft.com/office/powerpoint/2010/main" val="3999398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Aims of the Longitudinal Transitions Study</a:t>
            </a:r>
          </a:p>
        </p:txBody>
      </p:sp>
      <p:pic>
        <p:nvPicPr>
          <p:cNvPr id="4" name="Content Placeholder 3" descr="Diagram presents three arrows, arranging in a row, all pointing towards the right. The first arrow is labeled compulsory education, the arrow in the middle has question marks in it and the third arrow is labled 'labour market - employment vs NEET'. Surrounding the middle arrow are the annotations 'enablers' and 'barriers' and surrounding the third arrow the annotations 'independent living' and fulfilling potential" title="Diagram illustrating the aims of the stud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6594" y="1564367"/>
            <a:ext cx="10242263" cy="4957893"/>
          </a:xfrm>
        </p:spPr>
      </p:pic>
    </p:spTree>
    <p:extLst>
      <p:ext uri="{BB962C8B-B14F-4D97-AF65-F5344CB8AC3E}">
        <p14:creationId xmlns:p14="http://schemas.microsoft.com/office/powerpoint/2010/main" val="3005320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Introduction to the participants</a:t>
            </a:r>
          </a:p>
        </p:txBody>
      </p:sp>
      <p:sp>
        <p:nvSpPr>
          <p:cNvPr id="3" name="Content Placeholder 2" descr="Silhouette style image showing a group of 13 people"/>
          <p:cNvSpPr>
            <a:spLocks noGrp="1"/>
          </p:cNvSpPr>
          <p:nvPr>
            <p:ph idx="1"/>
          </p:nvPr>
        </p:nvSpPr>
        <p:spPr>
          <a:xfrm>
            <a:off x="838200" y="1404710"/>
            <a:ext cx="10515600" cy="4351338"/>
          </a:xfrm>
        </p:spPr>
        <p:txBody>
          <a:bodyPr>
            <a:noAutofit/>
          </a:bodyPr>
          <a:lstStyle/>
          <a:p>
            <a:r>
              <a:rPr lang="en-GB" dirty="0"/>
              <a:t>In 2010 we recruited 82 young people:</a:t>
            </a:r>
          </a:p>
          <a:p>
            <a:pPr lvl="1"/>
            <a:r>
              <a:rPr lang="en-GB" sz="2800" dirty="0"/>
              <a:t>aged 14-16 years</a:t>
            </a:r>
          </a:p>
          <a:p>
            <a:pPr lvl="1"/>
            <a:r>
              <a:rPr lang="en-GB" sz="2800" dirty="0"/>
              <a:t>supported by service for their vision impairment</a:t>
            </a:r>
          </a:p>
          <a:p>
            <a:pPr lvl="1"/>
            <a:r>
              <a:rPr lang="en-GB" sz="2800" dirty="0"/>
              <a:t>‘independently complete a questionnaire’ </a:t>
            </a:r>
          </a:p>
          <a:p>
            <a:pPr lvl="1"/>
            <a:r>
              <a:rPr lang="en-GB" sz="2800" dirty="0"/>
              <a:t>broadly representation of the overall population</a:t>
            </a:r>
          </a:p>
          <a:p>
            <a:pPr lvl="2"/>
            <a:r>
              <a:rPr lang="en-GB" sz="2400" dirty="0"/>
              <a:t>supportive families </a:t>
            </a:r>
          </a:p>
          <a:p>
            <a:endParaRPr lang="en-GB" sz="3200" dirty="0"/>
          </a:p>
          <a:p>
            <a:endParaRPr lang="en-GB" sz="3200" dirty="0"/>
          </a:p>
        </p:txBody>
      </p:sp>
      <p:pic>
        <p:nvPicPr>
          <p:cNvPr id="4" name="Picture 8" descr="Uni of B"/>
          <p:cNvPicPr>
            <a:picLocks noChangeAspect="1" noChangeArrowheads="1"/>
          </p:cNvPicPr>
          <p:nvPr/>
        </p:nvPicPr>
        <p:blipFill>
          <a:blip r:embed="rId2"/>
          <a:srcRect/>
          <a:stretch>
            <a:fillRect/>
          </a:stretch>
        </p:blipFill>
        <p:spPr bwMode="auto">
          <a:xfrm>
            <a:off x="9528014" y="6005014"/>
            <a:ext cx="1852535" cy="437159"/>
          </a:xfrm>
          <a:prstGeom prst="rect">
            <a:avLst/>
          </a:prstGeom>
          <a:noFill/>
          <a:ln w="9525">
            <a:noFill/>
            <a:miter lim="800000"/>
            <a:headEnd/>
            <a:tailEnd/>
          </a:ln>
        </p:spPr>
      </p:pic>
      <p:pic>
        <p:nvPicPr>
          <p:cNvPr id="5" name="Picture 4" descr="Silhouette style image of " title="Participa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773" y="4400550"/>
            <a:ext cx="6677025" cy="2457450"/>
          </a:xfrm>
          <a:prstGeom prst="rect">
            <a:avLst/>
          </a:prstGeom>
        </p:spPr>
      </p:pic>
    </p:spTree>
    <p:extLst>
      <p:ext uri="{BB962C8B-B14F-4D97-AF65-F5344CB8AC3E}">
        <p14:creationId xmlns:p14="http://schemas.microsoft.com/office/powerpoint/2010/main" val="1862361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Research design</a:t>
            </a:r>
          </a:p>
        </p:txBody>
      </p:sp>
      <p:sp>
        <p:nvSpPr>
          <p:cNvPr id="3" name="Content Placeholder 2"/>
          <p:cNvSpPr>
            <a:spLocks noGrp="1"/>
          </p:cNvSpPr>
          <p:nvPr>
            <p:ph idx="1"/>
          </p:nvPr>
        </p:nvSpPr>
        <p:spPr/>
        <p:txBody>
          <a:bodyPr/>
          <a:lstStyle/>
          <a:p>
            <a:r>
              <a:rPr lang="en-GB" dirty="0"/>
              <a:t>Longitudinal qualitative study</a:t>
            </a:r>
          </a:p>
          <a:p>
            <a:r>
              <a:rPr lang="en-GB" dirty="0"/>
              <a:t>Participants interviewed 1-2 times a year</a:t>
            </a:r>
          </a:p>
          <a:p>
            <a:pPr lvl="1"/>
            <a:r>
              <a:rPr lang="en-GB" dirty="0"/>
              <a:t>Tracked transition journey</a:t>
            </a:r>
          </a:p>
          <a:p>
            <a:pPr lvl="1"/>
            <a:r>
              <a:rPr lang="en-GB" dirty="0"/>
              <a:t>Explored various themes, informed by literature</a:t>
            </a:r>
          </a:p>
          <a:p>
            <a:r>
              <a:rPr lang="en-GB" dirty="0"/>
              <a:t>Telephone interviews, recorded, transcribed verbatim</a:t>
            </a:r>
          </a:p>
          <a:p>
            <a:endParaRPr lang="en-GB" dirty="0"/>
          </a:p>
        </p:txBody>
      </p:sp>
      <p:pic>
        <p:nvPicPr>
          <p:cNvPr id="1026" name="Picture 2" descr="Cartoon image shows two people talking on the phone" title="Telephone int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970" y="4426970"/>
            <a:ext cx="3992789" cy="1996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033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Destinations after GCSEs</a:t>
            </a:r>
          </a:p>
        </p:txBody>
      </p:sp>
      <p:graphicFrame>
        <p:nvGraphicFramePr>
          <p:cNvPr id="5" name="Content Placeholder 4" descr="School&#10;Sixth form/FE college&#10;Apprenticeships&#10;Higher Education&#10;Labour market" title="Diagram showing destinations after GCSEs"/>
          <p:cNvGraphicFramePr>
            <a:graphicFrameLocks noGrp="1"/>
          </p:cNvGraphicFramePr>
          <p:nvPr>
            <p:ph idx="1"/>
            <p:extLst>
              <p:ext uri="{D42A27DB-BD31-4B8C-83A1-F6EECF244321}">
                <p14:modId xmlns:p14="http://schemas.microsoft.com/office/powerpoint/2010/main" val="38674867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6531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Destinations after GCSEs</a:t>
            </a:r>
          </a:p>
        </p:txBody>
      </p:sp>
      <p:sp>
        <p:nvSpPr>
          <p:cNvPr id="3" name="Content Placeholder 2"/>
          <p:cNvSpPr>
            <a:spLocks noGrp="1"/>
          </p:cNvSpPr>
          <p:nvPr>
            <p:ph idx="1"/>
          </p:nvPr>
        </p:nvSpPr>
        <p:spPr/>
        <p:txBody>
          <a:bodyPr>
            <a:normAutofit/>
          </a:bodyPr>
          <a:lstStyle/>
          <a:p>
            <a:r>
              <a:rPr lang="en-GB" dirty="0"/>
              <a:t>Where do young people with VI go after compulsory education?</a:t>
            </a:r>
          </a:p>
          <a:p>
            <a:pPr lvl="1"/>
            <a:r>
              <a:rPr lang="en-GB" dirty="0"/>
              <a:t>Well educated (higher than national average) and optimistic</a:t>
            </a:r>
          </a:p>
          <a:p>
            <a:pPr lvl="1"/>
            <a:r>
              <a:rPr lang="en-GB" dirty="0"/>
              <a:t>Many remained in education – sixth form, FE</a:t>
            </a:r>
          </a:p>
          <a:p>
            <a:pPr lvl="1"/>
            <a:r>
              <a:rPr lang="en-GB" dirty="0"/>
              <a:t>Some into employment and apprenticeships</a:t>
            </a:r>
          </a:p>
          <a:p>
            <a:pPr lvl="1"/>
            <a:endParaRPr lang="en-GB" dirty="0"/>
          </a:p>
          <a:p>
            <a:r>
              <a:rPr lang="en-GB" b="1" dirty="0"/>
              <a:t>But</a:t>
            </a:r>
            <a:r>
              <a:rPr lang="en-GB" dirty="0"/>
              <a:t> increasingly:</a:t>
            </a:r>
          </a:p>
          <a:p>
            <a:pPr lvl="1"/>
            <a:r>
              <a:rPr lang="en-GB" dirty="0"/>
              <a:t>Churning</a:t>
            </a:r>
          </a:p>
          <a:p>
            <a:pPr lvl="1"/>
            <a:r>
              <a:rPr lang="en-GB" dirty="0"/>
              <a:t>Uncertainty about what to do next</a:t>
            </a:r>
          </a:p>
          <a:p>
            <a:pPr lvl="1"/>
            <a:r>
              <a:rPr lang="en-GB" dirty="0"/>
              <a:t>Difficulties in identifying opportunities</a:t>
            </a:r>
          </a:p>
          <a:p>
            <a:pPr lvl="1"/>
            <a:r>
              <a:rPr lang="en-GB" dirty="0"/>
              <a:t>Barriers in accessing support in FE</a:t>
            </a:r>
          </a:p>
          <a:p>
            <a:endParaRPr lang="en-GB" dirty="0"/>
          </a:p>
        </p:txBody>
      </p:sp>
    </p:spTree>
    <p:extLst>
      <p:ext uri="{BB962C8B-B14F-4D97-AF65-F5344CB8AC3E}">
        <p14:creationId xmlns:p14="http://schemas.microsoft.com/office/powerpoint/2010/main" val="3800340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Higher Education</a:t>
            </a:r>
          </a:p>
        </p:txBody>
      </p:sp>
      <p:graphicFrame>
        <p:nvGraphicFramePr>
          <p:cNvPr id="5" name="Content Placeholder 4" descr="School&#10;Sixth form/FE college&#10;Apprenticeships&#10;Higher Education (highlighted)&#10;Labour market" title="Higher Education"/>
          <p:cNvGraphicFramePr>
            <a:graphicFrameLocks noGrp="1"/>
          </p:cNvGraphicFramePr>
          <p:nvPr>
            <p:ph idx="1"/>
            <p:extLst>
              <p:ext uri="{D42A27DB-BD31-4B8C-83A1-F6EECF244321}">
                <p14:modId xmlns:p14="http://schemas.microsoft.com/office/powerpoint/2010/main" val="18788225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7454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Studying in Higher Education: “Jamie”</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90082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Vision Impairment Centre for Teaching and Research (VICTAR)</a:t>
            </a:r>
          </a:p>
        </p:txBody>
      </p:sp>
      <p:sp>
        <p:nvSpPr>
          <p:cNvPr id="3" name="Content Placeholder 2"/>
          <p:cNvSpPr>
            <a:spLocks noGrp="1"/>
          </p:cNvSpPr>
          <p:nvPr>
            <p:ph idx="1"/>
          </p:nvPr>
        </p:nvSpPr>
        <p:spPr/>
        <p:txBody>
          <a:bodyPr/>
          <a:lstStyle/>
          <a:p>
            <a:r>
              <a:rPr lang="en-GB" dirty="0"/>
              <a:t>Department of </a:t>
            </a:r>
            <a:r>
              <a:rPr lang="en-GB" b="1" dirty="0"/>
              <a:t>D</a:t>
            </a:r>
            <a:r>
              <a:rPr lang="en-GB" dirty="0"/>
              <a:t>isability </a:t>
            </a:r>
            <a:r>
              <a:rPr lang="en-GB" b="1" dirty="0"/>
              <a:t>I</a:t>
            </a:r>
            <a:r>
              <a:rPr lang="en-GB" dirty="0"/>
              <a:t>nclusion and </a:t>
            </a:r>
            <a:r>
              <a:rPr lang="en-GB" b="1" dirty="0"/>
              <a:t>S</a:t>
            </a:r>
            <a:r>
              <a:rPr lang="en-GB" dirty="0"/>
              <a:t>pecial </a:t>
            </a:r>
            <a:r>
              <a:rPr lang="en-GB" b="1" dirty="0"/>
              <a:t>N</a:t>
            </a:r>
            <a:r>
              <a:rPr lang="en-GB" dirty="0"/>
              <a:t>eeds (DISN), School of Education, University of Birmingham</a:t>
            </a:r>
          </a:p>
          <a:p>
            <a:r>
              <a:rPr lang="en-GB" dirty="0"/>
              <a:t>Two research &amp; teaching centres</a:t>
            </a:r>
          </a:p>
          <a:p>
            <a:pPr lvl="1">
              <a:buFont typeface="Calibri" panose="020F0502020204030204" pitchFamily="34" charset="0"/>
              <a:buChar char="–"/>
            </a:pPr>
            <a:r>
              <a:rPr lang="en-GB" dirty="0"/>
              <a:t>VICTAR</a:t>
            </a:r>
          </a:p>
          <a:p>
            <a:pPr lvl="1">
              <a:buFont typeface="Calibri" panose="020F0502020204030204" pitchFamily="34" charset="0"/>
              <a:buChar char="–"/>
            </a:pPr>
            <a:r>
              <a:rPr lang="en-GB" dirty="0"/>
              <a:t>ACER (Autism Centre for Education and Research)</a:t>
            </a:r>
          </a:p>
          <a:p>
            <a:r>
              <a:rPr lang="en-GB" dirty="0"/>
              <a:t>Largest UK provider of Mandatory Qualification for Teachers of Children with Vision Impairment</a:t>
            </a:r>
          </a:p>
          <a:p>
            <a:r>
              <a:rPr lang="en-GB" dirty="0"/>
              <a:t>Masters/PhD students</a:t>
            </a:r>
          </a:p>
          <a:p>
            <a:pPr marL="0" indent="0">
              <a:buNone/>
            </a:pPr>
            <a:endParaRPr lang="en-GB" dirty="0"/>
          </a:p>
        </p:txBody>
      </p:sp>
    </p:spTree>
    <p:extLst>
      <p:ext uri="{BB962C8B-B14F-4D97-AF65-F5344CB8AC3E}">
        <p14:creationId xmlns:p14="http://schemas.microsoft.com/office/powerpoint/2010/main" val="4227900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Higher Education</a:t>
            </a:r>
          </a:p>
        </p:txBody>
      </p:sp>
      <p:sp>
        <p:nvSpPr>
          <p:cNvPr id="3" name="Content Placeholder 2"/>
          <p:cNvSpPr>
            <a:spLocks noGrp="1"/>
          </p:cNvSpPr>
          <p:nvPr>
            <p:ph idx="1"/>
          </p:nvPr>
        </p:nvSpPr>
        <p:spPr/>
        <p:txBody>
          <a:bodyPr>
            <a:normAutofit fontScale="92500" lnSpcReduction="10000"/>
          </a:bodyPr>
          <a:lstStyle/>
          <a:p>
            <a:r>
              <a:rPr lang="en-GB" dirty="0"/>
              <a:t>Disabled Students’ Allowance</a:t>
            </a:r>
          </a:p>
          <a:p>
            <a:pPr lvl="1"/>
            <a:r>
              <a:rPr lang="en-GB" dirty="0"/>
              <a:t>Extremely valuable scheme</a:t>
            </a:r>
          </a:p>
          <a:p>
            <a:pPr lvl="1"/>
            <a:r>
              <a:rPr lang="en-GB" dirty="0"/>
              <a:t>Barriers to access</a:t>
            </a:r>
          </a:p>
          <a:p>
            <a:r>
              <a:rPr lang="en-GB" dirty="0"/>
              <a:t>Lack of inclusion in HE</a:t>
            </a:r>
          </a:p>
          <a:p>
            <a:pPr lvl="1"/>
            <a:r>
              <a:rPr lang="en-GB" dirty="0"/>
              <a:t>General inaccessibility </a:t>
            </a:r>
          </a:p>
          <a:p>
            <a:pPr lvl="1"/>
            <a:r>
              <a:rPr lang="en-GB" dirty="0"/>
              <a:t>Limited understanding of VI</a:t>
            </a:r>
          </a:p>
          <a:p>
            <a:pPr lvl="1"/>
            <a:r>
              <a:rPr lang="en-GB" dirty="0"/>
              <a:t>Lack of anticipatory adjustments</a:t>
            </a:r>
          </a:p>
          <a:p>
            <a:pPr lvl="1"/>
            <a:r>
              <a:rPr lang="en-GB" dirty="0"/>
              <a:t>Exams</a:t>
            </a:r>
          </a:p>
          <a:p>
            <a:r>
              <a:rPr lang="en-GB" dirty="0"/>
              <a:t>Outcomes</a:t>
            </a:r>
          </a:p>
          <a:p>
            <a:pPr lvl="1"/>
            <a:r>
              <a:rPr lang="en-GB" dirty="0"/>
              <a:t>Majority successfully graduated, however…</a:t>
            </a:r>
          </a:p>
          <a:p>
            <a:pPr lvl="1"/>
            <a:r>
              <a:rPr lang="en-GB" dirty="0"/>
              <a:t>Repeated years/modules</a:t>
            </a:r>
          </a:p>
          <a:p>
            <a:pPr lvl="1"/>
            <a:r>
              <a:rPr lang="en-GB" dirty="0"/>
              <a:t>Restricted participation in other activities </a:t>
            </a:r>
          </a:p>
          <a:p>
            <a:pPr lvl="1"/>
            <a:endParaRPr lang="en-GB" dirty="0"/>
          </a:p>
        </p:txBody>
      </p:sp>
      <p:sp>
        <p:nvSpPr>
          <p:cNvPr id="7" name="Content Placeholder 2"/>
          <p:cNvSpPr txBox="1">
            <a:spLocks/>
          </p:cNvSpPr>
          <p:nvPr/>
        </p:nvSpPr>
        <p:spPr>
          <a:xfrm>
            <a:off x="838200" y="1825625"/>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Disabled Students’ Allowance</a:t>
            </a:r>
          </a:p>
          <a:p>
            <a:pPr lvl="1"/>
            <a:r>
              <a:rPr lang="en-GB"/>
              <a:t>Extremely valuable scheme</a:t>
            </a:r>
          </a:p>
          <a:p>
            <a:pPr lvl="1"/>
            <a:r>
              <a:rPr lang="en-GB"/>
              <a:t>Barriers to access</a:t>
            </a:r>
          </a:p>
          <a:p>
            <a:r>
              <a:rPr lang="en-GB"/>
              <a:t>Lack of inclusion in HE</a:t>
            </a:r>
          </a:p>
          <a:p>
            <a:pPr lvl="1"/>
            <a:r>
              <a:rPr lang="en-GB"/>
              <a:t>General inaccessibility </a:t>
            </a:r>
          </a:p>
          <a:p>
            <a:pPr lvl="1"/>
            <a:r>
              <a:rPr lang="en-GB"/>
              <a:t>Limited understanding of VI</a:t>
            </a:r>
          </a:p>
          <a:p>
            <a:pPr lvl="1"/>
            <a:r>
              <a:rPr lang="en-GB"/>
              <a:t>Lack of anticipatory adjustments</a:t>
            </a:r>
          </a:p>
          <a:p>
            <a:pPr lvl="1"/>
            <a:r>
              <a:rPr lang="en-GB"/>
              <a:t>Exams</a:t>
            </a:r>
          </a:p>
          <a:p>
            <a:r>
              <a:rPr lang="en-GB"/>
              <a:t>Outcomes</a:t>
            </a:r>
          </a:p>
          <a:p>
            <a:pPr lvl="1"/>
            <a:r>
              <a:rPr lang="en-GB"/>
              <a:t>Majority successfully graduated, however…</a:t>
            </a:r>
          </a:p>
          <a:p>
            <a:pPr lvl="1"/>
            <a:r>
              <a:rPr lang="en-GB"/>
              <a:t>Repeated years/modules</a:t>
            </a:r>
          </a:p>
          <a:p>
            <a:pPr lvl="1"/>
            <a:r>
              <a:rPr lang="en-GB"/>
              <a:t>Restricted participation in other activities </a:t>
            </a:r>
          </a:p>
          <a:p>
            <a:pPr lvl="1"/>
            <a:endParaRPr lang="en-GB" dirty="0"/>
          </a:p>
        </p:txBody>
      </p:sp>
      <p:pic>
        <p:nvPicPr>
          <p:cNvPr id="8" name="Picture 2" descr="University of Birmingham second in UK for graduate high fli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39094"/>
            <a:ext cx="5638800" cy="1942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606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Entering the labour market</a:t>
            </a:r>
          </a:p>
        </p:txBody>
      </p:sp>
      <p:graphicFrame>
        <p:nvGraphicFramePr>
          <p:cNvPr id="5" name="Content Placeholder 4" descr="School&#10;Sixth form/FE college&#10;Apprenticeships&#10;Higher Education&#10;Labour market (highlighted)" title="Entering the labour market"/>
          <p:cNvGraphicFramePr>
            <a:graphicFrameLocks noGrp="1"/>
          </p:cNvGraphicFramePr>
          <p:nvPr>
            <p:ph idx="1"/>
            <p:extLst>
              <p:ext uri="{D42A27DB-BD31-4B8C-83A1-F6EECF244321}">
                <p14:modId xmlns:p14="http://schemas.microsoft.com/office/powerpoint/2010/main" val="7850476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1682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Searching for employment: “May”</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007455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Experiences of searching for jobs</a:t>
            </a:r>
          </a:p>
        </p:txBody>
      </p:sp>
      <p:sp>
        <p:nvSpPr>
          <p:cNvPr id="3" name="Content Placeholder 2"/>
          <p:cNvSpPr>
            <a:spLocks noGrp="1"/>
          </p:cNvSpPr>
          <p:nvPr>
            <p:ph idx="1"/>
          </p:nvPr>
        </p:nvSpPr>
        <p:spPr/>
        <p:txBody>
          <a:bodyPr/>
          <a:lstStyle/>
          <a:p>
            <a:r>
              <a:rPr lang="en-GB" dirty="0"/>
              <a:t>Inaccessible application processes</a:t>
            </a:r>
          </a:p>
          <a:p>
            <a:r>
              <a:rPr lang="en-GB" dirty="0"/>
              <a:t>Lack of understanding of VI from employers</a:t>
            </a:r>
          </a:p>
          <a:p>
            <a:r>
              <a:rPr lang="en-GB" dirty="0"/>
              <a:t>Highlighted importance of self-advocacy skills</a:t>
            </a:r>
          </a:p>
          <a:p>
            <a:r>
              <a:rPr lang="en-GB" dirty="0"/>
              <a:t>Limited skills for searching for jobs</a:t>
            </a:r>
          </a:p>
          <a:p>
            <a:r>
              <a:rPr lang="en-GB" dirty="0"/>
              <a:t>Lack of knowledge of Access to Work/reluctance to use</a:t>
            </a:r>
          </a:p>
          <a:p>
            <a:r>
              <a:rPr lang="en-GB" dirty="0"/>
              <a:t>Some reluctance to disclose VI</a:t>
            </a:r>
          </a:p>
        </p:txBody>
      </p:sp>
    </p:spTree>
    <p:extLst>
      <p:ext uri="{BB962C8B-B14F-4D97-AF65-F5344CB8AC3E}">
        <p14:creationId xmlns:p14="http://schemas.microsoft.com/office/powerpoint/2010/main" val="2734336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Becoming long-term NEET: “Eva”</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264574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Accessing support once NEET</a:t>
            </a:r>
          </a:p>
        </p:txBody>
      </p:sp>
      <p:sp>
        <p:nvSpPr>
          <p:cNvPr id="3" name="Content Placeholder 2"/>
          <p:cNvSpPr>
            <a:spLocks noGrp="1"/>
          </p:cNvSpPr>
          <p:nvPr>
            <p:ph idx="1"/>
          </p:nvPr>
        </p:nvSpPr>
        <p:spPr/>
        <p:txBody>
          <a:bodyPr>
            <a:normAutofit/>
          </a:bodyPr>
          <a:lstStyle/>
          <a:p>
            <a:r>
              <a:rPr lang="en-GB" dirty="0"/>
              <a:t>Limited support available to help move closer to the labour market</a:t>
            </a:r>
          </a:p>
          <a:p>
            <a:pPr lvl="1"/>
            <a:r>
              <a:rPr lang="en-GB" dirty="0"/>
              <a:t>Low aspirations from </a:t>
            </a:r>
            <a:r>
              <a:rPr lang="en-GB" dirty="0" err="1"/>
              <a:t>JobCentre</a:t>
            </a:r>
            <a:r>
              <a:rPr lang="en-GB" dirty="0"/>
              <a:t> Plus staff</a:t>
            </a:r>
          </a:p>
          <a:p>
            <a:pPr lvl="1"/>
            <a:r>
              <a:rPr lang="en-GB" dirty="0"/>
              <a:t>Mixed experiences when accessing specialist services </a:t>
            </a:r>
          </a:p>
          <a:p>
            <a:pPr lvl="1"/>
            <a:r>
              <a:rPr lang="en-GB" dirty="0"/>
              <a:t>Limited knowledge for supporting individuals with VI</a:t>
            </a:r>
          </a:p>
          <a:p>
            <a:pPr lvl="1"/>
            <a:r>
              <a:rPr lang="en-GB" dirty="0"/>
              <a:t>Lack of support for developing specialist skills </a:t>
            </a:r>
          </a:p>
          <a:p>
            <a:pPr lvl="1"/>
            <a:endParaRPr lang="en-GB" dirty="0"/>
          </a:p>
          <a:p>
            <a:r>
              <a:rPr lang="en-GB" dirty="0"/>
              <a:t>Leaves young people with VI vulnerable to becoming long-term NEET</a:t>
            </a:r>
          </a:p>
          <a:p>
            <a:endParaRPr lang="en-GB" dirty="0"/>
          </a:p>
        </p:txBody>
      </p:sp>
    </p:spTree>
    <p:extLst>
      <p:ext uri="{BB962C8B-B14F-4D97-AF65-F5344CB8AC3E}">
        <p14:creationId xmlns:p14="http://schemas.microsoft.com/office/powerpoint/2010/main" val="828108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helps improve transition outcomes?</a:t>
            </a:r>
          </a:p>
        </p:txBody>
      </p:sp>
      <p:sp>
        <p:nvSpPr>
          <p:cNvPr id="3" name="Content Placeholder 2"/>
          <p:cNvSpPr>
            <a:spLocks noGrp="1"/>
          </p:cNvSpPr>
          <p:nvPr>
            <p:ph idx="1"/>
          </p:nvPr>
        </p:nvSpPr>
        <p:spPr/>
        <p:txBody>
          <a:bodyPr/>
          <a:lstStyle/>
          <a:p>
            <a:r>
              <a:rPr lang="en-GB" dirty="0"/>
              <a:t>Inclusive environments</a:t>
            </a:r>
          </a:p>
          <a:p>
            <a:r>
              <a:rPr lang="en-GB" dirty="0"/>
              <a:t>Being able to draw on previous experiences</a:t>
            </a:r>
          </a:p>
          <a:p>
            <a:r>
              <a:rPr lang="en-GB" dirty="0"/>
              <a:t>Broad range of skills for accessing information</a:t>
            </a:r>
          </a:p>
          <a:p>
            <a:r>
              <a:rPr lang="en-GB" dirty="0"/>
              <a:t>Confidence in getting around independently in new areas</a:t>
            </a:r>
          </a:p>
          <a:p>
            <a:r>
              <a:rPr lang="en-GB" dirty="0"/>
              <a:t>Self-advocacy skills</a:t>
            </a:r>
          </a:p>
          <a:p>
            <a:endParaRPr lang="en-GB" dirty="0"/>
          </a:p>
          <a:p>
            <a:endParaRPr lang="en-GB" dirty="0"/>
          </a:p>
        </p:txBody>
      </p:sp>
    </p:spTree>
    <p:extLst>
      <p:ext uri="{BB962C8B-B14F-4D97-AF65-F5344CB8AC3E}">
        <p14:creationId xmlns:p14="http://schemas.microsoft.com/office/powerpoint/2010/main" val="2079739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Advocating: “Stephen”</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81625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3. What can we do about it? </a:t>
            </a:r>
            <a:br>
              <a:rPr lang="en-GB" b="1" dirty="0"/>
            </a:br>
            <a:endParaRPr lang="en-GB" b="1" dirty="0"/>
          </a:p>
        </p:txBody>
      </p:sp>
      <p:sp>
        <p:nvSpPr>
          <p:cNvPr id="4" name="Subtitle 3"/>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786141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‘Lost in Transition’ report</a:t>
            </a:r>
          </a:p>
        </p:txBody>
      </p:sp>
      <p:sp>
        <p:nvSpPr>
          <p:cNvPr id="3" name="Content Placeholder 2"/>
          <p:cNvSpPr>
            <a:spLocks noGrp="1"/>
          </p:cNvSpPr>
          <p:nvPr>
            <p:ph idx="1"/>
          </p:nvPr>
        </p:nvSpPr>
        <p:spPr>
          <a:xfrm>
            <a:off x="7142480" y="1825625"/>
            <a:ext cx="4439920" cy="4351338"/>
          </a:xfrm>
        </p:spPr>
        <p:txBody>
          <a:bodyPr>
            <a:normAutofit/>
          </a:bodyPr>
          <a:lstStyle/>
          <a:p>
            <a:r>
              <a:rPr lang="en-GB" sz="2400" dirty="0"/>
              <a:t>See: Factors contributing to positive outcomes for young people with vision impairment </a:t>
            </a:r>
          </a:p>
          <a:p>
            <a:r>
              <a:rPr lang="en-GB" sz="2400" dirty="0"/>
              <a:t>9 recommendations:</a:t>
            </a:r>
          </a:p>
          <a:p>
            <a:pPr lvl="1">
              <a:buFont typeface="Calibri" panose="020F0502020204030204" pitchFamily="34" charset="0"/>
              <a:buChar char="–"/>
            </a:pPr>
            <a:r>
              <a:rPr lang="en-GB" sz="2000" dirty="0"/>
              <a:t>Some focus upon the (specialist) education services: protecting and defining; work experience opportunities </a:t>
            </a:r>
          </a:p>
          <a:p>
            <a:pPr lvl="1">
              <a:buFont typeface="Calibri" panose="020F0502020204030204" pitchFamily="34" charset="0"/>
              <a:buChar char="–"/>
            </a:pPr>
            <a:r>
              <a:rPr lang="en-GB" sz="2000" dirty="0"/>
              <a:t>Some on developing target policies (existing and emerging): DSA, Access to Work; Job Centre Plus </a:t>
            </a:r>
          </a:p>
          <a:p>
            <a:endParaRPr lang="en-GB" sz="2400" dirty="0"/>
          </a:p>
        </p:txBody>
      </p:sp>
      <p:pic>
        <p:nvPicPr>
          <p:cNvPr id="1026" name="Picture 2" descr="Front cover of the Lost in Transition? final report. Shows a person stood on an arrow pointing in two directions. " title="Lost in Transition - The post-school experiences of young people with vision impairm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30784" y="1780031"/>
            <a:ext cx="6461915" cy="4580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2093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Overview</a:t>
            </a:r>
          </a:p>
        </p:txBody>
      </p:sp>
      <p:sp>
        <p:nvSpPr>
          <p:cNvPr id="3" name="Content Placeholder 2"/>
          <p:cNvSpPr>
            <a:spLocks noGrp="1"/>
          </p:cNvSpPr>
          <p:nvPr>
            <p:ph idx="1"/>
          </p:nvPr>
        </p:nvSpPr>
        <p:spPr/>
        <p:txBody>
          <a:bodyPr>
            <a:normAutofit/>
          </a:bodyPr>
          <a:lstStyle/>
          <a:p>
            <a:pPr marL="514350" indent="-514350">
              <a:buAutoNum type="arabicPeriod"/>
            </a:pPr>
            <a:r>
              <a:rPr lang="en-GB" sz="3600" dirty="0"/>
              <a:t>Current context and where we are coming from</a:t>
            </a:r>
          </a:p>
          <a:p>
            <a:pPr marL="514350" indent="-514350">
              <a:buAutoNum type="arabicPeriod"/>
            </a:pPr>
            <a:r>
              <a:rPr lang="en-GB" sz="3600" dirty="0"/>
              <a:t>Longitudinal Transitions Study: what does the evidence say?</a:t>
            </a:r>
          </a:p>
          <a:p>
            <a:pPr marL="514350" indent="-514350">
              <a:buAutoNum type="arabicPeriod"/>
            </a:pPr>
            <a:r>
              <a:rPr lang="en-GB" sz="3600" dirty="0"/>
              <a:t>What can we do about it? </a:t>
            </a:r>
          </a:p>
        </p:txBody>
      </p:sp>
    </p:spTree>
    <p:extLst>
      <p:ext uri="{BB962C8B-B14F-4D97-AF65-F5344CB8AC3E}">
        <p14:creationId xmlns:p14="http://schemas.microsoft.com/office/powerpoint/2010/main" val="507163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900" b="1" dirty="0"/>
              <a:t>Challenges faced</a:t>
            </a:r>
            <a:endParaRPr lang="en-GB" dirty="0"/>
          </a:p>
        </p:txBody>
      </p:sp>
      <p:sp>
        <p:nvSpPr>
          <p:cNvPr id="3" name="Content Placeholder 2"/>
          <p:cNvSpPr>
            <a:spLocks noGrp="1"/>
          </p:cNvSpPr>
          <p:nvPr>
            <p:ph idx="1"/>
          </p:nvPr>
        </p:nvSpPr>
        <p:spPr>
          <a:xfrm>
            <a:off x="751957" y="1675191"/>
            <a:ext cx="10515600" cy="4351338"/>
          </a:xfrm>
        </p:spPr>
        <p:txBody>
          <a:bodyPr>
            <a:normAutofit lnSpcReduction="10000"/>
          </a:bodyPr>
          <a:lstStyle/>
          <a:p>
            <a:r>
              <a:rPr lang="en-GB" dirty="0"/>
              <a:t>Real material challenges faced by stakeholders, including specialist VI education services</a:t>
            </a:r>
          </a:p>
          <a:p>
            <a:pPr lvl="1">
              <a:buFont typeface="Calibri" panose="020F0502020204030204" pitchFamily="34" charset="0"/>
              <a:buChar char="–"/>
            </a:pPr>
            <a:r>
              <a:rPr lang="en-GB" dirty="0"/>
              <a:t>Funding challenges</a:t>
            </a:r>
          </a:p>
          <a:p>
            <a:pPr lvl="1">
              <a:buFont typeface="Calibri" panose="020F0502020204030204" pitchFamily="34" charset="0"/>
              <a:buChar char="–"/>
            </a:pPr>
            <a:r>
              <a:rPr lang="en-GB" dirty="0"/>
              <a:t>Policy challenges – emphasis of policies which demand schools being held to account for narrow attainment vs. preparation for – and the challenges “given the time constraints of the school day” (Wolffe and Kelly, 2011, p. 341)</a:t>
            </a:r>
          </a:p>
          <a:p>
            <a:pPr lvl="1">
              <a:buFont typeface="Calibri" panose="020F0502020204030204" pitchFamily="34" charset="0"/>
              <a:buChar char="–"/>
            </a:pPr>
            <a:r>
              <a:rPr lang="en-GB" dirty="0"/>
              <a:t>Policy challenges – disconnection between EHC plans (England), DSA, Access to Work, and Job Centre Plus</a:t>
            </a:r>
          </a:p>
          <a:p>
            <a:r>
              <a:rPr lang="en-GB" dirty="0"/>
              <a:t>Some of these are big and profound challenges – and subject to further campaigning</a:t>
            </a:r>
          </a:p>
          <a:p>
            <a:r>
              <a:rPr lang="en-GB" dirty="0"/>
              <a:t>But there is more that can be done within the current systems</a:t>
            </a:r>
          </a:p>
          <a:p>
            <a:pPr lvl="1"/>
            <a:endParaRPr lang="en-GB" dirty="0"/>
          </a:p>
          <a:p>
            <a:pPr lvl="1"/>
            <a:endParaRPr lang="en-GB" dirty="0"/>
          </a:p>
          <a:p>
            <a:pPr lvl="1"/>
            <a:endParaRPr lang="en-GB" dirty="0"/>
          </a:p>
        </p:txBody>
      </p:sp>
    </p:spTree>
    <p:extLst>
      <p:ext uri="{BB962C8B-B14F-4D97-AF65-F5344CB8AC3E}">
        <p14:creationId xmlns:p14="http://schemas.microsoft.com/office/powerpoint/2010/main" val="750342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Resources</a:t>
            </a:r>
          </a:p>
        </p:txBody>
      </p:sp>
      <p:pic>
        <p:nvPicPr>
          <p:cNvPr id="4" name="Content Placeholder 3" descr="Screenshot from impact page webpage, summarising resources developed through the research&#10;&#10;Resources for professionals supporting young people with vision impairment through key transitions&#10;Resources for supporting young people with vision impairment in Higher Education&#10;Work experience " title="Resources developed through the research"/>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29802" y="1571624"/>
            <a:ext cx="3958758" cy="4812783"/>
          </a:xfrm>
        </p:spPr>
      </p:pic>
      <p:sp>
        <p:nvSpPr>
          <p:cNvPr id="6" name="Content Placeholder 5"/>
          <p:cNvSpPr>
            <a:spLocks noGrp="1"/>
          </p:cNvSpPr>
          <p:nvPr>
            <p:ph sz="half" idx="2"/>
          </p:nvPr>
        </p:nvSpPr>
        <p:spPr>
          <a:xfrm>
            <a:off x="6172200" y="1612265"/>
            <a:ext cx="5181600" cy="4351338"/>
          </a:xfrm>
        </p:spPr>
        <p:txBody>
          <a:bodyPr/>
          <a:lstStyle/>
          <a:p>
            <a:r>
              <a:rPr lang="en-GB" dirty="0"/>
              <a:t>Access a range of resources on our </a:t>
            </a:r>
            <a:r>
              <a:rPr lang="en-GB" dirty="0">
                <a:hlinkClick r:id="rId4"/>
              </a:rPr>
              <a:t>impact page</a:t>
            </a:r>
            <a:r>
              <a:rPr lang="en-GB" dirty="0"/>
              <a:t>. </a:t>
            </a:r>
          </a:p>
          <a:p>
            <a:pPr lvl="1">
              <a:buFont typeface="Calibri" panose="020F0502020204030204" pitchFamily="34" charset="0"/>
              <a:buChar char="–"/>
            </a:pPr>
            <a:r>
              <a:rPr lang="en-GB" dirty="0"/>
              <a:t>Work experience</a:t>
            </a:r>
          </a:p>
          <a:p>
            <a:pPr lvl="1">
              <a:buFont typeface="Calibri" panose="020F0502020204030204" pitchFamily="34" charset="0"/>
              <a:buChar char="–"/>
            </a:pPr>
            <a:r>
              <a:rPr lang="en-GB" dirty="0"/>
              <a:t>HE</a:t>
            </a:r>
          </a:p>
          <a:p>
            <a:pPr lvl="1">
              <a:buFont typeface="Calibri" panose="020F0502020204030204" pitchFamily="34" charset="0"/>
              <a:buChar char="–"/>
            </a:pPr>
            <a:r>
              <a:rPr lang="en-GB" dirty="0"/>
              <a:t>Transitions planning</a:t>
            </a:r>
          </a:p>
          <a:p>
            <a:endParaRPr lang="en-GB" dirty="0"/>
          </a:p>
        </p:txBody>
      </p:sp>
    </p:spTree>
    <p:extLst>
      <p:ext uri="{BB962C8B-B14F-4D97-AF65-F5344CB8AC3E}">
        <p14:creationId xmlns:p14="http://schemas.microsoft.com/office/powerpoint/2010/main" val="3365383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Resources</a:t>
            </a:r>
          </a:p>
        </p:txBody>
      </p:sp>
      <p:sp>
        <p:nvSpPr>
          <p:cNvPr id="3" name="Content Placeholder 2"/>
          <p:cNvSpPr>
            <a:spLocks noGrp="1"/>
          </p:cNvSpPr>
          <p:nvPr>
            <p:ph idx="1"/>
          </p:nvPr>
        </p:nvSpPr>
        <p:spPr>
          <a:xfrm>
            <a:off x="812800" y="1602105"/>
            <a:ext cx="10515600" cy="4351338"/>
          </a:xfrm>
        </p:spPr>
        <p:txBody>
          <a:bodyPr>
            <a:noAutofit/>
          </a:bodyPr>
          <a:lstStyle/>
          <a:p>
            <a:r>
              <a:rPr lang="en-GB" sz="2400" dirty="0"/>
              <a:t>The </a:t>
            </a:r>
            <a:r>
              <a:rPr lang="en-GB" sz="2400" b="1" dirty="0"/>
              <a:t>biggest</a:t>
            </a:r>
            <a:r>
              <a:rPr lang="en-GB" sz="2400" dirty="0"/>
              <a:t> resource is what we already have – the sector, the young people, the parents, the services…</a:t>
            </a:r>
          </a:p>
          <a:p>
            <a:r>
              <a:rPr lang="en-GB" sz="2400" dirty="0"/>
              <a:t>If we can coordinate that effort at the formal and informal:</a:t>
            </a:r>
          </a:p>
          <a:p>
            <a:pPr lvl="1">
              <a:buFont typeface="Calibri" panose="020F0502020204030204" pitchFamily="34" charset="0"/>
              <a:buChar char="–"/>
            </a:pPr>
            <a:r>
              <a:rPr lang="en-GB" sz="2000" dirty="0"/>
              <a:t>Ensuring we have </a:t>
            </a:r>
            <a:r>
              <a:rPr lang="en-GB" sz="2000" i="1" dirty="0"/>
              <a:t>access to learning </a:t>
            </a:r>
            <a:r>
              <a:rPr lang="en-GB" sz="2000" b="1" dirty="0"/>
              <a:t>and</a:t>
            </a:r>
            <a:r>
              <a:rPr lang="en-GB" sz="2000" dirty="0"/>
              <a:t> </a:t>
            </a:r>
            <a:r>
              <a:rPr lang="en-GB" sz="2000" i="1" dirty="0"/>
              <a:t>learning to access </a:t>
            </a:r>
          </a:p>
          <a:p>
            <a:pPr lvl="1">
              <a:buFont typeface="Calibri" panose="020F0502020204030204" pitchFamily="34" charset="0"/>
              <a:buChar char="–"/>
            </a:pPr>
            <a:r>
              <a:rPr lang="en-GB" sz="2000" dirty="0"/>
              <a:t>Ensuring we have the right </a:t>
            </a:r>
            <a:r>
              <a:rPr lang="en-GB" sz="2000" i="1" dirty="0"/>
              <a:t>progressive balance </a:t>
            </a:r>
            <a:r>
              <a:rPr lang="en-GB" sz="2000" dirty="0"/>
              <a:t>between the two</a:t>
            </a:r>
          </a:p>
          <a:p>
            <a:pPr lvl="1">
              <a:buFont typeface="Calibri" panose="020F0502020204030204" pitchFamily="34" charset="0"/>
              <a:buChar char="–"/>
            </a:pPr>
            <a:r>
              <a:rPr lang="en-GB" sz="2000" dirty="0"/>
              <a:t>This is reflected in day-to-day inclusive practice</a:t>
            </a:r>
          </a:p>
          <a:p>
            <a:pPr lvl="1">
              <a:buFont typeface="Calibri" panose="020F0502020204030204" pitchFamily="34" charset="0"/>
              <a:buChar char="–"/>
            </a:pPr>
            <a:r>
              <a:rPr lang="en-GB" sz="2000" dirty="0"/>
              <a:t>This is reflected in formal processes – e.g. IEP content</a:t>
            </a:r>
          </a:p>
          <a:p>
            <a:r>
              <a:rPr lang="en-GB" sz="2400" dirty="0"/>
              <a:t>One powerful way of doing this is by making the service position clear – the ‘offer’</a:t>
            </a:r>
          </a:p>
          <a:p>
            <a:pPr lvl="1">
              <a:buFont typeface="Calibri" panose="020F0502020204030204" pitchFamily="34" charset="0"/>
              <a:buChar char="–"/>
            </a:pPr>
            <a:r>
              <a:rPr lang="en-GB" sz="2000" dirty="0"/>
              <a:t>NATSIP have done some great work on this (e.g. the </a:t>
            </a:r>
            <a:r>
              <a:rPr lang="en-GB" sz="2000" dirty="0">
                <a:hlinkClick r:id="rId3"/>
              </a:rPr>
              <a:t>Learner Outcome Framework</a:t>
            </a:r>
            <a:r>
              <a:rPr lang="en-GB" sz="2000" dirty="0"/>
              <a:t>)</a:t>
            </a:r>
          </a:p>
          <a:p>
            <a:pPr lvl="1">
              <a:buFont typeface="Calibri" panose="020F0502020204030204" pitchFamily="34" charset="0"/>
              <a:buChar char="–"/>
            </a:pPr>
            <a:r>
              <a:rPr lang="en-GB" sz="2000" dirty="0"/>
              <a:t>Ongoing development </a:t>
            </a:r>
            <a:r>
              <a:rPr lang="en-GB" sz="2000" dirty="0">
                <a:hlinkClick r:id="rId4"/>
              </a:rPr>
              <a:t>Specialist VI Curriculum Framework</a:t>
            </a:r>
            <a:endParaRPr lang="en-GB" sz="2000" dirty="0"/>
          </a:p>
        </p:txBody>
      </p:sp>
    </p:spTree>
    <p:extLst>
      <p:ext uri="{BB962C8B-B14F-4D97-AF65-F5344CB8AC3E}">
        <p14:creationId xmlns:p14="http://schemas.microsoft.com/office/powerpoint/2010/main" val="3347456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8695"/>
            <a:ext cx="10515600" cy="1325563"/>
          </a:xfrm>
        </p:spPr>
        <p:txBody>
          <a:bodyPr/>
          <a:lstStyle/>
          <a:p>
            <a:r>
              <a:rPr lang="en-GB" b="1" dirty="0"/>
              <a:t>Education often works – and when it does… it’s </a:t>
            </a:r>
            <a:r>
              <a:rPr lang="en-GB" b="1" dirty="0">
                <a:latin typeface="+mn-lt"/>
              </a:rPr>
              <a:t>transformative</a:t>
            </a:r>
            <a:r>
              <a:rPr lang="en-GB" b="1" dirty="0"/>
              <a:t>:</a:t>
            </a:r>
          </a:p>
        </p:txBody>
      </p:sp>
      <p:sp>
        <p:nvSpPr>
          <p:cNvPr id="3" name="Content Placeholder 2"/>
          <p:cNvSpPr>
            <a:spLocks noGrp="1"/>
          </p:cNvSpPr>
          <p:nvPr>
            <p:ph idx="1"/>
          </p:nvPr>
        </p:nvSpPr>
        <p:spPr>
          <a:xfrm>
            <a:off x="864949" y="1872255"/>
            <a:ext cx="10515600" cy="4351338"/>
          </a:xfrm>
        </p:spPr>
        <p:txBody>
          <a:bodyPr>
            <a:normAutofit lnSpcReduction="10000"/>
          </a:bodyPr>
          <a:lstStyle/>
          <a:p>
            <a:pPr marL="0" indent="0">
              <a:buNone/>
            </a:pPr>
            <a:r>
              <a:rPr lang="en-GB" sz="2400" dirty="0">
                <a:solidFill>
                  <a:srgbClr val="14314C"/>
                </a:solidFill>
              </a:rPr>
              <a:t>“The dignity of risk is one of the most important gifts we can give a child” </a:t>
            </a:r>
            <a:r>
              <a:rPr lang="en-GB" sz="2400" dirty="0">
                <a:solidFill>
                  <a:srgbClr val="14314C"/>
                </a:solidFill>
                <a:hlinkClick r:id="rId3"/>
              </a:rPr>
              <a:t>Baroness Jane Campbell</a:t>
            </a:r>
            <a:endParaRPr lang="en-GB" sz="2400" dirty="0">
              <a:solidFill>
                <a:srgbClr val="14314C"/>
              </a:solidFill>
            </a:endParaRPr>
          </a:p>
          <a:p>
            <a:pPr marL="0" indent="0">
              <a:buNone/>
            </a:pPr>
            <a:endParaRPr lang="en-GB" sz="2400" dirty="0">
              <a:solidFill>
                <a:srgbClr val="14314C"/>
              </a:solidFill>
            </a:endParaRPr>
          </a:p>
          <a:p>
            <a:pPr marL="0" indent="0">
              <a:buNone/>
            </a:pPr>
            <a:r>
              <a:rPr lang="en-GB" sz="2400" dirty="0">
                <a:solidFill>
                  <a:srgbClr val="14314C"/>
                </a:solidFill>
              </a:rPr>
              <a:t>“I can’t really emphasise how helpful she has been, to be honest. Because she has been consistent since when I was 14 all the way to now, she has always been a support through </a:t>
            </a:r>
            <a:r>
              <a:rPr lang="en-GB" sz="2400" dirty="0" err="1">
                <a:solidFill>
                  <a:srgbClr val="14314C"/>
                </a:solidFill>
              </a:rPr>
              <a:t>uni</a:t>
            </a:r>
            <a:r>
              <a:rPr lang="en-GB" sz="2400" dirty="0">
                <a:solidFill>
                  <a:srgbClr val="14314C"/>
                </a:solidFill>
              </a:rPr>
              <a:t> and everything, when I was at [college], finding me these work placements that I did, thinking about when I graduate, she was on the ball… She would help me with my job search and finding somewhere to live…” (Young person, LTP, sharing their experience of working with a Transitions Officer)</a:t>
            </a:r>
          </a:p>
          <a:p>
            <a:pPr marL="0" indent="0">
              <a:buNone/>
            </a:pPr>
            <a:endParaRPr lang="en-GB" sz="2400" dirty="0">
              <a:solidFill>
                <a:srgbClr val="14314C"/>
              </a:solidFill>
            </a:endParaRPr>
          </a:p>
          <a:p>
            <a:pPr marL="0" indent="0">
              <a:buNone/>
            </a:pPr>
            <a:r>
              <a:rPr lang="en-GB" sz="2400" dirty="0">
                <a:solidFill>
                  <a:srgbClr val="14314C"/>
                </a:solidFill>
              </a:rPr>
              <a:t>“I have been blind since I was 5, and I’m bloody good at being blind! It’s something that I do every day!” (Young person, LTP) </a:t>
            </a:r>
          </a:p>
          <a:p>
            <a:pPr marL="0" indent="0">
              <a:buNone/>
            </a:pPr>
            <a:endParaRPr lang="en-GB" sz="2400" dirty="0">
              <a:solidFill>
                <a:srgbClr val="14314C"/>
              </a:solidFill>
            </a:endParaRPr>
          </a:p>
          <a:p>
            <a:pPr marL="0" indent="0">
              <a:buNone/>
            </a:pPr>
            <a:endParaRPr lang="en-GB" sz="2400" dirty="0">
              <a:solidFill>
                <a:srgbClr val="14314C"/>
              </a:solidFill>
            </a:endParaRPr>
          </a:p>
          <a:p>
            <a:pPr marL="0" indent="0">
              <a:buNone/>
            </a:pPr>
            <a:endParaRPr lang="en-GB" sz="2400" dirty="0">
              <a:solidFill>
                <a:srgbClr val="14314C"/>
              </a:solidFill>
            </a:endParaRPr>
          </a:p>
        </p:txBody>
      </p:sp>
      <p:pic>
        <p:nvPicPr>
          <p:cNvPr id="4" name="Picture 8" descr="Uni of B"/>
          <p:cNvPicPr>
            <a:picLocks noChangeAspect="1" noChangeArrowheads="1"/>
          </p:cNvPicPr>
          <p:nvPr/>
        </p:nvPicPr>
        <p:blipFill>
          <a:blip r:embed="rId4"/>
          <a:srcRect/>
          <a:stretch>
            <a:fillRect/>
          </a:stretch>
        </p:blipFill>
        <p:spPr bwMode="auto">
          <a:xfrm>
            <a:off x="9528014" y="6005014"/>
            <a:ext cx="1852535" cy="437159"/>
          </a:xfrm>
          <a:prstGeom prst="rect">
            <a:avLst/>
          </a:prstGeom>
          <a:noFill/>
          <a:ln w="9525">
            <a:noFill/>
            <a:miter lim="800000"/>
            <a:headEnd/>
            <a:tailEnd/>
          </a:ln>
        </p:spPr>
      </p:pic>
    </p:spTree>
    <p:extLst>
      <p:ext uri="{BB962C8B-B14F-4D97-AF65-F5344CB8AC3E}">
        <p14:creationId xmlns:p14="http://schemas.microsoft.com/office/powerpoint/2010/main" val="195790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Contact details</a:t>
            </a:r>
          </a:p>
        </p:txBody>
      </p:sp>
      <p:sp>
        <p:nvSpPr>
          <p:cNvPr id="3" name="Content Placeholder 2"/>
          <p:cNvSpPr>
            <a:spLocks noGrp="1"/>
          </p:cNvSpPr>
          <p:nvPr>
            <p:ph idx="1"/>
          </p:nvPr>
        </p:nvSpPr>
        <p:spPr/>
        <p:txBody>
          <a:bodyPr/>
          <a:lstStyle/>
          <a:p>
            <a:pPr marL="0" indent="0">
              <a:buNone/>
            </a:pPr>
            <a:r>
              <a:rPr lang="en-GB" dirty="0"/>
              <a:t>Rachel Hewett: 	</a:t>
            </a:r>
            <a:r>
              <a:rPr lang="en-GB" dirty="0">
                <a:hlinkClick r:id="rId2"/>
              </a:rPr>
              <a:t>R.G.Hewett@bham.ac.uk</a:t>
            </a:r>
            <a:r>
              <a:rPr lang="en-GB" dirty="0"/>
              <a:t> </a:t>
            </a:r>
          </a:p>
          <a:p>
            <a:pPr marL="0" indent="0">
              <a:buNone/>
            </a:pPr>
            <a:r>
              <a:rPr lang="en-GB" dirty="0"/>
              <a:t>				@</a:t>
            </a:r>
            <a:r>
              <a:rPr lang="en-GB" dirty="0" err="1"/>
              <a:t>RachelHewettUoB</a:t>
            </a:r>
            <a:r>
              <a:rPr lang="en-GB" dirty="0"/>
              <a:t> </a:t>
            </a:r>
          </a:p>
          <a:p>
            <a:pPr marL="0" indent="0">
              <a:buNone/>
            </a:pPr>
            <a:r>
              <a:rPr lang="en-GB" dirty="0"/>
              <a:t>Graeme Douglas: 	</a:t>
            </a:r>
            <a:r>
              <a:rPr lang="en-GB" dirty="0">
                <a:hlinkClick r:id="rId3"/>
              </a:rPr>
              <a:t>G.G.A.Douglas@bham.ac.uk</a:t>
            </a:r>
            <a:endParaRPr lang="en-GB" dirty="0"/>
          </a:p>
          <a:p>
            <a:pPr marL="0" indent="0">
              <a:buNone/>
            </a:pPr>
            <a:endParaRPr lang="en-GB" dirty="0"/>
          </a:p>
          <a:p>
            <a:pPr marL="0" indent="0">
              <a:buNone/>
            </a:pPr>
            <a:r>
              <a:rPr lang="en-GB" dirty="0"/>
              <a:t>VICTAR website: 	</a:t>
            </a:r>
            <a:r>
              <a:rPr lang="en-GB" dirty="0">
                <a:hlinkClick r:id="rId4" tooltip="Visual Impairment Centre for Teaching And Research (VICTAR)"/>
              </a:rPr>
              <a:t>www.birmingham.ac.uk/victar</a:t>
            </a:r>
            <a:r>
              <a:rPr lang="en-GB" dirty="0"/>
              <a:t> </a:t>
            </a:r>
          </a:p>
          <a:p>
            <a:pPr marL="0" indent="0">
              <a:buNone/>
            </a:pPr>
            <a:r>
              <a:rPr lang="en-GB" dirty="0"/>
              <a:t>	</a:t>
            </a:r>
          </a:p>
        </p:txBody>
      </p:sp>
      <p:pic>
        <p:nvPicPr>
          <p:cNvPr id="3074" name="Picture 2" title="Twitter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4323" y="2301650"/>
            <a:ext cx="61912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1720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Acknowledgements</a:t>
            </a:r>
          </a:p>
        </p:txBody>
      </p:sp>
      <p:sp>
        <p:nvSpPr>
          <p:cNvPr id="3" name="Content Placeholder 2"/>
          <p:cNvSpPr>
            <a:spLocks noGrp="1"/>
          </p:cNvSpPr>
          <p:nvPr>
            <p:ph idx="1"/>
          </p:nvPr>
        </p:nvSpPr>
        <p:spPr/>
        <p:txBody>
          <a:bodyPr/>
          <a:lstStyle/>
          <a:p>
            <a:r>
              <a:rPr lang="en-GB" dirty="0"/>
              <a:t>Our participants!</a:t>
            </a:r>
          </a:p>
          <a:p>
            <a:r>
              <a:rPr lang="en-GB" dirty="0"/>
              <a:t>Funders: Thomas Pocklington Trust, Nuffield Foundation, RNIB</a:t>
            </a:r>
          </a:p>
          <a:p>
            <a:r>
              <a:rPr lang="en-GB" dirty="0"/>
              <a:t>Sue </a:t>
            </a:r>
            <a:r>
              <a:rPr lang="en-GB" dirty="0" err="1"/>
              <a:t>Keil</a:t>
            </a:r>
            <a:r>
              <a:rPr lang="en-GB" dirty="0"/>
              <a:t> and Tara </a:t>
            </a:r>
            <a:r>
              <a:rPr lang="en-GB" dirty="0" err="1"/>
              <a:t>Chattaway</a:t>
            </a:r>
            <a:r>
              <a:rPr lang="en-GB" dirty="0"/>
              <a:t> </a:t>
            </a:r>
          </a:p>
          <a:p>
            <a:r>
              <a:rPr lang="en-GB" dirty="0"/>
              <a:t>Steering group members</a:t>
            </a:r>
          </a:p>
          <a:p>
            <a:r>
              <a:rPr lang="en-GB" dirty="0"/>
              <a:t>UCAN productions </a:t>
            </a:r>
          </a:p>
          <a:p>
            <a:r>
              <a:rPr lang="en-GB" dirty="0"/>
              <a:t>Supporting Local Authorities and schools </a:t>
            </a:r>
          </a:p>
          <a:p>
            <a:pPr marL="0" indent="0">
              <a:buNone/>
            </a:pPr>
            <a:endParaRPr lang="en-GB" dirty="0"/>
          </a:p>
        </p:txBody>
      </p:sp>
      <p:pic>
        <p:nvPicPr>
          <p:cNvPr id="1026" name="Picture 2" descr="Post-it note with 'Thank you!' and a smiley face written on it. " title="Thank yo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00" y="3212873"/>
            <a:ext cx="3951514" cy="263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58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1. Current context, and where we are coming from</a:t>
            </a:r>
          </a:p>
        </p:txBody>
      </p:sp>
    </p:spTree>
    <p:extLst>
      <p:ext uri="{BB962C8B-B14F-4D97-AF65-F5344CB8AC3E}">
        <p14:creationId xmlns:p14="http://schemas.microsoft.com/office/powerpoint/2010/main" val="1620743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Starting point</a:t>
            </a:r>
          </a:p>
        </p:txBody>
      </p:sp>
      <p:sp>
        <p:nvSpPr>
          <p:cNvPr id="3" name="Content Placeholder 2"/>
          <p:cNvSpPr>
            <a:spLocks noGrp="1"/>
          </p:cNvSpPr>
          <p:nvPr>
            <p:ph idx="1"/>
          </p:nvPr>
        </p:nvSpPr>
        <p:spPr/>
        <p:txBody>
          <a:bodyPr>
            <a:normAutofit/>
          </a:bodyPr>
          <a:lstStyle/>
          <a:p>
            <a:r>
              <a:rPr lang="en-GB" sz="3200" dirty="0"/>
              <a:t>10+ year project</a:t>
            </a:r>
          </a:p>
          <a:p>
            <a:pPr lvl="1">
              <a:buFont typeface="Calibri" panose="020F0502020204030204" pitchFamily="34" charset="0"/>
              <a:buChar char="–"/>
            </a:pPr>
            <a:r>
              <a:rPr lang="en-GB" dirty="0"/>
              <a:t>We wanted to know about young people’s transitions experiences from their adolescent years onwards. [linked to concerns in the literature].</a:t>
            </a:r>
          </a:p>
          <a:p>
            <a:pPr lvl="1">
              <a:buFont typeface="Calibri" panose="020F0502020204030204" pitchFamily="34" charset="0"/>
              <a:buChar char="–"/>
            </a:pPr>
            <a:r>
              <a:rPr lang="en-GB" dirty="0"/>
              <a:t>Principles from the beginning: believing in a fair access to education, and education that prepares young people for life. [linked to principles and evidence in the ‘Vision Impairment Education’ literature]</a:t>
            </a:r>
          </a:p>
          <a:p>
            <a:pPr lvl="1"/>
            <a:endParaRPr lang="en-GB" dirty="0"/>
          </a:p>
          <a:p>
            <a:r>
              <a:rPr lang="en-GB" sz="3200" dirty="0"/>
              <a:t>In legislation these principles are captured in, e.g.:</a:t>
            </a:r>
          </a:p>
          <a:p>
            <a:pPr lvl="1">
              <a:buFont typeface="Calibri" panose="020F0502020204030204" pitchFamily="34" charset="0"/>
              <a:buChar char="–"/>
            </a:pPr>
            <a:r>
              <a:rPr lang="en-GB" dirty="0"/>
              <a:t>Equality Act</a:t>
            </a:r>
          </a:p>
          <a:p>
            <a:pPr lvl="1">
              <a:buFont typeface="Calibri" panose="020F0502020204030204" pitchFamily="34" charset="0"/>
              <a:buChar char="–"/>
            </a:pPr>
            <a:r>
              <a:rPr lang="en-GB" dirty="0" err="1"/>
              <a:t>DfE</a:t>
            </a:r>
            <a:r>
              <a:rPr lang="en-GB" dirty="0"/>
              <a:t> context (England): </a:t>
            </a:r>
            <a:r>
              <a:rPr lang="en-GB" dirty="0" err="1"/>
              <a:t>CoP</a:t>
            </a:r>
            <a:r>
              <a:rPr lang="en-GB" dirty="0"/>
              <a:t> and ‘Preparing for Adulthood’</a:t>
            </a:r>
          </a:p>
          <a:p>
            <a:endParaRPr lang="en-GB" sz="3200" dirty="0"/>
          </a:p>
          <a:p>
            <a:endParaRPr lang="en-GB" sz="3200" dirty="0"/>
          </a:p>
          <a:p>
            <a:endParaRPr lang="en-GB" sz="3200" dirty="0"/>
          </a:p>
        </p:txBody>
      </p:sp>
    </p:spTree>
    <p:extLst>
      <p:ext uri="{BB962C8B-B14F-4D97-AF65-F5344CB8AC3E}">
        <p14:creationId xmlns:p14="http://schemas.microsoft.com/office/powerpoint/2010/main" val="357855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Department for Education"/>
          <p:cNvPicPr/>
          <p:nvPr/>
        </p:nvPicPr>
        <p:blipFill>
          <a:blip r:embed="rId3"/>
          <a:srcRect/>
          <a:stretch>
            <a:fillRect/>
          </a:stretch>
        </p:blipFill>
        <p:spPr bwMode="auto">
          <a:xfrm>
            <a:off x="672735" y="5754886"/>
            <a:ext cx="1152525" cy="676275"/>
          </a:xfrm>
          <a:prstGeom prst="rect">
            <a:avLst/>
          </a:prstGeom>
          <a:noFill/>
          <a:ln w="9525">
            <a:noFill/>
            <a:miter lim="800000"/>
            <a:headEnd/>
            <a:tailEnd/>
          </a:ln>
        </p:spPr>
      </p:pic>
      <p:sp>
        <p:nvSpPr>
          <p:cNvPr id="5" name="Title 4"/>
          <p:cNvSpPr>
            <a:spLocks noGrp="1"/>
          </p:cNvSpPr>
          <p:nvPr>
            <p:ph type="title"/>
          </p:nvPr>
        </p:nvSpPr>
        <p:spPr>
          <a:xfrm>
            <a:off x="839788" y="457200"/>
            <a:ext cx="2015379" cy="1600200"/>
          </a:xfrm>
        </p:spPr>
        <p:txBody>
          <a:bodyPr/>
          <a:lstStyle/>
          <a:p>
            <a:r>
              <a:rPr lang="en-GB" b="1" dirty="0"/>
              <a:t>Preparing for Adulthood</a:t>
            </a:r>
          </a:p>
        </p:txBody>
      </p:sp>
      <p:pic>
        <p:nvPicPr>
          <p:cNvPr id="13" name="Picture Placeholder 12" descr="Personalise your apporach&#10;Develop a shared vision&#10;Improve post-16 options and support&#10;Raise aspirations&#10;Plan services together" title="Preparing for Adulthood"/>
          <p:cNvPicPr>
            <a:picLocks noGrp="1" noChangeAspect="1"/>
          </p:cNvPicPr>
          <p:nvPr>
            <p:ph type="pic" idx="1"/>
          </p:nvPr>
        </p:nvPicPr>
        <p:blipFill>
          <a:blip r:embed="rId4">
            <a:extLst>
              <a:ext uri="{28A0092B-C50C-407E-A947-70E740481C1C}">
                <a14:useLocalDpi xmlns:a14="http://schemas.microsoft.com/office/drawing/2010/main" val="0"/>
              </a:ext>
            </a:extLst>
          </a:blip>
          <a:srcRect t="674" b="674"/>
          <a:stretch>
            <a:fillRect/>
          </a:stretch>
        </p:blipFill>
        <p:spPr>
          <a:xfrm>
            <a:off x="3079750" y="987425"/>
            <a:ext cx="8275638" cy="4873625"/>
          </a:xfrm>
        </p:spPr>
      </p:pic>
    </p:spTree>
    <p:extLst>
      <p:ext uri="{BB962C8B-B14F-4D97-AF65-F5344CB8AC3E}">
        <p14:creationId xmlns:p14="http://schemas.microsoft.com/office/powerpoint/2010/main" val="3745059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1797"/>
            <a:ext cx="10972800" cy="1143000"/>
          </a:xfrm>
        </p:spPr>
        <p:txBody>
          <a:bodyPr>
            <a:normAutofit/>
          </a:bodyPr>
          <a:lstStyle/>
          <a:p>
            <a:r>
              <a:rPr lang="en-GB" sz="4800" b="1" dirty="0"/>
              <a:t>VI Education: ‘Dual access model’</a:t>
            </a:r>
          </a:p>
        </p:txBody>
      </p:sp>
      <p:sp>
        <p:nvSpPr>
          <p:cNvPr id="11" name="Content Placeholder 10"/>
          <p:cNvSpPr>
            <a:spLocks noGrp="1"/>
          </p:cNvSpPr>
          <p:nvPr>
            <p:ph idx="1"/>
          </p:nvPr>
        </p:nvSpPr>
        <p:spPr>
          <a:xfrm>
            <a:off x="609600" y="4930815"/>
            <a:ext cx="10972800" cy="1391967"/>
          </a:xfrm>
        </p:spPr>
        <p:txBody>
          <a:bodyPr>
            <a:normAutofit fontScale="47500" lnSpcReduction="20000"/>
          </a:bodyPr>
          <a:lstStyle/>
          <a:p>
            <a:pPr marL="0" indent="0">
              <a:buNone/>
            </a:pPr>
            <a:r>
              <a:rPr lang="en-GB" sz="3500" dirty="0"/>
              <a:t>Source: Welsh Government ‘rapid evidence assessment’ and ‘guide’</a:t>
            </a:r>
          </a:p>
          <a:p>
            <a:r>
              <a:rPr lang="en-GB" dirty="0"/>
              <a:t>Douglas, G. and McLinden, M. (2019). </a:t>
            </a:r>
            <a:r>
              <a:rPr lang="en-GB" i="1" dirty="0"/>
              <a:t>Support for children and young people with vision impairment in educational settings.</a:t>
            </a:r>
            <a:r>
              <a:rPr lang="en-GB" dirty="0"/>
              <a:t> Cardiff: Welsh Government. </a:t>
            </a:r>
            <a:r>
              <a:rPr lang="en-GB" dirty="0">
                <a:hlinkClick r:id="rId3"/>
              </a:rPr>
              <a:t>Available here</a:t>
            </a:r>
            <a:endParaRPr lang="en-GB" dirty="0"/>
          </a:p>
          <a:p>
            <a:r>
              <a:rPr lang="en-GB" dirty="0"/>
              <a:t>Douglas, G., McLinden, M., Ellis, E., Hewett, R., Wooten, A., Ware, J., &amp; Williams, L. (2019). </a:t>
            </a:r>
            <a:r>
              <a:rPr lang="en-GB" i="1" dirty="0"/>
              <a:t>A Rapid Evidence Assessment of the effectiveness of </a:t>
            </a:r>
            <a:r>
              <a:rPr lang="en-GB" i="1" dirty="0" err="1"/>
              <a:t>edcational</a:t>
            </a:r>
            <a:r>
              <a:rPr lang="en-GB" i="1" dirty="0"/>
              <a:t> interventions to support children and young people with vision impairment</a:t>
            </a:r>
            <a:r>
              <a:rPr lang="en-GB" dirty="0"/>
              <a:t>. Cardiff: Welsh Government, GSR report number 39/2019. </a:t>
            </a:r>
            <a:r>
              <a:rPr lang="en-GB" dirty="0">
                <a:hlinkClick r:id="rId4"/>
              </a:rPr>
              <a:t>Available here.</a:t>
            </a:r>
            <a:br>
              <a:rPr lang="en-GB" dirty="0"/>
            </a:br>
            <a:endParaRPr lang="en-GB" dirty="0"/>
          </a:p>
          <a:p>
            <a:pPr marL="0" indent="0">
              <a:buNone/>
            </a:pPr>
            <a:endParaRPr lang="en-GB" dirty="0"/>
          </a:p>
        </p:txBody>
      </p:sp>
      <p:pic>
        <p:nvPicPr>
          <p:cNvPr id="3" name="Picture 2" descr="Key principles:&#10;Equal access to education&#10;Developing personal agency&#10;&#10;'Access to learning'&#10;'Learning to access'" title="Dual access mod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3488" y="1843088"/>
            <a:ext cx="9272782" cy="3024326"/>
          </a:xfrm>
          <a:prstGeom prst="rect">
            <a:avLst/>
          </a:prstGeom>
        </p:spPr>
      </p:pic>
    </p:spTree>
    <p:extLst>
      <p:ext uri="{BB962C8B-B14F-4D97-AF65-F5344CB8AC3E}">
        <p14:creationId xmlns:p14="http://schemas.microsoft.com/office/powerpoint/2010/main" val="2765991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Dual access model</a:t>
            </a:r>
          </a:p>
        </p:txBody>
      </p:sp>
      <p:sp>
        <p:nvSpPr>
          <p:cNvPr id="3" name="Content Placeholder 2"/>
          <p:cNvSpPr>
            <a:spLocks noGrp="1"/>
          </p:cNvSpPr>
          <p:nvPr>
            <p:ph idx="1"/>
          </p:nvPr>
        </p:nvSpPr>
        <p:spPr>
          <a:xfrm>
            <a:off x="609600" y="1412776"/>
            <a:ext cx="10972800" cy="4525963"/>
          </a:xfrm>
        </p:spPr>
        <p:txBody>
          <a:bodyPr>
            <a:normAutofit fontScale="77500" lnSpcReduction="20000"/>
          </a:bodyPr>
          <a:lstStyle/>
          <a:p>
            <a:r>
              <a:rPr lang="en-GB" sz="3200" dirty="0"/>
              <a:t>Access to learning</a:t>
            </a:r>
          </a:p>
          <a:p>
            <a:pPr lvl="1">
              <a:buFont typeface="Calibri" panose="020F0502020204030204" pitchFamily="34" charset="0"/>
              <a:buChar char="̶"/>
            </a:pPr>
            <a:r>
              <a:rPr lang="en-GB" sz="2700" b="1" dirty="0"/>
              <a:t>Universal</a:t>
            </a:r>
            <a:r>
              <a:rPr lang="en-GB" sz="2700" dirty="0"/>
              <a:t> or ’inclusive’ teaching (accessible and modified materials, environmental audits and adjustments, peer and staff awareness training)</a:t>
            </a:r>
          </a:p>
          <a:p>
            <a:r>
              <a:rPr lang="en-GB" sz="3200" dirty="0"/>
              <a:t>Learning to access</a:t>
            </a:r>
          </a:p>
          <a:p>
            <a:pPr lvl="1">
              <a:buFont typeface="Calibri" panose="020F0502020204030204" pitchFamily="34" charset="0"/>
              <a:buChar char="̶"/>
            </a:pPr>
            <a:r>
              <a:rPr lang="en-GB" sz="2700" dirty="0"/>
              <a:t>Concepts of independence and ‘</a:t>
            </a:r>
            <a:r>
              <a:rPr lang="en-GB" sz="2700" b="1" dirty="0"/>
              <a:t>specialist</a:t>
            </a:r>
            <a:r>
              <a:rPr lang="en-GB" sz="2700" dirty="0"/>
              <a:t>’ teaching (mobility, living skills, technology), additional curricula</a:t>
            </a:r>
            <a:endParaRPr lang="en-GB" sz="3200" dirty="0"/>
          </a:p>
          <a:p>
            <a:endParaRPr lang="en-GB" sz="3200" dirty="0"/>
          </a:p>
          <a:p>
            <a:r>
              <a:rPr lang="en-GB" sz="3200" dirty="0"/>
              <a:t>And this defines how to conceptualise:</a:t>
            </a:r>
          </a:p>
          <a:p>
            <a:pPr lvl="1">
              <a:buFont typeface="Calibri" panose="020F0502020204030204" pitchFamily="34" charset="0"/>
              <a:buChar char="–"/>
            </a:pPr>
            <a:r>
              <a:rPr lang="en-GB" sz="2700" dirty="0"/>
              <a:t>advice, intervention, school and service policy, university provision, employment strategies.  </a:t>
            </a:r>
          </a:p>
          <a:p>
            <a:pPr lvl="1">
              <a:buFont typeface="Calibri" panose="020F0502020204030204" pitchFamily="34" charset="0"/>
              <a:buChar char="–"/>
            </a:pPr>
            <a:r>
              <a:rPr lang="en-GB" sz="2700" dirty="0"/>
              <a:t>recommendations for IEP, EHCP, statement, etc.; or reasonable adjustment plan, APR, etc.</a:t>
            </a:r>
          </a:p>
          <a:p>
            <a:endParaRPr lang="en-GB" sz="3200" dirty="0"/>
          </a:p>
          <a:p>
            <a:r>
              <a:rPr lang="en-GB" sz="3200" dirty="0"/>
              <a:t>Helps us define what inclusion looks like. </a:t>
            </a:r>
          </a:p>
          <a:p>
            <a:r>
              <a:rPr lang="en-GB" sz="3200" dirty="0"/>
              <a:t>Helps us define </a:t>
            </a:r>
            <a:r>
              <a:rPr lang="en-GB" sz="3200" b="1" dirty="0"/>
              <a:t>‘what matters’</a:t>
            </a:r>
          </a:p>
          <a:p>
            <a:pPr lvl="1">
              <a:buFont typeface="Calibri" panose="020F0502020204030204" pitchFamily="34" charset="0"/>
              <a:buChar char="̶"/>
            </a:pPr>
            <a:endParaRPr lang="en-GB" sz="2700" dirty="0"/>
          </a:p>
        </p:txBody>
      </p:sp>
      <p:pic>
        <p:nvPicPr>
          <p:cNvPr id="4" name="Picture 8" descr="Uni of B"/>
          <p:cNvPicPr>
            <a:picLocks noChangeAspect="1" noChangeArrowheads="1"/>
          </p:cNvPicPr>
          <p:nvPr/>
        </p:nvPicPr>
        <p:blipFill>
          <a:blip r:embed="rId3"/>
          <a:srcRect/>
          <a:stretch>
            <a:fillRect/>
          </a:stretch>
        </p:blipFill>
        <p:spPr bwMode="auto">
          <a:xfrm>
            <a:off x="9528015" y="6005015"/>
            <a:ext cx="1852535" cy="437159"/>
          </a:xfrm>
          <a:prstGeom prst="rect">
            <a:avLst/>
          </a:prstGeom>
          <a:noFill/>
          <a:ln w="9525">
            <a:noFill/>
            <a:miter lim="800000"/>
            <a:headEnd/>
            <a:tailEnd/>
          </a:ln>
        </p:spPr>
      </p:pic>
    </p:spTree>
    <p:extLst>
      <p:ext uri="{BB962C8B-B14F-4D97-AF65-F5344CB8AC3E}">
        <p14:creationId xmlns:p14="http://schemas.microsoft.com/office/powerpoint/2010/main" val="1495373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title="Arrow pointing to right"/>
          <p:cNvCxnSpPr/>
          <p:nvPr/>
        </p:nvCxnSpPr>
        <p:spPr>
          <a:xfrm>
            <a:off x="1583499" y="620688"/>
            <a:ext cx="8839200" cy="0"/>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1103445" y="692696"/>
            <a:ext cx="9793088" cy="553997"/>
          </a:xfrm>
          <a:prstGeom prst="rect">
            <a:avLst/>
          </a:prstGeom>
          <a:noFill/>
          <a:effectLst>
            <a:outerShdw blurRad="50800" dist="50800" dir="5400000" algn="ctr" rotWithShape="0">
              <a:srgbClr val="000000">
                <a:alpha val="0"/>
              </a:srgbClr>
            </a:outerShdw>
          </a:effectLst>
        </p:spPr>
        <p:txBody>
          <a:bodyPr wrap="square" lIns="121917" tIns="60958" rIns="121917" bIns="60958" rtlCol="0">
            <a:spAutoFit/>
          </a:bodyPr>
          <a:lstStyle/>
          <a:p>
            <a:pPr algn="ctr"/>
            <a:r>
              <a:rPr lang="en-GB" sz="2800" b="1" dirty="0"/>
              <a:t>Child’s age / developmental level (Time)</a:t>
            </a:r>
          </a:p>
        </p:txBody>
      </p:sp>
      <p:cxnSp>
        <p:nvCxnSpPr>
          <p:cNvPr id="20" name="Straight Arrow Connector 19" title="Arrow pointing to right"/>
          <p:cNvCxnSpPr/>
          <p:nvPr/>
        </p:nvCxnSpPr>
        <p:spPr>
          <a:xfrm>
            <a:off x="1583499" y="5087432"/>
            <a:ext cx="8839200" cy="0"/>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1679512" y="5160003"/>
            <a:ext cx="8671513" cy="553997"/>
          </a:xfrm>
          <a:prstGeom prst="rect">
            <a:avLst/>
          </a:prstGeom>
          <a:noFill/>
        </p:spPr>
        <p:txBody>
          <a:bodyPr wrap="square" lIns="121917" tIns="60958" rIns="121917" bIns="60958" rtlCol="0">
            <a:spAutoFit/>
          </a:bodyPr>
          <a:lstStyle/>
          <a:p>
            <a:pPr algn="ctr"/>
            <a:r>
              <a:rPr lang="en-GB" sz="2800" b="1" dirty="0"/>
              <a:t>Increased development of independence</a:t>
            </a:r>
          </a:p>
        </p:txBody>
      </p:sp>
      <p:grpSp>
        <p:nvGrpSpPr>
          <p:cNvPr id="6" name="Group 5" descr="Diagram shows that the amount of teaching 'learning to access' should increase over time, and the amount of providing 'access to learning' should decrease." title="Providing 'Access to Learning' and Teaching 'Learning to Access'"/>
          <p:cNvGrpSpPr/>
          <p:nvPr/>
        </p:nvGrpSpPr>
        <p:grpSpPr>
          <a:xfrm>
            <a:off x="1879886" y="1940545"/>
            <a:ext cx="8152553" cy="2670175"/>
            <a:chOff x="1409913" y="1838944"/>
            <a:chExt cx="6114415" cy="2670175"/>
          </a:xfrm>
          <a:solidFill>
            <a:schemeClr val="accent3">
              <a:lumMod val="40000"/>
              <a:lumOff val="60000"/>
            </a:schemeClr>
          </a:solidFill>
        </p:grpSpPr>
        <p:sp>
          <p:nvSpPr>
            <p:cNvPr id="29" name="Freeform 28"/>
            <p:cNvSpPr/>
            <p:nvPr/>
          </p:nvSpPr>
          <p:spPr>
            <a:xfrm rot="10800000">
              <a:off x="1409913" y="1838944"/>
              <a:ext cx="6114415" cy="2670175"/>
            </a:xfrm>
            <a:custGeom>
              <a:avLst/>
              <a:gdLst>
                <a:gd name="connsiteX0" fmla="*/ 0 w 6114699"/>
                <a:gd name="connsiteY0" fmla="*/ 0 h 2670273"/>
                <a:gd name="connsiteX1" fmla="*/ 6114699 w 6114699"/>
                <a:gd name="connsiteY1" fmla="*/ 5610 h 2670273"/>
                <a:gd name="connsiteX2" fmla="*/ 6114699 w 6114699"/>
                <a:gd name="connsiteY2" fmla="*/ 375858 h 2670273"/>
                <a:gd name="connsiteX3" fmla="*/ 0 w 6114699"/>
                <a:gd name="connsiteY3" fmla="*/ 2670273 h 2670273"/>
                <a:gd name="connsiteX4" fmla="*/ 0 w 6114699"/>
                <a:gd name="connsiteY4" fmla="*/ 0 h 2670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4699" h="2670273">
                  <a:moveTo>
                    <a:pt x="0" y="0"/>
                  </a:moveTo>
                  <a:lnTo>
                    <a:pt x="6114699" y="5610"/>
                  </a:lnTo>
                  <a:lnTo>
                    <a:pt x="6114699" y="375858"/>
                  </a:lnTo>
                  <a:lnTo>
                    <a:pt x="0" y="2670273"/>
                  </a:lnTo>
                  <a:lnTo>
                    <a:pt x="0" y="0"/>
                  </a:lnTo>
                  <a:close/>
                </a:path>
              </a:pathLst>
            </a:custGeom>
            <a:grpFill/>
            <a:ln w="38100">
              <a:solidFill>
                <a:schemeClr val="tx1"/>
              </a:solidFill>
            </a:ln>
            <a:effectLst>
              <a:outerShdw blurRad="50800" dist="38100" dir="5400000" algn="t" rotWithShape="0">
                <a:prstClr val="black">
                  <a:alpha val="40000"/>
                </a:prstClr>
              </a:outerShdw>
            </a:effectLst>
            <a:scene3d>
              <a:camera prst="orthographicFront"/>
              <a:lightRig rig="threePt" dir="t">
                <a:rot lat="0" lon="0" rev="1200000"/>
              </a:lightRig>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dirty="0"/>
            </a:p>
          </p:txBody>
        </p:sp>
        <p:sp>
          <p:nvSpPr>
            <p:cNvPr id="32" name="TextBox 9"/>
            <p:cNvSpPr txBox="1"/>
            <p:nvPr/>
          </p:nvSpPr>
          <p:spPr>
            <a:xfrm>
              <a:off x="4139952" y="3188214"/>
              <a:ext cx="3275296" cy="707886"/>
            </a:xfrm>
            <a:prstGeom prst="rect">
              <a:avLst/>
            </a:prstGeom>
            <a:noFill/>
            <a:ln w="38100">
              <a:noFill/>
            </a:ln>
          </p:spPr>
          <p:txBody>
            <a:bodyPr wrap="square" rtlCol="0">
              <a:spAutoFit/>
            </a:bodyPr>
            <a:lstStyle/>
            <a:p>
              <a:pPr algn="ctr"/>
              <a:r>
                <a:rPr lang="en-GB" sz="2000" b="1" dirty="0">
                  <a:solidFill>
                    <a:srgbClr val="000000"/>
                  </a:solidFill>
                  <a:latin typeface="Verdana"/>
                  <a:ea typeface="Times New Roman"/>
                </a:rPr>
                <a:t>Teaching </a:t>
              </a:r>
            </a:p>
            <a:p>
              <a:pPr algn="ctr"/>
              <a:r>
                <a:rPr lang="en-GB" sz="2000" b="1" dirty="0">
                  <a:solidFill>
                    <a:srgbClr val="000000"/>
                  </a:solidFill>
                  <a:latin typeface="Verdana"/>
                  <a:ea typeface="Times New Roman"/>
                </a:rPr>
                <a:t>‘Learning to Access’</a:t>
              </a:r>
              <a:endParaRPr lang="en-GB" dirty="0">
                <a:solidFill>
                  <a:srgbClr val="000000"/>
                </a:solidFill>
                <a:latin typeface="Times New Roman"/>
                <a:ea typeface="Times New Roman"/>
              </a:endParaRPr>
            </a:p>
          </p:txBody>
        </p:sp>
      </p:grpSp>
      <p:grpSp>
        <p:nvGrpSpPr>
          <p:cNvPr id="23" name="Group 22" title="Providing 'Access to Learning', Teaching 'Learning to Access'"/>
          <p:cNvGrpSpPr/>
          <p:nvPr/>
        </p:nvGrpSpPr>
        <p:grpSpPr>
          <a:xfrm>
            <a:off x="1879885" y="1375666"/>
            <a:ext cx="8152553" cy="2670175"/>
            <a:chOff x="0" y="0"/>
            <a:chExt cx="6114415" cy="2670175"/>
          </a:xfrm>
          <a:solidFill>
            <a:srgbClr val="FFCCCC"/>
          </a:solidFill>
        </p:grpSpPr>
        <p:sp>
          <p:nvSpPr>
            <p:cNvPr id="25" name="Freeform 24"/>
            <p:cNvSpPr/>
            <p:nvPr/>
          </p:nvSpPr>
          <p:spPr>
            <a:xfrm>
              <a:off x="0" y="0"/>
              <a:ext cx="6114415" cy="2670175"/>
            </a:xfrm>
            <a:custGeom>
              <a:avLst/>
              <a:gdLst>
                <a:gd name="connsiteX0" fmla="*/ 0 w 6114699"/>
                <a:gd name="connsiteY0" fmla="*/ 0 h 2670273"/>
                <a:gd name="connsiteX1" fmla="*/ 6114699 w 6114699"/>
                <a:gd name="connsiteY1" fmla="*/ 5610 h 2670273"/>
                <a:gd name="connsiteX2" fmla="*/ 6114699 w 6114699"/>
                <a:gd name="connsiteY2" fmla="*/ 375858 h 2670273"/>
                <a:gd name="connsiteX3" fmla="*/ 0 w 6114699"/>
                <a:gd name="connsiteY3" fmla="*/ 2670273 h 2670273"/>
                <a:gd name="connsiteX4" fmla="*/ 0 w 6114699"/>
                <a:gd name="connsiteY4" fmla="*/ 0 h 2670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4699" h="2670273">
                  <a:moveTo>
                    <a:pt x="0" y="0"/>
                  </a:moveTo>
                  <a:lnTo>
                    <a:pt x="6114699" y="5610"/>
                  </a:lnTo>
                  <a:lnTo>
                    <a:pt x="6114699" y="375858"/>
                  </a:lnTo>
                  <a:lnTo>
                    <a:pt x="0" y="2670273"/>
                  </a:lnTo>
                  <a:lnTo>
                    <a:pt x="0" y="0"/>
                  </a:lnTo>
                  <a:close/>
                </a:path>
              </a:pathLst>
            </a:custGeom>
            <a:grpFill/>
            <a:ln w="38100">
              <a:solidFill>
                <a:schemeClr val="tx1"/>
              </a:solidFill>
            </a:ln>
            <a:effectLst>
              <a:outerShdw blurRad="50800" dist="38100" dir="5400000" algn="t" rotWithShape="0">
                <a:prstClr val="black">
                  <a:alpha val="40000"/>
                </a:prstClr>
              </a:outerShdw>
            </a:effectLst>
            <a:scene3d>
              <a:camera prst="orthographicFront"/>
              <a:lightRig rig="threePt" dir="t">
                <a:rot lat="0" lon="0" rev="1200000"/>
              </a:lightRig>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a:p>
          </p:txBody>
        </p:sp>
        <p:sp>
          <p:nvSpPr>
            <p:cNvPr id="27" name="TextBox 9"/>
            <p:cNvSpPr txBox="1"/>
            <p:nvPr/>
          </p:nvSpPr>
          <p:spPr>
            <a:xfrm>
              <a:off x="246832" y="469161"/>
              <a:ext cx="3059272" cy="707886"/>
            </a:xfrm>
            <a:prstGeom prst="rect">
              <a:avLst/>
            </a:prstGeom>
            <a:noFill/>
            <a:ln w="38100">
              <a:noFill/>
            </a:ln>
          </p:spPr>
          <p:txBody>
            <a:bodyPr wrap="square" rtlCol="0">
              <a:spAutoFit/>
            </a:bodyPr>
            <a:lstStyle/>
            <a:p>
              <a:pPr algn="ctr"/>
              <a:r>
                <a:rPr lang="en-GB" sz="2000" b="1" dirty="0">
                  <a:solidFill>
                    <a:srgbClr val="000000"/>
                  </a:solidFill>
                  <a:latin typeface="Verdana"/>
                  <a:ea typeface="Times New Roman"/>
                </a:rPr>
                <a:t>Providing </a:t>
              </a:r>
            </a:p>
            <a:p>
              <a:pPr algn="ctr"/>
              <a:r>
                <a:rPr lang="en-GB" sz="2000" b="1" dirty="0">
                  <a:solidFill>
                    <a:srgbClr val="000000"/>
                  </a:solidFill>
                  <a:latin typeface="Verdana"/>
                  <a:ea typeface="Times New Roman"/>
                </a:rPr>
                <a:t>‘Access to Learning’</a:t>
              </a:r>
              <a:endParaRPr lang="en-GB" dirty="0">
                <a:solidFill>
                  <a:srgbClr val="000000"/>
                </a:solidFill>
                <a:latin typeface="Times New Roman"/>
                <a:ea typeface="Times New Roman"/>
              </a:endParaRPr>
            </a:p>
          </p:txBody>
        </p:sp>
      </p:grpSp>
      <p:grpSp>
        <p:nvGrpSpPr>
          <p:cNvPr id="10" name="Group 9" title="Providing 'Access to Learning', Teaching 'Learning to Access'"/>
          <p:cNvGrpSpPr/>
          <p:nvPr/>
        </p:nvGrpSpPr>
        <p:grpSpPr>
          <a:xfrm>
            <a:off x="2824235" y="1787707"/>
            <a:ext cx="6077737" cy="2483348"/>
            <a:chOff x="2824235" y="1787707"/>
            <a:chExt cx="6077737" cy="2483348"/>
          </a:xfrm>
        </p:grpSpPr>
        <p:cxnSp>
          <p:nvCxnSpPr>
            <p:cNvPr id="3" name="Straight Arrow Connector 2"/>
            <p:cNvCxnSpPr/>
            <p:nvPr/>
          </p:nvCxnSpPr>
          <p:spPr>
            <a:xfrm>
              <a:off x="2824235" y="3437678"/>
              <a:ext cx="405114" cy="833377"/>
            </a:xfrm>
            <a:prstGeom prst="straightConnector1">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948908" y="3096714"/>
              <a:ext cx="405114" cy="833377"/>
            </a:xfrm>
            <a:prstGeom prst="straightConnector1">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080099" y="2780199"/>
              <a:ext cx="405114" cy="833377"/>
            </a:xfrm>
            <a:prstGeom prst="straightConnector1">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226291" y="2468009"/>
              <a:ext cx="405114" cy="833377"/>
            </a:xfrm>
            <a:prstGeom prst="straightConnector1">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350964" y="2127045"/>
              <a:ext cx="405114" cy="833377"/>
            </a:xfrm>
            <a:prstGeom prst="straightConnector1">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496858" y="1787707"/>
              <a:ext cx="405114" cy="833377"/>
            </a:xfrm>
            <a:prstGeom prst="straightConnector1">
              <a:avLst/>
            </a:prstGeom>
            <a:ln w="571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06265" y="5714000"/>
            <a:ext cx="10515600" cy="1325563"/>
          </a:xfrm>
          <a:effectLst>
            <a:outerShdw blurRad="50800" dist="50800" dir="5400000" algn="ctr" rotWithShape="0">
              <a:srgbClr val="000000">
                <a:alpha val="0"/>
              </a:srgbClr>
            </a:outerShdw>
          </a:effectLst>
        </p:spPr>
        <p:txBody>
          <a:bodyPr/>
          <a:lstStyle/>
          <a:p>
            <a:r>
              <a:rPr lang="en-GB" dirty="0">
                <a:solidFill>
                  <a:schemeClr val="bg1"/>
                </a:solidFill>
              </a:rPr>
              <a:t>Access to Learning-Learning to Access</a:t>
            </a:r>
          </a:p>
        </p:txBody>
      </p:sp>
    </p:spTree>
    <p:extLst>
      <p:ext uri="{BB962C8B-B14F-4D97-AF65-F5344CB8AC3E}">
        <p14:creationId xmlns:p14="http://schemas.microsoft.com/office/powerpoint/2010/main" val="91485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5246</TotalTime>
  <Words>2514</Words>
  <Application>Microsoft Macintosh PowerPoint</Application>
  <PresentationFormat>Widescreen</PresentationFormat>
  <Paragraphs>274</Paragraphs>
  <Slides>35</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Times New Roman</vt:lpstr>
      <vt:lpstr>Verdana</vt:lpstr>
      <vt:lpstr>Office Theme</vt:lpstr>
      <vt:lpstr>Lost in Transition? The post-school experiences of young people with vision impairment</vt:lpstr>
      <vt:lpstr>Vision Impairment Centre for Teaching and Research (VICTAR)</vt:lpstr>
      <vt:lpstr>Overview</vt:lpstr>
      <vt:lpstr>1. Current context, and where we are coming from</vt:lpstr>
      <vt:lpstr>Starting point</vt:lpstr>
      <vt:lpstr>Preparing for Adulthood</vt:lpstr>
      <vt:lpstr>VI Education: ‘Dual access model’</vt:lpstr>
      <vt:lpstr>Dual access model</vt:lpstr>
      <vt:lpstr>Access to Learning-Learning to Access</vt:lpstr>
      <vt:lpstr>Access to learning – Learning to access</vt:lpstr>
      <vt:lpstr>The challenge for the research:</vt:lpstr>
      <vt:lpstr>2. What does the evidence say?</vt:lpstr>
      <vt:lpstr>Aims of the Longitudinal Transitions Study</vt:lpstr>
      <vt:lpstr>Introduction to the participants</vt:lpstr>
      <vt:lpstr>Research design</vt:lpstr>
      <vt:lpstr>Destinations after GCSEs</vt:lpstr>
      <vt:lpstr>Destinations after GCSEs</vt:lpstr>
      <vt:lpstr>Higher Education</vt:lpstr>
      <vt:lpstr>Studying in Higher Education: “Jamie”</vt:lpstr>
      <vt:lpstr>Higher Education</vt:lpstr>
      <vt:lpstr>Entering the labour market</vt:lpstr>
      <vt:lpstr>Searching for employment: “May”</vt:lpstr>
      <vt:lpstr>Experiences of searching for jobs</vt:lpstr>
      <vt:lpstr>Becoming long-term NEET: “Eva”</vt:lpstr>
      <vt:lpstr>Accessing support once NEET</vt:lpstr>
      <vt:lpstr>What helps improve transition outcomes?</vt:lpstr>
      <vt:lpstr>Advocating: “Stephen”</vt:lpstr>
      <vt:lpstr>3. What can we do about it?  </vt:lpstr>
      <vt:lpstr>‘Lost in Transition’ report</vt:lpstr>
      <vt:lpstr>Challenges faced</vt:lpstr>
      <vt:lpstr>Resources</vt:lpstr>
      <vt:lpstr>Resources</vt:lpstr>
      <vt:lpstr>Education often works – and when it does… it’s transformative:</vt:lpstr>
      <vt:lpstr>Contact details</vt:lpstr>
      <vt:lpstr>Acknowledgements</vt:lpstr>
    </vt:vector>
  </TitlesOfParts>
  <Company>DfE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CHOWDRY, Nikki</dc:creator>
  <cp:lastModifiedBy>Microsoft Office User</cp:lastModifiedBy>
  <cp:revision>165</cp:revision>
  <cp:lastPrinted>2017-03-06T18:29:31Z</cp:lastPrinted>
  <dcterms:created xsi:type="dcterms:W3CDTF">2017-01-27T17:38:19Z</dcterms:created>
  <dcterms:modified xsi:type="dcterms:W3CDTF">2021-06-21T13:09:11Z</dcterms:modified>
</cp:coreProperties>
</file>