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2" r:id="rId5"/>
    <p:sldId id="263" r:id="rId6"/>
    <p:sldId id="264" r:id="rId7"/>
    <p:sldId id="265" r:id="rId8"/>
    <p:sldId id="266" r:id="rId9"/>
    <p:sldId id="267" r:id="rId10"/>
    <p:sldId id="268" r:id="rId11"/>
    <p:sldId id="269" r:id="rId12"/>
    <p:sldId id="280" r:id="rId13"/>
    <p:sldId id="270" r:id="rId14"/>
    <p:sldId id="271" r:id="rId15"/>
    <p:sldId id="272" r:id="rId16"/>
    <p:sldId id="273" r:id="rId17"/>
    <p:sldId id="274" r:id="rId18"/>
    <p:sldId id="275" r:id="rId19"/>
    <p:sldId id="276" r:id="rId20"/>
    <p:sldId id="277" r:id="rId21"/>
    <p:sldId id="279" r:id="rId22"/>
    <p:sldId id="261"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40" autoAdjust="0"/>
    <p:restoredTop sz="94660"/>
  </p:normalViewPr>
  <p:slideViewPr>
    <p:cSldViewPr snapToGrid="0">
      <p:cViewPr>
        <p:scale>
          <a:sx n="50" d="100"/>
          <a:sy n="50" d="100"/>
        </p:scale>
        <p:origin x="1896" y="5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22B3243-B6AA-4901-B371-E3EE895EC7A9}"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US"/>
        </a:p>
      </dgm:t>
    </dgm:pt>
    <dgm:pt modelId="{EA71D6BE-F6DA-41D5-BE69-292319250C69}">
      <dgm:prSet phldrT="[Text]"/>
      <dgm:spPr/>
      <dgm:t>
        <a:bodyPr/>
        <a:lstStyle/>
        <a:p>
          <a:r>
            <a:rPr lang="en-US" dirty="0"/>
            <a:t>Redesign services </a:t>
          </a:r>
        </a:p>
      </dgm:t>
    </dgm:pt>
    <dgm:pt modelId="{AF1A46C1-4B8A-4746-8F21-F33856D558B3}" type="parTrans" cxnId="{745078A2-DA60-4315-BD7C-F4F6F31DC9E9}">
      <dgm:prSet/>
      <dgm:spPr/>
      <dgm:t>
        <a:bodyPr/>
        <a:lstStyle/>
        <a:p>
          <a:endParaRPr lang="en-US"/>
        </a:p>
      </dgm:t>
    </dgm:pt>
    <dgm:pt modelId="{041357C1-7CD1-4EDD-B056-91100614E0C2}" type="sibTrans" cxnId="{745078A2-DA60-4315-BD7C-F4F6F31DC9E9}">
      <dgm:prSet/>
      <dgm:spPr/>
      <dgm:t>
        <a:bodyPr/>
        <a:lstStyle/>
        <a:p>
          <a:endParaRPr lang="en-US"/>
        </a:p>
      </dgm:t>
    </dgm:pt>
    <dgm:pt modelId="{EB7B227B-88A1-4FAF-89B7-B893607C3380}">
      <dgm:prSet phldrT="[Text]"/>
      <dgm:spPr/>
      <dgm:t>
        <a:bodyPr/>
        <a:lstStyle/>
        <a:p>
          <a:r>
            <a:rPr lang="en-US" dirty="0"/>
            <a:t>Improve governance </a:t>
          </a:r>
        </a:p>
      </dgm:t>
    </dgm:pt>
    <dgm:pt modelId="{316D51E6-316C-41A5-953D-D1F5523CE85D}" type="parTrans" cxnId="{BF31FD4A-DD63-40EC-B81F-AA5FC0E27117}">
      <dgm:prSet/>
      <dgm:spPr/>
      <dgm:t>
        <a:bodyPr/>
        <a:lstStyle/>
        <a:p>
          <a:endParaRPr lang="en-US"/>
        </a:p>
      </dgm:t>
    </dgm:pt>
    <dgm:pt modelId="{BA59336E-EB3B-4B95-B0DB-9926654C69F6}" type="sibTrans" cxnId="{BF31FD4A-DD63-40EC-B81F-AA5FC0E27117}">
      <dgm:prSet/>
      <dgm:spPr/>
      <dgm:t>
        <a:bodyPr/>
        <a:lstStyle/>
        <a:p>
          <a:endParaRPr lang="en-US"/>
        </a:p>
      </dgm:t>
    </dgm:pt>
    <dgm:pt modelId="{18FDFF10-A062-4D03-9D6E-2393445F1D4E}">
      <dgm:prSet phldrT="[Text]"/>
      <dgm:spPr/>
      <dgm:t>
        <a:bodyPr/>
        <a:lstStyle/>
        <a:p>
          <a:r>
            <a:rPr lang="en-US" dirty="0"/>
            <a:t>Reduce transaction costs </a:t>
          </a:r>
        </a:p>
      </dgm:t>
    </dgm:pt>
    <dgm:pt modelId="{BD1E8DAF-6C78-43DA-8816-A1305DCFE7C0}" type="parTrans" cxnId="{002712CD-9C75-458C-A5E1-993970A61F3A}">
      <dgm:prSet/>
      <dgm:spPr/>
      <dgm:t>
        <a:bodyPr/>
        <a:lstStyle/>
        <a:p>
          <a:endParaRPr lang="en-US"/>
        </a:p>
      </dgm:t>
    </dgm:pt>
    <dgm:pt modelId="{AC89F839-B4B0-44A1-AAE3-34F47E6DDFEC}" type="sibTrans" cxnId="{002712CD-9C75-458C-A5E1-993970A61F3A}">
      <dgm:prSet/>
      <dgm:spPr/>
      <dgm:t>
        <a:bodyPr/>
        <a:lstStyle/>
        <a:p>
          <a:endParaRPr lang="en-US"/>
        </a:p>
      </dgm:t>
    </dgm:pt>
    <dgm:pt modelId="{005050DE-4EF3-494F-AE7E-705FE5E20AE5}">
      <dgm:prSet/>
      <dgm:spPr/>
      <dgm:t>
        <a:bodyPr/>
        <a:lstStyle/>
        <a:p>
          <a:r>
            <a:rPr lang="en-US" dirty="0"/>
            <a:t>Efficient clinical pathways </a:t>
          </a:r>
        </a:p>
      </dgm:t>
    </dgm:pt>
    <dgm:pt modelId="{F6130C54-5F08-483C-A3DB-A05D35B29A5F}" type="parTrans" cxnId="{A609E8AF-F7D0-48CD-B9A3-E346F4615046}">
      <dgm:prSet/>
      <dgm:spPr/>
      <dgm:t>
        <a:bodyPr/>
        <a:lstStyle/>
        <a:p>
          <a:endParaRPr lang="en-US"/>
        </a:p>
      </dgm:t>
    </dgm:pt>
    <dgm:pt modelId="{E3739862-67A3-4AA5-B0B5-70F1878D8261}" type="sibTrans" cxnId="{A609E8AF-F7D0-48CD-B9A3-E346F4615046}">
      <dgm:prSet/>
      <dgm:spPr/>
      <dgm:t>
        <a:bodyPr/>
        <a:lstStyle/>
        <a:p>
          <a:endParaRPr lang="en-US"/>
        </a:p>
      </dgm:t>
    </dgm:pt>
    <dgm:pt modelId="{FD84ACB5-2E72-4182-87BF-198BC23E036C}">
      <dgm:prSet/>
      <dgm:spPr/>
      <dgm:t>
        <a:bodyPr/>
        <a:lstStyle/>
        <a:p>
          <a:r>
            <a:rPr lang="en-US" dirty="0"/>
            <a:t>Improve continuity of care for patients</a:t>
          </a:r>
        </a:p>
      </dgm:t>
    </dgm:pt>
    <dgm:pt modelId="{A4C41B3A-7B1F-4903-8171-0B803AD31740}" type="parTrans" cxnId="{4EEA9FBB-49D3-4A9F-8873-AA571AD07E90}">
      <dgm:prSet/>
      <dgm:spPr/>
      <dgm:t>
        <a:bodyPr/>
        <a:lstStyle/>
        <a:p>
          <a:endParaRPr lang="en-US"/>
        </a:p>
      </dgm:t>
    </dgm:pt>
    <dgm:pt modelId="{046B56D0-DB22-4C76-947F-A02E6F1787FB}" type="sibTrans" cxnId="{4EEA9FBB-49D3-4A9F-8873-AA571AD07E90}">
      <dgm:prSet/>
      <dgm:spPr/>
      <dgm:t>
        <a:bodyPr/>
        <a:lstStyle/>
        <a:p>
          <a:endParaRPr lang="en-US"/>
        </a:p>
      </dgm:t>
    </dgm:pt>
    <dgm:pt modelId="{49ED6A4E-7E77-42FF-9667-0BCEF74B4FAC}" type="pres">
      <dgm:prSet presAssocID="{E22B3243-B6AA-4901-B371-E3EE895EC7A9}" presName="Name0" presStyleCnt="0">
        <dgm:presLayoutVars>
          <dgm:dir/>
          <dgm:resizeHandles val="exact"/>
        </dgm:presLayoutVars>
      </dgm:prSet>
      <dgm:spPr/>
      <dgm:t>
        <a:bodyPr/>
        <a:lstStyle/>
        <a:p>
          <a:endParaRPr lang="en-US"/>
        </a:p>
      </dgm:t>
    </dgm:pt>
    <dgm:pt modelId="{C5B83316-CB4D-471D-9A88-510C4BF2C54E}" type="pres">
      <dgm:prSet presAssocID="{EA71D6BE-F6DA-41D5-BE69-292319250C69}" presName="node" presStyleLbl="node1" presStyleIdx="0" presStyleCnt="5">
        <dgm:presLayoutVars>
          <dgm:bulletEnabled val="1"/>
        </dgm:presLayoutVars>
      </dgm:prSet>
      <dgm:spPr/>
      <dgm:t>
        <a:bodyPr/>
        <a:lstStyle/>
        <a:p>
          <a:endParaRPr lang="en-US"/>
        </a:p>
      </dgm:t>
    </dgm:pt>
    <dgm:pt modelId="{4B0A899E-27C5-4BD4-8BF1-067181DFD679}" type="pres">
      <dgm:prSet presAssocID="{041357C1-7CD1-4EDD-B056-91100614E0C2}" presName="sibTrans" presStyleLbl="sibTrans2D1" presStyleIdx="0" presStyleCnt="4"/>
      <dgm:spPr/>
      <dgm:t>
        <a:bodyPr/>
        <a:lstStyle/>
        <a:p>
          <a:endParaRPr lang="en-US"/>
        </a:p>
      </dgm:t>
    </dgm:pt>
    <dgm:pt modelId="{634E0646-6FC4-475A-9DA3-3A2E3D6BBB2F}" type="pres">
      <dgm:prSet presAssocID="{041357C1-7CD1-4EDD-B056-91100614E0C2}" presName="connectorText" presStyleLbl="sibTrans2D1" presStyleIdx="0" presStyleCnt="4"/>
      <dgm:spPr/>
      <dgm:t>
        <a:bodyPr/>
        <a:lstStyle/>
        <a:p>
          <a:endParaRPr lang="en-US"/>
        </a:p>
      </dgm:t>
    </dgm:pt>
    <dgm:pt modelId="{AFD4658A-CC34-45FC-853D-671E4D47B3E4}" type="pres">
      <dgm:prSet presAssocID="{EB7B227B-88A1-4FAF-89B7-B893607C3380}" presName="node" presStyleLbl="node1" presStyleIdx="1" presStyleCnt="5">
        <dgm:presLayoutVars>
          <dgm:bulletEnabled val="1"/>
        </dgm:presLayoutVars>
      </dgm:prSet>
      <dgm:spPr/>
      <dgm:t>
        <a:bodyPr/>
        <a:lstStyle/>
        <a:p>
          <a:endParaRPr lang="en-US"/>
        </a:p>
      </dgm:t>
    </dgm:pt>
    <dgm:pt modelId="{BFA596F3-3165-4BC4-AC4B-6298BC2DCC92}" type="pres">
      <dgm:prSet presAssocID="{BA59336E-EB3B-4B95-B0DB-9926654C69F6}" presName="sibTrans" presStyleLbl="sibTrans2D1" presStyleIdx="1" presStyleCnt="4"/>
      <dgm:spPr/>
      <dgm:t>
        <a:bodyPr/>
        <a:lstStyle/>
        <a:p>
          <a:endParaRPr lang="en-US"/>
        </a:p>
      </dgm:t>
    </dgm:pt>
    <dgm:pt modelId="{B4D1670A-C466-4796-BA3A-200FCBE94A63}" type="pres">
      <dgm:prSet presAssocID="{BA59336E-EB3B-4B95-B0DB-9926654C69F6}" presName="connectorText" presStyleLbl="sibTrans2D1" presStyleIdx="1" presStyleCnt="4"/>
      <dgm:spPr/>
      <dgm:t>
        <a:bodyPr/>
        <a:lstStyle/>
        <a:p>
          <a:endParaRPr lang="en-US"/>
        </a:p>
      </dgm:t>
    </dgm:pt>
    <dgm:pt modelId="{08F2F6D2-8348-4ACA-A48B-703D26B86781}" type="pres">
      <dgm:prSet presAssocID="{18FDFF10-A062-4D03-9D6E-2393445F1D4E}" presName="node" presStyleLbl="node1" presStyleIdx="2" presStyleCnt="5">
        <dgm:presLayoutVars>
          <dgm:bulletEnabled val="1"/>
        </dgm:presLayoutVars>
      </dgm:prSet>
      <dgm:spPr/>
      <dgm:t>
        <a:bodyPr/>
        <a:lstStyle/>
        <a:p>
          <a:endParaRPr lang="en-US"/>
        </a:p>
      </dgm:t>
    </dgm:pt>
    <dgm:pt modelId="{6F591F51-04B9-4513-AD44-9444FE58AC2B}" type="pres">
      <dgm:prSet presAssocID="{AC89F839-B4B0-44A1-AAE3-34F47E6DDFEC}" presName="sibTrans" presStyleLbl="sibTrans2D1" presStyleIdx="2" presStyleCnt="4"/>
      <dgm:spPr/>
      <dgm:t>
        <a:bodyPr/>
        <a:lstStyle/>
        <a:p>
          <a:endParaRPr lang="en-US"/>
        </a:p>
      </dgm:t>
    </dgm:pt>
    <dgm:pt modelId="{173FD2CE-F942-45E8-83BF-CFBB3E1DA9ED}" type="pres">
      <dgm:prSet presAssocID="{AC89F839-B4B0-44A1-AAE3-34F47E6DDFEC}" presName="connectorText" presStyleLbl="sibTrans2D1" presStyleIdx="2" presStyleCnt="4"/>
      <dgm:spPr/>
      <dgm:t>
        <a:bodyPr/>
        <a:lstStyle/>
        <a:p>
          <a:endParaRPr lang="en-US"/>
        </a:p>
      </dgm:t>
    </dgm:pt>
    <dgm:pt modelId="{E6F541EC-15BA-475A-AC58-4EF68AC3B251}" type="pres">
      <dgm:prSet presAssocID="{005050DE-4EF3-494F-AE7E-705FE5E20AE5}" presName="node" presStyleLbl="node1" presStyleIdx="3" presStyleCnt="5">
        <dgm:presLayoutVars>
          <dgm:bulletEnabled val="1"/>
        </dgm:presLayoutVars>
      </dgm:prSet>
      <dgm:spPr/>
      <dgm:t>
        <a:bodyPr/>
        <a:lstStyle/>
        <a:p>
          <a:endParaRPr lang="en-US"/>
        </a:p>
      </dgm:t>
    </dgm:pt>
    <dgm:pt modelId="{DD2095C9-0AE7-428D-9409-3849A453E8D5}" type="pres">
      <dgm:prSet presAssocID="{E3739862-67A3-4AA5-B0B5-70F1878D8261}" presName="sibTrans" presStyleLbl="sibTrans2D1" presStyleIdx="3" presStyleCnt="4"/>
      <dgm:spPr/>
      <dgm:t>
        <a:bodyPr/>
        <a:lstStyle/>
        <a:p>
          <a:endParaRPr lang="en-US"/>
        </a:p>
      </dgm:t>
    </dgm:pt>
    <dgm:pt modelId="{CEDB24A1-8997-41F6-BEB7-710E4DDF875C}" type="pres">
      <dgm:prSet presAssocID="{E3739862-67A3-4AA5-B0B5-70F1878D8261}" presName="connectorText" presStyleLbl="sibTrans2D1" presStyleIdx="3" presStyleCnt="4"/>
      <dgm:spPr/>
      <dgm:t>
        <a:bodyPr/>
        <a:lstStyle/>
        <a:p>
          <a:endParaRPr lang="en-US"/>
        </a:p>
      </dgm:t>
    </dgm:pt>
    <dgm:pt modelId="{43DAED05-EF44-4642-BF0C-D7EAF940A277}" type="pres">
      <dgm:prSet presAssocID="{FD84ACB5-2E72-4182-87BF-198BC23E036C}" presName="node" presStyleLbl="node1" presStyleIdx="4" presStyleCnt="5">
        <dgm:presLayoutVars>
          <dgm:bulletEnabled val="1"/>
        </dgm:presLayoutVars>
      </dgm:prSet>
      <dgm:spPr/>
      <dgm:t>
        <a:bodyPr/>
        <a:lstStyle/>
        <a:p>
          <a:endParaRPr lang="en-US"/>
        </a:p>
      </dgm:t>
    </dgm:pt>
  </dgm:ptLst>
  <dgm:cxnLst>
    <dgm:cxn modelId="{745078A2-DA60-4315-BD7C-F4F6F31DC9E9}" srcId="{E22B3243-B6AA-4901-B371-E3EE895EC7A9}" destId="{EA71D6BE-F6DA-41D5-BE69-292319250C69}" srcOrd="0" destOrd="0" parTransId="{AF1A46C1-4B8A-4746-8F21-F33856D558B3}" sibTransId="{041357C1-7CD1-4EDD-B056-91100614E0C2}"/>
    <dgm:cxn modelId="{34079503-11B8-4DAC-8BBF-F7B2EDC8F620}" type="presOf" srcId="{AC89F839-B4B0-44A1-AAE3-34F47E6DDFEC}" destId="{6F591F51-04B9-4513-AD44-9444FE58AC2B}" srcOrd="0" destOrd="0" presId="urn:microsoft.com/office/officeart/2005/8/layout/process1"/>
    <dgm:cxn modelId="{AD1C3B97-A738-44C2-89BC-C312C67E1999}" type="presOf" srcId="{AC89F839-B4B0-44A1-AAE3-34F47E6DDFEC}" destId="{173FD2CE-F942-45E8-83BF-CFBB3E1DA9ED}" srcOrd="1" destOrd="0" presId="urn:microsoft.com/office/officeart/2005/8/layout/process1"/>
    <dgm:cxn modelId="{4EEA9FBB-49D3-4A9F-8873-AA571AD07E90}" srcId="{E22B3243-B6AA-4901-B371-E3EE895EC7A9}" destId="{FD84ACB5-2E72-4182-87BF-198BC23E036C}" srcOrd="4" destOrd="0" parTransId="{A4C41B3A-7B1F-4903-8171-0B803AD31740}" sibTransId="{046B56D0-DB22-4C76-947F-A02E6F1787FB}"/>
    <dgm:cxn modelId="{A609E8AF-F7D0-48CD-B9A3-E346F4615046}" srcId="{E22B3243-B6AA-4901-B371-E3EE895EC7A9}" destId="{005050DE-4EF3-494F-AE7E-705FE5E20AE5}" srcOrd="3" destOrd="0" parTransId="{F6130C54-5F08-483C-A3DB-A05D35B29A5F}" sibTransId="{E3739862-67A3-4AA5-B0B5-70F1878D8261}"/>
    <dgm:cxn modelId="{03062325-F52D-4FED-BE41-5843D76761EB}" type="presOf" srcId="{041357C1-7CD1-4EDD-B056-91100614E0C2}" destId="{4B0A899E-27C5-4BD4-8BF1-067181DFD679}" srcOrd="0" destOrd="0" presId="urn:microsoft.com/office/officeart/2005/8/layout/process1"/>
    <dgm:cxn modelId="{EB1293B1-D775-418E-86EE-9560A50E1769}" type="presOf" srcId="{EA71D6BE-F6DA-41D5-BE69-292319250C69}" destId="{C5B83316-CB4D-471D-9A88-510C4BF2C54E}" srcOrd="0" destOrd="0" presId="urn:microsoft.com/office/officeart/2005/8/layout/process1"/>
    <dgm:cxn modelId="{E65562FA-EDA3-4C8E-B52C-33E51635F71F}" type="presOf" srcId="{BA59336E-EB3B-4B95-B0DB-9926654C69F6}" destId="{B4D1670A-C466-4796-BA3A-200FCBE94A63}" srcOrd="1" destOrd="0" presId="urn:microsoft.com/office/officeart/2005/8/layout/process1"/>
    <dgm:cxn modelId="{ABB9EC56-4EC4-4161-B90E-23558A653C70}" type="presOf" srcId="{18FDFF10-A062-4D03-9D6E-2393445F1D4E}" destId="{08F2F6D2-8348-4ACA-A48B-703D26B86781}" srcOrd="0" destOrd="0" presId="urn:microsoft.com/office/officeart/2005/8/layout/process1"/>
    <dgm:cxn modelId="{AC2C3552-2F85-40E0-97AB-14EC580F394D}" type="presOf" srcId="{FD84ACB5-2E72-4182-87BF-198BC23E036C}" destId="{43DAED05-EF44-4642-BF0C-D7EAF940A277}" srcOrd="0" destOrd="0" presId="urn:microsoft.com/office/officeart/2005/8/layout/process1"/>
    <dgm:cxn modelId="{C8CFBAB3-8C02-4A5F-B16C-ABC5287A1A79}" type="presOf" srcId="{BA59336E-EB3B-4B95-B0DB-9926654C69F6}" destId="{BFA596F3-3165-4BC4-AC4B-6298BC2DCC92}" srcOrd="0" destOrd="0" presId="urn:microsoft.com/office/officeart/2005/8/layout/process1"/>
    <dgm:cxn modelId="{002712CD-9C75-458C-A5E1-993970A61F3A}" srcId="{E22B3243-B6AA-4901-B371-E3EE895EC7A9}" destId="{18FDFF10-A062-4D03-9D6E-2393445F1D4E}" srcOrd="2" destOrd="0" parTransId="{BD1E8DAF-6C78-43DA-8816-A1305DCFE7C0}" sibTransId="{AC89F839-B4B0-44A1-AAE3-34F47E6DDFEC}"/>
    <dgm:cxn modelId="{E106F8BE-6217-44E5-91D5-D0ED45C5CE3A}" type="presOf" srcId="{005050DE-4EF3-494F-AE7E-705FE5E20AE5}" destId="{E6F541EC-15BA-475A-AC58-4EF68AC3B251}" srcOrd="0" destOrd="0" presId="urn:microsoft.com/office/officeart/2005/8/layout/process1"/>
    <dgm:cxn modelId="{0EA87DBE-CF9D-4ADE-980B-CA6569D06F23}" type="presOf" srcId="{041357C1-7CD1-4EDD-B056-91100614E0C2}" destId="{634E0646-6FC4-475A-9DA3-3A2E3D6BBB2F}" srcOrd="1" destOrd="0" presId="urn:microsoft.com/office/officeart/2005/8/layout/process1"/>
    <dgm:cxn modelId="{1316E273-2228-437F-9378-7347CE5C47C7}" type="presOf" srcId="{E22B3243-B6AA-4901-B371-E3EE895EC7A9}" destId="{49ED6A4E-7E77-42FF-9667-0BCEF74B4FAC}" srcOrd="0" destOrd="0" presId="urn:microsoft.com/office/officeart/2005/8/layout/process1"/>
    <dgm:cxn modelId="{22763FAA-B5F2-4D27-BF64-4E9E8C8B86BA}" type="presOf" srcId="{EB7B227B-88A1-4FAF-89B7-B893607C3380}" destId="{AFD4658A-CC34-45FC-853D-671E4D47B3E4}" srcOrd="0" destOrd="0" presId="urn:microsoft.com/office/officeart/2005/8/layout/process1"/>
    <dgm:cxn modelId="{E29D046B-F598-448F-A277-78A46153015A}" type="presOf" srcId="{E3739862-67A3-4AA5-B0B5-70F1878D8261}" destId="{CEDB24A1-8997-41F6-BEB7-710E4DDF875C}" srcOrd="1" destOrd="0" presId="urn:microsoft.com/office/officeart/2005/8/layout/process1"/>
    <dgm:cxn modelId="{4AA15114-FE41-4E81-AF04-EF5E5007B311}" type="presOf" srcId="{E3739862-67A3-4AA5-B0B5-70F1878D8261}" destId="{DD2095C9-0AE7-428D-9409-3849A453E8D5}" srcOrd="0" destOrd="0" presId="urn:microsoft.com/office/officeart/2005/8/layout/process1"/>
    <dgm:cxn modelId="{BF31FD4A-DD63-40EC-B81F-AA5FC0E27117}" srcId="{E22B3243-B6AA-4901-B371-E3EE895EC7A9}" destId="{EB7B227B-88A1-4FAF-89B7-B893607C3380}" srcOrd="1" destOrd="0" parTransId="{316D51E6-316C-41A5-953D-D1F5523CE85D}" sibTransId="{BA59336E-EB3B-4B95-B0DB-9926654C69F6}"/>
    <dgm:cxn modelId="{7EE2D88D-ADC3-41D9-812D-71A01BE04070}" type="presParOf" srcId="{49ED6A4E-7E77-42FF-9667-0BCEF74B4FAC}" destId="{C5B83316-CB4D-471D-9A88-510C4BF2C54E}" srcOrd="0" destOrd="0" presId="urn:microsoft.com/office/officeart/2005/8/layout/process1"/>
    <dgm:cxn modelId="{5FA3E040-B96E-4363-9782-FEA3296AE28F}" type="presParOf" srcId="{49ED6A4E-7E77-42FF-9667-0BCEF74B4FAC}" destId="{4B0A899E-27C5-4BD4-8BF1-067181DFD679}" srcOrd="1" destOrd="0" presId="urn:microsoft.com/office/officeart/2005/8/layout/process1"/>
    <dgm:cxn modelId="{5548FEF9-7466-415C-A384-8C698C9AFE4C}" type="presParOf" srcId="{4B0A899E-27C5-4BD4-8BF1-067181DFD679}" destId="{634E0646-6FC4-475A-9DA3-3A2E3D6BBB2F}" srcOrd="0" destOrd="0" presId="urn:microsoft.com/office/officeart/2005/8/layout/process1"/>
    <dgm:cxn modelId="{9538C9F9-09CC-4AA5-8603-6FDD054AA9CC}" type="presParOf" srcId="{49ED6A4E-7E77-42FF-9667-0BCEF74B4FAC}" destId="{AFD4658A-CC34-45FC-853D-671E4D47B3E4}" srcOrd="2" destOrd="0" presId="urn:microsoft.com/office/officeart/2005/8/layout/process1"/>
    <dgm:cxn modelId="{5F6E8267-3288-4CF6-A8CD-CD946EE678F5}" type="presParOf" srcId="{49ED6A4E-7E77-42FF-9667-0BCEF74B4FAC}" destId="{BFA596F3-3165-4BC4-AC4B-6298BC2DCC92}" srcOrd="3" destOrd="0" presId="urn:microsoft.com/office/officeart/2005/8/layout/process1"/>
    <dgm:cxn modelId="{EA6492C5-EF66-4E04-96CE-8DA199165C74}" type="presParOf" srcId="{BFA596F3-3165-4BC4-AC4B-6298BC2DCC92}" destId="{B4D1670A-C466-4796-BA3A-200FCBE94A63}" srcOrd="0" destOrd="0" presId="urn:microsoft.com/office/officeart/2005/8/layout/process1"/>
    <dgm:cxn modelId="{04791047-5B07-40C3-A7F1-BEAE0C174958}" type="presParOf" srcId="{49ED6A4E-7E77-42FF-9667-0BCEF74B4FAC}" destId="{08F2F6D2-8348-4ACA-A48B-703D26B86781}" srcOrd="4" destOrd="0" presId="urn:microsoft.com/office/officeart/2005/8/layout/process1"/>
    <dgm:cxn modelId="{27BA3B88-0883-4D54-9E38-6FB73AC5FF11}" type="presParOf" srcId="{49ED6A4E-7E77-42FF-9667-0BCEF74B4FAC}" destId="{6F591F51-04B9-4513-AD44-9444FE58AC2B}" srcOrd="5" destOrd="0" presId="urn:microsoft.com/office/officeart/2005/8/layout/process1"/>
    <dgm:cxn modelId="{117DE81A-B2F8-4AB9-ADC2-12E975182AC5}" type="presParOf" srcId="{6F591F51-04B9-4513-AD44-9444FE58AC2B}" destId="{173FD2CE-F942-45E8-83BF-CFBB3E1DA9ED}" srcOrd="0" destOrd="0" presId="urn:microsoft.com/office/officeart/2005/8/layout/process1"/>
    <dgm:cxn modelId="{C9B64CA0-827A-4E5D-84BD-60B1BFA5756B}" type="presParOf" srcId="{49ED6A4E-7E77-42FF-9667-0BCEF74B4FAC}" destId="{E6F541EC-15BA-475A-AC58-4EF68AC3B251}" srcOrd="6" destOrd="0" presId="urn:microsoft.com/office/officeart/2005/8/layout/process1"/>
    <dgm:cxn modelId="{5F74C373-FCB0-4633-8B3F-E770CB4818C7}" type="presParOf" srcId="{49ED6A4E-7E77-42FF-9667-0BCEF74B4FAC}" destId="{DD2095C9-0AE7-428D-9409-3849A453E8D5}" srcOrd="7" destOrd="0" presId="urn:microsoft.com/office/officeart/2005/8/layout/process1"/>
    <dgm:cxn modelId="{E9548459-0DE6-44F6-8E68-917E23B89F23}" type="presParOf" srcId="{DD2095C9-0AE7-428D-9409-3849A453E8D5}" destId="{CEDB24A1-8997-41F6-BEB7-710E4DDF875C}" srcOrd="0" destOrd="0" presId="urn:microsoft.com/office/officeart/2005/8/layout/process1"/>
    <dgm:cxn modelId="{8B5B0310-1424-4B5A-9A94-B23014C37425}" type="presParOf" srcId="{49ED6A4E-7E77-42FF-9667-0BCEF74B4FAC}" destId="{43DAED05-EF44-4642-BF0C-D7EAF940A277}" srcOrd="8"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7591039-9837-4BD3-B49D-87FB27D7896E}"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n-US"/>
        </a:p>
      </dgm:t>
    </dgm:pt>
    <dgm:pt modelId="{7127A353-FD45-4DA1-B421-D5B5303D9F34}">
      <dgm:prSet phldrT="[Text]"/>
      <dgm:spPr/>
      <dgm:t>
        <a:bodyPr/>
        <a:lstStyle/>
        <a:p>
          <a:r>
            <a:rPr lang="en-US" dirty="0"/>
            <a:t>Examples </a:t>
          </a:r>
        </a:p>
      </dgm:t>
    </dgm:pt>
    <dgm:pt modelId="{C2F39382-7F3B-44D8-B521-9482CDF1A3E7}" type="parTrans" cxnId="{CB1E103F-772B-4396-95F0-DCDAC16CFCD0}">
      <dgm:prSet/>
      <dgm:spPr/>
      <dgm:t>
        <a:bodyPr/>
        <a:lstStyle/>
        <a:p>
          <a:endParaRPr lang="en-US"/>
        </a:p>
      </dgm:t>
    </dgm:pt>
    <dgm:pt modelId="{F7F5D347-DA1B-4CD2-A94C-8976ADCD2C84}" type="sibTrans" cxnId="{CB1E103F-772B-4396-95F0-DCDAC16CFCD0}">
      <dgm:prSet/>
      <dgm:spPr/>
      <dgm:t>
        <a:bodyPr/>
        <a:lstStyle/>
        <a:p>
          <a:endParaRPr lang="en-US"/>
        </a:p>
      </dgm:t>
    </dgm:pt>
    <dgm:pt modelId="{9FD288FB-FC13-4B34-8715-BA006AC672C9}">
      <dgm:prSet phldrT="[Text]"/>
      <dgm:spPr/>
      <dgm:t>
        <a:bodyPr/>
        <a:lstStyle/>
        <a:p>
          <a:pPr algn="ctr"/>
          <a:r>
            <a:rPr lang="en-US" dirty="0" err="1"/>
            <a:t>Southwark</a:t>
          </a:r>
          <a:r>
            <a:rPr lang="en-US" dirty="0"/>
            <a:t> and Lambeth Integrated Care (SLIC)</a:t>
          </a:r>
        </a:p>
      </dgm:t>
    </dgm:pt>
    <dgm:pt modelId="{A0CCBF86-E08D-49D5-8DC8-705B24120FFF}" type="parTrans" cxnId="{D2CFEDC5-DAA6-488F-9D19-E8121A04554D}">
      <dgm:prSet/>
      <dgm:spPr/>
      <dgm:t>
        <a:bodyPr/>
        <a:lstStyle/>
        <a:p>
          <a:endParaRPr lang="en-US"/>
        </a:p>
      </dgm:t>
    </dgm:pt>
    <dgm:pt modelId="{77A95206-5AFD-4C45-85AB-480D2BC10CAE}" type="sibTrans" cxnId="{D2CFEDC5-DAA6-488F-9D19-E8121A04554D}">
      <dgm:prSet/>
      <dgm:spPr/>
      <dgm:t>
        <a:bodyPr/>
        <a:lstStyle/>
        <a:p>
          <a:endParaRPr lang="en-US"/>
        </a:p>
      </dgm:t>
    </dgm:pt>
    <dgm:pt modelId="{B1FFDC33-4DAE-43A8-8C83-9325ED0D0827}">
      <dgm:prSet phldrT="[Text]"/>
      <dgm:spPr/>
      <dgm:t>
        <a:bodyPr/>
        <a:lstStyle/>
        <a:p>
          <a:r>
            <a:rPr lang="en-US" dirty="0" err="1"/>
            <a:t>Northumbria</a:t>
          </a:r>
          <a:r>
            <a:rPr lang="en-US" dirty="0"/>
            <a:t> Primary Care </a:t>
          </a:r>
        </a:p>
      </dgm:t>
    </dgm:pt>
    <dgm:pt modelId="{336A0C4B-9906-46B5-BDEF-F0F55AEBC3B6}" type="parTrans" cxnId="{A1B9FBBE-BA59-44F4-978D-61C057E1FF2C}">
      <dgm:prSet/>
      <dgm:spPr/>
      <dgm:t>
        <a:bodyPr/>
        <a:lstStyle/>
        <a:p>
          <a:endParaRPr lang="en-US"/>
        </a:p>
      </dgm:t>
    </dgm:pt>
    <dgm:pt modelId="{D93EEE67-EBA0-413C-9530-36E80FA5A3B6}" type="sibTrans" cxnId="{A1B9FBBE-BA59-44F4-978D-61C057E1FF2C}">
      <dgm:prSet/>
      <dgm:spPr/>
      <dgm:t>
        <a:bodyPr/>
        <a:lstStyle/>
        <a:p>
          <a:endParaRPr lang="en-US"/>
        </a:p>
      </dgm:t>
    </dgm:pt>
    <dgm:pt modelId="{6D1DE16F-3F3F-4E0E-A303-03A28645F255}">
      <dgm:prSet phldrT="[Text]"/>
      <dgm:spPr/>
      <dgm:t>
        <a:bodyPr/>
        <a:lstStyle/>
        <a:p>
          <a:r>
            <a:rPr lang="en-US" dirty="0"/>
            <a:t>The </a:t>
          </a:r>
          <a:r>
            <a:rPr lang="en-US" dirty="0" err="1"/>
            <a:t>Alzira</a:t>
          </a:r>
          <a:r>
            <a:rPr lang="en-US" dirty="0"/>
            <a:t> model </a:t>
          </a:r>
        </a:p>
      </dgm:t>
    </dgm:pt>
    <dgm:pt modelId="{C1C10CF1-9282-403F-A008-8BB3EA79D2AD}" type="parTrans" cxnId="{F19185DE-21AB-4E8C-9D20-D648F290DCA5}">
      <dgm:prSet/>
      <dgm:spPr/>
      <dgm:t>
        <a:bodyPr/>
        <a:lstStyle/>
        <a:p>
          <a:endParaRPr lang="en-US"/>
        </a:p>
      </dgm:t>
    </dgm:pt>
    <dgm:pt modelId="{F38B300C-834C-438F-A18C-BA0B96304B21}" type="sibTrans" cxnId="{F19185DE-21AB-4E8C-9D20-D648F290DCA5}">
      <dgm:prSet/>
      <dgm:spPr/>
      <dgm:t>
        <a:bodyPr/>
        <a:lstStyle/>
        <a:p>
          <a:endParaRPr lang="en-US"/>
        </a:p>
      </dgm:t>
    </dgm:pt>
    <dgm:pt modelId="{CA80351A-BA70-48BE-B28D-9721EE5DF909}">
      <dgm:prSet phldrT="[Text]"/>
      <dgm:spPr/>
      <dgm:t>
        <a:bodyPr/>
        <a:lstStyle/>
        <a:p>
          <a:r>
            <a:rPr lang="en-US" dirty="0"/>
            <a:t>The Kaiser Permanente Community Health </a:t>
          </a:r>
          <a:r>
            <a:rPr lang="en-US" dirty="0" smtClean="0"/>
            <a:t>Initiative </a:t>
          </a:r>
          <a:endParaRPr lang="en-US" dirty="0"/>
        </a:p>
      </dgm:t>
    </dgm:pt>
    <dgm:pt modelId="{149578B8-6B49-4D87-BE36-EF731A291158}" type="parTrans" cxnId="{233BD9FC-399E-46D8-B805-4B77BBD4490A}">
      <dgm:prSet/>
      <dgm:spPr/>
      <dgm:t>
        <a:bodyPr/>
        <a:lstStyle/>
        <a:p>
          <a:endParaRPr lang="en-US"/>
        </a:p>
      </dgm:t>
    </dgm:pt>
    <dgm:pt modelId="{3F8B3F48-4004-43F5-8665-50D9B8B6521C}" type="sibTrans" cxnId="{233BD9FC-399E-46D8-B805-4B77BBD4490A}">
      <dgm:prSet/>
      <dgm:spPr/>
      <dgm:t>
        <a:bodyPr/>
        <a:lstStyle/>
        <a:p>
          <a:endParaRPr lang="en-US"/>
        </a:p>
      </dgm:t>
    </dgm:pt>
    <dgm:pt modelId="{0AEAD28A-3628-45A8-B1DD-8CB71B2C2D41}" type="pres">
      <dgm:prSet presAssocID="{07591039-9837-4BD3-B49D-87FB27D7896E}" presName="diagram" presStyleCnt="0">
        <dgm:presLayoutVars>
          <dgm:chMax val="1"/>
          <dgm:dir/>
          <dgm:animLvl val="ctr"/>
          <dgm:resizeHandles val="exact"/>
        </dgm:presLayoutVars>
      </dgm:prSet>
      <dgm:spPr/>
      <dgm:t>
        <a:bodyPr/>
        <a:lstStyle/>
        <a:p>
          <a:endParaRPr lang="en-US"/>
        </a:p>
      </dgm:t>
    </dgm:pt>
    <dgm:pt modelId="{5D65575D-EC35-4C5B-B1F4-F20400685A6E}" type="pres">
      <dgm:prSet presAssocID="{07591039-9837-4BD3-B49D-87FB27D7896E}" presName="matrix" presStyleCnt="0"/>
      <dgm:spPr/>
    </dgm:pt>
    <dgm:pt modelId="{2FA2DFF7-6EF5-40DF-B33A-A9BF48FD4902}" type="pres">
      <dgm:prSet presAssocID="{07591039-9837-4BD3-B49D-87FB27D7896E}" presName="tile1" presStyleLbl="node1" presStyleIdx="0" presStyleCnt="4"/>
      <dgm:spPr/>
      <dgm:t>
        <a:bodyPr/>
        <a:lstStyle/>
        <a:p>
          <a:endParaRPr lang="en-US"/>
        </a:p>
      </dgm:t>
    </dgm:pt>
    <dgm:pt modelId="{23524080-EF34-4377-830E-0E58F288A392}" type="pres">
      <dgm:prSet presAssocID="{07591039-9837-4BD3-B49D-87FB27D7896E}" presName="tile1text" presStyleLbl="node1" presStyleIdx="0" presStyleCnt="4">
        <dgm:presLayoutVars>
          <dgm:chMax val="0"/>
          <dgm:chPref val="0"/>
          <dgm:bulletEnabled val="1"/>
        </dgm:presLayoutVars>
      </dgm:prSet>
      <dgm:spPr/>
      <dgm:t>
        <a:bodyPr/>
        <a:lstStyle/>
        <a:p>
          <a:endParaRPr lang="en-US"/>
        </a:p>
      </dgm:t>
    </dgm:pt>
    <dgm:pt modelId="{FEC050C2-7706-4EB2-BE85-5426FE3D8319}" type="pres">
      <dgm:prSet presAssocID="{07591039-9837-4BD3-B49D-87FB27D7896E}" presName="tile2" presStyleLbl="node1" presStyleIdx="1" presStyleCnt="4"/>
      <dgm:spPr/>
      <dgm:t>
        <a:bodyPr/>
        <a:lstStyle/>
        <a:p>
          <a:endParaRPr lang="en-US"/>
        </a:p>
      </dgm:t>
    </dgm:pt>
    <dgm:pt modelId="{309950E7-790F-49E7-A45A-55602AC2C172}" type="pres">
      <dgm:prSet presAssocID="{07591039-9837-4BD3-B49D-87FB27D7896E}" presName="tile2text" presStyleLbl="node1" presStyleIdx="1" presStyleCnt="4">
        <dgm:presLayoutVars>
          <dgm:chMax val="0"/>
          <dgm:chPref val="0"/>
          <dgm:bulletEnabled val="1"/>
        </dgm:presLayoutVars>
      </dgm:prSet>
      <dgm:spPr/>
      <dgm:t>
        <a:bodyPr/>
        <a:lstStyle/>
        <a:p>
          <a:endParaRPr lang="en-US"/>
        </a:p>
      </dgm:t>
    </dgm:pt>
    <dgm:pt modelId="{F8314C01-F4E3-41C1-B126-BAE03B4218F6}" type="pres">
      <dgm:prSet presAssocID="{07591039-9837-4BD3-B49D-87FB27D7896E}" presName="tile3" presStyleLbl="node1" presStyleIdx="2" presStyleCnt="4"/>
      <dgm:spPr/>
      <dgm:t>
        <a:bodyPr/>
        <a:lstStyle/>
        <a:p>
          <a:endParaRPr lang="en-US"/>
        </a:p>
      </dgm:t>
    </dgm:pt>
    <dgm:pt modelId="{4E843BAC-85C9-44F2-B02E-EB0D73A70875}" type="pres">
      <dgm:prSet presAssocID="{07591039-9837-4BD3-B49D-87FB27D7896E}" presName="tile3text" presStyleLbl="node1" presStyleIdx="2" presStyleCnt="4">
        <dgm:presLayoutVars>
          <dgm:chMax val="0"/>
          <dgm:chPref val="0"/>
          <dgm:bulletEnabled val="1"/>
        </dgm:presLayoutVars>
      </dgm:prSet>
      <dgm:spPr/>
      <dgm:t>
        <a:bodyPr/>
        <a:lstStyle/>
        <a:p>
          <a:endParaRPr lang="en-US"/>
        </a:p>
      </dgm:t>
    </dgm:pt>
    <dgm:pt modelId="{3C90F386-0449-4F84-B242-F2179E687A61}" type="pres">
      <dgm:prSet presAssocID="{07591039-9837-4BD3-B49D-87FB27D7896E}" presName="tile4" presStyleLbl="node1" presStyleIdx="3" presStyleCnt="4"/>
      <dgm:spPr/>
      <dgm:t>
        <a:bodyPr/>
        <a:lstStyle/>
        <a:p>
          <a:endParaRPr lang="en-US"/>
        </a:p>
      </dgm:t>
    </dgm:pt>
    <dgm:pt modelId="{CC48CC03-275A-40FC-8D4A-4BBBB8B78A88}" type="pres">
      <dgm:prSet presAssocID="{07591039-9837-4BD3-B49D-87FB27D7896E}" presName="tile4text" presStyleLbl="node1" presStyleIdx="3" presStyleCnt="4">
        <dgm:presLayoutVars>
          <dgm:chMax val="0"/>
          <dgm:chPref val="0"/>
          <dgm:bulletEnabled val="1"/>
        </dgm:presLayoutVars>
      </dgm:prSet>
      <dgm:spPr/>
      <dgm:t>
        <a:bodyPr/>
        <a:lstStyle/>
        <a:p>
          <a:endParaRPr lang="en-US"/>
        </a:p>
      </dgm:t>
    </dgm:pt>
    <dgm:pt modelId="{2E644927-AE39-4439-B916-5546FF9FEF9B}" type="pres">
      <dgm:prSet presAssocID="{07591039-9837-4BD3-B49D-87FB27D7896E}" presName="centerTile" presStyleLbl="fgShp" presStyleIdx="0" presStyleCnt="1">
        <dgm:presLayoutVars>
          <dgm:chMax val="0"/>
          <dgm:chPref val="0"/>
        </dgm:presLayoutVars>
      </dgm:prSet>
      <dgm:spPr/>
      <dgm:t>
        <a:bodyPr/>
        <a:lstStyle/>
        <a:p>
          <a:endParaRPr lang="en-US"/>
        </a:p>
      </dgm:t>
    </dgm:pt>
  </dgm:ptLst>
  <dgm:cxnLst>
    <dgm:cxn modelId="{9F21E430-449E-4C00-A23C-3E4ACB69F585}" type="presOf" srcId="{B1FFDC33-4DAE-43A8-8C83-9325ED0D0827}" destId="{FEC050C2-7706-4EB2-BE85-5426FE3D8319}" srcOrd="0" destOrd="0" presId="urn:microsoft.com/office/officeart/2005/8/layout/matrix1"/>
    <dgm:cxn modelId="{A1B9FBBE-BA59-44F4-978D-61C057E1FF2C}" srcId="{7127A353-FD45-4DA1-B421-D5B5303D9F34}" destId="{B1FFDC33-4DAE-43A8-8C83-9325ED0D0827}" srcOrd="1" destOrd="0" parTransId="{336A0C4B-9906-46B5-BDEF-F0F55AEBC3B6}" sibTransId="{D93EEE67-EBA0-413C-9530-36E80FA5A3B6}"/>
    <dgm:cxn modelId="{572A27B1-7E65-4B5A-9B9C-E1F465402294}" type="presOf" srcId="{9FD288FB-FC13-4B34-8715-BA006AC672C9}" destId="{2FA2DFF7-6EF5-40DF-B33A-A9BF48FD4902}" srcOrd="0" destOrd="0" presId="urn:microsoft.com/office/officeart/2005/8/layout/matrix1"/>
    <dgm:cxn modelId="{6FAC3294-5341-404F-B2A7-169E41C236FF}" type="presOf" srcId="{9FD288FB-FC13-4B34-8715-BA006AC672C9}" destId="{23524080-EF34-4377-830E-0E58F288A392}" srcOrd="1" destOrd="0" presId="urn:microsoft.com/office/officeart/2005/8/layout/matrix1"/>
    <dgm:cxn modelId="{6701B759-3FFC-4AE5-89A1-7DE14464CCE4}" type="presOf" srcId="{07591039-9837-4BD3-B49D-87FB27D7896E}" destId="{0AEAD28A-3628-45A8-B1DD-8CB71B2C2D41}" srcOrd="0" destOrd="0" presId="urn:microsoft.com/office/officeart/2005/8/layout/matrix1"/>
    <dgm:cxn modelId="{B2D4C707-7775-4671-9EF9-8F83E6BD0DB6}" type="presOf" srcId="{CA80351A-BA70-48BE-B28D-9721EE5DF909}" destId="{3C90F386-0449-4F84-B242-F2179E687A61}" srcOrd="0" destOrd="0" presId="urn:microsoft.com/office/officeart/2005/8/layout/matrix1"/>
    <dgm:cxn modelId="{D5E09C9C-D71D-415B-8A8F-666AD74C4A57}" type="presOf" srcId="{B1FFDC33-4DAE-43A8-8C83-9325ED0D0827}" destId="{309950E7-790F-49E7-A45A-55602AC2C172}" srcOrd="1" destOrd="0" presId="urn:microsoft.com/office/officeart/2005/8/layout/matrix1"/>
    <dgm:cxn modelId="{F19185DE-21AB-4E8C-9D20-D648F290DCA5}" srcId="{7127A353-FD45-4DA1-B421-D5B5303D9F34}" destId="{6D1DE16F-3F3F-4E0E-A303-03A28645F255}" srcOrd="2" destOrd="0" parTransId="{C1C10CF1-9282-403F-A008-8BB3EA79D2AD}" sibTransId="{F38B300C-834C-438F-A18C-BA0B96304B21}"/>
    <dgm:cxn modelId="{5A67B081-8A7B-49EC-9433-A1F02D87099F}" type="presOf" srcId="{6D1DE16F-3F3F-4E0E-A303-03A28645F255}" destId="{F8314C01-F4E3-41C1-B126-BAE03B4218F6}" srcOrd="0" destOrd="0" presId="urn:microsoft.com/office/officeart/2005/8/layout/matrix1"/>
    <dgm:cxn modelId="{D2CFEDC5-DAA6-488F-9D19-E8121A04554D}" srcId="{7127A353-FD45-4DA1-B421-D5B5303D9F34}" destId="{9FD288FB-FC13-4B34-8715-BA006AC672C9}" srcOrd="0" destOrd="0" parTransId="{A0CCBF86-E08D-49D5-8DC8-705B24120FFF}" sibTransId="{77A95206-5AFD-4C45-85AB-480D2BC10CAE}"/>
    <dgm:cxn modelId="{233BD9FC-399E-46D8-B805-4B77BBD4490A}" srcId="{7127A353-FD45-4DA1-B421-D5B5303D9F34}" destId="{CA80351A-BA70-48BE-B28D-9721EE5DF909}" srcOrd="3" destOrd="0" parTransId="{149578B8-6B49-4D87-BE36-EF731A291158}" sibTransId="{3F8B3F48-4004-43F5-8665-50D9B8B6521C}"/>
    <dgm:cxn modelId="{CB1E103F-772B-4396-95F0-DCDAC16CFCD0}" srcId="{07591039-9837-4BD3-B49D-87FB27D7896E}" destId="{7127A353-FD45-4DA1-B421-D5B5303D9F34}" srcOrd="0" destOrd="0" parTransId="{C2F39382-7F3B-44D8-B521-9482CDF1A3E7}" sibTransId="{F7F5D347-DA1B-4CD2-A94C-8976ADCD2C84}"/>
    <dgm:cxn modelId="{057BCB23-32E5-4B65-8BAE-A88816DD2D91}" type="presOf" srcId="{6D1DE16F-3F3F-4E0E-A303-03A28645F255}" destId="{4E843BAC-85C9-44F2-B02E-EB0D73A70875}" srcOrd="1" destOrd="0" presId="urn:microsoft.com/office/officeart/2005/8/layout/matrix1"/>
    <dgm:cxn modelId="{B422BD2D-484C-49AC-9FAE-3BF817968B18}" type="presOf" srcId="{7127A353-FD45-4DA1-B421-D5B5303D9F34}" destId="{2E644927-AE39-4439-B916-5546FF9FEF9B}" srcOrd="0" destOrd="0" presId="urn:microsoft.com/office/officeart/2005/8/layout/matrix1"/>
    <dgm:cxn modelId="{423C57F6-D1E7-467C-8B87-98B31108BEF6}" type="presOf" srcId="{CA80351A-BA70-48BE-B28D-9721EE5DF909}" destId="{CC48CC03-275A-40FC-8D4A-4BBBB8B78A88}" srcOrd="1" destOrd="0" presId="urn:microsoft.com/office/officeart/2005/8/layout/matrix1"/>
    <dgm:cxn modelId="{FEFDDD5A-1FC1-49DC-A2AA-1DCD25B17A83}" type="presParOf" srcId="{0AEAD28A-3628-45A8-B1DD-8CB71B2C2D41}" destId="{5D65575D-EC35-4C5B-B1F4-F20400685A6E}" srcOrd="0" destOrd="0" presId="urn:microsoft.com/office/officeart/2005/8/layout/matrix1"/>
    <dgm:cxn modelId="{67643792-ABA5-4FDB-8209-0DC198FB9C8B}" type="presParOf" srcId="{5D65575D-EC35-4C5B-B1F4-F20400685A6E}" destId="{2FA2DFF7-6EF5-40DF-B33A-A9BF48FD4902}" srcOrd="0" destOrd="0" presId="urn:microsoft.com/office/officeart/2005/8/layout/matrix1"/>
    <dgm:cxn modelId="{727EF96D-601A-4A0F-B867-F058C2A2B75E}" type="presParOf" srcId="{5D65575D-EC35-4C5B-B1F4-F20400685A6E}" destId="{23524080-EF34-4377-830E-0E58F288A392}" srcOrd="1" destOrd="0" presId="urn:microsoft.com/office/officeart/2005/8/layout/matrix1"/>
    <dgm:cxn modelId="{4340E3C7-49A0-4807-A38B-22D4618D4B89}" type="presParOf" srcId="{5D65575D-EC35-4C5B-B1F4-F20400685A6E}" destId="{FEC050C2-7706-4EB2-BE85-5426FE3D8319}" srcOrd="2" destOrd="0" presId="urn:microsoft.com/office/officeart/2005/8/layout/matrix1"/>
    <dgm:cxn modelId="{A07CF191-99DB-4E43-B649-F201E27FBFB5}" type="presParOf" srcId="{5D65575D-EC35-4C5B-B1F4-F20400685A6E}" destId="{309950E7-790F-49E7-A45A-55602AC2C172}" srcOrd="3" destOrd="0" presId="urn:microsoft.com/office/officeart/2005/8/layout/matrix1"/>
    <dgm:cxn modelId="{BBEC3F1A-A0EE-4B05-B009-ECC36E66EE34}" type="presParOf" srcId="{5D65575D-EC35-4C5B-B1F4-F20400685A6E}" destId="{F8314C01-F4E3-41C1-B126-BAE03B4218F6}" srcOrd="4" destOrd="0" presId="urn:microsoft.com/office/officeart/2005/8/layout/matrix1"/>
    <dgm:cxn modelId="{976919FA-E973-4FD8-9C42-2F9CF0EF418D}" type="presParOf" srcId="{5D65575D-EC35-4C5B-B1F4-F20400685A6E}" destId="{4E843BAC-85C9-44F2-B02E-EB0D73A70875}" srcOrd="5" destOrd="0" presId="urn:microsoft.com/office/officeart/2005/8/layout/matrix1"/>
    <dgm:cxn modelId="{6FEBC2FD-8582-4BA7-A720-7D91B5C9459D}" type="presParOf" srcId="{5D65575D-EC35-4C5B-B1F4-F20400685A6E}" destId="{3C90F386-0449-4F84-B242-F2179E687A61}" srcOrd="6" destOrd="0" presId="urn:microsoft.com/office/officeart/2005/8/layout/matrix1"/>
    <dgm:cxn modelId="{C5235795-A2BC-48EB-8632-99F260CA4019}" type="presParOf" srcId="{5D65575D-EC35-4C5B-B1F4-F20400685A6E}" destId="{CC48CC03-275A-40FC-8D4A-4BBBB8B78A88}" srcOrd="7" destOrd="0" presId="urn:microsoft.com/office/officeart/2005/8/layout/matrix1"/>
    <dgm:cxn modelId="{7CE8C57D-2714-45F8-AEDF-668B0C682F9E}" type="presParOf" srcId="{0AEAD28A-3628-45A8-B1DD-8CB71B2C2D41}" destId="{2E644927-AE39-4439-B916-5546FF9FEF9B}"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A451B64-90C7-410C-BB09-F8F09CBBA151}" type="doc">
      <dgm:prSet loTypeId="urn:microsoft.com/office/officeart/2005/8/layout/process4" loCatId="list" qsTypeId="urn:microsoft.com/office/officeart/2005/8/quickstyle/simple2" qsCatId="simple" csTypeId="urn:microsoft.com/office/officeart/2005/8/colors/accent1_2" csCatId="accent1" phldr="1"/>
      <dgm:spPr/>
      <dgm:t>
        <a:bodyPr/>
        <a:lstStyle/>
        <a:p>
          <a:endParaRPr lang="en-US"/>
        </a:p>
      </dgm:t>
    </dgm:pt>
    <dgm:pt modelId="{7694722A-4143-4F0D-8A21-0BAFE6E1DB3A}">
      <dgm:prSet phldrT="[Text]" custT="1"/>
      <dgm:spPr/>
      <dgm:t>
        <a:bodyPr/>
        <a:lstStyle/>
        <a:p>
          <a:r>
            <a:rPr lang="en-US" sz="2700" dirty="0"/>
            <a:t>Work Package 1</a:t>
          </a:r>
        </a:p>
      </dgm:t>
    </dgm:pt>
    <dgm:pt modelId="{91788857-56C9-43D2-BE8B-24023719D058}" type="parTrans" cxnId="{B501C221-9097-4166-978D-E3DC71892953}">
      <dgm:prSet/>
      <dgm:spPr/>
      <dgm:t>
        <a:bodyPr/>
        <a:lstStyle/>
        <a:p>
          <a:endParaRPr lang="en-US"/>
        </a:p>
      </dgm:t>
    </dgm:pt>
    <dgm:pt modelId="{B4D93E60-EEFE-4942-93FA-F32AE0BBE9F3}" type="sibTrans" cxnId="{B501C221-9097-4166-978D-E3DC71892953}">
      <dgm:prSet/>
      <dgm:spPr/>
      <dgm:t>
        <a:bodyPr/>
        <a:lstStyle/>
        <a:p>
          <a:endParaRPr lang="en-US"/>
        </a:p>
      </dgm:t>
    </dgm:pt>
    <dgm:pt modelId="{BFDEC0EC-B2E6-4B4B-896D-FFAC58466EA3}">
      <dgm:prSet phldrT="[Text]"/>
      <dgm:spPr/>
      <dgm:t>
        <a:bodyPr/>
        <a:lstStyle/>
        <a:p>
          <a:r>
            <a:rPr lang="en-US" dirty="0"/>
            <a:t>Rapid review of literature</a:t>
          </a:r>
        </a:p>
      </dgm:t>
    </dgm:pt>
    <dgm:pt modelId="{754F4C26-88B9-4A21-A333-CF2C1AA968B4}" type="parTrans" cxnId="{FC911F62-D40D-4A61-8C69-818B3A209985}">
      <dgm:prSet/>
      <dgm:spPr/>
      <dgm:t>
        <a:bodyPr/>
        <a:lstStyle/>
        <a:p>
          <a:endParaRPr lang="en-US"/>
        </a:p>
      </dgm:t>
    </dgm:pt>
    <dgm:pt modelId="{60838EC2-9521-4A89-8FB5-95391EB67887}" type="sibTrans" cxnId="{FC911F62-D40D-4A61-8C69-818B3A209985}">
      <dgm:prSet/>
      <dgm:spPr/>
      <dgm:t>
        <a:bodyPr/>
        <a:lstStyle/>
        <a:p>
          <a:endParaRPr lang="en-US"/>
        </a:p>
      </dgm:t>
    </dgm:pt>
    <dgm:pt modelId="{BCD7E410-6E7E-4716-B8B6-25E827E1530C}">
      <dgm:prSet phldrT="[Text]"/>
      <dgm:spPr/>
      <dgm:t>
        <a:bodyPr/>
        <a:lstStyle/>
        <a:p>
          <a:r>
            <a:rPr lang="en-US" dirty="0"/>
            <a:t>Telephone scoping interviews </a:t>
          </a:r>
        </a:p>
      </dgm:t>
    </dgm:pt>
    <dgm:pt modelId="{4B943C62-F0BA-4DB1-8000-BBD0E9CCD19D}" type="parTrans" cxnId="{2495BC52-7D49-4864-B997-4CB5343D53A3}">
      <dgm:prSet/>
      <dgm:spPr/>
      <dgm:t>
        <a:bodyPr/>
        <a:lstStyle/>
        <a:p>
          <a:endParaRPr lang="en-US"/>
        </a:p>
      </dgm:t>
    </dgm:pt>
    <dgm:pt modelId="{4062674F-2D28-4D69-A2CF-FE8D2F9669AB}" type="sibTrans" cxnId="{2495BC52-7D49-4864-B997-4CB5343D53A3}">
      <dgm:prSet/>
      <dgm:spPr/>
      <dgm:t>
        <a:bodyPr/>
        <a:lstStyle/>
        <a:p>
          <a:endParaRPr lang="en-US"/>
        </a:p>
      </dgm:t>
    </dgm:pt>
    <dgm:pt modelId="{4FB23E5A-B374-43F3-80C7-53E6F3322BE0}">
      <dgm:prSet phldrT="[Text]" custT="1"/>
      <dgm:spPr/>
      <dgm:t>
        <a:bodyPr/>
        <a:lstStyle/>
        <a:p>
          <a:r>
            <a:rPr lang="en-US" sz="2700" dirty="0"/>
            <a:t>Work Package 2</a:t>
          </a:r>
        </a:p>
      </dgm:t>
    </dgm:pt>
    <dgm:pt modelId="{E2DB1C28-1B73-428D-AA42-AB7FD5201B15}" type="parTrans" cxnId="{ED251736-3230-4C80-BF71-C52A6D4AB2B9}">
      <dgm:prSet/>
      <dgm:spPr/>
      <dgm:t>
        <a:bodyPr/>
        <a:lstStyle/>
        <a:p>
          <a:endParaRPr lang="en-US"/>
        </a:p>
      </dgm:t>
    </dgm:pt>
    <dgm:pt modelId="{4FFF3163-8260-48B1-B912-1563B97FA962}" type="sibTrans" cxnId="{ED251736-3230-4C80-BF71-C52A6D4AB2B9}">
      <dgm:prSet/>
      <dgm:spPr/>
      <dgm:t>
        <a:bodyPr/>
        <a:lstStyle/>
        <a:p>
          <a:endParaRPr lang="en-US"/>
        </a:p>
      </dgm:t>
    </dgm:pt>
    <dgm:pt modelId="{77C93EA4-60E1-4E96-A665-8511410CCCFF}">
      <dgm:prSet phldrT="[Text]"/>
      <dgm:spPr/>
      <dgm:t>
        <a:bodyPr/>
        <a:lstStyle/>
        <a:p>
          <a:r>
            <a:rPr lang="en-US" dirty="0"/>
            <a:t>Interviews (N=52)</a:t>
          </a:r>
        </a:p>
      </dgm:t>
    </dgm:pt>
    <dgm:pt modelId="{8EF33453-5631-4871-9DFB-C336D5838770}" type="parTrans" cxnId="{466AF4A5-6F95-4D5F-865C-4ECDE45209B0}">
      <dgm:prSet/>
      <dgm:spPr/>
      <dgm:t>
        <a:bodyPr/>
        <a:lstStyle/>
        <a:p>
          <a:endParaRPr lang="en-US"/>
        </a:p>
      </dgm:t>
    </dgm:pt>
    <dgm:pt modelId="{9F43B65B-7622-4284-8F6C-7BFC2ADF0CBE}" type="sibTrans" cxnId="{466AF4A5-6F95-4D5F-865C-4ECDE45209B0}">
      <dgm:prSet/>
      <dgm:spPr/>
      <dgm:t>
        <a:bodyPr/>
        <a:lstStyle/>
        <a:p>
          <a:endParaRPr lang="en-US"/>
        </a:p>
      </dgm:t>
    </dgm:pt>
    <dgm:pt modelId="{635B8F1F-DE35-4A50-9E8A-41DF834B0650}">
      <dgm:prSet phldrT="[Text]"/>
      <dgm:spPr/>
      <dgm:t>
        <a:bodyPr/>
        <a:lstStyle/>
        <a:p>
          <a:r>
            <a:rPr lang="en-US" dirty="0"/>
            <a:t>Non-participant observations (N=4) </a:t>
          </a:r>
        </a:p>
      </dgm:t>
    </dgm:pt>
    <dgm:pt modelId="{A28229AD-82C5-4D3F-9D28-82125E3FC749}" type="parTrans" cxnId="{C11E3FF0-B4DA-4FCF-A685-0EB7B00568AF}">
      <dgm:prSet/>
      <dgm:spPr/>
      <dgm:t>
        <a:bodyPr/>
        <a:lstStyle/>
        <a:p>
          <a:endParaRPr lang="en-US"/>
        </a:p>
      </dgm:t>
    </dgm:pt>
    <dgm:pt modelId="{F341BA1A-D205-4FBE-9CE1-3783528CE092}" type="sibTrans" cxnId="{C11E3FF0-B4DA-4FCF-A685-0EB7B00568AF}">
      <dgm:prSet/>
      <dgm:spPr/>
      <dgm:t>
        <a:bodyPr/>
        <a:lstStyle/>
        <a:p>
          <a:endParaRPr lang="en-US"/>
        </a:p>
      </dgm:t>
    </dgm:pt>
    <dgm:pt modelId="{FE0CCDE8-9E89-47FD-8236-92C962454C67}">
      <dgm:prSet phldrT="[Text]" custT="1"/>
      <dgm:spPr/>
      <dgm:t>
        <a:bodyPr/>
        <a:lstStyle/>
        <a:p>
          <a:r>
            <a:rPr lang="en-US" sz="2700" dirty="0"/>
            <a:t>Work Package 3</a:t>
          </a:r>
        </a:p>
      </dgm:t>
    </dgm:pt>
    <dgm:pt modelId="{CE69ADE8-0917-4E80-A44E-A7050954C9A3}" type="parTrans" cxnId="{6728810C-FE1F-4C6F-AC8E-C17F49797242}">
      <dgm:prSet/>
      <dgm:spPr/>
      <dgm:t>
        <a:bodyPr/>
        <a:lstStyle/>
        <a:p>
          <a:endParaRPr lang="en-US"/>
        </a:p>
      </dgm:t>
    </dgm:pt>
    <dgm:pt modelId="{1C5B6D9A-E2E7-4FBF-84D0-9D2A4DA4805B}" type="sibTrans" cxnId="{6728810C-FE1F-4C6F-AC8E-C17F49797242}">
      <dgm:prSet/>
      <dgm:spPr/>
      <dgm:t>
        <a:bodyPr/>
        <a:lstStyle/>
        <a:p>
          <a:endParaRPr lang="en-US"/>
        </a:p>
      </dgm:t>
    </dgm:pt>
    <dgm:pt modelId="{4AC6FB36-ECE3-486F-AAB0-0816161F1289}">
      <dgm:prSet phldrT="[Text]"/>
      <dgm:spPr/>
      <dgm:t>
        <a:bodyPr/>
        <a:lstStyle/>
        <a:p>
          <a:r>
            <a:rPr lang="en-US" dirty="0"/>
            <a:t>Analysis and synthesis: case specific   </a:t>
          </a:r>
        </a:p>
      </dgm:t>
    </dgm:pt>
    <dgm:pt modelId="{515D1289-67FE-4818-9866-27E51E13827F}" type="parTrans" cxnId="{13B9351F-48F1-4277-BF0A-253043429E80}">
      <dgm:prSet/>
      <dgm:spPr/>
      <dgm:t>
        <a:bodyPr/>
        <a:lstStyle/>
        <a:p>
          <a:endParaRPr lang="en-US"/>
        </a:p>
      </dgm:t>
    </dgm:pt>
    <dgm:pt modelId="{5C6BCA8D-B8E8-4F9F-AD37-4D63A559BECC}" type="sibTrans" cxnId="{13B9351F-48F1-4277-BF0A-253043429E80}">
      <dgm:prSet/>
      <dgm:spPr/>
      <dgm:t>
        <a:bodyPr/>
        <a:lstStyle/>
        <a:p>
          <a:endParaRPr lang="en-US"/>
        </a:p>
      </dgm:t>
    </dgm:pt>
    <dgm:pt modelId="{495CE2DE-F695-4335-B6FA-913FB5D97AB9}">
      <dgm:prSet phldrT="[Text]"/>
      <dgm:spPr/>
      <dgm:t>
        <a:bodyPr/>
        <a:lstStyle/>
        <a:p>
          <a:r>
            <a:rPr lang="en-US" dirty="0"/>
            <a:t>Analysis and synthesis: overall </a:t>
          </a:r>
        </a:p>
      </dgm:t>
    </dgm:pt>
    <dgm:pt modelId="{1205E573-D962-468D-A4BB-F2B840093D2E}" type="parTrans" cxnId="{E75496D2-49F0-4B1E-A123-87D502E9896F}">
      <dgm:prSet/>
      <dgm:spPr/>
      <dgm:t>
        <a:bodyPr/>
        <a:lstStyle/>
        <a:p>
          <a:endParaRPr lang="en-US"/>
        </a:p>
      </dgm:t>
    </dgm:pt>
    <dgm:pt modelId="{4D592E07-038F-485D-A112-86AEAE58DE46}" type="sibTrans" cxnId="{E75496D2-49F0-4B1E-A123-87D502E9896F}">
      <dgm:prSet/>
      <dgm:spPr/>
      <dgm:t>
        <a:bodyPr/>
        <a:lstStyle/>
        <a:p>
          <a:endParaRPr lang="en-US"/>
        </a:p>
      </dgm:t>
    </dgm:pt>
    <dgm:pt modelId="{49BAA2FF-40EC-431D-99F9-65C0A6DE9D0E}">
      <dgm:prSet/>
      <dgm:spPr/>
      <dgm:t>
        <a:bodyPr/>
        <a:lstStyle/>
        <a:p>
          <a:r>
            <a:rPr lang="en-US" dirty="0"/>
            <a:t>Design workshop </a:t>
          </a:r>
        </a:p>
      </dgm:t>
    </dgm:pt>
    <dgm:pt modelId="{83177A36-DD6A-4A42-B314-D90F50ADE45E}" type="parTrans" cxnId="{98D1D4E8-3E9F-4C72-846D-CAF18E362E8A}">
      <dgm:prSet/>
      <dgm:spPr/>
      <dgm:t>
        <a:bodyPr/>
        <a:lstStyle/>
        <a:p>
          <a:endParaRPr lang="en-US"/>
        </a:p>
      </dgm:t>
    </dgm:pt>
    <dgm:pt modelId="{3EECB212-4495-470D-9C77-370B31A9C00D}" type="sibTrans" cxnId="{98D1D4E8-3E9F-4C72-846D-CAF18E362E8A}">
      <dgm:prSet/>
      <dgm:spPr/>
      <dgm:t>
        <a:bodyPr/>
        <a:lstStyle/>
        <a:p>
          <a:endParaRPr lang="en-US"/>
        </a:p>
      </dgm:t>
    </dgm:pt>
    <dgm:pt modelId="{5FA8686D-D767-473D-87DE-495B777F562B}">
      <dgm:prSet/>
      <dgm:spPr/>
      <dgm:t>
        <a:bodyPr/>
        <a:lstStyle/>
        <a:p>
          <a:r>
            <a:rPr lang="en-US" dirty="0"/>
            <a:t>Document review</a:t>
          </a:r>
        </a:p>
      </dgm:t>
    </dgm:pt>
    <dgm:pt modelId="{13FAC35F-45C3-4805-BBF6-DF8409AE46E6}" type="parTrans" cxnId="{737446C1-16D9-46EF-A919-6D8C144E14F6}">
      <dgm:prSet/>
      <dgm:spPr/>
      <dgm:t>
        <a:bodyPr/>
        <a:lstStyle/>
        <a:p>
          <a:endParaRPr lang="en-US"/>
        </a:p>
      </dgm:t>
    </dgm:pt>
    <dgm:pt modelId="{79B44853-0365-4486-8E55-398E8CDAE6FE}" type="sibTrans" cxnId="{737446C1-16D9-46EF-A919-6D8C144E14F6}">
      <dgm:prSet/>
      <dgm:spPr/>
      <dgm:t>
        <a:bodyPr/>
        <a:lstStyle/>
        <a:p>
          <a:endParaRPr lang="en-US"/>
        </a:p>
      </dgm:t>
    </dgm:pt>
    <dgm:pt modelId="{28BA9562-E9BD-4421-95B4-EDFEE3B3B7B5}" type="pres">
      <dgm:prSet presAssocID="{2A451B64-90C7-410C-BB09-F8F09CBBA151}" presName="Name0" presStyleCnt="0">
        <dgm:presLayoutVars>
          <dgm:dir/>
          <dgm:animLvl val="lvl"/>
          <dgm:resizeHandles val="exact"/>
        </dgm:presLayoutVars>
      </dgm:prSet>
      <dgm:spPr/>
      <dgm:t>
        <a:bodyPr/>
        <a:lstStyle/>
        <a:p>
          <a:endParaRPr lang="en-US"/>
        </a:p>
      </dgm:t>
    </dgm:pt>
    <dgm:pt modelId="{9EFBE4FE-229F-48EC-A1A3-669CEA917EC9}" type="pres">
      <dgm:prSet presAssocID="{FE0CCDE8-9E89-47FD-8236-92C962454C67}" presName="boxAndChildren" presStyleCnt="0"/>
      <dgm:spPr/>
    </dgm:pt>
    <dgm:pt modelId="{1C49A49E-F80A-4C92-83E2-79882BF77087}" type="pres">
      <dgm:prSet presAssocID="{FE0CCDE8-9E89-47FD-8236-92C962454C67}" presName="parentTextBox" presStyleLbl="node1" presStyleIdx="0" presStyleCnt="3"/>
      <dgm:spPr/>
      <dgm:t>
        <a:bodyPr/>
        <a:lstStyle/>
        <a:p>
          <a:endParaRPr lang="en-US"/>
        </a:p>
      </dgm:t>
    </dgm:pt>
    <dgm:pt modelId="{DD84321D-0208-4AE7-A7CB-8CC57C8E53FA}" type="pres">
      <dgm:prSet presAssocID="{FE0CCDE8-9E89-47FD-8236-92C962454C67}" presName="entireBox" presStyleLbl="node1" presStyleIdx="0" presStyleCnt="3"/>
      <dgm:spPr/>
      <dgm:t>
        <a:bodyPr/>
        <a:lstStyle/>
        <a:p>
          <a:endParaRPr lang="en-US"/>
        </a:p>
      </dgm:t>
    </dgm:pt>
    <dgm:pt modelId="{5379A06F-5456-44B5-B22F-D5F64FDF6E55}" type="pres">
      <dgm:prSet presAssocID="{FE0CCDE8-9E89-47FD-8236-92C962454C67}" presName="descendantBox" presStyleCnt="0"/>
      <dgm:spPr/>
    </dgm:pt>
    <dgm:pt modelId="{7CF11971-8FB8-41FD-9898-3848F45266B4}" type="pres">
      <dgm:prSet presAssocID="{4AC6FB36-ECE3-486F-AAB0-0816161F1289}" presName="childTextBox" presStyleLbl="fgAccFollowNode1" presStyleIdx="0" presStyleCnt="8">
        <dgm:presLayoutVars>
          <dgm:bulletEnabled val="1"/>
        </dgm:presLayoutVars>
      </dgm:prSet>
      <dgm:spPr/>
      <dgm:t>
        <a:bodyPr/>
        <a:lstStyle/>
        <a:p>
          <a:endParaRPr lang="en-US"/>
        </a:p>
      </dgm:t>
    </dgm:pt>
    <dgm:pt modelId="{148862FE-2BC0-49C1-A504-52FF97912739}" type="pres">
      <dgm:prSet presAssocID="{495CE2DE-F695-4335-B6FA-913FB5D97AB9}" presName="childTextBox" presStyleLbl="fgAccFollowNode1" presStyleIdx="1" presStyleCnt="8">
        <dgm:presLayoutVars>
          <dgm:bulletEnabled val="1"/>
        </dgm:presLayoutVars>
      </dgm:prSet>
      <dgm:spPr/>
      <dgm:t>
        <a:bodyPr/>
        <a:lstStyle/>
        <a:p>
          <a:endParaRPr lang="en-US"/>
        </a:p>
      </dgm:t>
    </dgm:pt>
    <dgm:pt modelId="{3AEAD8C1-683B-4C7A-B85A-6E30131510E7}" type="pres">
      <dgm:prSet presAssocID="{4FFF3163-8260-48B1-B912-1563B97FA962}" presName="sp" presStyleCnt="0"/>
      <dgm:spPr/>
    </dgm:pt>
    <dgm:pt modelId="{D4AA2057-DD16-4660-85A5-D84B4181BFD5}" type="pres">
      <dgm:prSet presAssocID="{4FB23E5A-B374-43F3-80C7-53E6F3322BE0}" presName="arrowAndChildren" presStyleCnt="0"/>
      <dgm:spPr/>
    </dgm:pt>
    <dgm:pt modelId="{BFCFEE4B-FE91-4D04-9C5C-B1C2C4AE9A70}" type="pres">
      <dgm:prSet presAssocID="{4FB23E5A-B374-43F3-80C7-53E6F3322BE0}" presName="parentTextArrow" presStyleLbl="node1" presStyleIdx="0" presStyleCnt="3"/>
      <dgm:spPr/>
      <dgm:t>
        <a:bodyPr/>
        <a:lstStyle/>
        <a:p>
          <a:endParaRPr lang="en-US"/>
        </a:p>
      </dgm:t>
    </dgm:pt>
    <dgm:pt modelId="{94E9E5AF-4D47-4F77-BB33-DAB18156AA7A}" type="pres">
      <dgm:prSet presAssocID="{4FB23E5A-B374-43F3-80C7-53E6F3322BE0}" presName="arrow" presStyleLbl="node1" presStyleIdx="1" presStyleCnt="3"/>
      <dgm:spPr/>
      <dgm:t>
        <a:bodyPr/>
        <a:lstStyle/>
        <a:p>
          <a:endParaRPr lang="en-US"/>
        </a:p>
      </dgm:t>
    </dgm:pt>
    <dgm:pt modelId="{71846CE6-01EF-4C93-86E6-C09BB770D773}" type="pres">
      <dgm:prSet presAssocID="{4FB23E5A-B374-43F3-80C7-53E6F3322BE0}" presName="descendantArrow" presStyleCnt="0"/>
      <dgm:spPr/>
    </dgm:pt>
    <dgm:pt modelId="{056C2506-4E52-4F21-B001-121396C098D3}" type="pres">
      <dgm:prSet presAssocID="{77C93EA4-60E1-4E96-A665-8511410CCCFF}" presName="childTextArrow" presStyleLbl="fgAccFollowNode1" presStyleIdx="2" presStyleCnt="8">
        <dgm:presLayoutVars>
          <dgm:bulletEnabled val="1"/>
        </dgm:presLayoutVars>
      </dgm:prSet>
      <dgm:spPr/>
      <dgm:t>
        <a:bodyPr/>
        <a:lstStyle/>
        <a:p>
          <a:endParaRPr lang="en-US"/>
        </a:p>
      </dgm:t>
    </dgm:pt>
    <dgm:pt modelId="{A9DF98F4-E39D-4BBE-AE10-A1A2A29741E6}" type="pres">
      <dgm:prSet presAssocID="{635B8F1F-DE35-4A50-9E8A-41DF834B0650}" presName="childTextArrow" presStyleLbl="fgAccFollowNode1" presStyleIdx="3" presStyleCnt="8">
        <dgm:presLayoutVars>
          <dgm:bulletEnabled val="1"/>
        </dgm:presLayoutVars>
      </dgm:prSet>
      <dgm:spPr/>
      <dgm:t>
        <a:bodyPr/>
        <a:lstStyle/>
        <a:p>
          <a:endParaRPr lang="en-US"/>
        </a:p>
      </dgm:t>
    </dgm:pt>
    <dgm:pt modelId="{FAA8B95B-E3BE-443C-9AD1-A464C6C8F370}" type="pres">
      <dgm:prSet presAssocID="{5FA8686D-D767-473D-87DE-495B777F562B}" presName="childTextArrow" presStyleLbl="fgAccFollowNode1" presStyleIdx="4" presStyleCnt="8">
        <dgm:presLayoutVars>
          <dgm:bulletEnabled val="1"/>
        </dgm:presLayoutVars>
      </dgm:prSet>
      <dgm:spPr/>
      <dgm:t>
        <a:bodyPr/>
        <a:lstStyle/>
        <a:p>
          <a:endParaRPr lang="en-US"/>
        </a:p>
      </dgm:t>
    </dgm:pt>
    <dgm:pt modelId="{D5910331-8D78-412A-9CB1-D83CFED62912}" type="pres">
      <dgm:prSet presAssocID="{B4D93E60-EEFE-4942-93FA-F32AE0BBE9F3}" presName="sp" presStyleCnt="0"/>
      <dgm:spPr/>
    </dgm:pt>
    <dgm:pt modelId="{307C8572-A9AA-4A4F-B406-FC850CBE200E}" type="pres">
      <dgm:prSet presAssocID="{7694722A-4143-4F0D-8A21-0BAFE6E1DB3A}" presName="arrowAndChildren" presStyleCnt="0"/>
      <dgm:spPr/>
    </dgm:pt>
    <dgm:pt modelId="{4317F313-C34E-4CE9-BC2B-169DC9294BED}" type="pres">
      <dgm:prSet presAssocID="{7694722A-4143-4F0D-8A21-0BAFE6E1DB3A}" presName="parentTextArrow" presStyleLbl="node1" presStyleIdx="1" presStyleCnt="3"/>
      <dgm:spPr/>
      <dgm:t>
        <a:bodyPr/>
        <a:lstStyle/>
        <a:p>
          <a:endParaRPr lang="en-US"/>
        </a:p>
      </dgm:t>
    </dgm:pt>
    <dgm:pt modelId="{E385E45F-572C-4873-B0D6-3E50DA716928}" type="pres">
      <dgm:prSet presAssocID="{7694722A-4143-4F0D-8A21-0BAFE6E1DB3A}" presName="arrow" presStyleLbl="node1" presStyleIdx="2" presStyleCnt="3"/>
      <dgm:spPr/>
      <dgm:t>
        <a:bodyPr/>
        <a:lstStyle/>
        <a:p>
          <a:endParaRPr lang="en-US"/>
        </a:p>
      </dgm:t>
    </dgm:pt>
    <dgm:pt modelId="{E3429AE4-6A9C-4D6A-8433-476BF4C335AF}" type="pres">
      <dgm:prSet presAssocID="{7694722A-4143-4F0D-8A21-0BAFE6E1DB3A}" presName="descendantArrow" presStyleCnt="0"/>
      <dgm:spPr/>
    </dgm:pt>
    <dgm:pt modelId="{7DBF9B8D-2375-41DE-B699-D983E7EBC80F}" type="pres">
      <dgm:prSet presAssocID="{BFDEC0EC-B2E6-4B4B-896D-FFAC58466EA3}" presName="childTextArrow" presStyleLbl="fgAccFollowNode1" presStyleIdx="5" presStyleCnt="8">
        <dgm:presLayoutVars>
          <dgm:bulletEnabled val="1"/>
        </dgm:presLayoutVars>
      </dgm:prSet>
      <dgm:spPr/>
      <dgm:t>
        <a:bodyPr/>
        <a:lstStyle/>
        <a:p>
          <a:endParaRPr lang="en-US"/>
        </a:p>
      </dgm:t>
    </dgm:pt>
    <dgm:pt modelId="{6A250C44-7DB3-405F-AB9C-5F7A9408BD51}" type="pres">
      <dgm:prSet presAssocID="{BCD7E410-6E7E-4716-B8B6-25E827E1530C}" presName="childTextArrow" presStyleLbl="fgAccFollowNode1" presStyleIdx="6" presStyleCnt="8">
        <dgm:presLayoutVars>
          <dgm:bulletEnabled val="1"/>
        </dgm:presLayoutVars>
      </dgm:prSet>
      <dgm:spPr/>
      <dgm:t>
        <a:bodyPr/>
        <a:lstStyle/>
        <a:p>
          <a:endParaRPr lang="en-US"/>
        </a:p>
      </dgm:t>
    </dgm:pt>
    <dgm:pt modelId="{BB2394DD-9192-4B13-AF65-C1BAED9111C5}" type="pres">
      <dgm:prSet presAssocID="{49BAA2FF-40EC-431D-99F9-65C0A6DE9D0E}" presName="childTextArrow" presStyleLbl="fgAccFollowNode1" presStyleIdx="7" presStyleCnt="8">
        <dgm:presLayoutVars>
          <dgm:bulletEnabled val="1"/>
        </dgm:presLayoutVars>
      </dgm:prSet>
      <dgm:spPr/>
      <dgm:t>
        <a:bodyPr/>
        <a:lstStyle/>
        <a:p>
          <a:endParaRPr lang="en-US"/>
        </a:p>
      </dgm:t>
    </dgm:pt>
  </dgm:ptLst>
  <dgm:cxnLst>
    <dgm:cxn modelId="{E75496D2-49F0-4B1E-A123-87D502E9896F}" srcId="{FE0CCDE8-9E89-47FD-8236-92C962454C67}" destId="{495CE2DE-F695-4335-B6FA-913FB5D97AB9}" srcOrd="1" destOrd="0" parTransId="{1205E573-D962-468D-A4BB-F2B840093D2E}" sibTransId="{4D592E07-038F-485D-A112-86AEAE58DE46}"/>
    <dgm:cxn modelId="{A5531596-9653-4688-974A-7504FEA190D2}" type="presOf" srcId="{2A451B64-90C7-410C-BB09-F8F09CBBA151}" destId="{28BA9562-E9BD-4421-95B4-EDFEE3B3B7B5}" srcOrd="0" destOrd="0" presId="urn:microsoft.com/office/officeart/2005/8/layout/process4"/>
    <dgm:cxn modelId="{6728810C-FE1F-4C6F-AC8E-C17F49797242}" srcId="{2A451B64-90C7-410C-BB09-F8F09CBBA151}" destId="{FE0CCDE8-9E89-47FD-8236-92C962454C67}" srcOrd="2" destOrd="0" parTransId="{CE69ADE8-0917-4E80-A44E-A7050954C9A3}" sibTransId="{1C5B6D9A-E2E7-4FBF-84D0-9D2A4DA4805B}"/>
    <dgm:cxn modelId="{FC911F62-D40D-4A61-8C69-818B3A209985}" srcId="{7694722A-4143-4F0D-8A21-0BAFE6E1DB3A}" destId="{BFDEC0EC-B2E6-4B4B-896D-FFAC58466EA3}" srcOrd="0" destOrd="0" parTransId="{754F4C26-88B9-4A21-A333-CF2C1AA968B4}" sibTransId="{60838EC2-9521-4A89-8FB5-95391EB67887}"/>
    <dgm:cxn modelId="{9DB0AFFE-1601-49DF-A7C9-F885A02C384B}" type="presOf" srcId="{7694722A-4143-4F0D-8A21-0BAFE6E1DB3A}" destId="{4317F313-C34E-4CE9-BC2B-169DC9294BED}" srcOrd="0" destOrd="0" presId="urn:microsoft.com/office/officeart/2005/8/layout/process4"/>
    <dgm:cxn modelId="{6A0CDADF-7D4F-4224-9CBC-F6E605FEB5A6}" type="presOf" srcId="{7694722A-4143-4F0D-8A21-0BAFE6E1DB3A}" destId="{E385E45F-572C-4873-B0D6-3E50DA716928}" srcOrd="1" destOrd="0" presId="urn:microsoft.com/office/officeart/2005/8/layout/process4"/>
    <dgm:cxn modelId="{AD5C19D9-3E34-4A25-BE5B-9232E5D1AD09}" type="presOf" srcId="{FE0CCDE8-9E89-47FD-8236-92C962454C67}" destId="{DD84321D-0208-4AE7-A7CB-8CC57C8E53FA}" srcOrd="1" destOrd="0" presId="urn:microsoft.com/office/officeart/2005/8/layout/process4"/>
    <dgm:cxn modelId="{C11E3FF0-B4DA-4FCF-A685-0EB7B00568AF}" srcId="{4FB23E5A-B374-43F3-80C7-53E6F3322BE0}" destId="{635B8F1F-DE35-4A50-9E8A-41DF834B0650}" srcOrd="1" destOrd="0" parTransId="{A28229AD-82C5-4D3F-9D28-82125E3FC749}" sibTransId="{F341BA1A-D205-4FBE-9CE1-3783528CE092}"/>
    <dgm:cxn modelId="{00E92E36-2562-4512-BFE5-78600ED896BA}" type="presOf" srcId="{4FB23E5A-B374-43F3-80C7-53E6F3322BE0}" destId="{94E9E5AF-4D47-4F77-BB33-DAB18156AA7A}" srcOrd="1" destOrd="0" presId="urn:microsoft.com/office/officeart/2005/8/layout/process4"/>
    <dgm:cxn modelId="{D20714B4-CF3B-4243-8D95-DE9966FAE955}" type="presOf" srcId="{4FB23E5A-B374-43F3-80C7-53E6F3322BE0}" destId="{BFCFEE4B-FE91-4D04-9C5C-B1C2C4AE9A70}" srcOrd="0" destOrd="0" presId="urn:microsoft.com/office/officeart/2005/8/layout/process4"/>
    <dgm:cxn modelId="{B7A6C6DB-BFDC-4FC3-BE9F-D8C2562A6F65}" type="presOf" srcId="{BFDEC0EC-B2E6-4B4B-896D-FFAC58466EA3}" destId="{7DBF9B8D-2375-41DE-B699-D983E7EBC80F}" srcOrd="0" destOrd="0" presId="urn:microsoft.com/office/officeart/2005/8/layout/process4"/>
    <dgm:cxn modelId="{98D1D4E8-3E9F-4C72-846D-CAF18E362E8A}" srcId="{7694722A-4143-4F0D-8A21-0BAFE6E1DB3A}" destId="{49BAA2FF-40EC-431D-99F9-65C0A6DE9D0E}" srcOrd="2" destOrd="0" parTransId="{83177A36-DD6A-4A42-B314-D90F50ADE45E}" sibTransId="{3EECB212-4495-470D-9C77-370B31A9C00D}"/>
    <dgm:cxn modelId="{9579CC16-3680-45B3-A363-7D4E069F6493}" type="presOf" srcId="{77C93EA4-60E1-4E96-A665-8511410CCCFF}" destId="{056C2506-4E52-4F21-B001-121396C098D3}" srcOrd="0" destOrd="0" presId="urn:microsoft.com/office/officeart/2005/8/layout/process4"/>
    <dgm:cxn modelId="{2495BC52-7D49-4864-B997-4CB5343D53A3}" srcId="{7694722A-4143-4F0D-8A21-0BAFE6E1DB3A}" destId="{BCD7E410-6E7E-4716-B8B6-25E827E1530C}" srcOrd="1" destOrd="0" parTransId="{4B943C62-F0BA-4DB1-8000-BBD0E9CCD19D}" sibTransId="{4062674F-2D28-4D69-A2CF-FE8D2F9669AB}"/>
    <dgm:cxn modelId="{466AF4A5-6F95-4D5F-865C-4ECDE45209B0}" srcId="{4FB23E5A-B374-43F3-80C7-53E6F3322BE0}" destId="{77C93EA4-60E1-4E96-A665-8511410CCCFF}" srcOrd="0" destOrd="0" parTransId="{8EF33453-5631-4871-9DFB-C336D5838770}" sibTransId="{9F43B65B-7622-4284-8F6C-7BFC2ADF0CBE}"/>
    <dgm:cxn modelId="{515E9BC5-32D1-46C3-B0A2-381565AB9ED8}" type="presOf" srcId="{5FA8686D-D767-473D-87DE-495B777F562B}" destId="{FAA8B95B-E3BE-443C-9AD1-A464C6C8F370}" srcOrd="0" destOrd="0" presId="urn:microsoft.com/office/officeart/2005/8/layout/process4"/>
    <dgm:cxn modelId="{B8D9AB39-F7F4-4131-BA28-99055000C4B0}" type="presOf" srcId="{4AC6FB36-ECE3-486F-AAB0-0816161F1289}" destId="{7CF11971-8FB8-41FD-9898-3848F45266B4}" srcOrd="0" destOrd="0" presId="urn:microsoft.com/office/officeart/2005/8/layout/process4"/>
    <dgm:cxn modelId="{B501C221-9097-4166-978D-E3DC71892953}" srcId="{2A451B64-90C7-410C-BB09-F8F09CBBA151}" destId="{7694722A-4143-4F0D-8A21-0BAFE6E1DB3A}" srcOrd="0" destOrd="0" parTransId="{91788857-56C9-43D2-BE8B-24023719D058}" sibTransId="{B4D93E60-EEFE-4942-93FA-F32AE0BBE9F3}"/>
    <dgm:cxn modelId="{ED251736-3230-4C80-BF71-C52A6D4AB2B9}" srcId="{2A451B64-90C7-410C-BB09-F8F09CBBA151}" destId="{4FB23E5A-B374-43F3-80C7-53E6F3322BE0}" srcOrd="1" destOrd="0" parTransId="{E2DB1C28-1B73-428D-AA42-AB7FD5201B15}" sibTransId="{4FFF3163-8260-48B1-B912-1563B97FA962}"/>
    <dgm:cxn modelId="{32420BFE-8BC3-4A9F-8F6F-58E9C9819BFD}" type="presOf" srcId="{495CE2DE-F695-4335-B6FA-913FB5D97AB9}" destId="{148862FE-2BC0-49C1-A504-52FF97912739}" srcOrd="0" destOrd="0" presId="urn:microsoft.com/office/officeart/2005/8/layout/process4"/>
    <dgm:cxn modelId="{13B9351F-48F1-4277-BF0A-253043429E80}" srcId="{FE0CCDE8-9E89-47FD-8236-92C962454C67}" destId="{4AC6FB36-ECE3-486F-AAB0-0816161F1289}" srcOrd="0" destOrd="0" parTransId="{515D1289-67FE-4818-9866-27E51E13827F}" sibTransId="{5C6BCA8D-B8E8-4F9F-AD37-4D63A559BECC}"/>
    <dgm:cxn modelId="{9D7DEC65-CA3B-4FB4-816B-455489247FA1}" type="presOf" srcId="{FE0CCDE8-9E89-47FD-8236-92C962454C67}" destId="{1C49A49E-F80A-4C92-83E2-79882BF77087}" srcOrd="0" destOrd="0" presId="urn:microsoft.com/office/officeart/2005/8/layout/process4"/>
    <dgm:cxn modelId="{DE6AE01D-0C41-4521-9F79-26944E88665C}" type="presOf" srcId="{BCD7E410-6E7E-4716-B8B6-25E827E1530C}" destId="{6A250C44-7DB3-405F-AB9C-5F7A9408BD51}" srcOrd="0" destOrd="0" presId="urn:microsoft.com/office/officeart/2005/8/layout/process4"/>
    <dgm:cxn modelId="{737446C1-16D9-46EF-A919-6D8C144E14F6}" srcId="{4FB23E5A-B374-43F3-80C7-53E6F3322BE0}" destId="{5FA8686D-D767-473D-87DE-495B777F562B}" srcOrd="2" destOrd="0" parTransId="{13FAC35F-45C3-4805-BBF6-DF8409AE46E6}" sibTransId="{79B44853-0365-4486-8E55-398E8CDAE6FE}"/>
    <dgm:cxn modelId="{1BEFE289-893B-4729-B90C-C19DDEAD69F5}" type="presOf" srcId="{635B8F1F-DE35-4A50-9E8A-41DF834B0650}" destId="{A9DF98F4-E39D-4BBE-AE10-A1A2A29741E6}" srcOrd="0" destOrd="0" presId="urn:microsoft.com/office/officeart/2005/8/layout/process4"/>
    <dgm:cxn modelId="{666A6739-980E-4E2D-80C2-62BCFE338EE6}" type="presOf" srcId="{49BAA2FF-40EC-431D-99F9-65C0A6DE9D0E}" destId="{BB2394DD-9192-4B13-AF65-C1BAED9111C5}" srcOrd="0" destOrd="0" presId="urn:microsoft.com/office/officeart/2005/8/layout/process4"/>
    <dgm:cxn modelId="{590BAD9F-D831-4E58-94E4-DD47E683DF45}" type="presParOf" srcId="{28BA9562-E9BD-4421-95B4-EDFEE3B3B7B5}" destId="{9EFBE4FE-229F-48EC-A1A3-669CEA917EC9}" srcOrd="0" destOrd="0" presId="urn:microsoft.com/office/officeart/2005/8/layout/process4"/>
    <dgm:cxn modelId="{9CBBB5B9-670D-4C68-8F41-75D8CBD93665}" type="presParOf" srcId="{9EFBE4FE-229F-48EC-A1A3-669CEA917EC9}" destId="{1C49A49E-F80A-4C92-83E2-79882BF77087}" srcOrd="0" destOrd="0" presId="urn:microsoft.com/office/officeart/2005/8/layout/process4"/>
    <dgm:cxn modelId="{F433525F-AC92-44DA-9480-32C9F22DCEDC}" type="presParOf" srcId="{9EFBE4FE-229F-48EC-A1A3-669CEA917EC9}" destId="{DD84321D-0208-4AE7-A7CB-8CC57C8E53FA}" srcOrd="1" destOrd="0" presId="urn:microsoft.com/office/officeart/2005/8/layout/process4"/>
    <dgm:cxn modelId="{9E774AA4-5B34-44CC-B134-10FD1A1DC41B}" type="presParOf" srcId="{9EFBE4FE-229F-48EC-A1A3-669CEA917EC9}" destId="{5379A06F-5456-44B5-B22F-D5F64FDF6E55}" srcOrd="2" destOrd="0" presId="urn:microsoft.com/office/officeart/2005/8/layout/process4"/>
    <dgm:cxn modelId="{AF713762-75B5-4809-8CD6-BA895B4050AC}" type="presParOf" srcId="{5379A06F-5456-44B5-B22F-D5F64FDF6E55}" destId="{7CF11971-8FB8-41FD-9898-3848F45266B4}" srcOrd="0" destOrd="0" presId="urn:microsoft.com/office/officeart/2005/8/layout/process4"/>
    <dgm:cxn modelId="{4A17BFDC-3C1A-4C73-98D7-98CA71629338}" type="presParOf" srcId="{5379A06F-5456-44B5-B22F-D5F64FDF6E55}" destId="{148862FE-2BC0-49C1-A504-52FF97912739}" srcOrd="1" destOrd="0" presId="urn:microsoft.com/office/officeart/2005/8/layout/process4"/>
    <dgm:cxn modelId="{604BF749-128E-4D43-A188-3EAD3A4B90F1}" type="presParOf" srcId="{28BA9562-E9BD-4421-95B4-EDFEE3B3B7B5}" destId="{3AEAD8C1-683B-4C7A-B85A-6E30131510E7}" srcOrd="1" destOrd="0" presId="urn:microsoft.com/office/officeart/2005/8/layout/process4"/>
    <dgm:cxn modelId="{88C4467B-5D05-4035-8FB2-8C24ADA27C46}" type="presParOf" srcId="{28BA9562-E9BD-4421-95B4-EDFEE3B3B7B5}" destId="{D4AA2057-DD16-4660-85A5-D84B4181BFD5}" srcOrd="2" destOrd="0" presId="urn:microsoft.com/office/officeart/2005/8/layout/process4"/>
    <dgm:cxn modelId="{6E37A460-171A-42F6-BDE6-49A458FBCD0E}" type="presParOf" srcId="{D4AA2057-DD16-4660-85A5-D84B4181BFD5}" destId="{BFCFEE4B-FE91-4D04-9C5C-B1C2C4AE9A70}" srcOrd="0" destOrd="0" presId="urn:microsoft.com/office/officeart/2005/8/layout/process4"/>
    <dgm:cxn modelId="{51869CC5-DB37-4257-967F-A78DC0E5FB06}" type="presParOf" srcId="{D4AA2057-DD16-4660-85A5-D84B4181BFD5}" destId="{94E9E5AF-4D47-4F77-BB33-DAB18156AA7A}" srcOrd="1" destOrd="0" presId="urn:microsoft.com/office/officeart/2005/8/layout/process4"/>
    <dgm:cxn modelId="{DBF0D302-F736-40EB-B438-7D0F3CA144F6}" type="presParOf" srcId="{D4AA2057-DD16-4660-85A5-D84B4181BFD5}" destId="{71846CE6-01EF-4C93-86E6-C09BB770D773}" srcOrd="2" destOrd="0" presId="urn:microsoft.com/office/officeart/2005/8/layout/process4"/>
    <dgm:cxn modelId="{CF893CB1-B836-40FE-A07E-44008AE58AE9}" type="presParOf" srcId="{71846CE6-01EF-4C93-86E6-C09BB770D773}" destId="{056C2506-4E52-4F21-B001-121396C098D3}" srcOrd="0" destOrd="0" presId="urn:microsoft.com/office/officeart/2005/8/layout/process4"/>
    <dgm:cxn modelId="{1C53A184-BC7F-45CD-8C14-3B69AE31F131}" type="presParOf" srcId="{71846CE6-01EF-4C93-86E6-C09BB770D773}" destId="{A9DF98F4-E39D-4BBE-AE10-A1A2A29741E6}" srcOrd="1" destOrd="0" presId="urn:microsoft.com/office/officeart/2005/8/layout/process4"/>
    <dgm:cxn modelId="{8C7209BE-F32D-460A-B276-3427760266B2}" type="presParOf" srcId="{71846CE6-01EF-4C93-86E6-C09BB770D773}" destId="{FAA8B95B-E3BE-443C-9AD1-A464C6C8F370}" srcOrd="2" destOrd="0" presId="urn:microsoft.com/office/officeart/2005/8/layout/process4"/>
    <dgm:cxn modelId="{906B74AD-9316-4F12-AB94-82286811823E}" type="presParOf" srcId="{28BA9562-E9BD-4421-95B4-EDFEE3B3B7B5}" destId="{D5910331-8D78-412A-9CB1-D83CFED62912}" srcOrd="3" destOrd="0" presId="urn:microsoft.com/office/officeart/2005/8/layout/process4"/>
    <dgm:cxn modelId="{8469AC6E-5D14-4910-8998-8C8BEF22716F}" type="presParOf" srcId="{28BA9562-E9BD-4421-95B4-EDFEE3B3B7B5}" destId="{307C8572-A9AA-4A4F-B406-FC850CBE200E}" srcOrd="4" destOrd="0" presId="urn:microsoft.com/office/officeart/2005/8/layout/process4"/>
    <dgm:cxn modelId="{44481643-5CD8-42B4-9CE3-9EF04C46B0FE}" type="presParOf" srcId="{307C8572-A9AA-4A4F-B406-FC850CBE200E}" destId="{4317F313-C34E-4CE9-BC2B-169DC9294BED}" srcOrd="0" destOrd="0" presId="urn:microsoft.com/office/officeart/2005/8/layout/process4"/>
    <dgm:cxn modelId="{FA32C2AE-DC56-421E-8CED-8CEF53511609}" type="presParOf" srcId="{307C8572-A9AA-4A4F-B406-FC850CBE200E}" destId="{E385E45F-572C-4873-B0D6-3E50DA716928}" srcOrd="1" destOrd="0" presId="urn:microsoft.com/office/officeart/2005/8/layout/process4"/>
    <dgm:cxn modelId="{E4FC794E-1F07-4206-A49D-B8F50EDCA26A}" type="presParOf" srcId="{307C8572-A9AA-4A4F-B406-FC850CBE200E}" destId="{E3429AE4-6A9C-4D6A-8433-476BF4C335AF}" srcOrd="2" destOrd="0" presId="urn:microsoft.com/office/officeart/2005/8/layout/process4"/>
    <dgm:cxn modelId="{E5C2A83F-6BBC-4245-9F07-206F014E3B10}" type="presParOf" srcId="{E3429AE4-6A9C-4D6A-8433-476BF4C335AF}" destId="{7DBF9B8D-2375-41DE-B699-D983E7EBC80F}" srcOrd="0" destOrd="0" presId="urn:microsoft.com/office/officeart/2005/8/layout/process4"/>
    <dgm:cxn modelId="{EADFD649-A291-4FA4-B995-7A3A6EDAAE89}" type="presParOf" srcId="{E3429AE4-6A9C-4D6A-8433-476BF4C335AF}" destId="{6A250C44-7DB3-405F-AB9C-5F7A9408BD51}" srcOrd="1" destOrd="0" presId="urn:microsoft.com/office/officeart/2005/8/layout/process4"/>
    <dgm:cxn modelId="{822F868B-4CAD-4A3D-8E4C-64764E68F309}" type="presParOf" srcId="{E3429AE4-6A9C-4D6A-8433-476BF4C335AF}" destId="{BB2394DD-9192-4B13-AF65-C1BAED9111C5}" srcOrd="2"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B83316-CB4D-471D-9A88-510C4BF2C54E}">
      <dsp:nvSpPr>
        <dsp:cNvPr id="0" name=""/>
        <dsp:cNvSpPr/>
      </dsp:nvSpPr>
      <dsp:spPr>
        <a:xfrm>
          <a:off x="4192" y="545858"/>
          <a:ext cx="1299617" cy="124009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a:t>Redesign services </a:t>
          </a:r>
        </a:p>
      </dsp:txBody>
      <dsp:txXfrm>
        <a:off x="40513" y="582179"/>
        <a:ext cx="1226975" cy="1167451"/>
      </dsp:txXfrm>
    </dsp:sp>
    <dsp:sp modelId="{4B0A899E-27C5-4BD4-8BF1-067181DFD679}">
      <dsp:nvSpPr>
        <dsp:cNvPr id="0" name=""/>
        <dsp:cNvSpPr/>
      </dsp:nvSpPr>
      <dsp:spPr>
        <a:xfrm>
          <a:off x="1433771" y="1004752"/>
          <a:ext cx="275518" cy="32230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1433771" y="1069213"/>
        <a:ext cx="192863" cy="193383"/>
      </dsp:txXfrm>
    </dsp:sp>
    <dsp:sp modelId="{AFD4658A-CC34-45FC-853D-671E4D47B3E4}">
      <dsp:nvSpPr>
        <dsp:cNvPr id="0" name=""/>
        <dsp:cNvSpPr/>
      </dsp:nvSpPr>
      <dsp:spPr>
        <a:xfrm>
          <a:off x="1823656" y="545858"/>
          <a:ext cx="1299617" cy="124009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a:t>Improve governance </a:t>
          </a:r>
        </a:p>
      </dsp:txBody>
      <dsp:txXfrm>
        <a:off x="1859977" y="582179"/>
        <a:ext cx="1226975" cy="1167451"/>
      </dsp:txXfrm>
    </dsp:sp>
    <dsp:sp modelId="{BFA596F3-3165-4BC4-AC4B-6298BC2DCC92}">
      <dsp:nvSpPr>
        <dsp:cNvPr id="0" name=""/>
        <dsp:cNvSpPr/>
      </dsp:nvSpPr>
      <dsp:spPr>
        <a:xfrm>
          <a:off x="3253235" y="1004752"/>
          <a:ext cx="275518" cy="32230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3253235" y="1069213"/>
        <a:ext cx="192863" cy="193383"/>
      </dsp:txXfrm>
    </dsp:sp>
    <dsp:sp modelId="{08F2F6D2-8348-4ACA-A48B-703D26B86781}">
      <dsp:nvSpPr>
        <dsp:cNvPr id="0" name=""/>
        <dsp:cNvSpPr/>
      </dsp:nvSpPr>
      <dsp:spPr>
        <a:xfrm>
          <a:off x="3643120" y="545858"/>
          <a:ext cx="1299617" cy="124009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a:t>Reduce transaction costs </a:t>
          </a:r>
        </a:p>
      </dsp:txBody>
      <dsp:txXfrm>
        <a:off x="3679441" y="582179"/>
        <a:ext cx="1226975" cy="1167451"/>
      </dsp:txXfrm>
    </dsp:sp>
    <dsp:sp modelId="{6F591F51-04B9-4513-AD44-9444FE58AC2B}">
      <dsp:nvSpPr>
        <dsp:cNvPr id="0" name=""/>
        <dsp:cNvSpPr/>
      </dsp:nvSpPr>
      <dsp:spPr>
        <a:xfrm>
          <a:off x="5072699" y="1004752"/>
          <a:ext cx="275518" cy="32230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5072699" y="1069213"/>
        <a:ext cx="192863" cy="193383"/>
      </dsp:txXfrm>
    </dsp:sp>
    <dsp:sp modelId="{E6F541EC-15BA-475A-AC58-4EF68AC3B251}">
      <dsp:nvSpPr>
        <dsp:cNvPr id="0" name=""/>
        <dsp:cNvSpPr/>
      </dsp:nvSpPr>
      <dsp:spPr>
        <a:xfrm>
          <a:off x="5462585" y="545858"/>
          <a:ext cx="1299617" cy="124009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a:t>Efficient clinical pathways </a:t>
          </a:r>
        </a:p>
      </dsp:txBody>
      <dsp:txXfrm>
        <a:off x="5498906" y="582179"/>
        <a:ext cx="1226975" cy="1167451"/>
      </dsp:txXfrm>
    </dsp:sp>
    <dsp:sp modelId="{DD2095C9-0AE7-428D-9409-3849A453E8D5}">
      <dsp:nvSpPr>
        <dsp:cNvPr id="0" name=""/>
        <dsp:cNvSpPr/>
      </dsp:nvSpPr>
      <dsp:spPr>
        <a:xfrm>
          <a:off x="6892164" y="1004752"/>
          <a:ext cx="275518" cy="32230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6892164" y="1069213"/>
        <a:ext cx="192863" cy="193383"/>
      </dsp:txXfrm>
    </dsp:sp>
    <dsp:sp modelId="{43DAED05-EF44-4642-BF0C-D7EAF940A277}">
      <dsp:nvSpPr>
        <dsp:cNvPr id="0" name=""/>
        <dsp:cNvSpPr/>
      </dsp:nvSpPr>
      <dsp:spPr>
        <a:xfrm>
          <a:off x="7282049" y="545858"/>
          <a:ext cx="1299617" cy="124009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a:t>Improve continuity of care for patients</a:t>
          </a:r>
        </a:p>
      </dsp:txBody>
      <dsp:txXfrm>
        <a:off x="7318370" y="582179"/>
        <a:ext cx="1226975" cy="116745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A2DFF7-6EF5-40DF-B33A-A9BF48FD4902}">
      <dsp:nvSpPr>
        <dsp:cNvPr id="0" name=""/>
        <dsp:cNvSpPr/>
      </dsp:nvSpPr>
      <dsp:spPr>
        <a:xfrm rot="16200000">
          <a:off x="979487" y="-979487"/>
          <a:ext cx="1984375" cy="3943350"/>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a:lnSpc>
              <a:spcPct val="90000"/>
            </a:lnSpc>
            <a:spcBef>
              <a:spcPct val="0"/>
            </a:spcBef>
            <a:spcAft>
              <a:spcPct val="35000"/>
            </a:spcAft>
          </a:pPr>
          <a:r>
            <a:rPr lang="en-US" sz="2600" kern="1200" dirty="0" err="1"/>
            <a:t>Southwark</a:t>
          </a:r>
          <a:r>
            <a:rPr lang="en-US" sz="2600" kern="1200" dirty="0"/>
            <a:t> and Lambeth Integrated Care (SLIC)</a:t>
          </a:r>
        </a:p>
      </dsp:txBody>
      <dsp:txXfrm rot="5400000">
        <a:off x="0" y="0"/>
        <a:ext cx="3943350" cy="1488281"/>
      </dsp:txXfrm>
    </dsp:sp>
    <dsp:sp modelId="{FEC050C2-7706-4EB2-BE85-5426FE3D8319}">
      <dsp:nvSpPr>
        <dsp:cNvPr id="0" name=""/>
        <dsp:cNvSpPr/>
      </dsp:nvSpPr>
      <dsp:spPr>
        <a:xfrm>
          <a:off x="3943350" y="0"/>
          <a:ext cx="3943350" cy="1984375"/>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a:lnSpc>
              <a:spcPct val="90000"/>
            </a:lnSpc>
            <a:spcBef>
              <a:spcPct val="0"/>
            </a:spcBef>
            <a:spcAft>
              <a:spcPct val="35000"/>
            </a:spcAft>
          </a:pPr>
          <a:r>
            <a:rPr lang="en-US" sz="2600" kern="1200" dirty="0" err="1"/>
            <a:t>Northumbria</a:t>
          </a:r>
          <a:r>
            <a:rPr lang="en-US" sz="2600" kern="1200" dirty="0"/>
            <a:t> Primary Care </a:t>
          </a:r>
        </a:p>
      </dsp:txBody>
      <dsp:txXfrm>
        <a:off x="3943350" y="0"/>
        <a:ext cx="3943350" cy="1488281"/>
      </dsp:txXfrm>
    </dsp:sp>
    <dsp:sp modelId="{F8314C01-F4E3-41C1-B126-BAE03B4218F6}">
      <dsp:nvSpPr>
        <dsp:cNvPr id="0" name=""/>
        <dsp:cNvSpPr/>
      </dsp:nvSpPr>
      <dsp:spPr>
        <a:xfrm rot="10800000">
          <a:off x="0" y="1984375"/>
          <a:ext cx="3943350" cy="1984375"/>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a:lnSpc>
              <a:spcPct val="90000"/>
            </a:lnSpc>
            <a:spcBef>
              <a:spcPct val="0"/>
            </a:spcBef>
            <a:spcAft>
              <a:spcPct val="35000"/>
            </a:spcAft>
          </a:pPr>
          <a:r>
            <a:rPr lang="en-US" sz="2600" kern="1200" dirty="0"/>
            <a:t>The </a:t>
          </a:r>
          <a:r>
            <a:rPr lang="en-US" sz="2600" kern="1200" dirty="0" err="1"/>
            <a:t>Alzira</a:t>
          </a:r>
          <a:r>
            <a:rPr lang="en-US" sz="2600" kern="1200" dirty="0"/>
            <a:t> model </a:t>
          </a:r>
        </a:p>
      </dsp:txBody>
      <dsp:txXfrm rot="10800000">
        <a:off x="0" y="2480468"/>
        <a:ext cx="3943350" cy="1488281"/>
      </dsp:txXfrm>
    </dsp:sp>
    <dsp:sp modelId="{3C90F386-0449-4F84-B242-F2179E687A61}">
      <dsp:nvSpPr>
        <dsp:cNvPr id="0" name=""/>
        <dsp:cNvSpPr/>
      </dsp:nvSpPr>
      <dsp:spPr>
        <a:xfrm rot="5400000">
          <a:off x="4922837" y="1004887"/>
          <a:ext cx="1984375" cy="3943350"/>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a:lnSpc>
              <a:spcPct val="90000"/>
            </a:lnSpc>
            <a:spcBef>
              <a:spcPct val="0"/>
            </a:spcBef>
            <a:spcAft>
              <a:spcPct val="35000"/>
            </a:spcAft>
          </a:pPr>
          <a:r>
            <a:rPr lang="en-US" sz="2600" kern="1200" dirty="0"/>
            <a:t>The Kaiser Permanente Community Health </a:t>
          </a:r>
          <a:r>
            <a:rPr lang="en-US" sz="2600" kern="1200" dirty="0" smtClean="0"/>
            <a:t>Initiative </a:t>
          </a:r>
          <a:endParaRPr lang="en-US" sz="2600" kern="1200" dirty="0"/>
        </a:p>
      </dsp:txBody>
      <dsp:txXfrm rot="-5400000">
        <a:off x="3943350" y="2480468"/>
        <a:ext cx="3943350" cy="1488281"/>
      </dsp:txXfrm>
    </dsp:sp>
    <dsp:sp modelId="{2E644927-AE39-4439-B916-5546FF9FEF9B}">
      <dsp:nvSpPr>
        <dsp:cNvPr id="0" name=""/>
        <dsp:cNvSpPr/>
      </dsp:nvSpPr>
      <dsp:spPr>
        <a:xfrm>
          <a:off x="2760344" y="1488281"/>
          <a:ext cx="2366010" cy="992187"/>
        </a:xfrm>
        <a:prstGeom prst="roundRect">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kern="1200" dirty="0"/>
            <a:t>Examples </a:t>
          </a:r>
        </a:p>
      </dsp:txBody>
      <dsp:txXfrm>
        <a:off x="2808779" y="1536716"/>
        <a:ext cx="2269140" cy="89531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84321D-0208-4AE7-A7CB-8CC57C8E53FA}">
      <dsp:nvSpPr>
        <dsp:cNvPr id="0" name=""/>
        <dsp:cNvSpPr/>
      </dsp:nvSpPr>
      <dsp:spPr>
        <a:xfrm>
          <a:off x="0" y="2987488"/>
          <a:ext cx="7886700" cy="980560"/>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92024" tIns="192024" rIns="192024" bIns="192024" numCol="1" spcCol="1270" anchor="ctr" anchorCtr="0">
          <a:noAutofit/>
        </a:bodyPr>
        <a:lstStyle/>
        <a:p>
          <a:pPr lvl="0" algn="ctr" defTabSz="1200150">
            <a:lnSpc>
              <a:spcPct val="90000"/>
            </a:lnSpc>
            <a:spcBef>
              <a:spcPct val="0"/>
            </a:spcBef>
            <a:spcAft>
              <a:spcPct val="35000"/>
            </a:spcAft>
          </a:pPr>
          <a:r>
            <a:rPr lang="en-US" sz="2700" kern="1200" dirty="0"/>
            <a:t>Work Package 3</a:t>
          </a:r>
        </a:p>
      </dsp:txBody>
      <dsp:txXfrm>
        <a:off x="0" y="2987488"/>
        <a:ext cx="7886700" cy="529502"/>
      </dsp:txXfrm>
    </dsp:sp>
    <dsp:sp modelId="{7CF11971-8FB8-41FD-9898-3848F45266B4}">
      <dsp:nvSpPr>
        <dsp:cNvPr id="0" name=""/>
        <dsp:cNvSpPr/>
      </dsp:nvSpPr>
      <dsp:spPr>
        <a:xfrm>
          <a:off x="0" y="3497379"/>
          <a:ext cx="3943349" cy="45105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lvl="0" algn="ctr" defTabSz="622300">
            <a:lnSpc>
              <a:spcPct val="90000"/>
            </a:lnSpc>
            <a:spcBef>
              <a:spcPct val="0"/>
            </a:spcBef>
            <a:spcAft>
              <a:spcPct val="35000"/>
            </a:spcAft>
          </a:pPr>
          <a:r>
            <a:rPr lang="en-US" sz="1400" kern="1200" dirty="0"/>
            <a:t>Analysis and synthesis: case specific   </a:t>
          </a:r>
        </a:p>
      </dsp:txBody>
      <dsp:txXfrm>
        <a:off x="0" y="3497379"/>
        <a:ext cx="3943349" cy="451057"/>
      </dsp:txXfrm>
    </dsp:sp>
    <dsp:sp modelId="{148862FE-2BC0-49C1-A504-52FF97912739}">
      <dsp:nvSpPr>
        <dsp:cNvPr id="0" name=""/>
        <dsp:cNvSpPr/>
      </dsp:nvSpPr>
      <dsp:spPr>
        <a:xfrm>
          <a:off x="3943350" y="3497379"/>
          <a:ext cx="3943349" cy="45105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lvl="0" algn="ctr" defTabSz="622300">
            <a:lnSpc>
              <a:spcPct val="90000"/>
            </a:lnSpc>
            <a:spcBef>
              <a:spcPct val="0"/>
            </a:spcBef>
            <a:spcAft>
              <a:spcPct val="35000"/>
            </a:spcAft>
          </a:pPr>
          <a:r>
            <a:rPr lang="en-US" sz="1400" kern="1200" dirty="0"/>
            <a:t>Analysis and synthesis: overall </a:t>
          </a:r>
        </a:p>
      </dsp:txBody>
      <dsp:txXfrm>
        <a:off x="3943350" y="3497379"/>
        <a:ext cx="3943349" cy="451057"/>
      </dsp:txXfrm>
    </dsp:sp>
    <dsp:sp modelId="{94E9E5AF-4D47-4F77-BB33-DAB18156AA7A}">
      <dsp:nvSpPr>
        <dsp:cNvPr id="0" name=""/>
        <dsp:cNvSpPr/>
      </dsp:nvSpPr>
      <dsp:spPr>
        <a:xfrm rot="10800000">
          <a:off x="0" y="1494094"/>
          <a:ext cx="7886700" cy="1508101"/>
        </a:xfrm>
        <a:prstGeom prst="upArrowCallou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92024" tIns="192024" rIns="192024" bIns="192024" numCol="1" spcCol="1270" anchor="ctr" anchorCtr="0">
          <a:noAutofit/>
        </a:bodyPr>
        <a:lstStyle/>
        <a:p>
          <a:pPr lvl="0" algn="ctr" defTabSz="1200150">
            <a:lnSpc>
              <a:spcPct val="90000"/>
            </a:lnSpc>
            <a:spcBef>
              <a:spcPct val="0"/>
            </a:spcBef>
            <a:spcAft>
              <a:spcPct val="35000"/>
            </a:spcAft>
          </a:pPr>
          <a:r>
            <a:rPr lang="en-US" sz="2700" kern="1200" dirty="0"/>
            <a:t>Work Package 2</a:t>
          </a:r>
        </a:p>
      </dsp:txBody>
      <dsp:txXfrm rot="-10800000">
        <a:off x="0" y="1494094"/>
        <a:ext cx="7886700" cy="529343"/>
      </dsp:txXfrm>
    </dsp:sp>
    <dsp:sp modelId="{056C2506-4E52-4F21-B001-121396C098D3}">
      <dsp:nvSpPr>
        <dsp:cNvPr id="0" name=""/>
        <dsp:cNvSpPr/>
      </dsp:nvSpPr>
      <dsp:spPr>
        <a:xfrm>
          <a:off x="3850" y="2023438"/>
          <a:ext cx="2626332" cy="45092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lvl="0" algn="ctr" defTabSz="622300">
            <a:lnSpc>
              <a:spcPct val="90000"/>
            </a:lnSpc>
            <a:spcBef>
              <a:spcPct val="0"/>
            </a:spcBef>
            <a:spcAft>
              <a:spcPct val="35000"/>
            </a:spcAft>
          </a:pPr>
          <a:r>
            <a:rPr lang="en-US" sz="1400" kern="1200" dirty="0"/>
            <a:t>Interviews (N=52)</a:t>
          </a:r>
        </a:p>
      </dsp:txBody>
      <dsp:txXfrm>
        <a:off x="3850" y="2023438"/>
        <a:ext cx="2626332" cy="450922"/>
      </dsp:txXfrm>
    </dsp:sp>
    <dsp:sp modelId="{A9DF98F4-E39D-4BBE-AE10-A1A2A29741E6}">
      <dsp:nvSpPr>
        <dsp:cNvPr id="0" name=""/>
        <dsp:cNvSpPr/>
      </dsp:nvSpPr>
      <dsp:spPr>
        <a:xfrm>
          <a:off x="2630183" y="2023438"/>
          <a:ext cx="2626332" cy="45092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lvl="0" algn="ctr" defTabSz="622300">
            <a:lnSpc>
              <a:spcPct val="90000"/>
            </a:lnSpc>
            <a:spcBef>
              <a:spcPct val="0"/>
            </a:spcBef>
            <a:spcAft>
              <a:spcPct val="35000"/>
            </a:spcAft>
          </a:pPr>
          <a:r>
            <a:rPr lang="en-US" sz="1400" kern="1200" dirty="0"/>
            <a:t>Non-participant observations (N=4) </a:t>
          </a:r>
        </a:p>
      </dsp:txBody>
      <dsp:txXfrm>
        <a:off x="2630183" y="2023438"/>
        <a:ext cx="2626332" cy="450922"/>
      </dsp:txXfrm>
    </dsp:sp>
    <dsp:sp modelId="{FAA8B95B-E3BE-443C-9AD1-A464C6C8F370}">
      <dsp:nvSpPr>
        <dsp:cNvPr id="0" name=""/>
        <dsp:cNvSpPr/>
      </dsp:nvSpPr>
      <dsp:spPr>
        <a:xfrm>
          <a:off x="5256516" y="2023438"/>
          <a:ext cx="2626332" cy="45092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lvl="0" algn="ctr" defTabSz="622300">
            <a:lnSpc>
              <a:spcPct val="90000"/>
            </a:lnSpc>
            <a:spcBef>
              <a:spcPct val="0"/>
            </a:spcBef>
            <a:spcAft>
              <a:spcPct val="35000"/>
            </a:spcAft>
          </a:pPr>
          <a:r>
            <a:rPr lang="en-US" sz="1400" kern="1200" dirty="0"/>
            <a:t>Document review</a:t>
          </a:r>
        </a:p>
      </dsp:txBody>
      <dsp:txXfrm>
        <a:off x="5256516" y="2023438"/>
        <a:ext cx="2626332" cy="450922"/>
      </dsp:txXfrm>
    </dsp:sp>
    <dsp:sp modelId="{E385E45F-572C-4873-B0D6-3E50DA716928}">
      <dsp:nvSpPr>
        <dsp:cNvPr id="0" name=""/>
        <dsp:cNvSpPr/>
      </dsp:nvSpPr>
      <dsp:spPr>
        <a:xfrm rot="10800000">
          <a:off x="0" y="701"/>
          <a:ext cx="7886700" cy="1508101"/>
        </a:xfrm>
        <a:prstGeom prst="upArrowCallou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92024" tIns="192024" rIns="192024" bIns="192024" numCol="1" spcCol="1270" anchor="ctr" anchorCtr="0">
          <a:noAutofit/>
        </a:bodyPr>
        <a:lstStyle/>
        <a:p>
          <a:pPr lvl="0" algn="ctr" defTabSz="1200150">
            <a:lnSpc>
              <a:spcPct val="90000"/>
            </a:lnSpc>
            <a:spcBef>
              <a:spcPct val="0"/>
            </a:spcBef>
            <a:spcAft>
              <a:spcPct val="35000"/>
            </a:spcAft>
          </a:pPr>
          <a:r>
            <a:rPr lang="en-US" sz="2700" kern="1200" dirty="0"/>
            <a:t>Work Package 1</a:t>
          </a:r>
        </a:p>
      </dsp:txBody>
      <dsp:txXfrm rot="-10800000">
        <a:off x="0" y="701"/>
        <a:ext cx="7886700" cy="529343"/>
      </dsp:txXfrm>
    </dsp:sp>
    <dsp:sp modelId="{7DBF9B8D-2375-41DE-B699-D983E7EBC80F}">
      <dsp:nvSpPr>
        <dsp:cNvPr id="0" name=""/>
        <dsp:cNvSpPr/>
      </dsp:nvSpPr>
      <dsp:spPr>
        <a:xfrm>
          <a:off x="3850" y="530045"/>
          <a:ext cx="2626332" cy="45092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lvl="0" algn="ctr" defTabSz="622300">
            <a:lnSpc>
              <a:spcPct val="90000"/>
            </a:lnSpc>
            <a:spcBef>
              <a:spcPct val="0"/>
            </a:spcBef>
            <a:spcAft>
              <a:spcPct val="35000"/>
            </a:spcAft>
          </a:pPr>
          <a:r>
            <a:rPr lang="en-US" sz="1400" kern="1200" dirty="0"/>
            <a:t>Rapid review of literature</a:t>
          </a:r>
        </a:p>
      </dsp:txBody>
      <dsp:txXfrm>
        <a:off x="3850" y="530045"/>
        <a:ext cx="2626332" cy="450922"/>
      </dsp:txXfrm>
    </dsp:sp>
    <dsp:sp modelId="{6A250C44-7DB3-405F-AB9C-5F7A9408BD51}">
      <dsp:nvSpPr>
        <dsp:cNvPr id="0" name=""/>
        <dsp:cNvSpPr/>
      </dsp:nvSpPr>
      <dsp:spPr>
        <a:xfrm>
          <a:off x="2630183" y="530045"/>
          <a:ext cx="2626332" cy="45092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lvl="0" algn="ctr" defTabSz="622300">
            <a:lnSpc>
              <a:spcPct val="90000"/>
            </a:lnSpc>
            <a:spcBef>
              <a:spcPct val="0"/>
            </a:spcBef>
            <a:spcAft>
              <a:spcPct val="35000"/>
            </a:spcAft>
          </a:pPr>
          <a:r>
            <a:rPr lang="en-US" sz="1400" kern="1200" dirty="0"/>
            <a:t>Telephone scoping interviews </a:t>
          </a:r>
        </a:p>
      </dsp:txBody>
      <dsp:txXfrm>
        <a:off x="2630183" y="530045"/>
        <a:ext cx="2626332" cy="450922"/>
      </dsp:txXfrm>
    </dsp:sp>
    <dsp:sp modelId="{BB2394DD-9192-4B13-AF65-C1BAED9111C5}">
      <dsp:nvSpPr>
        <dsp:cNvPr id="0" name=""/>
        <dsp:cNvSpPr/>
      </dsp:nvSpPr>
      <dsp:spPr>
        <a:xfrm>
          <a:off x="5256516" y="530045"/>
          <a:ext cx="2626332" cy="45092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lvl="0" algn="ctr" defTabSz="622300">
            <a:lnSpc>
              <a:spcPct val="90000"/>
            </a:lnSpc>
            <a:spcBef>
              <a:spcPct val="0"/>
            </a:spcBef>
            <a:spcAft>
              <a:spcPct val="35000"/>
            </a:spcAft>
          </a:pPr>
          <a:r>
            <a:rPr lang="en-US" sz="1400" kern="1200" dirty="0"/>
            <a:t>Design workshop </a:t>
          </a:r>
        </a:p>
      </dsp:txBody>
      <dsp:txXfrm>
        <a:off x="5256516" y="530045"/>
        <a:ext cx="2626332" cy="450922"/>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353023"/>
            <a:ext cx="6858000" cy="2387600"/>
          </a:xfrm>
        </p:spPr>
        <p:txBody>
          <a:bodyPr anchor="b"/>
          <a:lstStyle>
            <a:lvl1pPr algn="ctr">
              <a:defRPr sz="4500"/>
            </a:lvl1pPr>
          </a:lstStyle>
          <a:p>
            <a:r>
              <a:rPr lang="en-US" smtClean="0"/>
              <a:t>Click to edit Master title style</a:t>
            </a:r>
            <a:endParaRPr lang="en-GB" dirty="0"/>
          </a:p>
        </p:txBody>
      </p:sp>
      <p:sp>
        <p:nvSpPr>
          <p:cNvPr id="3" name="Subtitle 2"/>
          <p:cNvSpPr>
            <a:spLocks noGrp="1"/>
          </p:cNvSpPr>
          <p:nvPr>
            <p:ph type="subTitle" idx="1"/>
          </p:nvPr>
        </p:nvSpPr>
        <p:spPr>
          <a:xfrm>
            <a:off x="1143000" y="3865649"/>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GB"/>
          </a:p>
        </p:txBody>
      </p:sp>
      <p:sp>
        <p:nvSpPr>
          <p:cNvPr id="4" name="Date Placeholder 3"/>
          <p:cNvSpPr>
            <a:spLocks noGrp="1"/>
          </p:cNvSpPr>
          <p:nvPr>
            <p:ph type="dt" sz="half" idx="10"/>
          </p:nvPr>
        </p:nvSpPr>
        <p:spPr>
          <a:xfrm>
            <a:off x="628650" y="6356351"/>
            <a:ext cx="2057400" cy="365125"/>
          </a:xfrm>
          <a:prstGeom prst="rect">
            <a:avLst/>
          </a:prstGeom>
        </p:spPr>
        <p:txBody>
          <a:bodyPr/>
          <a:lstStyle>
            <a:lvl1pPr>
              <a:defRPr/>
            </a:lvl1pPr>
          </a:lstStyle>
          <a:p>
            <a:pPr>
              <a:defRPr/>
            </a:pPr>
            <a:fld id="{AEFD7BFA-FF80-464A-9488-C680268A5E35}" type="datetimeFigureOut">
              <a:rPr lang="en-GB"/>
              <a:pPr>
                <a:defRPr/>
              </a:pPr>
              <a:t>26/10/2020</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lvl1pPr>
              <a:defRPr/>
            </a:lvl1pPr>
          </a:lstStyle>
          <a:p>
            <a:pPr>
              <a:defRPr/>
            </a:pPr>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lvl1pPr>
              <a:defRPr/>
            </a:lvl1pPr>
          </a:lstStyle>
          <a:p>
            <a:pPr>
              <a:defRPr/>
            </a:pPr>
            <a:fld id="{DDDC2CF9-36E3-4681-8BCB-614B92D1D286}" type="slidenum">
              <a:rPr lang="en-GB"/>
              <a:pPr>
                <a:defRPr/>
              </a:pPr>
              <a:t>‹#›</a:t>
            </a:fld>
            <a:endParaRPr lang="en-GB"/>
          </a:p>
        </p:txBody>
      </p:sp>
    </p:spTree>
    <p:extLst>
      <p:ext uri="{BB962C8B-B14F-4D97-AF65-F5344CB8AC3E}">
        <p14:creationId xmlns:p14="http://schemas.microsoft.com/office/powerpoint/2010/main" val="2513930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628650" y="6356351"/>
            <a:ext cx="2057400" cy="365125"/>
          </a:xfrm>
          <a:prstGeom prst="rect">
            <a:avLst/>
          </a:prstGeom>
        </p:spPr>
        <p:txBody>
          <a:bodyPr/>
          <a:lstStyle>
            <a:lvl1pPr>
              <a:defRPr/>
            </a:lvl1pPr>
          </a:lstStyle>
          <a:p>
            <a:pPr>
              <a:defRPr/>
            </a:pPr>
            <a:fld id="{0E868157-8714-4BF2-BD82-3F3D740A93CE}" type="datetimeFigureOut">
              <a:rPr lang="en-GB"/>
              <a:pPr>
                <a:defRPr/>
              </a:pPr>
              <a:t>26/10/2020</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lvl1pPr>
              <a:defRPr/>
            </a:lvl1pPr>
          </a:lstStyle>
          <a:p>
            <a:pPr>
              <a:defRPr/>
            </a:pPr>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lvl1pPr>
              <a:defRPr/>
            </a:lvl1pPr>
          </a:lstStyle>
          <a:p>
            <a:pPr>
              <a:defRPr/>
            </a:pPr>
            <a:fld id="{86E8CB30-B5E7-4FC1-81E1-7446A8EE54D1}" type="slidenum">
              <a:rPr lang="en-GB"/>
              <a:pPr>
                <a:defRPr/>
              </a:pPr>
              <a:t>‹#›</a:t>
            </a:fld>
            <a:endParaRPr lang="en-GB"/>
          </a:p>
        </p:txBody>
      </p:sp>
    </p:spTree>
    <p:extLst>
      <p:ext uri="{BB962C8B-B14F-4D97-AF65-F5344CB8AC3E}">
        <p14:creationId xmlns:p14="http://schemas.microsoft.com/office/powerpoint/2010/main" val="3186815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628650" y="6356351"/>
            <a:ext cx="2057400" cy="365125"/>
          </a:xfrm>
          <a:prstGeom prst="rect">
            <a:avLst/>
          </a:prstGeom>
        </p:spPr>
        <p:txBody>
          <a:bodyPr/>
          <a:lstStyle>
            <a:lvl1pPr>
              <a:defRPr/>
            </a:lvl1pPr>
          </a:lstStyle>
          <a:p>
            <a:pPr>
              <a:defRPr/>
            </a:pPr>
            <a:fld id="{E575BD8F-CE7D-4525-8C4D-722447DB3850}" type="datetimeFigureOut">
              <a:rPr lang="en-GB"/>
              <a:pPr>
                <a:defRPr/>
              </a:pPr>
              <a:t>26/10/2020</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lvl1pPr>
              <a:defRPr/>
            </a:lvl1pPr>
          </a:lstStyle>
          <a:p>
            <a:pPr>
              <a:defRPr/>
            </a:pPr>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lvl1pPr>
              <a:defRPr/>
            </a:lvl1pPr>
          </a:lstStyle>
          <a:p>
            <a:pPr>
              <a:defRPr/>
            </a:pPr>
            <a:fld id="{7A3AF7B0-7F50-4277-B3AB-ABCFB62E5BBB}" type="slidenum">
              <a:rPr lang="en-GB"/>
              <a:pPr>
                <a:defRPr/>
              </a:pPr>
              <a:t>‹#›</a:t>
            </a:fld>
            <a:endParaRPr lang="en-GB"/>
          </a:p>
        </p:txBody>
      </p:sp>
    </p:spTree>
    <p:extLst>
      <p:ext uri="{BB962C8B-B14F-4D97-AF65-F5344CB8AC3E}">
        <p14:creationId xmlns:p14="http://schemas.microsoft.com/office/powerpoint/2010/main" val="4193249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628650" y="6356351"/>
            <a:ext cx="2057400" cy="365125"/>
          </a:xfrm>
          <a:prstGeom prst="rect">
            <a:avLst/>
          </a:prstGeom>
        </p:spPr>
        <p:txBody>
          <a:bodyPr/>
          <a:lstStyle>
            <a:lvl1pPr>
              <a:defRPr/>
            </a:lvl1pPr>
          </a:lstStyle>
          <a:p>
            <a:pPr>
              <a:defRPr/>
            </a:pPr>
            <a:fld id="{A86945F9-1416-45B2-8C69-9FCB95321C4C}" type="datetimeFigureOut">
              <a:rPr lang="en-GB"/>
              <a:pPr>
                <a:defRPr/>
              </a:pPr>
              <a:t>26/10/2020</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lvl1pPr>
              <a:defRPr/>
            </a:lvl1pPr>
          </a:lstStyle>
          <a:p>
            <a:pPr>
              <a:defRPr/>
            </a:pPr>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lvl1pPr>
              <a:defRPr/>
            </a:lvl1pPr>
          </a:lstStyle>
          <a:p>
            <a:pPr>
              <a:defRPr/>
            </a:pPr>
            <a:fld id="{6737705D-4A2B-4C40-AC8D-8FA255E05EB0}" type="slidenum">
              <a:rPr lang="en-GB"/>
              <a:pPr>
                <a:defRPr/>
              </a:pPr>
              <a:t>‹#›</a:t>
            </a:fld>
            <a:endParaRPr lang="en-GB"/>
          </a:p>
        </p:txBody>
      </p:sp>
    </p:spTree>
    <p:extLst>
      <p:ext uri="{BB962C8B-B14F-4D97-AF65-F5344CB8AC3E}">
        <p14:creationId xmlns:p14="http://schemas.microsoft.com/office/powerpoint/2010/main" val="1904698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GB"/>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628650" y="6356351"/>
            <a:ext cx="2057400" cy="365125"/>
          </a:xfrm>
          <a:prstGeom prst="rect">
            <a:avLst/>
          </a:prstGeom>
        </p:spPr>
        <p:txBody>
          <a:bodyPr/>
          <a:lstStyle>
            <a:lvl1pPr>
              <a:defRPr/>
            </a:lvl1pPr>
          </a:lstStyle>
          <a:p>
            <a:pPr>
              <a:defRPr/>
            </a:pPr>
            <a:fld id="{1A69F6C3-1CC1-475E-9D33-B199266E4EA1}" type="datetimeFigureOut">
              <a:rPr lang="en-GB"/>
              <a:pPr>
                <a:defRPr/>
              </a:pPr>
              <a:t>26/10/2020</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lvl1pPr>
              <a:defRPr/>
            </a:lvl1pPr>
          </a:lstStyle>
          <a:p>
            <a:pPr>
              <a:defRPr/>
            </a:pPr>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lvl1pPr>
              <a:defRPr/>
            </a:lvl1pPr>
          </a:lstStyle>
          <a:p>
            <a:pPr>
              <a:defRPr/>
            </a:pPr>
            <a:fld id="{17EADBD2-820C-4A2D-9893-E99EB643FC30}" type="slidenum">
              <a:rPr lang="en-GB"/>
              <a:pPr>
                <a:defRPr/>
              </a:pPr>
              <a:t>‹#›</a:t>
            </a:fld>
            <a:endParaRPr lang="en-GB"/>
          </a:p>
        </p:txBody>
      </p:sp>
    </p:spTree>
    <p:extLst>
      <p:ext uri="{BB962C8B-B14F-4D97-AF65-F5344CB8AC3E}">
        <p14:creationId xmlns:p14="http://schemas.microsoft.com/office/powerpoint/2010/main" val="1904546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a:xfrm>
            <a:off x="628650" y="6356351"/>
            <a:ext cx="2057400" cy="365125"/>
          </a:xfrm>
          <a:prstGeom prst="rect">
            <a:avLst/>
          </a:prstGeom>
        </p:spPr>
        <p:txBody>
          <a:bodyPr/>
          <a:lstStyle>
            <a:lvl1pPr>
              <a:defRPr/>
            </a:lvl1pPr>
          </a:lstStyle>
          <a:p>
            <a:pPr>
              <a:defRPr/>
            </a:pPr>
            <a:fld id="{ECAC5E98-5857-418D-A275-41FC0C70E5C4}" type="datetimeFigureOut">
              <a:rPr lang="en-GB"/>
              <a:pPr>
                <a:defRPr/>
              </a:pPr>
              <a:t>26/10/2020</a:t>
            </a:fld>
            <a:endParaRPr lang="en-GB"/>
          </a:p>
        </p:txBody>
      </p:sp>
      <p:sp>
        <p:nvSpPr>
          <p:cNvPr id="6" name="Footer Placeholder 4"/>
          <p:cNvSpPr>
            <a:spLocks noGrp="1"/>
          </p:cNvSpPr>
          <p:nvPr>
            <p:ph type="ftr" sz="quarter" idx="11"/>
          </p:nvPr>
        </p:nvSpPr>
        <p:spPr>
          <a:xfrm>
            <a:off x="3028950" y="6356351"/>
            <a:ext cx="3086100" cy="365125"/>
          </a:xfrm>
          <a:prstGeom prst="rect">
            <a:avLst/>
          </a:prstGeom>
        </p:spPr>
        <p:txBody>
          <a:bodyPr/>
          <a:lstStyle>
            <a:lvl1pPr>
              <a:defRPr/>
            </a:lvl1pPr>
          </a:lstStyle>
          <a:p>
            <a:pPr>
              <a:defRPr/>
            </a:pPr>
            <a:endParaRPr lang="en-GB"/>
          </a:p>
        </p:txBody>
      </p:sp>
      <p:sp>
        <p:nvSpPr>
          <p:cNvPr id="7" name="Slide Number Placeholder 5"/>
          <p:cNvSpPr>
            <a:spLocks noGrp="1"/>
          </p:cNvSpPr>
          <p:nvPr>
            <p:ph type="sldNum" sz="quarter" idx="12"/>
          </p:nvPr>
        </p:nvSpPr>
        <p:spPr>
          <a:xfrm>
            <a:off x="6457950" y="6356351"/>
            <a:ext cx="2057400" cy="365125"/>
          </a:xfrm>
          <a:prstGeom prst="rect">
            <a:avLst/>
          </a:prstGeom>
        </p:spPr>
        <p:txBody>
          <a:bodyPr/>
          <a:lstStyle>
            <a:lvl1pPr>
              <a:defRPr/>
            </a:lvl1pPr>
          </a:lstStyle>
          <a:p>
            <a:pPr>
              <a:defRPr/>
            </a:pPr>
            <a:fld id="{531BA193-91B3-449F-9DB2-917FFEAD8C19}" type="slidenum">
              <a:rPr lang="en-GB"/>
              <a:pPr>
                <a:defRPr/>
              </a:pPr>
              <a:t>‹#›</a:t>
            </a:fld>
            <a:endParaRPr lang="en-GB"/>
          </a:p>
        </p:txBody>
      </p:sp>
    </p:spTree>
    <p:extLst>
      <p:ext uri="{BB962C8B-B14F-4D97-AF65-F5344CB8AC3E}">
        <p14:creationId xmlns:p14="http://schemas.microsoft.com/office/powerpoint/2010/main" val="841528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a:xfrm>
            <a:off x="628650" y="6356351"/>
            <a:ext cx="2057400" cy="365125"/>
          </a:xfrm>
          <a:prstGeom prst="rect">
            <a:avLst/>
          </a:prstGeom>
        </p:spPr>
        <p:txBody>
          <a:bodyPr/>
          <a:lstStyle>
            <a:lvl1pPr>
              <a:defRPr/>
            </a:lvl1pPr>
          </a:lstStyle>
          <a:p>
            <a:pPr>
              <a:defRPr/>
            </a:pPr>
            <a:fld id="{08A49598-482E-43C3-B82F-312FFB291DA8}" type="datetimeFigureOut">
              <a:rPr lang="en-GB"/>
              <a:pPr>
                <a:defRPr/>
              </a:pPr>
              <a:t>26/10/2020</a:t>
            </a:fld>
            <a:endParaRPr lang="en-GB"/>
          </a:p>
        </p:txBody>
      </p:sp>
      <p:sp>
        <p:nvSpPr>
          <p:cNvPr id="8" name="Footer Placeholder 4"/>
          <p:cNvSpPr>
            <a:spLocks noGrp="1"/>
          </p:cNvSpPr>
          <p:nvPr>
            <p:ph type="ftr" sz="quarter" idx="11"/>
          </p:nvPr>
        </p:nvSpPr>
        <p:spPr>
          <a:xfrm>
            <a:off x="3028950" y="6356351"/>
            <a:ext cx="3086100" cy="365125"/>
          </a:xfrm>
          <a:prstGeom prst="rect">
            <a:avLst/>
          </a:prstGeom>
        </p:spPr>
        <p:txBody>
          <a:bodyPr/>
          <a:lstStyle>
            <a:lvl1pPr>
              <a:defRPr/>
            </a:lvl1pPr>
          </a:lstStyle>
          <a:p>
            <a:pPr>
              <a:defRPr/>
            </a:pPr>
            <a:endParaRPr lang="en-GB"/>
          </a:p>
        </p:txBody>
      </p:sp>
      <p:sp>
        <p:nvSpPr>
          <p:cNvPr id="9" name="Slide Number Placeholder 5"/>
          <p:cNvSpPr>
            <a:spLocks noGrp="1"/>
          </p:cNvSpPr>
          <p:nvPr>
            <p:ph type="sldNum" sz="quarter" idx="12"/>
          </p:nvPr>
        </p:nvSpPr>
        <p:spPr>
          <a:xfrm>
            <a:off x="6457950" y="6356351"/>
            <a:ext cx="2057400" cy="365125"/>
          </a:xfrm>
          <a:prstGeom prst="rect">
            <a:avLst/>
          </a:prstGeom>
        </p:spPr>
        <p:txBody>
          <a:bodyPr/>
          <a:lstStyle>
            <a:lvl1pPr>
              <a:defRPr/>
            </a:lvl1pPr>
          </a:lstStyle>
          <a:p>
            <a:pPr>
              <a:defRPr/>
            </a:pPr>
            <a:fld id="{587A69BE-B107-4A29-AB3A-8E5BAEC4FC72}" type="slidenum">
              <a:rPr lang="en-GB"/>
              <a:pPr>
                <a:defRPr/>
              </a:pPr>
              <a:t>‹#›</a:t>
            </a:fld>
            <a:endParaRPr lang="en-GB"/>
          </a:p>
        </p:txBody>
      </p:sp>
    </p:spTree>
    <p:extLst>
      <p:ext uri="{BB962C8B-B14F-4D97-AF65-F5344CB8AC3E}">
        <p14:creationId xmlns:p14="http://schemas.microsoft.com/office/powerpoint/2010/main" val="1738643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a:xfrm>
            <a:off x="628650" y="6356351"/>
            <a:ext cx="2057400" cy="365125"/>
          </a:xfrm>
          <a:prstGeom prst="rect">
            <a:avLst/>
          </a:prstGeom>
        </p:spPr>
        <p:txBody>
          <a:bodyPr/>
          <a:lstStyle>
            <a:lvl1pPr>
              <a:defRPr/>
            </a:lvl1pPr>
          </a:lstStyle>
          <a:p>
            <a:pPr>
              <a:defRPr/>
            </a:pPr>
            <a:fld id="{49D3E5BC-2E5F-4CEA-A8B5-08D68CD470CE}" type="datetimeFigureOut">
              <a:rPr lang="en-GB"/>
              <a:pPr>
                <a:defRPr/>
              </a:pPr>
              <a:t>26/10/2020</a:t>
            </a:fld>
            <a:endParaRPr lang="en-GB"/>
          </a:p>
        </p:txBody>
      </p:sp>
      <p:sp>
        <p:nvSpPr>
          <p:cNvPr id="4" name="Footer Placeholder 4"/>
          <p:cNvSpPr>
            <a:spLocks noGrp="1"/>
          </p:cNvSpPr>
          <p:nvPr>
            <p:ph type="ftr" sz="quarter" idx="11"/>
          </p:nvPr>
        </p:nvSpPr>
        <p:spPr>
          <a:xfrm>
            <a:off x="3028950" y="6356351"/>
            <a:ext cx="3086100" cy="365125"/>
          </a:xfrm>
          <a:prstGeom prst="rect">
            <a:avLst/>
          </a:prstGeom>
        </p:spPr>
        <p:txBody>
          <a:bodyPr/>
          <a:lstStyle>
            <a:lvl1pPr>
              <a:defRPr/>
            </a:lvl1pPr>
          </a:lstStyle>
          <a:p>
            <a:pPr>
              <a:defRPr/>
            </a:pPr>
            <a:endParaRPr lang="en-GB"/>
          </a:p>
        </p:txBody>
      </p:sp>
      <p:sp>
        <p:nvSpPr>
          <p:cNvPr id="5" name="Slide Number Placeholder 5"/>
          <p:cNvSpPr>
            <a:spLocks noGrp="1"/>
          </p:cNvSpPr>
          <p:nvPr>
            <p:ph type="sldNum" sz="quarter" idx="12"/>
          </p:nvPr>
        </p:nvSpPr>
        <p:spPr>
          <a:xfrm>
            <a:off x="6457950" y="6356351"/>
            <a:ext cx="2057400" cy="365125"/>
          </a:xfrm>
          <a:prstGeom prst="rect">
            <a:avLst/>
          </a:prstGeom>
        </p:spPr>
        <p:txBody>
          <a:bodyPr/>
          <a:lstStyle>
            <a:lvl1pPr>
              <a:defRPr/>
            </a:lvl1pPr>
          </a:lstStyle>
          <a:p>
            <a:pPr>
              <a:defRPr/>
            </a:pPr>
            <a:fld id="{6C891DC2-4060-4016-958B-DB7C31346A21}" type="slidenum">
              <a:rPr lang="en-GB"/>
              <a:pPr>
                <a:defRPr/>
              </a:pPr>
              <a:t>‹#›</a:t>
            </a:fld>
            <a:endParaRPr lang="en-GB"/>
          </a:p>
        </p:txBody>
      </p:sp>
    </p:spTree>
    <p:extLst>
      <p:ext uri="{BB962C8B-B14F-4D97-AF65-F5344CB8AC3E}">
        <p14:creationId xmlns:p14="http://schemas.microsoft.com/office/powerpoint/2010/main" val="3378805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09633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GB"/>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3"/>
          <p:cNvSpPr>
            <a:spLocks noGrp="1"/>
          </p:cNvSpPr>
          <p:nvPr>
            <p:ph type="dt" sz="half" idx="10"/>
          </p:nvPr>
        </p:nvSpPr>
        <p:spPr>
          <a:xfrm>
            <a:off x="628650" y="6356351"/>
            <a:ext cx="2057400" cy="365125"/>
          </a:xfrm>
          <a:prstGeom prst="rect">
            <a:avLst/>
          </a:prstGeom>
        </p:spPr>
        <p:txBody>
          <a:bodyPr/>
          <a:lstStyle>
            <a:lvl1pPr>
              <a:defRPr/>
            </a:lvl1pPr>
          </a:lstStyle>
          <a:p>
            <a:pPr>
              <a:defRPr/>
            </a:pPr>
            <a:fld id="{5A3A27D0-B865-41B4-8AB9-08CF702B09F5}" type="datetimeFigureOut">
              <a:rPr lang="en-GB"/>
              <a:pPr>
                <a:defRPr/>
              </a:pPr>
              <a:t>26/10/2020</a:t>
            </a:fld>
            <a:endParaRPr lang="en-GB"/>
          </a:p>
        </p:txBody>
      </p:sp>
      <p:sp>
        <p:nvSpPr>
          <p:cNvPr id="6" name="Footer Placeholder 4"/>
          <p:cNvSpPr>
            <a:spLocks noGrp="1"/>
          </p:cNvSpPr>
          <p:nvPr>
            <p:ph type="ftr" sz="quarter" idx="11"/>
          </p:nvPr>
        </p:nvSpPr>
        <p:spPr>
          <a:xfrm>
            <a:off x="3028950" y="6356351"/>
            <a:ext cx="3086100" cy="365125"/>
          </a:xfrm>
          <a:prstGeom prst="rect">
            <a:avLst/>
          </a:prstGeom>
        </p:spPr>
        <p:txBody>
          <a:bodyPr/>
          <a:lstStyle>
            <a:lvl1pPr>
              <a:defRPr/>
            </a:lvl1pPr>
          </a:lstStyle>
          <a:p>
            <a:pPr>
              <a:defRPr/>
            </a:pPr>
            <a:endParaRPr lang="en-GB"/>
          </a:p>
        </p:txBody>
      </p:sp>
      <p:sp>
        <p:nvSpPr>
          <p:cNvPr id="7" name="Slide Number Placeholder 5"/>
          <p:cNvSpPr>
            <a:spLocks noGrp="1"/>
          </p:cNvSpPr>
          <p:nvPr>
            <p:ph type="sldNum" sz="quarter" idx="12"/>
          </p:nvPr>
        </p:nvSpPr>
        <p:spPr>
          <a:xfrm>
            <a:off x="6457950" y="6356351"/>
            <a:ext cx="2057400" cy="365125"/>
          </a:xfrm>
          <a:prstGeom prst="rect">
            <a:avLst/>
          </a:prstGeom>
        </p:spPr>
        <p:txBody>
          <a:bodyPr/>
          <a:lstStyle>
            <a:lvl1pPr>
              <a:defRPr/>
            </a:lvl1pPr>
          </a:lstStyle>
          <a:p>
            <a:pPr>
              <a:defRPr/>
            </a:pPr>
            <a:fld id="{CEDE6C25-A7EE-44A1-AD8D-9AE17CE3A0F4}" type="slidenum">
              <a:rPr lang="en-GB"/>
              <a:pPr>
                <a:defRPr/>
              </a:pPr>
              <a:t>‹#›</a:t>
            </a:fld>
            <a:endParaRPr lang="en-GB"/>
          </a:p>
        </p:txBody>
      </p:sp>
    </p:spTree>
    <p:extLst>
      <p:ext uri="{BB962C8B-B14F-4D97-AF65-F5344CB8AC3E}">
        <p14:creationId xmlns:p14="http://schemas.microsoft.com/office/powerpoint/2010/main" val="7573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GB"/>
          </a:p>
        </p:txBody>
      </p:sp>
      <p:sp>
        <p:nvSpPr>
          <p:cNvPr id="3" name="Picture Placeholder 2"/>
          <p:cNvSpPr>
            <a:spLocks noGrp="1"/>
          </p:cNvSpPr>
          <p:nvPr>
            <p:ph type="pic" idx="1"/>
          </p:nvPr>
        </p:nvSpPr>
        <p:spPr>
          <a:xfrm>
            <a:off x="3887391" y="987426"/>
            <a:ext cx="4629150" cy="4873625"/>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smtClean="0"/>
              <a:t>Click icon to add picture</a:t>
            </a:r>
            <a:endParaRPr lang="en-GB" noProof="0" smtClean="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3"/>
          <p:cNvSpPr>
            <a:spLocks noGrp="1"/>
          </p:cNvSpPr>
          <p:nvPr>
            <p:ph type="dt" sz="half" idx="10"/>
          </p:nvPr>
        </p:nvSpPr>
        <p:spPr>
          <a:xfrm>
            <a:off x="628650" y="6356351"/>
            <a:ext cx="2057400" cy="365125"/>
          </a:xfrm>
          <a:prstGeom prst="rect">
            <a:avLst/>
          </a:prstGeom>
        </p:spPr>
        <p:txBody>
          <a:bodyPr/>
          <a:lstStyle>
            <a:lvl1pPr>
              <a:defRPr/>
            </a:lvl1pPr>
          </a:lstStyle>
          <a:p>
            <a:pPr>
              <a:defRPr/>
            </a:pPr>
            <a:fld id="{482ADFF0-587E-4086-A643-9672BD668302}" type="datetimeFigureOut">
              <a:rPr lang="en-GB"/>
              <a:pPr>
                <a:defRPr/>
              </a:pPr>
              <a:t>26/10/2020</a:t>
            </a:fld>
            <a:endParaRPr lang="en-GB"/>
          </a:p>
        </p:txBody>
      </p:sp>
      <p:sp>
        <p:nvSpPr>
          <p:cNvPr id="6" name="Footer Placeholder 4"/>
          <p:cNvSpPr>
            <a:spLocks noGrp="1"/>
          </p:cNvSpPr>
          <p:nvPr>
            <p:ph type="ftr" sz="quarter" idx="11"/>
          </p:nvPr>
        </p:nvSpPr>
        <p:spPr>
          <a:xfrm>
            <a:off x="3028950" y="6356351"/>
            <a:ext cx="3086100" cy="365125"/>
          </a:xfrm>
          <a:prstGeom prst="rect">
            <a:avLst/>
          </a:prstGeom>
        </p:spPr>
        <p:txBody>
          <a:bodyPr/>
          <a:lstStyle>
            <a:lvl1pPr>
              <a:defRPr/>
            </a:lvl1pPr>
          </a:lstStyle>
          <a:p>
            <a:pPr>
              <a:defRPr/>
            </a:pPr>
            <a:endParaRPr lang="en-GB"/>
          </a:p>
        </p:txBody>
      </p:sp>
      <p:sp>
        <p:nvSpPr>
          <p:cNvPr id="7" name="Slide Number Placeholder 5"/>
          <p:cNvSpPr>
            <a:spLocks noGrp="1"/>
          </p:cNvSpPr>
          <p:nvPr>
            <p:ph type="sldNum" sz="quarter" idx="12"/>
          </p:nvPr>
        </p:nvSpPr>
        <p:spPr>
          <a:xfrm>
            <a:off x="6457950" y="6356351"/>
            <a:ext cx="2057400" cy="365125"/>
          </a:xfrm>
          <a:prstGeom prst="rect">
            <a:avLst/>
          </a:prstGeom>
        </p:spPr>
        <p:txBody>
          <a:bodyPr/>
          <a:lstStyle>
            <a:lvl1pPr>
              <a:defRPr/>
            </a:lvl1pPr>
          </a:lstStyle>
          <a:p>
            <a:pPr>
              <a:defRPr/>
            </a:pPr>
            <a:fld id="{15ADDA7C-094C-43D0-80B3-73A50027FD67}" type="slidenum">
              <a:rPr lang="en-GB"/>
              <a:pPr>
                <a:defRPr/>
              </a:pPr>
              <a:t>‹#›</a:t>
            </a:fld>
            <a:endParaRPr lang="en-GB"/>
          </a:p>
        </p:txBody>
      </p:sp>
    </p:spTree>
    <p:extLst>
      <p:ext uri="{BB962C8B-B14F-4D97-AF65-F5344CB8AC3E}">
        <p14:creationId xmlns:p14="http://schemas.microsoft.com/office/powerpoint/2010/main" val="1547239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28650" y="1055868"/>
            <a:ext cx="7886700" cy="103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smtClean="0"/>
              <a:t>Click to edit Master title style</a:t>
            </a:r>
            <a:endParaRPr lang="en-GB" altLang="en-US" dirty="0" smtClean="0"/>
          </a:p>
        </p:txBody>
      </p:sp>
      <p:sp>
        <p:nvSpPr>
          <p:cNvPr id="1027" name="Text Placeholder 2"/>
          <p:cNvSpPr>
            <a:spLocks noGrp="1"/>
          </p:cNvSpPr>
          <p:nvPr>
            <p:ph type="body" idx="1"/>
          </p:nvPr>
        </p:nvSpPr>
        <p:spPr bwMode="auto">
          <a:xfrm>
            <a:off x="628650" y="2290890"/>
            <a:ext cx="7886700" cy="3968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dirty="0" smtClean="0"/>
              <a:t>Edit Master text styles</a:t>
            </a:r>
          </a:p>
          <a:p>
            <a:pPr lvl="1"/>
            <a:r>
              <a:rPr lang="en-GB" altLang="en-US" dirty="0" smtClean="0"/>
              <a:t>Second level</a:t>
            </a:r>
          </a:p>
          <a:p>
            <a:pPr lvl="2"/>
            <a:r>
              <a:rPr lang="en-GB" altLang="en-US" dirty="0" smtClean="0"/>
              <a:t>Third level</a:t>
            </a:r>
          </a:p>
          <a:p>
            <a:pPr lvl="3"/>
            <a:r>
              <a:rPr lang="en-GB" altLang="en-US" dirty="0" smtClean="0"/>
              <a:t>Fourth level</a:t>
            </a:r>
          </a:p>
          <a:p>
            <a:pPr lvl="4"/>
            <a:r>
              <a:rPr lang="en-GB" altLang="en-US" dirty="0" smtClean="0"/>
              <a:t>Fifth level</a:t>
            </a:r>
          </a:p>
        </p:txBody>
      </p:sp>
      <p:pic>
        <p:nvPicPr>
          <p:cNvPr id="9" name="Picture 6"/>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07448" y="181688"/>
            <a:ext cx="2188022" cy="700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2290312" y="6426362"/>
            <a:ext cx="4563376" cy="358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6542468" y="210265"/>
            <a:ext cx="2305318" cy="481968"/>
          </a:xfrm>
          <a:prstGeom prst="rect">
            <a:avLst/>
          </a:prstGeom>
        </p:spPr>
      </p:pic>
    </p:spTree>
    <p:extLst>
      <p:ext uri="{BB962C8B-B14F-4D97-AF65-F5344CB8AC3E}">
        <p14:creationId xmlns:p14="http://schemas.microsoft.com/office/powerpoint/2010/main" val="208111943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lnSpc>
          <a:spcPct val="90000"/>
        </a:lnSpc>
        <a:spcBef>
          <a:spcPct val="0"/>
        </a:spcBef>
        <a:spcAft>
          <a:spcPct val="0"/>
        </a:spcAft>
        <a:defRPr sz="3300" kern="1200">
          <a:solidFill>
            <a:schemeClr val="tx1"/>
          </a:solidFill>
          <a:latin typeface="Arial" panose="020B0604020202020204" pitchFamily="34" charset="0"/>
          <a:ea typeface="+mj-ea"/>
          <a:cs typeface="Arial" panose="020B0604020202020204" pitchFamily="34" charset="0"/>
        </a:defRPr>
      </a:lvl1pPr>
      <a:lvl2pPr algn="l" rtl="0" eaLnBrk="1" fontAlgn="base" hangingPunct="1">
        <a:lnSpc>
          <a:spcPct val="90000"/>
        </a:lnSpc>
        <a:spcBef>
          <a:spcPct val="0"/>
        </a:spcBef>
        <a:spcAft>
          <a:spcPct val="0"/>
        </a:spcAft>
        <a:defRPr sz="33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33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33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3300">
          <a:solidFill>
            <a:schemeClr val="tx1"/>
          </a:solidFill>
          <a:latin typeface="Calibri Light" panose="020F0302020204030204" pitchFamily="34" charset="0"/>
        </a:defRPr>
      </a:lvl5pPr>
      <a:lvl6pPr marL="342900" algn="l" rtl="0" eaLnBrk="1" fontAlgn="base" hangingPunct="1">
        <a:lnSpc>
          <a:spcPct val="90000"/>
        </a:lnSpc>
        <a:spcBef>
          <a:spcPct val="0"/>
        </a:spcBef>
        <a:spcAft>
          <a:spcPct val="0"/>
        </a:spcAft>
        <a:defRPr sz="3300">
          <a:solidFill>
            <a:schemeClr val="tx1"/>
          </a:solidFill>
          <a:latin typeface="Calibri Light" panose="020F0302020204030204" pitchFamily="34" charset="0"/>
        </a:defRPr>
      </a:lvl6pPr>
      <a:lvl7pPr marL="685800" algn="l" rtl="0" eaLnBrk="1" fontAlgn="base" hangingPunct="1">
        <a:lnSpc>
          <a:spcPct val="90000"/>
        </a:lnSpc>
        <a:spcBef>
          <a:spcPct val="0"/>
        </a:spcBef>
        <a:spcAft>
          <a:spcPct val="0"/>
        </a:spcAft>
        <a:defRPr sz="3300">
          <a:solidFill>
            <a:schemeClr val="tx1"/>
          </a:solidFill>
          <a:latin typeface="Calibri Light" panose="020F0302020204030204" pitchFamily="34" charset="0"/>
        </a:defRPr>
      </a:lvl7pPr>
      <a:lvl8pPr marL="1028700" algn="l" rtl="0" eaLnBrk="1" fontAlgn="base" hangingPunct="1">
        <a:lnSpc>
          <a:spcPct val="90000"/>
        </a:lnSpc>
        <a:spcBef>
          <a:spcPct val="0"/>
        </a:spcBef>
        <a:spcAft>
          <a:spcPct val="0"/>
        </a:spcAft>
        <a:defRPr sz="3300">
          <a:solidFill>
            <a:schemeClr val="tx1"/>
          </a:solidFill>
          <a:latin typeface="Calibri Light" panose="020F0302020204030204" pitchFamily="34" charset="0"/>
        </a:defRPr>
      </a:lvl8pPr>
      <a:lvl9pPr marL="1371600" algn="l" rtl="0" eaLnBrk="1" fontAlgn="base" hangingPunct="1">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m.s.sidhu@bham.ac.uk" TargetMode="External"/><Relationship Id="rId2" Type="http://schemas.openxmlformats.org/officeDocument/2006/relationships/hyperlink" Target="mailto:jsussex@randeurope.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653469"/>
            <a:ext cx="6858000" cy="2108634"/>
          </a:xfrm>
        </p:spPr>
        <p:txBody>
          <a:bodyPr/>
          <a:lstStyle/>
          <a:p>
            <a:r>
              <a:rPr lang="en-GB" dirty="0"/>
              <a:t>Vertical integration of GP practices with acute hospitals in England and Wales: rapid evaluation</a:t>
            </a:r>
            <a:endParaRPr lang="en-GB" sz="3200" dirty="0"/>
          </a:p>
        </p:txBody>
      </p:sp>
      <p:sp>
        <p:nvSpPr>
          <p:cNvPr id="3" name="Subtitle 2"/>
          <p:cNvSpPr>
            <a:spLocks noGrp="1"/>
          </p:cNvSpPr>
          <p:nvPr>
            <p:ph type="subTitle" idx="1"/>
          </p:nvPr>
        </p:nvSpPr>
        <p:spPr>
          <a:xfrm>
            <a:off x="1143000" y="4493623"/>
            <a:ext cx="6858000" cy="1027788"/>
          </a:xfrm>
        </p:spPr>
        <p:txBody>
          <a:bodyPr/>
          <a:lstStyle/>
          <a:p>
            <a:r>
              <a:rPr lang="en-GB" sz="2400" dirty="0" smtClean="0"/>
              <a:t>Jon Sussex </a:t>
            </a:r>
            <a:r>
              <a:rPr lang="en-GB" sz="2400" dirty="0"/>
              <a:t>and Manbinder Sidhu</a:t>
            </a:r>
          </a:p>
          <a:p>
            <a:r>
              <a:rPr lang="en-GB" sz="2400" dirty="0"/>
              <a:t>NIHR BRACE Rapid Evaluation Centre</a:t>
            </a:r>
          </a:p>
        </p:txBody>
      </p:sp>
    </p:spTree>
    <p:extLst>
      <p:ext uri="{BB962C8B-B14F-4D97-AF65-F5344CB8AC3E}">
        <p14:creationId xmlns:p14="http://schemas.microsoft.com/office/powerpoint/2010/main" val="28832042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Methods for the evaluation</a:t>
            </a:r>
          </a:p>
        </p:txBody>
      </p:sp>
      <p:graphicFrame>
        <p:nvGraphicFramePr>
          <p:cNvPr id="4" name="Content Placeholder 3" descr="Diagram showing what each work package comprised" title="Methods for the evaluation">
            <a:extLst>
              <a:ext uri="{FF2B5EF4-FFF2-40B4-BE49-F238E27FC236}">
                <a16:creationId xmlns:a16="http://schemas.microsoft.com/office/drawing/2014/main" id="{F7BF6A46-7523-44C4-881A-47EFC1D33E3C}"/>
              </a:ext>
            </a:extLst>
          </p:cNvPr>
          <p:cNvGraphicFramePr>
            <a:graphicFrameLocks noGrp="1"/>
          </p:cNvGraphicFramePr>
          <p:nvPr>
            <p:ph idx="1"/>
            <p:extLst>
              <p:ext uri="{D42A27DB-BD31-4B8C-83A1-F6EECF244321}">
                <p14:modId xmlns:p14="http://schemas.microsoft.com/office/powerpoint/2010/main" val="4154669384"/>
              </p:ext>
            </p:extLst>
          </p:nvPr>
        </p:nvGraphicFramePr>
        <p:xfrm>
          <a:off x="628650" y="2090918"/>
          <a:ext cx="7886700" cy="39687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085728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0439400" y="724373"/>
            <a:ext cx="2266950" cy="856777"/>
          </a:xfrm>
        </p:spPr>
        <p:txBody>
          <a:bodyPr/>
          <a:lstStyle/>
          <a:p>
            <a:r>
              <a:rPr lang="en-GB" dirty="0" smtClean="0"/>
              <a:t>Sites</a:t>
            </a:r>
            <a:endParaRPr lang="en-GB" dirty="0"/>
          </a:p>
        </p:txBody>
      </p:sp>
      <p:sp>
        <p:nvSpPr>
          <p:cNvPr id="7" name="Subtitle 6"/>
          <p:cNvSpPr>
            <a:spLocks noGrp="1"/>
          </p:cNvSpPr>
          <p:nvPr>
            <p:ph type="subTitle" idx="1"/>
          </p:nvPr>
        </p:nvSpPr>
        <p:spPr>
          <a:xfrm>
            <a:off x="7867650" y="4914899"/>
            <a:ext cx="133350" cy="606511"/>
          </a:xfrm>
        </p:spPr>
        <p:txBody>
          <a:bodyPr/>
          <a:lstStyle/>
          <a:p>
            <a:r>
              <a:rPr lang="en-GB" dirty="0" smtClean="0"/>
              <a:t> </a:t>
            </a:r>
            <a:endParaRPr lang="en-GB" dirty="0"/>
          </a:p>
        </p:txBody>
      </p:sp>
      <p:pic>
        <p:nvPicPr>
          <p:cNvPr id="5" name="Content Placeholder 4" descr="Description of each of the 3 study sites" title="Three study sites"/>
          <p:cNvPicPr>
            <a:picLocks noGrp="1" noChangeAspect="1"/>
          </p:cNvPicPr>
          <p:nvPr>
            <p:ph idx="4294967295"/>
          </p:nvPr>
        </p:nvPicPr>
        <p:blipFill>
          <a:blip r:embed="rId2"/>
          <a:stretch>
            <a:fillRect/>
          </a:stretch>
        </p:blipFill>
        <p:spPr>
          <a:xfrm>
            <a:off x="336550" y="1016000"/>
            <a:ext cx="8509000" cy="5186363"/>
          </a:xfrm>
          <a:prstGeom prst="rect">
            <a:avLst/>
          </a:prstGeom>
        </p:spPr>
      </p:pic>
    </p:spTree>
    <p:extLst>
      <p:ext uri="{BB962C8B-B14F-4D97-AF65-F5344CB8AC3E}">
        <p14:creationId xmlns:p14="http://schemas.microsoft.com/office/powerpoint/2010/main" val="2574682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Discussion </a:t>
            </a:r>
            <a:endParaRPr lang="en-GB" dirty="0"/>
          </a:p>
        </p:txBody>
      </p:sp>
      <p:sp>
        <p:nvSpPr>
          <p:cNvPr id="3" name="Content Placeholder 2"/>
          <p:cNvSpPr>
            <a:spLocks noGrp="1"/>
          </p:cNvSpPr>
          <p:nvPr>
            <p:ph idx="1"/>
          </p:nvPr>
        </p:nvSpPr>
        <p:spPr/>
        <p:txBody>
          <a:bodyPr/>
          <a:lstStyle/>
          <a:p>
            <a:pPr marL="0" indent="0" algn="ctr">
              <a:buNone/>
            </a:pPr>
            <a:endParaRPr lang="en-GB" dirty="0" smtClean="0"/>
          </a:p>
          <a:p>
            <a:pPr algn="ctr"/>
            <a:r>
              <a:rPr lang="en-GB" sz="3200" dirty="0" smtClean="0"/>
              <a:t>Vertical integration as a concept (both theoretically and in relation to health policy)</a:t>
            </a:r>
          </a:p>
          <a:p>
            <a:pPr algn="ctr"/>
            <a:endParaRPr lang="en-GB" sz="3200" dirty="0" smtClean="0"/>
          </a:p>
          <a:p>
            <a:pPr algn="ctr"/>
            <a:r>
              <a:rPr lang="en-GB" sz="3200" dirty="0" smtClean="0"/>
              <a:t>Vertical integration in the context of the NHS and general practice</a:t>
            </a:r>
            <a:endParaRPr lang="en-GB" sz="3200" dirty="0"/>
          </a:p>
        </p:txBody>
      </p:sp>
    </p:spTree>
    <p:extLst>
      <p:ext uri="{BB962C8B-B14F-4D97-AF65-F5344CB8AC3E}">
        <p14:creationId xmlns:p14="http://schemas.microsoft.com/office/powerpoint/2010/main" val="1973132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663982"/>
            <a:ext cx="7886700" cy="1035050"/>
          </a:xfrm>
        </p:spPr>
        <p:txBody>
          <a:bodyPr/>
          <a:lstStyle/>
          <a:p>
            <a:r>
              <a:rPr lang="en-GB" dirty="0"/>
              <a:t>Overall study findings</a:t>
            </a:r>
          </a:p>
        </p:txBody>
      </p:sp>
      <p:sp>
        <p:nvSpPr>
          <p:cNvPr id="3" name="Content Placeholder 2"/>
          <p:cNvSpPr>
            <a:spLocks noGrp="1"/>
          </p:cNvSpPr>
          <p:nvPr>
            <p:ph idx="1"/>
          </p:nvPr>
        </p:nvSpPr>
        <p:spPr>
          <a:xfrm>
            <a:off x="628650" y="1699032"/>
            <a:ext cx="7886700" cy="3968241"/>
          </a:xfrm>
        </p:spPr>
        <p:txBody>
          <a:bodyPr/>
          <a:lstStyle/>
          <a:p>
            <a:r>
              <a:rPr lang="en-GB" sz="1500" dirty="0"/>
              <a:t>The main rationale across the three case studies is to sustain primary care by supporting local GP practices that are in financial and recruitment difficulties, and thereby manage demand effectively and efficiently across primary, secondary, and community care</a:t>
            </a:r>
          </a:p>
          <a:p>
            <a:r>
              <a:rPr lang="en-GB" sz="1500" dirty="0"/>
              <a:t>Early implementation centred on achieving functional integration, as distinct from clinical integration</a:t>
            </a:r>
          </a:p>
          <a:p>
            <a:r>
              <a:rPr lang="en-GB" sz="1500" dirty="0"/>
              <a:t>Closer integration was attributed to previous good relationships between primary and secondary care locally, and to historical planning and preparation towards integrated working across the local health economy</a:t>
            </a:r>
          </a:p>
          <a:p>
            <a:r>
              <a:rPr lang="en-GB" sz="1500" dirty="0"/>
              <a:t>VI may have a role as a route to better integration of patient care, at least in some areas</a:t>
            </a:r>
          </a:p>
          <a:p>
            <a:r>
              <a:rPr lang="en-GB" sz="1500" dirty="0"/>
              <a:t>The inevitable corollary of salaried GPs replacing independent GP contractors is a loss of autonomy for GPs</a:t>
            </a:r>
          </a:p>
          <a:p>
            <a:r>
              <a:rPr lang="en-GB" sz="1500" dirty="0"/>
              <a:t>Transitioning to VI imposed a significant requirement on acute trust/LHB staff, who are used to operating in large organisations focused on secondary care, to learn about and understand the practicalities and the culture of running primary care</a:t>
            </a:r>
          </a:p>
          <a:p>
            <a:r>
              <a:rPr lang="en-GB" sz="1500" dirty="0"/>
              <a:t>Improving care pathways, and the efficiency of the local health economy, for patients who are high users of emergency secondary care and/or living with complex or multiple morbidities, was a particular focus at 2/3 sites</a:t>
            </a:r>
          </a:p>
          <a:p>
            <a:endParaRPr lang="en-GB" dirty="0"/>
          </a:p>
        </p:txBody>
      </p:sp>
    </p:spTree>
    <p:extLst>
      <p:ext uri="{BB962C8B-B14F-4D97-AF65-F5344CB8AC3E}">
        <p14:creationId xmlns:p14="http://schemas.microsoft.com/office/powerpoint/2010/main" val="24310266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255840"/>
            <a:ext cx="7886700" cy="1035050"/>
          </a:xfrm>
        </p:spPr>
        <p:txBody>
          <a:bodyPr/>
          <a:lstStyle/>
          <a:p>
            <a:r>
              <a:rPr lang="en-GB" dirty="0"/>
              <a:t>Understanding the need for and purpose of acute hospital integration with primary care</a:t>
            </a:r>
          </a:p>
        </p:txBody>
      </p:sp>
      <p:sp>
        <p:nvSpPr>
          <p:cNvPr id="3" name="Content Placeholder 2"/>
          <p:cNvSpPr>
            <a:spLocks noGrp="1"/>
          </p:cNvSpPr>
          <p:nvPr>
            <p:ph idx="1"/>
          </p:nvPr>
        </p:nvSpPr>
        <p:spPr/>
        <p:txBody>
          <a:bodyPr/>
          <a:lstStyle/>
          <a:p>
            <a:pPr marL="0" lvl="0" indent="0" algn="ctr">
              <a:buNone/>
            </a:pPr>
            <a:endParaRPr lang="en-GB" sz="1600" dirty="0" smtClean="0">
              <a:solidFill>
                <a:srgbClr val="FF0000"/>
              </a:solidFill>
            </a:endParaRPr>
          </a:p>
          <a:p>
            <a:pPr marL="0" lvl="0" indent="0" algn="ctr">
              <a:buNone/>
            </a:pPr>
            <a:endParaRPr lang="en-GB" sz="1600" dirty="0">
              <a:solidFill>
                <a:srgbClr val="FF0000"/>
              </a:solidFill>
            </a:endParaRPr>
          </a:p>
          <a:p>
            <a:pPr marL="0" lvl="0" indent="0" algn="ctr">
              <a:buNone/>
            </a:pPr>
            <a:r>
              <a:rPr lang="en-GB" sz="1600" dirty="0" smtClean="0">
                <a:solidFill>
                  <a:schemeClr val="accent1">
                    <a:lumMod val="75000"/>
                  </a:schemeClr>
                </a:solidFill>
              </a:rPr>
              <a:t>“</a:t>
            </a:r>
            <a:r>
              <a:rPr lang="en-GB" sz="1600" dirty="0">
                <a:solidFill>
                  <a:schemeClr val="accent1">
                    <a:lumMod val="75000"/>
                  </a:schemeClr>
                </a:solidFill>
              </a:rPr>
              <a:t>it was quite apparent there was several practices that would fold, because – well, as you’ve heard a million times before – so elderly GPs having to retire, no one to take 	over the practice, or no desire to move it forward. Expensive locums to fill people, long-term vacancies.” (B14</a:t>
            </a:r>
            <a:r>
              <a:rPr lang="en-GB" sz="1600" dirty="0" smtClean="0">
                <a:solidFill>
                  <a:schemeClr val="accent1">
                    <a:lumMod val="75000"/>
                  </a:schemeClr>
                </a:solidFill>
              </a:rPr>
              <a:t>)</a:t>
            </a:r>
          </a:p>
          <a:p>
            <a:pPr marL="0" lvl="0" indent="0" algn="ctr">
              <a:buNone/>
            </a:pPr>
            <a:endParaRPr lang="en-GB" sz="1600" dirty="0">
              <a:solidFill>
                <a:schemeClr val="accent1">
                  <a:lumMod val="75000"/>
                </a:schemeClr>
              </a:solidFill>
            </a:endParaRPr>
          </a:p>
          <a:p>
            <a:pPr marL="0" lvl="0" indent="0" algn="ctr">
              <a:buNone/>
            </a:pPr>
            <a:r>
              <a:rPr lang="en-GB" sz="1600" dirty="0" smtClean="0">
                <a:solidFill>
                  <a:schemeClr val="accent1">
                    <a:lumMod val="75000"/>
                  </a:schemeClr>
                </a:solidFill>
              </a:rPr>
              <a:t>“</a:t>
            </a:r>
            <a:r>
              <a:rPr lang="en-GB" sz="1600" dirty="0">
                <a:solidFill>
                  <a:schemeClr val="accent1">
                    <a:lumMod val="75000"/>
                  </a:schemeClr>
                </a:solidFill>
              </a:rPr>
              <a:t>I think there’s always been a concern about the big monster, which is the trust, so it’s about being engulfed into an organisation and losing to some degree your autonomy. So the one advantage of being a partner and being a GP is it’s your business; you’re 	autonomous.” (A15) </a:t>
            </a:r>
            <a:endParaRPr lang="en-GB" sz="1600" dirty="0" smtClean="0">
              <a:solidFill>
                <a:schemeClr val="accent1">
                  <a:lumMod val="75000"/>
                </a:schemeClr>
              </a:solidFill>
            </a:endParaRPr>
          </a:p>
          <a:p>
            <a:pPr marL="0" lvl="0" indent="0" algn="ctr">
              <a:buNone/>
            </a:pPr>
            <a:endParaRPr lang="en-GB" sz="1600" dirty="0">
              <a:solidFill>
                <a:srgbClr val="FF0000"/>
              </a:solidFill>
            </a:endParaRPr>
          </a:p>
          <a:p>
            <a:endParaRPr lang="en-GB" dirty="0"/>
          </a:p>
        </p:txBody>
      </p:sp>
    </p:spTree>
    <p:extLst>
      <p:ext uri="{BB962C8B-B14F-4D97-AF65-F5344CB8AC3E}">
        <p14:creationId xmlns:p14="http://schemas.microsoft.com/office/powerpoint/2010/main" val="13531685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Developing an integration model and implementation strategy </a:t>
            </a:r>
          </a:p>
        </p:txBody>
      </p:sp>
      <p:sp>
        <p:nvSpPr>
          <p:cNvPr id="3" name="Content Placeholder 2"/>
          <p:cNvSpPr>
            <a:spLocks noGrp="1"/>
          </p:cNvSpPr>
          <p:nvPr>
            <p:ph idx="1"/>
          </p:nvPr>
        </p:nvSpPr>
        <p:spPr/>
        <p:txBody>
          <a:bodyPr/>
          <a:lstStyle/>
          <a:p>
            <a:pPr marL="0" indent="0" algn="ctr">
              <a:buNone/>
            </a:pPr>
            <a:r>
              <a:rPr lang="en-GB" sz="1600" dirty="0" smtClean="0">
                <a:solidFill>
                  <a:schemeClr val="accent1">
                    <a:lumMod val="75000"/>
                  </a:schemeClr>
                </a:solidFill>
              </a:rPr>
              <a:t>“</a:t>
            </a:r>
            <a:r>
              <a:rPr lang="en-GB" sz="1600" dirty="0">
                <a:solidFill>
                  <a:schemeClr val="accent1">
                    <a:lumMod val="75000"/>
                  </a:schemeClr>
                </a:solidFill>
              </a:rPr>
              <a:t>So within one of the normal teams, there’s – depending on the hours that they work – sort of perhaps one and a half full-time equivalent GPs. We have nurse practitioners, possibly some ANPs [advanced nurse practitioners] involvement, there’s an occupational therapist linked to that, a pharmacist and then we also have a team coordinator, who tries to manage the team’s </a:t>
            </a:r>
            <a:r>
              <a:rPr lang="en-GB" sz="1600" dirty="0" smtClean="0">
                <a:solidFill>
                  <a:schemeClr val="accent1">
                    <a:lumMod val="75000"/>
                  </a:schemeClr>
                </a:solidFill>
              </a:rPr>
              <a:t>work” </a:t>
            </a:r>
            <a:r>
              <a:rPr lang="en-GB" sz="1600" dirty="0">
                <a:solidFill>
                  <a:schemeClr val="accent1">
                    <a:lumMod val="75000"/>
                  </a:schemeClr>
                </a:solidFill>
              </a:rPr>
              <a:t>(C09) </a:t>
            </a:r>
            <a:endParaRPr lang="en-GB" sz="1600" dirty="0" smtClean="0">
              <a:solidFill>
                <a:schemeClr val="accent1">
                  <a:lumMod val="75000"/>
                </a:schemeClr>
              </a:solidFill>
            </a:endParaRPr>
          </a:p>
          <a:p>
            <a:pPr marL="0" indent="0" algn="ctr">
              <a:buNone/>
            </a:pPr>
            <a:endParaRPr lang="en-GB" sz="1600" dirty="0">
              <a:solidFill>
                <a:schemeClr val="accent1">
                  <a:lumMod val="75000"/>
                </a:schemeClr>
              </a:solidFill>
            </a:endParaRPr>
          </a:p>
          <a:p>
            <a:pPr marL="0" indent="0" algn="ctr">
              <a:buNone/>
            </a:pPr>
            <a:r>
              <a:rPr lang="en-GB" sz="1600" dirty="0" smtClean="0">
                <a:solidFill>
                  <a:schemeClr val="accent1">
                    <a:lumMod val="75000"/>
                  </a:schemeClr>
                </a:solidFill>
              </a:rPr>
              <a:t>“</a:t>
            </a:r>
            <a:r>
              <a:rPr lang="en-GB" sz="1600" dirty="0">
                <a:solidFill>
                  <a:schemeClr val="accent1">
                    <a:lumMod val="75000"/>
                  </a:schemeClr>
                </a:solidFill>
              </a:rPr>
              <a:t>the practices that had joined seemed to be those that have had difficulty recruiting staff and therefore were struggling generally; they’ve had problems with their estates maybe and felt that the hospital could help them with that, and that seems to have been the main driver for people moving. The practices that are quite stable, are happy running their own businesses, seem to be making money, having no staff problems, don't seem to be that interested.” (A12) </a:t>
            </a:r>
            <a:endParaRPr lang="en-GB" sz="1600" dirty="0" smtClean="0">
              <a:solidFill>
                <a:schemeClr val="accent1">
                  <a:lumMod val="75000"/>
                </a:schemeClr>
              </a:solidFill>
            </a:endParaRPr>
          </a:p>
          <a:p>
            <a:pPr marL="0" indent="0" algn="ctr">
              <a:buNone/>
            </a:pPr>
            <a:endParaRPr lang="en-GB" sz="1600" dirty="0">
              <a:solidFill>
                <a:schemeClr val="accent1">
                  <a:lumMod val="75000"/>
                </a:schemeClr>
              </a:solidFill>
            </a:endParaRPr>
          </a:p>
          <a:p>
            <a:pPr marL="0" indent="0" algn="ctr">
              <a:buNone/>
            </a:pPr>
            <a:r>
              <a:rPr lang="en-GB" sz="1600" dirty="0" smtClean="0">
                <a:solidFill>
                  <a:schemeClr val="accent1">
                    <a:lumMod val="75000"/>
                  </a:schemeClr>
                </a:solidFill>
              </a:rPr>
              <a:t>“</a:t>
            </a:r>
            <a:r>
              <a:rPr lang="en-GB" sz="1600" dirty="0">
                <a:solidFill>
                  <a:schemeClr val="accent1">
                    <a:lumMod val="75000"/>
                  </a:schemeClr>
                </a:solidFill>
              </a:rPr>
              <a:t>they’re looking at the PCN holding the GMS [contract] for all of our practices, so they’re looking at one GMS contract for the PCN, which is all the VI practices.” (A17)</a:t>
            </a:r>
          </a:p>
          <a:p>
            <a:endParaRPr lang="en-GB" sz="1500" dirty="0"/>
          </a:p>
        </p:txBody>
      </p:sp>
    </p:spTree>
    <p:extLst>
      <p:ext uri="{BB962C8B-B14F-4D97-AF65-F5344CB8AC3E}">
        <p14:creationId xmlns:p14="http://schemas.microsoft.com/office/powerpoint/2010/main" val="5620026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21183"/>
            <a:ext cx="7886700" cy="1035050"/>
          </a:xfrm>
        </p:spPr>
        <p:txBody>
          <a:bodyPr/>
          <a:lstStyle/>
          <a:p>
            <a:r>
              <a:rPr lang="en-GB" dirty="0"/>
              <a:t>Transitioning: from GMS to sub-contracted providers of primary care</a:t>
            </a:r>
          </a:p>
        </p:txBody>
      </p:sp>
      <p:sp>
        <p:nvSpPr>
          <p:cNvPr id="3" name="Content Placeholder 2"/>
          <p:cNvSpPr>
            <a:spLocks noGrp="1"/>
          </p:cNvSpPr>
          <p:nvPr>
            <p:ph idx="1"/>
          </p:nvPr>
        </p:nvSpPr>
        <p:spPr/>
        <p:txBody>
          <a:bodyPr/>
          <a:lstStyle/>
          <a:p>
            <a:pPr marL="0" indent="0" algn="ctr">
              <a:buNone/>
            </a:pPr>
            <a:endParaRPr lang="en-GB" sz="1600" dirty="0" smtClean="0">
              <a:solidFill>
                <a:srgbClr val="FF0000"/>
              </a:solidFill>
            </a:endParaRPr>
          </a:p>
          <a:p>
            <a:pPr marL="0" indent="0" algn="ctr">
              <a:buNone/>
            </a:pPr>
            <a:endParaRPr lang="en-GB" sz="1600" dirty="0">
              <a:solidFill>
                <a:srgbClr val="FF0000"/>
              </a:solidFill>
            </a:endParaRPr>
          </a:p>
          <a:p>
            <a:pPr marL="0" indent="0" algn="ctr">
              <a:buNone/>
            </a:pPr>
            <a:r>
              <a:rPr lang="en-GB" sz="1600" dirty="0" smtClean="0">
                <a:solidFill>
                  <a:schemeClr val="accent1">
                    <a:lumMod val="75000"/>
                  </a:schemeClr>
                </a:solidFill>
              </a:rPr>
              <a:t>“</a:t>
            </a:r>
            <a:r>
              <a:rPr lang="en-GB" sz="1600" dirty="0">
                <a:solidFill>
                  <a:schemeClr val="accent1">
                    <a:lumMod val="75000"/>
                  </a:schemeClr>
                </a:solidFill>
              </a:rPr>
              <a:t>The way it [the new contractual arrangement] was actually created was a bit kind of Byzantine …” (B15</a:t>
            </a:r>
            <a:r>
              <a:rPr lang="en-GB" sz="1600" dirty="0" smtClean="0">
                <a:solidFill>
                  <a:schemeClr val="accent1">
                    <a:lumMod val="75000"/>
                  </a:schemeClr>
                </a:solidFill>
              </a:rPr>
              <a:t>)</a:t>
            </a:r>
          </a:p>
          <a:p>
            <a:pPr marL="0" indent="0" algn="ctr">
              <a:buNone/>
            </a:pPr>
            <a:endParaRPr lang="en-GB" sz="1600" dirty="0">
              <a:solidFill>
                <a:schemeClr val="accent1">
                  <a:lumMod val="75000"/>
                </a:schemeClr>
              </a:solidFill>
            </a:endParaRPr>
          </a:p>
          <a:p>
            <a:pPr marL="0" indent="0" algn="ctr">
              <a:buNone/>
            </a:pPr>
            <a:r>
              <a:rPr lang="en-GB" sz="1600" dirty="0">
                <a:solidFill>
                  <a:schemeClr val="accent1">
                    <a:lumMod val="75000"/>
                  </a:schemeClr>
                </a:solidFill>
              </a:rPr>
              <a:t>“For example, health and safety, I know that provided a lot of challenges. A lot of the estate is not up to scratch. Now the health board’s taken liability for that and not the GMS partners.” (C03) </a:t>
            </a:r>
            <a:endParaRPr lang="en-GB" sz="1600" dirty="0" smtClean="0">
              <a:solidFill>
                <a:schemeClr val="accent1">
                  <a:lumMod val="75000"/>
                </a:schemeClr>
              </a:solidFill>
            </a:endParaRPr>
          </a:p>
          <a:p>
            <a:pPr marL="0" indent="0" algn="ctr">
              <a:buNone/>
            </a:pPr>
            <a:endParaRPr lang="en-GB" sz="1600" dirty="0">
              <a:solidFill>
                <a:schemeClr val="accent1">
                  <a:lumMod val="75000"/>
                </a:schemeClr>
              </a:solidFill>
            </a:endParaRPr>
          </a:p>
          <a:p>
            <a:pPr marL="0" indent="0" algn="ctr">
              <a:buNone/>
            </a:pPr>
            <a:r>
              <a:rPr lang="en-GB" sz="1600" dirty="0" smtClean="0">
                <a:solidFill>
                  <a:schemeClr val="accent1">
                    <a:lumMod val="75000"/>
                  </a:schemeClr>
                </a:solidFill>
              </a:rPr>
              <a:t>“</a:t>
            </a:r>
            <a:r>
              <a:rPr lang="en-GB" sz="1600" dirty="0">
                <a:solidFill>
                  <a:schemeClr val="accent1">
                    <a:lumMod val="75000"/>
                  </a:schemeClr>
                </a:solidFill>
              </a:rPr>
              <a:t>They didn’t really understand primary care … they're jumping to something, but they didn’t really know how to run it.” (A03)</a:t>
            </a:r>
          </a:p>
          <a:p>
            <a:endParaRPr lang="en-GB" dirty="0"/>
          </a:p>
        </p:txBody>
      </p:sp>
    </p:spTree>
    <p:extLst>
      <p:ext uri="{BB962C8B-B14F-4D97-AF65-F5344CB8AC3E}">
        <p14:creationId xmlns:p14="http://schemas.microsoft.com/office/powerpoint/2010/main" val="29067582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60371"/>
            <a:ext cx="7886700" cy="1035050"/>
          </a:xfrm>
        </p:spPr>
        <p:txBody>
          <a:bodyPr/>
          <a:lstStyle/>
          <a:p>
            <a:r>
              <a:rPr lang="en-GB" dirty="0"/>
              <a:t>Impact on patient management: changes to primary care and secondary care delivery</a:t>
            </a:r>
          </a:p>
        </p:txBody>
      </p:sp>
      <p:sp>
        <p:nvSpPr>
          <p:cNvPr id="3" name="Content Placeholder 2"/>
          <p:cNvSpPr>
            <a:spLocks noGrp="1"/>
          </p:cNvSpPr>
          <p:nvPr>
            <p:ph idx="1"/>
          </p:nvPr>
        </p:nvSpPr>
        <p:spPr/>
        <p:txBody>
          <a:bodyPr/>
          <a:lstStyle/>
          <a:p>
            <a:pPr marL="0" indent="0" algn="ctr">
              <a:buNone/>
            </a:pPr>
            <a:endParaRPr lang="en-GB" sz="1600" dirty="0" smtClean="0">
              <a:solidFill>
                <a:srgbClr val="FF0000"/>
              </a:solidFill>
            </a:endParaRPr>
          </a:p>
          <a:p>
            <a:pPr marL="0" indent="0" algn="ctr">
              <a:buNone/>
            </a:pPr>
            <a:endParaRPr lang="en-GB" sz="1600" dirty="0">
              <a:solidFill>
                <a:srgbClr val="FF0000"/>
              </a:solidFill>
            </a:endParaRPr>
          </a:p>
          <a:p>
            <a:pPr marL="0" indent="0" algn="ctr">
              <a:buNone/>
            </a:pPr>
            <a:r>
              <a:rPr lang="en-GB" sz="1600" dirty="0" smtClean="0">
                <a:solidFill>
                  <a:schemeClr val="accent1">
                    <a:lumMod val="75000"/>
                  </a:schemeClr>
                </a:solidFill>
              </a:rPr>
              <a:t>“</a:t>
            </a:r>
            <a:r>
              <a:rPr lang="en-GB" sz="1600" dirty="0">
                <a:solidFill>
                  <a:schemeClr val="accent1">
                    <a:lumMod val="75000"/>
                  </a:schemeClr>
                </a:solidFill>
              </a:rPr>
              <a:t>They (patients) don't always have to see a doctor, but some people have got it in their head they’ve got a problem, they need to see a doctor. So it’s educating, trying to educate the patients as well.” (C08) </a:t>
            </a:r>
            <a:endParaRPr lang="en-GB" sz="1600" dirty="0" smtClean="0">
              <a:solidFill>
                <a:schemeClr val="accent1">
                  <a:lumMod val="75000"/>
                </a:schemeClr>
              </a:solidFill>
            </a:endParaRPr>
          </a:p>
          <a:p>
            <a:pPr marL="0" indent="0" algn="ctr">
              <a:buNone/>
            </a:pPr>
            <a:endParaRPr lang="en-GB" sz="1600" dirty="0">
              <a:solidFill>
                <a:schemeClr val="accent1">
                  <a:lumMod val="75000"/>
                </a:schemeClr>
              </a:solidFill>
            </a:endParaRPr>
          </a:p>
          <a:p>
            <a:pPr marL="0" indent="0" algn="ctr">
              <a:buNone/>
            </a:pPr>
            <a:r>
              <a:rPr lang="en-GB" sz="1600" dirty="0" smtClean="0">
                <a:solidFill>
                  <a:schemeClr val="accent1">
                    <a:lumMod val="75000"/>
                  </a:schemeClr>
                </a:solidFill>
              </a:rPr>
              <a:t>“</a:t>
            </a:r>
            <a:r>
              <a:rPr lang="en-GB" sz="1600" dirty="0">
                <a:solidFill>
                  <a:schemeClr val="accent1">
                    <a:lumMod val="75000"/>
                  </a:schemeClr>
                </a:solidFill>
              </a:rPr>
              <a:t>It’s like a dashboard, so it tells us what patients have been admitted overnight, what procedures they’ve had done, and we get a copy of that each day and the GPs look at it and think, ‘Oh, Mrs so-and-so was in there last night; I might give her a call and see if she’s OK.’ So it links the care up better.” (A02) </a:t>
            </a:r>
            <a:endParaRPr lang="en-GB" sz="1600" dirty="0" smtClean="0">
              <a:solidFill>
                <a:schemeClr val="accent1">
                  <a:lumMod val="75000"/>
                </a:schemeClr>
              </a:solidFill>
            </a:endParaRPr>
          </a:p>
          <a:p>
            <a:pPr marL="0" indent="0" algn="ctr">
              <a:buNone/>
            </a:pPr>
            <a:endParaRPr lang="en-GB" sz="1600" dirty="0">
              <a:solidFill>
                <a:schemeClr val="accent1">
                  <a:lumMod val="75000"/>
                </a:schemeClr>
              </a:solidFill>
            </a:endParaRPr>
          </a:p>
          <a:p>
            <a:pPr marL="0" indent="0" algn="ctr">
              <a:buNone/>
            </a:pPr>
            <a:r>
              <a:rPr lang="en-GB" sz="1600" dirty="0">
                <a:solidFill>
                  <a:schemeClr val="accent1">
                    <a:lumMod val="75000"/>
                  </a:schemeClr>
                </a:solidFill>
              </a:rPr>
              <a:t>“No, I think … it feels like a – I won't say a missed opportunity – it feels like an opportunity we haven't yet grasped.” (B15)</a:t>
            </a:r>
          </a:p>
          <a:p>
            <a:endParaRPr lang="en-GB" dirty="0"/>
          </a:p>
        </p:txBody>
      </p:sp>
    </p:spTree>
    <p:extLst>
      <p:ext uri="{BB962C8B-B14F-4D97-AF65-F5344CB8AC3E}">
        <p14:creationId xmlns:p14="http://schemas.microsoft.com/office/powerpoint/2010/main" val="34682236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Measuring success and identifying unintended impacts</a:t>
            </a:r>
          </a:p>
        </p:txBody>
      </p:sp>
      <p:sp>
        <p:nvSpPr>
          <p:cNvPr id="3" name="Content Placeholder 2"/>
          <p:cNvSpPr>
            <a:spLocks noGrp="1"/>
          </p:cNvSpPr>
          <p:nvPr>
            <p:ph idx="1"/>
          </p:nvPr>
        </p:nvSpPr>
        <p:spPr/>
        <p:txBody>
          <a:bodyPr/>
          <a:lstStyle/>
          <a:p>
            <a:pPr marL="0" indent="0" algn="ctr">
              <a:buNone/>
            </a:pPr>
            <a:r>
              <a:rPr lang="en-GB" sz="1600" dirty="0" smtClean="0">
                <a:solidFill>
                  <a:schemeClr val="accent1">
                    <a:lumMod val="75000"/>
                  </a:schemeClr>
                </a:solidFill>
              </a:rPr>
              <a:t>“</a:t>
            </a:r>
            <a:r>
              <a:rPr lang="en-GB" sz="1600" dirty="0">
                <a:solidFill>
                  <a:schemeClr val="accent1">
                    <a:lumMod val="75000"/>
                  </a:schemeClr>
                </a:solidFill>
              </a:rPr>
              <a:t>We’ve recruited something approaching 40 GPs in the last two and a half years, but not one single one of them is full time.” (B03</a:t>
            </a:r>
            <a:r>
              <a:rPr lang="en-GB" sz="1600" dirty="0" smtClean="0">
                <a:solidFill>
                  <a:schemeClr val="accent1">
                    <a:lumMod val="75000"/>
                  </a:schemeClr>
                </a:solidFill>
              </a:rPr>
              <a:t>)</a:t>
            </a:r>
          </a:p>
          <a:p>
            <a:pPr marL="0" indent="0" algn="ctr">
              <a:buNone/>
            </a:pPr>
            <a:endParaRPr lang="en-GB" sz="1600" dirty="0">
              <a:solidFill>
                <a:schemeClr val="accent1">
                  <a:lumMod val="75000"/>
                </a:schemeClr>
              </a:solidFill>
            </a:endParaRPr>
          </a:p>
          <a:p>
            <a:pPr marL="0" indent="0" algn="ctr">
              <a:buNone/>
            </a:pPr>
            <a:r>
              <a:rPr lang="en-GB" sz="1600" dirty="0" smtClean="0">
                <a:solidFill>
                  <a:schemeClr val="accent1">
                    <a:lumMod val="75000"/>
                  </a:schemeClr>
                </a:solidFill>
              </a:rPr>
              <a:t>“</a:t>
            </a:r>
            <a:r>
              <a:rPr lang="en-GB" sz="1600" dirty="0">
                <a:solidFill>
                  <a:schemeClr val="accent1">
                    <a:lumMod val="75000"/>
                  </a:schemeClr>
                </a:solidFill>
              </a:rPr>
              <a:t>So, personally, primary care has probably been underfunded. If we had to put in a certain amount of money into a practice, lose a bit of money on the practice, but it makes it a better practice that supports people that are frail, that diverts patients from A&amp;E, all those good things, if we spend a bit of money on that, that’s great. So that probably is value for money.” (A13) </a:t>
            </a:r>
            <a:endParaRPr lang="en-GB" sz="1600" dirty="0" smtClean="0">
              <a:solidFill>
                <a:schemeClr val="accent1">
                  <a:lumMod val="75000"/>
                </a:schemeClr>
              </a:solidFill>
            </a:endParaRPr>
          </a:p>
          <a:p>
            <a:pPr marL="0" indent="0" algn="ctr">
              <a:buNone/>
            </a:pPr>
            <a:endParaRPr lang="en-GB" sz="1600" dirty="0">
              <a:solidFill>
                <a:schemeClr val="accent1">
                  <a:lumMod val="75000"/>
                </a:schemeClr>
              </a:solidFill>
            </a:endParaRPr>
          </a:p>
          <a:p>
            <a:pPr marL="0" indent="0" algn="ctr">
              <a:buNone/>
            </a:pPr>
            <a:r>
              <a:rPr lang="en-GB" sz="1600" dirty="0" smtClean="0">
                <a:solidFill>
                  <a:schemeClr val="accent1">
                    <a:lumMod val="75000"/>
                  </a:schemeClr>
                </a:solidFill>
              </a:rPr>
              <a:t>“</a:t>
            </a:r>
            <a:r>
              <a:rPr lang="en-GB" sz="1600" dirty="0">
                <a:solidFill>
                  <a:schemeClr val="accent1">
                    <a:lumMod val="75000"/>
                  </a:schemeClr>
                </a:solidFill>
              </a:rPr>
              <a:t>And one of the huge differences is the onus on the GPs working within the practice to take on clinical leadership, such as they would do were they partners, and not just turn up and see the patients, as they would do under a salaried GP contract. So I think the big – for me, one of the huge – differences is that establishing clinical leadership within the practices.” (C03)</a:t>
            </a:r>
          </a:p>
          <a:p>
            <a:endParaRPr lang="en-GB" dirty="0"/>
          </a:p>
        </p:txBody>
      </p:sp>
    </p:spTree>
    <p:extLst>
      <p:ext uri="{BB962C8B-B14F-4D97-AF65-F5344CB8AC3E}">
        <p14:creationId xmlns:p14="http://schemas.microsoft.com/office/powerpoint/2010/main" val="477065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Overall VI ‘theory of change</a:t>
            </a:r>
          </a:p>
        </p:txBody>
      </p:sp>
      <p:pic>
        <p:nvPicPr>
          <p:cNvPr id="4" name="Content Placeholder 3" descr="Diagram showing the flow of steps for theory of change from rationale to impact" title="Overall VI theory of change"/>
          <p:cNvPicPr>
            <a:picLocks noGrp="1" noChangeAspect="1"/>
          </p:cNvPicPr>
          <p:nvPr>
            <p:ph idx="1"/>
          </p:nvPr>
        </p:nvPicPr>
        <p:blipFill>
          <a:blip r:embed="rId2"/>
          <a:stretch>
            <a:fillRect/>
          </a:stretch>
        </p:blipFill>
        <p:spPr>
          <a:xfrm>
            <a:off x="137661" y="2270937"/>
            <a:ext cx="8745082" cy="3071771"/>
          </a:xfrm>
          <a:prstGeom prst="rect">
            <a:avLst/>
          </a:prstGeom>
        </p:spPr>
      </p:pic>
    </p:spTree>
    <p:extLst>
      <p:ext uri="{BB962C8B-B14F-4D97-AF65-F5344CB8AC3E}">
        <p14:creationId xmlns:p14="http://schemas.microsoft.com/office/powerpoint/2010/main" val="1571008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Acknowledgement and disclaimer</a:t>
            </a:r>
          </a:p>
        </p:txBody>
      </p:sp>
      <p:sp>
        <p:nvSpPr>
          <p:cNvPr id="3" name="Content Placeholder 2"/>
          <p:cNvSpPr>
            <a:spLocks noGrp="1"/>
          </p:cNvSpPr>
          <p:nvPr>
            <p:ph idx="1"/>
          </p:nvPr>
        </p:nvSpPr>
        <p:spPr/>
        <p:txBody>
          <a:bodyPr/>
          <a:lstStyle/>
          <a:p>
            <a:r>
              <a:rPr lang="en-GB" dirty="0"/>
              <a:t>This project was funded by the National Institute for Health Research, Health Services and Delivery Research programme (HSDR 16/138/31 – Birmingham, RAND and Cambridge Evaluation Centre).</a:t>
            </a:r>
          </a:p>
          <a:p>
            <a:endParaRPr lang="en-GB" dirty="0"/>
          </a:p>
          <a:p>
            <a:r>
              <a:rPr lang="en-GB" dirty="0"/>
              <a:t>BRACE, including this evaluation, is funded by the NIHR Health Services and Delivery Research (HS&amp;DR) programme (HSDR16/138/31). The views expressed are those of the authors and not necessarily those of the NIHR or the Department of Health and Social Care.</a:t>
            </a:r>
          </a:p>
          <a:p>
            <a:endParaRPr lang="en-GB" dirty="0"/>
          </a:p>
        </p:txBody>
      </p:sp>
    </p:spTree>
    <p:extLst>
      <p:ext uri="{BB962C8B-B14F-4D97-AF65-F5344CB8AC3E}">
        <p14:creationId xmlns:p14="http://schemas.microsoft.com/office/powerpoint/2010/main" val="21464850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Overall conclusions</a:t>
            </a:r>
          </a:p>
        </p:txBody>
      </p:sp>
      <p:pic>
        <p:nvPicPr>
          <p:cNvPr id="4" name="Content Placeholder 3" descr="Diagram showing 5 conclusions from the study." title="Overall conclusions"/>
          <p:cNvPicPr>
            <a:picLocks noGrp="1" noChangeAspect="1"/>
          </p:cNvPicPr>
          <p:nvPr>
            <p:ph idx="1"/>
          </p:nvPr>
        </p:nvPicPr>
        <p:blipFill>
          <a:blip r:embed="rId2"/>
          <a:stretch>
            <a:fillRect/>
          </a:stretch>
        </p:blipFill>
        <p:spPr>
          <a:xfrm>
            <a:off x="628650" y="2090918"/>
            <a:ext cx="7886700" cy="3739330"/>
          </a:xfrm>
          <a:prstGeom prst="rect">
            <a:avLst/>
          </a:prstGeom>
        </p:spPr>
      </p:pic>
    </p:spTree>
    <p:extLst>
      <p:ext uri="{BB962C8B-B14F-4D97-AF65-F5344CB8AC3E}">
        <p14:creationId xmlns:p14="http://schemas.microsoft.com/office/powerpoint/2010/main" val="20452561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820736"/>
            <a:ext cx="8045087" cy="1035050"/>
          </a:xfrm>
        </p:spPr>
        <p:txBody>
          <a:bodyPr/>
          <a:lstStyle/>
          <a:p>
            <a:r>
              <a:rPr lang="en-GB" dirty="0"/>
              <a:t>Possible further evaluation from mid-2021</a:t>
            </a:r>
          </a:p>
        </p:txBody>
      </p:sp>
      <p:sp>
        <p:nvSpPr>
          <p:cNvPr id="3" name="Content Placeholder 2"/>
          <p:cNvSpPr>
            <a:spLocks noGrp="1"/>
          </p:cNvSpPr>
          <p:nvPr>
            <p:ph idx="1"/>
          </p:nvPr>
        </p:nvSpPr>
        <p:spPr>
          <a:xfrm>
            <a:off x="628650" y="1716124"/>
            <a:ext cx="7886700" cy="3968241"/>
          </a:xfrm>
        </p:spPr>
        <p:txBody>
          <a:bodyPr/>
          <a:lstStyle/>
          <a:p>
            <a:r>
              <a:rPr lang="en-GB" sz="1500" dirty="0"/>
              <a:t>The VI sites are pioneers and are being approached by others to learn about such models</a:t>
            </a:r>
          </a:p>
          <a:p>
            <a:r>
              <a:rPr lang="en-GB" sz="1500" dirty="0"/>
              <a:t>Net impact of VI on health system costs is argued by local stakeholders to be beneficial but that remains to be demonstrated robustly</a:t>
            </a:r>
          </a:p>
          <a:p>
            <a:r>
              <a:rPr lang="en-GB" sz="1500" dirty="0"/>
              <a:t>We propose a follow-up evaluation across ≈3 sites, quantitative and qualitative, potentially to address: </a:t>
            </a:r>
          </a:p>
          <a:p>
            <a:r>
              <a:rPr lang="en-GB" sz="1500" dirty="0"/>
              <a:t>Is VI improving recruitment and retention of primary care staff?</a:t>
            </a:r>
          </a:p>
          <a:p>
            <a:r>
              <a:rPr lang="en-GB" sz="1500" dirty="0"/>
              <a:t>To what extent has there been service redesign as a result of the VI arrangement, as distinct from horizontal integration via PCNs?</a:t>
            </a:r>
          </a:p>
          <a:p>
            <a:r>
              <a:rPr lang="en-GB" sz="1500" dirty="0"/>
              <a:t>What are the views of patients in relation to their experience of accessing primary care services? </a:t>
            </a:r>
          </a:p>
          <a:p>
            <a:r>
              <a:rPr lang="en-GB" sz="1500" dirty="0"/>
              <a:t>Are these views different for patients with multiple morbidities?</a:t>
            </a:r>
          </a:p>
          <a:p>
            <a:r>
              <a:rPr lang="en-GB" sz="1500" dirty="0"/>
              <a:t>What impact is VI having on secondary care service utilisation (A&amp;E admissions, re-admissions, length of stay in bed-days) and patient access (GP and practice nurse appointments) to primary care?</a:t>
            </a:r>
          </a:p>
          <a:p>
            <a:r>
              <a:rPr lang="en-GB" sz="1500" dirty="0"/>
              <a:t>Is this impact different for patients with multiple morbidities?</a:t>
            </a:r>
          </a:p>
          <a:p>
            <a:r>
              <a:rPr lang="en-GB" sz="1500" dirty="0"/>
              <a:t>Are there economies of scale in provision of back-office functions?</a:t>
            </a:r>
          </a:p>
          <a:p>
            <a:endParaRPr lang="en-GB" dirty="0"/>
          </a:p>
        </p:txBody>
      </p:sp>
    </p:spTree>
    <p:extLst>
      <p:ext uri="{BB962C8B-B14F-4D97-AF65-F5344CB8AC3E}">
        <p14:creationId xmlns:p14="http://schemas.microsoft.com/office/powerpoint/2010/main" val="11144278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Thank </a:t>
            </a:r>
            <a:r>
              <a:rPr lang="en-GB" dirty="0" smtClean="0"/>
              <a:t>you</a:t>
            </a:r>
            <a:r>
              <a:rPr lang="en-GB" dirty="0"/>
              <a:t/>
            </a:r>
            <a:br>
              <a:rPr lang="en-GB" dirty="0"/>
            </a:br>
            <a:endParaRPr lang="en-GB" dirty="0"/>
          </a:p>
        </p:txBody>
      </p:sp>
      <p:sp>
        <p:nvSpPr>
          <p:cNvPr id="3" name="Content Placeholder 2"/>
          <p:cNvSpPr>
            <a:spLocks noGrp="1"/>
          </p:cNvSpPr>
          <p:nvPr>
            <p:ph idx="1"/>
          </p:nvPr>
        </p:nvSpPr>
        <p:spPr/>
        <p:txBody>
          <a:bodyPr/>
          <a:lstStyle/>
          <a:p>
            <a:pPr algn="ctr"/>
            <a:r>
              <a:rPr lang="en-GB" dirty="0"/>
              <a:t>For any questions relating to this presentation please email:</a:t>
            </a:r>
            <a:br>
              <a:rPr lang="en-GB" dirty="0"/>
            </a:br>
            <a:r>
              <a:rPr lang="en-GB" dirty="0" smtClean="0">
                <a:hlinkClick r:id="rId2"/>
              </a:rPr>
              <a:t>jsussex@randeurope.org</a:t>
            </a:r>
            <a:r>
              <a:rPr lang="en-GB" dirty="0" smtClean="0"/>
              <a:t> or </a:t>
            </a:r>
            <a:r>
              <a:rPr lang="en-GB" dirty="0" smtClean="0">
                <a:hlinkClick r:id="rId3"/>
              </a:rPr>
              <a:t>m.s.sidhu@bham.ac.uk</a:t>
            </a:r>
            <a:r>
              <a:rPr lang="en-GB" dirty="0" smtClean="0"/>
              <a:t>  </a:t>
            </a:r>
            <a:endParaRPr lang="en-GB" dirty="0"/>
          </a:p>
          <a:p>
            <a:pPr algn="ctr"/>
            <a:endParaRPr lang="en-GB" dirty="0"/>
          </a:p>
          <a:p>
            <a:pPr algn="ctr"/>
            <a:r>
              <a:rPr lang="en-GB" dirty="0"/>
              <a:t>More information about BRACE can be found at: https://www.birmingham.ac.uk/research/brace/index.aspx</a:t>
            </a:r>
          </a:p>
          <a:p>
            <a:endParaRPr lang="en-GB" dirty="0"/>
          </a:p>
        </p:txBody>
      </p:sp>
    </p:spTree>
    <p:extLst>
      <p:ext uri="{BB962C8B-B14F-4D97-AF65-F5344CB8AC3E}">
        <p14:creationId xmlns:p14="http://schemas.microsoft.com/office/powerpoint/2010/main" val="11863482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Outline of presentation </a:t>
            </a:r>
          </a:p>
        </p:txBody>
      </p:sp>
      <p:sp>
        <p:nvSpPr>
          <p:cNvPr id="3" name="Content Placeholder 2"/>
          <p:cNvSpPr>
            <a:spLocks noGrp="1"/>
          </p:cNvSpPr>
          <p:nvPr>
            <p:ph idx="1"/>
          </p:nvPr>
        </p:nvSpPr>
        <p:spPr/>
        <p:txBody>
          <a:bodyPr/>
          <a:lstStyle/>
          <a:p>
            <a:r>
              <a:rPr lang="en-GB" dirty="0" smtClean="0"/>
              <a:t>Background</a:t>
            </a:r>
          </a:p>
          <a:p>
            <a:r>
              <a:rPr lang="en-GB" dirty="0" smtClean="0"/>
              <a:t>Methods </a:t>
            </a:r>
          </a:p>
          <a:p>
            <a:r>
              <a:rPr lang="en-GB" dirty="0" smtClean="0"/>
              <a:t>Findings </a:t>
            </a:r>
          </a:p>
          <a:p>
            <a:r>
              <a:rPr lang="en-GB" dirty="0" smtClean="0"/>
              <a:t>Discussion</a:t>
            </a:r>
          </a:p>
          <a:p>
            <a:r>
              <a:rPr lang="en-GB" dirty="0" smtClean="0"/>
              <a:t>Potential follow up impact evaluation </a:t>
            </a:r>
            <a:endParaRPr lang="en-GB" dirty="0"/>
          </a:p>
        </p:txBody>
      </p:sp>
    </p:spTree>
    <p:extLst>
      <p:ext uri="{BB962C8B-B14F-4D97-AF65-F5344CB8AC3E}">
        <p14:creationId xmlns:p14="http://schemas.microsoft.com/office/powerpoint/2010/main" val="4285391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Background and scope</a:t>
            </a:r>
          </a:p>
        </p:txBody>
      </p:sp>
      <p:sp>
        <p:nvSpPr>
          <p:cNvPr id="3" name="Content Placeholder 2"/>
          <p:cNvSpPr>
            <a:spLocks noGrp="1"/>
          </p:cNvSpPr>
          <p:nvPr>
            <p:ph idx="1"/>
          </p:nvPr>
        </p:nvSpPr>
        <p:spPr/>
        <p:txBody>
          <a:bodyPr/>
          <a:lstStyle/>
          <a:p>
            <a:r>
              <a:rPr lang="en-GB" dirty="0"/>
              <a:t>The evaluation reported here is of where organisations running acute hospitals have also taken on the responsibility for fulfilling multiple GP contracts. This has been happening in several locations in England and Wales, but it is not yet widespread practice. </a:t>
            </a:r>
          </a:p>
          <a:p>
            <a:endParaRPr lang="en-GB" dirty="0"/>
          </a:p>
          <a:p>
            <a:r>
              <a:rPr lang="en-GB" dirty="0"/>
              <a:t>This is an example of ‘vertical integration’ (VI): integration between organisations operating at different stages along the patient pathway. </a:t>
            </a:r>
          </a:p>
          <a:p>
            <a:endParaRPr lang="en-GB" dirty="0"/>
          </a:p>
          <a:p>
            <a:r>
              <a:rPr lang="en-GB" dirty="0"/>
              <a:t>Our rapid evaluation sought to understand the rationale and process of implementation of VI in England and Wales. </a:t>
            </a:r>
          </a:p>
          <a:p>
            <a:endParaRPr lang="en-GB" dirty="0"/>
          </a:p>
        </p:txBody>
      </p:sp>
    </p:spTree>
    <p:extLst>
      <p:ext uri="{BB962C8B-B14F-4D97-AF65-F5344CB8AC3E}">
        <p14:creationId xmlns:p14="http://schemas.microsoft.com/office/powerpoint/2010/main" val="34131708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Evaluation aims</a:t>
            </a:r>
          </a:p>
        </p:txBody>
      </p:sp>
      <p:sp>
        <p:nvSpPr>
          <p:cNvPr id="3" name="Content Placeholder 2"/>
          <p:cNvSpPr>
            <a:spLocks noGrp="1"/>
          </p:cNvSpPr>
          <p:nvPr>
            <p:ph idx="1"/>
          </p:nvPr>
        </p:nvSpPr>
        <p:spPr/>
        <p:txBody>
          <a:bodyPr/>
          <a:lstStyle/>
          <a:p>
            <a:r>
              <a:rPr lang="en-GB" b="1" dirty="0"/>
              <a:t>Aim 1: </a:t>
            </a:r>
            <a:r>
              <a:rPr lang="en-GB" dirty="0"/>
              <a:t>to understand the early impacts of vertical integration: its objectives; how it is being implemented; whether and how vertical integration can underpin and drive the redesigning of care pathways; whether and how services offered in primary care settings change as a result; and the impact on the general practice and hospital workforces</a:t>
            </a:r>
            <a:r>
              <a:rPr lang="en-GB" dirty="0" smtClean="0"/>
              <a:t>.</a:t>
            </a:r>
          </a:p>
          <a:p>
            <a:endParaRPr lang="en-GB" dirty="0"/>
          </a:p>
          <a:p>
            <a:r>
              <a:rPr lang="en-GB" b="1" dirty="0"/>
              <a:t>Aim 2: </a:t>
            </a:r>
            <a:r>
              <a:rPr lang="en-GB" dirty="0"/>
              <a:t>to develop a theory of change (</a:t>
            </a:r>
            <a:r>
              <a:rPr lang="en-GB" dirty="0" err="1"/>
              <a:t>ToC</a:t>
            </a:r>
            <a:r>
              <a:rPr lang="en-GB" dirty="0"/>
              <a:t>) for vertical integration. Thus, identifying what outcomes this model of vertical integration is expected to achieve in the short, medium and long terms, and under what circumstances.</a:t>
            </a:r>
          </a:p>
          <a:p>
            <a:endParaRPr lang="en-GB" dirty="0"/>
          </a:p>
        </p:txBody>
      </p:sp>
    </p:spTree>
    <p:extLst>
      <p:ext uri="{BB962C8B-B14F-4D97-AF65-F5344CB8AC3E}">
        <p14:creationId xmlns:p14="http://schemas.microsoft.com/office/powerpoint/2010/main" val="28619734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is vertical integration? </a:t>
            </a:r>
          </a:p>
        </p:txBody>
      </p:sp>
      <p:sp>
        <p:nvSpPr>
          <p:cNvPr id="3" name="Content Placeholder 2"/>
          <p:cNvSpPr>
            <a:spLocks noGrp="1"/>
          </p:cNvSpPr>
          <p:nvPr>
            <p:ph idx="1"/>
          </p:nvPr>
        </p:nvSpPr>
        <p:spPr>
          <a:xfrm>
            <a:off x="628650" y="2290890"/>
            <a:ext cx="7886700" cy="1314459"/>
          </a:xfrm>
        </p:spPr>
        <p:txBody>
          <a:bodyPr/>
          <a:lstStyle/>
          <a:p>
            <a:r>
              <a:rPr lang="en-GB" dirty="0"/>
              <a:t>An acute hospital taking responsibility for GP contracts</a:t>
            </a:r>
          </a:p>
          <a:p>
            <a:r>
              <a:rPr lang="en-GB" dirty="0"/>
              <a:t>Integration between organisations operating at different stages along the patient pathway</a:t>
            </a:r>
          </a:p>
          <a:p>
            <a:endParaRPr lang="en-GB" dirty="0"/>
          </a:p>
        </p:txBody>
      </p:sp>
      <p:sp>
        <p:nvSpPr>
          <p:cNvPr id="4" name="Title 1">
            <a:extLst>
              <a:ext uri="{FF2B5EF4-FFF2-40B4-BE49-F238E27FC236}">
                <a16:creationId xmlns:a16="http://schemas.microsoft.com/office/drawing/2014/main" id="{71C559F1-5E22-4A20-8BC2-F772322CD148}"/>
              </a:ext>
            </a:extLst>
          </p:cNvPr>
          <p:cNvSpPr txBox="1">
            <a:spLocks/>
          </p:cNvSpPr>
          <p:nvPr/>
        </p:nvSpPr>
        <p:spPr bwMode="auto">
          <a:xfrm>
            <a:off x="628650" y="3562833"/>
            <a:ext cx="6325778" cy="484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defTabSz="685800" eaLnBrk="0" fontAlgn="base" hangingPunct="0">
              <a:spcBef>
                <a:spcPct val="0"/>
              </a:spcBef>
              <a:spcAft>
                <a:spcPct val="0"/>
              </a:spcAft>
              <a:buNone/>
              <a:defRPr/>
            </a:pPr>
            <a:r>
              <a:rPr lang="en-GB" altLang="en-US" sz="2700" b="1" dirty="0">
                <a:solidFill>
                  <a:srgbClr val="000000"/>
                </a:solidFill>
                <a:cs typeface="Calibri" panose="020F0502020204030204" pitchFamily="34" charset="0"/>
              </a:rPr>
              <a:t>So, why vertically integrate?  </a:t>
            </a:r>
          </a:p>
        </p:txBody>
      </p:sp>
      <p:graphicFrame>
        <p:nvGraphicFramePr>
          <p:cNvPr id="5" name="Diagram 4" descr="A flow diagram of boxes showing the benefits of vertical integration" title="Why vertically integrate">
            <a:extLst>
              <a:ext uri="{FF2B5EF4-FFF2-40B4-BE49-F238E27FC236}">
                <a16:creationId xmlns:a16="http://schemas.microsoft.com/office/drawing/2014/main" id="{E458292B-0879-4148-AFBE-E7C2AE9585F5}"/>
              </a:ext>
            </a:extLst>
          </p:cNvPr>
          <p:cNvGraphicFramePr/>
          <p:nvPr>
            <p:extLst>
              <p:ext uri="{D42A27DB-BD31-4B8C-83A1-F6EECF244321}">
                <p14:modId xmlns:p14="http://schemas.microsoft.com/office/powerpoint/2010/main" val="2454677174"/>
              </p:ext>
            </p:extLst>
          </p:nvPr>
        </p:nvGraphicFramePr>
        <p:xfrm>
          <a:off x="405740" y="3605349"/>
          <a:ext cx="8585859" cy="23318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Rounded Corners 4">
            <a:extLst>
              <a:ext uri="{FF2B5EF4-FFF2-40B4-BE49-F238E27FC236}">
                <a16:creationId xmlns:a16="http://schemas.microsoft.com/office/drawing/2014/main" id="{AF05BD18-F3DA-48E0-BED0-6C65F7A348DC}"/>
              </a:ext>
            </a:extLst>
          </p:cNvPr>
          <p:cNvSpPr txBox="1"/>
          <p:nvPr/>
        </p:nvSpPr>
        <p:spPr>
          <a:xfrm>
            <a:off x="405740" y="5518721"/>
            <a:ext cx="8585859" cy="836876"/>
          </a:xfrm>
          <a:prstGeom prst="rect">
            <a:avLst/>
          </a:prstGeom>
        </p:spPr>
        <p:style>
          <a:lnRef idx="1">
            <a:schemeClr val="accent6"/>
          </a:lnRef>
          <a:fillRef idx="2">
            <a:schemeClr val="accent6"/>
          </a:fillRef>
          <a:effectRef idx="1">
            <a:schemeClr val="accent6"/>
          </a:effectRef>
          <a:fontRef idx="minor">
            <a:schemeClr val="dk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rPr>
              <a:t>Sustain primary care </a:t>
            </a:r>
          </a:p>
        </p:txBody>
      </p:sp>
    </p:spTree>
    <p:extLst>
      <p:ext uri="{BB962C8B-B14F-4D97-AF65-F5344CB8AC3E}">
        <p14:creationId xmlns:p14="http://schemas.microsoft.com/office/powerpoint/2010/main" val="4100640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Examples of vertical integration </a:t>
            </a:r>
          </a:p>
        </p:txBody>
      </p:sp>
      <p:graphicFrame>
        <p:nvGraphicFramePr>
          <p:cNvPr id="4" name="Content Placeholder 3" descr="Diagram showing 4 examples of areas where vertical integration has taken place" title="Examples of vertical integration">
            <a:extLst>
              <a:ext uri="{FF2B5EF4-FFF2-40B4-BE49-F238E27FC236}">
                <a16:creationId xmlns:a16="http://schemas.microsoft.com/office/drawing/2014/main" id="{1199C0E9-A52B-4D49-B0C6-FC17665AD9E3}"/>
              </a:ext>
            </a:extLst>
          </p:cNvPr>
          <p:cNvGraphicFramePr>
            <a:graphicFrameLocks noGrp="1"/>
          </p:cNvGraphicFramePr>
          <p:nvPr>
            <p:ph idx="1"/>
            <p:extLst>
              <p:ext uri="{D42A27DB-BD31-4B8C-83A1-F6EECF244321}">
                <p14:modId xmlns:p14="http://schemas.microsoft.com/office/powerpoint/2010/main" val="2985465638"/>
              </p:ext>
            </p:extLst>
          </p:nvPr>
        </p:nvGraphicFramePr>
        <p:xfrm>
          <a:off x="628650" y="2090918"/>
          <a:ext cx="7886700" cy="39687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21347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877017"/>
            <a:ext cx="7886700" cy="1035050"/>
          </a:xfrm>
        </p:spPr>
        <p:txBody>
          <a:bodyPr/>
          <a:lstStyle/>
          <a:p>
            <a:r>
              <a:rPr lang="en-GB" dirty="0"/>
              <a:t>Types of (vertical) integration</a:t>
            </a:r>
          </a:p>
        </p:txBody>
      </p:sp>
      <p:sp>
        <p:nvSpPr>
          <p:cNvPr id="3" name="Content Placeholder 2"/>
          <p:cNvSpPr>
            <a:spLocks noGrp="1"/>
          </p:cNvSpPr>
          <p:nvPr>
            <p:ph idx="1"/>
          </p:nvPr>
        </p:nvSpPr>
        <p:spPr>
          <a:xfrm>
            <a:off x="628650" y="1864705"/>
            <a:ext cx="7886700" cy="3968241"/>
          </a:xfrm>
        </p:spPr>
        <p:txBody>
          <a:bodyPr/>
          <a:lstStyle/>
          <a:p>
            <a:pPr marL="342900" lvl="0" indent="-342900" defTabSz="685766" fontAlgn="auto">
              <a:lnSpc>
                <a:spcPct val="150000"/>
              </a:lnSpc>
              <a:spcBef>
                <a:spcPts val="0"/>
              </a:spcBef>
              <a:spcAft>
                <a:spcPts val="0"/>
              </a:spcAft>
              <a:buFont typeface="Symbol" panose="05050102010706020507" pitchFamily="18" charset="2"/>
              <a:buChar char=""/>
            </a:pPr>
            <a:r>
              <a:rPr lang="en-GB" sz="1600" b="1" dirty="0">
                <a:solidFill>
                  <a:prstClr val="black"/>
                </a:solidFill>
              </a:rPr>
              <a:t>Organisational integration: </a:t>
            </a:r>
            <a:r>
              <a:rPr lang="en-GB" sz="1600" dirty="0">
                <a:solidFill>
                  <a:prstClr val="black"/>
                </a:solidFill>
              </a:rPr>
              <a:t>organisations are brought together by mergers and/or structural change, or virtually through contracts between separate organisations </a:t>
            </a:r>
          </a:p>
          <a:p>
            <a:pPr marL="342900" lvl="0" indent="-342900" defTabSz="685766" fontAlgn="auto">
              <a:lnSpc>
                <a:spcPct val="150000"/>
              </a:lnSpc>
              <a:spcBef>
                <a:spcPts val="0"/>
              </a:spcBef>
              <a:spcAft>
                <a:spcPts val="0"/>
              </a:spcAft>
              <a:buFont typeface="Symbol" panose="05050102010706020507" pitchFamily="18" charset="2"/>
              <a:buChar char=""/>
            </a:pPr>
            <a:r>
              <a:rPr lang="en-GB" sz="1600" b="1" dirty="0">
                <a:solidFill>
                  <a:prstClr val="black"/>
                </a:solidFill>
              </a:rPr>
              <a:t>Functional integration: </a:t>
            </a:r>
            <a:r>
              <a:rPr lang="en-GB" sz="1600" dirty="0">
                <a:solidFill>
                  <a:prstClr val="black"/>
                </a:solidFill>
              </a:rPr>
              <a:t>where non-clinical support and back office functions are integrated </a:t>
            </a:r>
          </a:p>
          <a:p>
            <a:pPr marL="342900" lvl="0" indent="-342900" defTabSz="685766" fontAlgn="auto">
              <a:lnSpc>
                <a:spcPct val="150000"/>
              </a:lnSpc>
              <a:spcBef>
                <a:spcPts val="0"/>
              </a:spcBef>
              <a:spcAft>
                <a:spcPts val="0"/>
              </a:spcAft>
              <a:buFont typeface="Symbol" panose="05050102010706020507" pitchFamily="18" charset="2"/>
              <a:buChar char=""/>
            </a:pPr>
            <a:r>
              <a:rPr lang="en-GB" sz="1600" b="1" dirty="0">
                <a:solidFill>
                  <a:prstClr val="black"/>
                </a:solidFill>
              </a:rPr>
              <a:t>Service integration: </a:t>
            </a:r>
            <a:r>
              <a:rPr lang="en-GB" sz="1600" dirty="0">
                <a:solidFill>
                  <a:prstClr val="black"/>
                </a:solidFill>
              </a:rPr>
              <a:t>where different clinical services provided are integrated at the organisational level </a:t>
            </a:r>
          </a:p>
          <a:p>
            <a:pPr marL="342900" lvl="0" indent="-342900" defTabSz="685766" fontAlgn="auto">
              <a:lnSpc>
                <a:spcPct val="150000"/>
              </a:lnSpc>
              <a:spcBef>
                <a:spcPts val="0"/>
              </a:spcBef>
              <a:spcAft>
                <a:spcPts val="0"/>
              </a:spcAft>
              <a:buFont typeface="Symbol" panose="05050102010706020507" pitchFamily="18" charset="2"/>
              <a:buChar char=""/>
            </a:pPr>
            <a:r>
              <a:rPr lang="en-GB" sz="1600" b="1" dirty="0">
                <a:solidFill>
                  <a:prstClr val="black"/>
                </a:solidFill>
              </a:rPr>
              <a:t>Clinical integration: </a:t>
            </a:r>
            <a:r>
              <a:rPr lang="en-GB" sz="1600" dirty="0">
                <a:solidFill>
                  <a:prstClr val="black"/>
                </a:solidFill>
              </a:rPr>
              <a:t>patient care is integrated in a single process both within and across professions, for example by use of shared guidelines </a:t>
            </a:r>
          </a:p>
          <a:p>
            <a:pPr marL="342900" lvl="0" indent="-342900" defTabSz="685766" fontAlgn="auto">
              <a:lnSpc>
                <a:spcPct val="150000"/>
              </a:lnSpc>
              <a:spcBef>
                <a:spcPts val="0"/>
              </a:spcBef>
              <a:spcAft>
                <a:spcPts val="0"/>
              </a:spcAft>
              <a:buFont typeface="Symbol" panose="05050102010706020507" pitchFamily="18" charset="2"/>
              <a:buChar char=""/>
            </a:pPr>
            <a:r>
              <a:rPr lang="en-GB" sz="1600" b="1" dirty="0">
                <a:solidFill>
                  <a:prstClr val="black"/>
                </a:solidFill>
              </a:rPr>
              <a:t>Normative integration: </a:t>
            </a:r>
            <a:r>
              <a:rPr lang="en-GB" sz="1600" dirty="0">
                <a:solidFill>
                  <a:prstClr val="black"/>
                </a:solidFill>
              </a:rPr>
              <a:t>shared values in coordinating work and securing collaboration in delivering health care </a:t>
            </a:r>
          </a:p>
          <a:p>
            <a:pPr marL="342900" lvl="0" indent="-342900" defTabSz="685766" fontAlgn="auto">
              <a:lnSpc>
                <a:spcPct val="150000"/>
              </a:lnSpc>
              <a:spcBef>
                <a:spcPts val="0"/>
              </a:spcBef>
              <a:spcAft>
                <a:spcPts val="1000"/>
              </a:spcAft>
              <a:buFont typeface="Symbol" panose="05050102010706020507" pitchFamily="18" charset="2"/>
              <a:buChar char=""/>
            </a:pPr>
            <a:r>
              <a:rPr lang="en-GB" sz="1600" b="1" dirty="0">
                <a:solidFill>
                  <a:prstClr val="black"/>
                </a:solidFill>
              </a:rPr>
              <a:t>Systemic integration: </a:t>
            </a:r>
            <a:r>
              <a:rPr lang="en-GB" sz="1600" dirty="0">
                <a:solidFill>
                  <a:prstClr val="black"/>
                </a:solidFill>
              </a:rPr>
              <a:t>coherence of rules and policies at all organisational levels </a:t>
            </a:r>
            <a:endParaRPr lang="en-GB" sz="1600" dirty="0">
              <a:solidFill>
                <a:prstClr val="black"/>
              </a:solidFill>
              <a:ea typeface="Calibri" panose="020F0502020204030204" pitchFamily="34" charset="0"/>
            </a:endParaRPr>
          </a:p>
          <a:p>
            <a:endParaRPr lang="en-GB" dirty="0"/>
          </a:p>
        </p:txBody>
      </p:sp>
    </p:spTree>
    <p:extLst>
      <p:ext uri="{BB962C8B-B14F-4D97-AF65-F5344CB8AC3E}">
        <p14:creationId xmlns:p14="http://schemas.microsoft.com/office/powerpoint/2010/main" val="4032167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Literature review: evidence base about vertical integration is thin</a:t>
            </a:r>
          </a:p>
        </p:txBody>
      </p:sp>
      <p:sp>
        <p:nvSpPr>
          <p:cNvPr id="3" name="Content Placeholder 2"/>
          <p:cNvSpPr>
            <a:spLocks noGrp="1"/>
          </p:cNvSpPr>
          <p:nvPr>
            <p:ph idx="1"/>
          </p:nvPr>
        </p:nvSpPr>
        <p:spPr/>
        <p:txBody>
          <a:bodyPr/>
          <a:lstStyle/>
          <a:p>
            <a:r>
              <a:rPr lang="en-GB" dirty="0"/>
              <a:t>Findings of a 2009 study in the UK:</a:t>
            </a:r>
          </a:p>
          <a:p>
            <a:r>
              <a:rPr lang="en-GB" dirty="0"/>
              <a:t>Some evidence of strengthened partnerships [between the integrating organisations] …</a:t>
            </a:r>
          </a:p>
          <a:p>
            <a:r>
              <a:rPr lang="en-GB" dirty="0"/>
              <a:t>Some reports of improved capacity, for example personnel</a:t>
            </a:r>
          </a:p>
          <a:p>
            <a:r>
              <a:rPr lang="en-GB" dirty="0"/>
              <a:t>Improved focus on governance and adherence to guidelines</a:t>
            </a:r>
          </a:p>
          <a:p>
            <a:r>
              <a:rPr lang="en-GB" dirty="0"/>
              <a:t>Little evidence of impact on health outcomes</a:t>
            </a:r>
          </a:p>
          <a:p>
            <a:r>
              <a:rPr lang="en-GB" dirty="0"/>
              <a:t>Limited evidence of impact on cost</a:t>
            </a:r>
          </a:p>
          <a:p>
            <a:endParaRPr lang="en-GB" dirty="0"/>
          </a:p>
          <a:p>
            <a:r>
              <a:rPr lang="en-GB" dirty="0"/>
              <a:t>Ramsay A, Fulop N, Edwards N. The evidence base for vertical integration in health care. J Integrated Care 2009;17:3–12. </a:t>
            </a:r>
          </a:p>
          <a:p>
            <a:endParaRPr lang="en-GB" dirty="0"/>
          </a:p>
        </p:txBody>
      </p:sp>
    </p:spTree>
    <p:extLst>
      <p:ext uri="{BB962C8B-B14F-4D97-AF65-F5344CB8AC3E}">
        <p14:creationId xmlns:p14="http://schemas.microsoft.com/office/powerpoint/2010/main" val="282458924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ACE Powerpoint template [Read-Only] [Compatibility Mode]" id="{B72A1A86-F1E5-439B-AFED-46E27F94A92A}" vid="{EC5EE106-0A05-4D7D-9409-E343EF78BB5C}"/>
    </a:ext>
  </a:extLst>
</a:theme>
</file>

<file path=docProps/app.xml><?xml version="1.0" encoding="utf-8"?>
<Properties xmlns="http://schemas.openxmlformats.org/officeDocument/2006/extended-properties" xmlns:vt="http://schemas.openxmlformats.org/officeDocument/2006/docPropsVTypes">
  <Template>Office Theme</Template>
  <TotalTime>10205</TotalTime>
  <Words>1879</Words>
  <Application>Microsoft Office PowerPoint</Application>
  <PresentationFormat>On-screen Show (4:3)</PresentationFormat>
  <Paragraphs>133</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Symbol</vt:lpstr>
      <vt:lpstr>1_Office Theme</vt:lpstr>
      <vt:lpstr>Vertical integration of GP practices with acute hospitals in England and Wales: rapid evaluation</vt:lpstr>
      <vt:lpstr>Acknowledgement and disclaimer</vt:lpstr>
      <vt:lpstr>Outline of presentation </vt:lpstr>
      <vt:lpstr>Background and scope</vt:lpstr>
      <vt:lpstr>Evaluation aims</vt:lpstr>
      <vt:lpstr>What is vertical integration? </vt:lpstr>
      <vt:lpstr>Examples of vertical integration </vt:lpstr>
      <vt:lpstr>Types of (vertical) integration</vt:lpstr>
      <vt:lpstr>Literature review: evidence base about vertical integration is thin</vt:lpstr>
      <vt:lpstr>Methods for the evaluation</vt:lpstr>
      <vt:lpstr>Sites</vt:lpstr>
      <vt:lpstr>Discussion </vt:lpstr>
      <vt:lpstr>Overall study findings</vt:lpstr>
      <vt:lpstr>Understanding the need for and purpose of acute hospital integration with primary care</vt:lpstr>
      <vt:lpstr>Developing an integration model and implementation strategy </vt:lpstr>
      <vt:lpstr>Transitioning: from GMS to sub-contracted providers of primary care</vt:lpstr>
      <vt:lpstr>Impact on patient management: changes to primary care and secondary care delivery</vt:lpstr>
      <vt:lpstr>Measuring success and identifying unintended impacts</vt:lpstr>
      <vt:lpstr>Overall VI ‘theory of change</vt:lpstr>
      <vt:lpstr>Overall conclusions</vt:lpstr>
      <vt:lpstr>Possible further evaluation from mid-2021</vt:lpstr>
      <vt:lpstr>Thank you </vt:lpstr>
    </vt:vector>
  </TitlesOfParts>
  <Company>UoB IT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NIHR BRACE  Rapid Evaluation Centre Steering Group Meeting</dc:title>
  <dc:creator>Manbinder Sidhu (Institute of Applied Health Research)</dc:creator>
  <cp:lastModifiedBy>Cathy Dakin (Social Policy)</cp:lastModifiedBy>
  <cp:revision>15</cp:revision>
  <dcterms:created xsi:type="dcterms:W3CDTF">2020-10-07T08:47:36Z</dcterms:created>
  <dcterms:modified xsi:type="dcterms:W3CDTF">2020-10-26T11:58:21Z</dcterms:modified>
</cp:coreProperties>
</file>