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29"/>
  </p:handoutMasterIdLst>
  <p:sldIdLst>
    <p:sldId id="256" r:id="rId2"/>
    <p:sldId id="284" r:id="rId3"/>
    <p:sldId id="357" r:id="rId4"/>
    <p:sldId id="356" r:id="rId5"/>
    <p:sldId id="355" r:id="rId6"/>
    <p:sldId id="343" r:id="rId7"/>
    <p:sldId id="348" r:id="rId8"/>
    <p:sldId id="319" r:id="rId9"/>
    <p:sldId id="318" r:id="rId10"/>
    <p:sldId id="347" r:id="rId11"/>
    <p:sldId id="349" r:id="rId12"/>
    <p:sldId id="321" r:id="rId13"/>
    <p:sldId id="338" r:id="rId14"/>
    <p:sldId id="344" r:id="rId15"/>
    <p:sldId id="322" r:id="rId16"/>
    <p:sldId id="324" r:id="rId17"/>
    <p:sldId id="325" r:id="rId18"/>
    <p:sldId id="333" r:id="rId19"/>
    <p:sldId id="350" r:id="rId20"/>
    <p:sldId id="351" r:id="rId21"/>
    <p:sldId id="352" r:id="rId22"/>
    <p:sldId id="328" r:id="rId23"/>
    <p:sldId id="329" r:id="rId24"/>
    <p:sldId id="331" r:id="rId25"/>
    <p:sldId id="346" r:id="rId26"/>
    <p:sldId id="353" r:id="rId27"/>
    <p:sldId id="354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2E30"/>
    <a:srgbClr val="F9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0929"/>
  </p:normalViewPr>
  <p:slideViewPr>
    <p:cSldViewPr>
      <p:cViewPr varScale="1">
        <p:scale>
          <a:sx n="78" d="100"/>
          <a:sy n="78" d="100"/>
        </p:scale>
        <p:origin x="15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B6CB2F-4E97-4F91-8246-3BBA0E528C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34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FE3D2-2035-4FC7-885F-00E1009CC8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7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92DAB-ABA7-4B48-ABCF-0C8154ABE5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31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AC4DA-1EB4-4EBB-A013-9A009F581B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0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7D516-6D46-4425-947D-C7594862FF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2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DCD54-9C60-4F45-B9C9-66B7F092BD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8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DED36-9A7A-400C-80E7-4E6DB15301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3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9D65C-FEC3-4383-A64C-373423FED1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2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8057D-090E-46EE-942F-2B6B2F9BA1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42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56056-6DA0-4BEF-9744-91CCE13737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2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9A620-3103-4716-B1CB-9CDD322C9D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0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646F4-72A3-43F4-B925-EB8102F1BF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0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755AF7-0DC5-4912-937D-8E212818E9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838200"/>
            <a:ext cx="7391400" cy="4191000"/>
          </a:xfrm>
        </p:spPr>
        <p:txBody>
          <a:bodyPr anchor="ctr"/>
          <a:lstStyle/>
          <a:p>
            <a:pPr algn="r"/>
            <a:r>
              <a:rPr lang="en-GB" sz="4800" b="1">
                <a:solidFill>
                  <a:schemeClr val="accent2"/>
                </a:solidFill>
                <a:latin typeface="Futura" charset="0"/>
              </a:rPr>
              <a:t>Citizen Power</a:t>
            </a:r>
            <a:br>
              <a:rPr lang="en-GB" sz="4800" b="1">
                <a:solidFill>
                  <a:schemeClr val="accent2"/>
                </a:solidFill>
                <a:latin typeface="Futura" charset="0"/>
              </a:rPr>
            </a:br>
            <a:r>
              <a:rPr lang="en-GB" sz="4800" b="1">
                <a:solidFill>
                  <a:schemeClr val="accent2"/>
                </a:solidFill>
                <a:latin typeface="Futura" charset="0"/>
              </a:rPr>
              <a:t> and Housing</a:t>
            </a:r>
            <a:r>
              <a:rPr lang="en-GB" sz="4400" b="1">
                <a:solidFill>
                  <a:schemeClr val="accent2"/>
                </a:solidFill>
                <a:latin typeface="Futura" charset="0"/>
              </a:rPr>
              <a:t/>
            </a:r>
            <a:br>
              <a:rPr lang="en-GB" sz="4400" b="1">
                <a:solidFill>
                  <a:schemeClr val="accent2"/>
                </a:solidFill>
                <a:latin typeface="Futura" charset="0"/>
              </a:rPr>
            </a:br>
            <a:r>
              <a:rPr lang="en-GB" sz="3200">
                <a:solidFill>
                  <a:schemeClr val="accent2"/>
                </a:solidFill>
                <a:latin typeface="Futura" charset="0"/>
              </a:rPr>
              <a:t>Some reflections on community action and housing renewal in Birmingham in the 70s and 80s</a:t>
            </a:r>
            <a:br>
              <a:rPr lang="en-GB" sz="3200">
                <a:solidFill>
                  <a:schemeClr val="accent2"/>
                </a:solidFill>
                <a:latin typeface="Futura" charset="0"/>
              </a:rPr>
            </a:br>
            <a:r>
              <a:rPr lang="en-GB" sz="4400" i="1">
                <a:solidFill>
                  <a:schemeClr val="accent2"/>
                </a:solidFill>
                <a:latin typeface="Tahoma" panose="020B0604030504040204" pitchFamily="34" charset="0"/>
              </a:rPr>
              <a:t/>
            </a:r>
            <a:br>
              <a:rPr lang="en-GB" sz="4400" i="1">
                <a:solidFill>
                  <a:schemeClr val="accent2"/>
                </a:solidFill>
                <a:latin typeface="Tahoma" panose="020B0604030504040204" pitchFamily="34" charset="0"/>
              </a:rPr>
            </a:br>
            <a:endParaRPr lang="en-US" sz="4400" i="1">
              <a:latin typeface="Tahoma" panose="020B060403050404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7010400" cy="1219200"/>
          </a:xfrm>
        </p:spPr>
        <p:txBody>
          <a:bodyPr/>
          <a:lstStyle/>
          <a:p>
            <a:pPr algn="r"/>
            <a:r>
              <a:rPr lang="en-US" sz="2800">
                <a:solidFill>
                  <a:schemeClr val="bg2"/>
                </a:solidFill>
                <a:latin typeface="Futura" charset="0"/>
              </a:rPr>
              <a:t>November 2017</a:t>
            </a:r>
          </a:p>
          <a:p>
            <a:pPr algn="r"/>
            <a:r>
              <a:rPr lang="en-US" sz="2800">
                <a:solidFill>
                  <a:schemeClr val="bg2"/>
                </a:solidFill>
                <a:latin typeface="Futura" charset="0"/>
              </a:rPr>
              <a:t>Jon Stevens and Colleagues</a:t>
            </a:r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265238" y="55530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 flipH="1" flipV="1">
            <a:off x="708025" y="54784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9600" y="6858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The rise of community action</a:t>
            </a:r>
            <a:endParaRPr lang="en-US">
              <a:latin typeface="Futura" charset="0"/>
            </a:endParaRP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0292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A grass-roots urban political movement from the late 1960’s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Centered on ad-hoc local action groups/projects 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Based on new coalitions of local interests ref. community organising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Often supported by radical professionals ref. advocacy planning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Some Government responses</a:t>
            </a:r>
            <a:endParaRPr lang="en-US">
              <a:latin typeface="Futura" charset="0"/>
            </a:endParaRP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153400" cy="4724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Incremental housing renewal; combined redevelopment and improvement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Public participation in service planning/delivery?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Targeted resources for deprived areas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New housing models and agencies</a:t>
            </a:r>
            <a:r>
              <a:rPr lang="en-US" sz="2800">
                <a:solidFill>
                  <a:schemeClr val="accent2"/>
                </a:solidFill>
                <a:latin typeface="Futura" charset="0"/>
              </a:rPr>
              <a:t> </a:t>
            </a:r>
          </a:p>
          <a:p>
            <a:pPr marL="609600" indent="-609600"/>
            <a:endParaRPr lang="en-US" sz="2800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458200" cy="838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Stirrings in Birmingham</a:t>
            </a:r>
            <a:endParaRPr lang="en-US">
              <a:latin typeface="Futura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Around 1970, a group of radical planners formed Community Planning Associates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Aimed to take planning to the people via local campaigns/projects + a regional network via ‘West Midlands Grass Roots’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With others, inc. CURS, they developed new strategic approaches and methods of practice</a:t>
            </a:r>
            <a:endParaRPr lang="en-US" sz="2800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7620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This created a new platform </a:t>
            </a:r>
            <a:endParaRPr lang="en-US">
              <a:latin typeface="Futura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257800"/>
          </a:xfrm>
        </p:spPr>
        <p:txBody>
          <a:bodyPr/>
          <a:lstStyle/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For debate and engagement with the ‘local state’ </a:t>
            </a:r>
          </a:p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With a focus on housing policy and on participative approaches to urban regeneration</a:t>
            </a:r>
          </a:p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That helped to shape a major rethink on housing strategy in the early 1970s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838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Developing a new strategy</a:t>
            </a:r>
            <a:endParaRPr lang="en-US">
              <a:latin typeface="Futura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CPA participated in Birmingham’s 1972 Urban Renewal Conference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Made the case for real community involvement and for integrated and responsive service delivery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Strengthened links between local politicians and leading community activists 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A progressive coalition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457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The Urban Renewal Programme</a:t>
            </a:r>
            <a:endParaRPr lang="en-US">
              <a:latin typeface="Futura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A comprehensive redevelopment/ improvement strategy covering the </a:t>
            </a:r>
            <a:r>
              <a:rPr lang="en-US" u="sng">
                <a:solidFill>
                  <a:schemeClr val="accent2"/>
                </a:solidFill>
                <a:latin typeface="Futura" charset="0"/>
              </a:rPr>
              <a:t>whole</a:t>
            </a:r>
            <a:r>
              <a:rPr lang="en-US">
                <a:solidFill>
                  <a:schemeClr val="accent2"/>
                </a:solidFill>
                <a:latin typeface="Futura" charset="0"/>
              </a:rPr>
              <a:t> inner-city for next 25 years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Public launch in 1973; followed by an extensive promotion/consultation process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Commitment made to area-based, locally accountable forms of delivery</a:t>
            </a:r>
          </a:p>
          <a:p>
            <a:pPr marL="609600" indent="-609600">
              <a:buFont typeface="Times" panose="02020603050405020304" pitchFamily="18" charset="0"/>
              <a:buNone/>
            </a:pPr>
            <a:endParaRPr lang="en-US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457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Establishing a community forum</a:t>
            </a:r>
            <a:endParaRPr lang="en-US">
              <a:latin typeface="Futura" charset="0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The strategy proposed a ‘community forum’ to bring together groups from across the city to influence and shape the policy</a:t>
            </a:r>
          </a:p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CPA worked with the Council to establish the forum</a:t>
            </a:r>
          </a:p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Importantly they secured independent (and long-term) funding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2286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The importance of Project Teams</a:t>
            </a:r>
            <a:endParaRPr lang="en-US">
              <a:latin typeface="Futura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Central plan (with a dedicated UR committee/central team) to be delivered by 8 Project Teams 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Each had a degree of local decision-making + devolved budgets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Each developed a local basis for engagement/participation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Each worked with local resource agencies and emerging community-based housing associations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2286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An holistic approach to delivery</a:t>
            </a:r>
            <a:endParaRPr lang="en-US">
              <a:latin typeface="Futura" charset="0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3340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Multi-skilled inter-departmental teams; including EHO’s, architects, planners, housing officers, ethnic liaison workers etc.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Range of services/functions from grant administration to large-scale improvement programmes to neighbourhood planning…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Support for community-led initiatives and projects eg. area caretakers</a:t>
            </a:r>
          </a:p>
          <a:p>
            <a:pPr marL="609600" indent="-609600">
              <a:lnSpc>
                <a:spcPct val="90000"/>
              </a:lnSpc>
            </a:pPr>
            <a:endParaRPr lang="en-US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457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A city-wide residents’ network</a:t>
            </a:r>
            <a:endParaRPr lang="en-US">
              <a:latin typeface="Futura" charset="0"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In 1974, Community Forum was launched as a city-wide network of residents’ groups and local agencies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network grew rapidly with strong leaders/committee and dedicated worker/s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Secured formal liaison arrangements; giving Forum input into strategy making and reviews of progress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Prelude</a:t>
            </a:r>
            <a:endParaRPr lang="en-US">
              <a:latin typeface="Futura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In 2013, an event held to celebrate 40th anniversary of Community Forum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Forum was a network of community groups that helped to shape Birmingham’s ground-breaking Urban Renewal programme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‘Residents Renewing Their City’ is an account of those years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endParaRPr lang="en-US" sz="2400">
              <a:solidFill>
                <a:srgbClr val="AB2E30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457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Campaigning</a:t>
            </a:r>
            <a:endParaRPr lang="en-US">
              <a:latin typeface="Futura" charset="0"/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Liaison had its limits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Forum launched a succession of campaigns on: </a:t>
            </a:r>
          </a:p>
          <a:p>
            <a:pPr marL="990600" lvl="1" indent="-5334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Tackling cowboy builders</a:t>
            </a:r>
          </a:p>
          <a:p>
            <a:pPr marL="990600" lvl="1" indent="-5334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Enhancing Enveloping</a:t>
            </a:r>
          </a:p>
          <a:p>
            <a:pPr marL="990600" lvl="1" indent="-5334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Addressing the needs of Council tenants 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As time went by, participation became more embedded in the process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3048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Diversifying</a:t>
            </a:r>
            <a:endParaRPr lang="en-US">
              <a:latin typeface="Futura" charset="0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3340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As Government policy/resources shifted in the 1980’s Forum changed its ways of working</a:t>
            </a:r>
            <a:endParaRPr lang="en-US" sz="3600">
              <a:solidFill>
                <a:schemeClr val="accent2"/>
              </a:solidFill>
              <a:latin typeface="Futura" charset="0"/>
            </a:endParaRPr>
          </a:p>
          <a:p>
            <a:pPr marL="990600" lvl="1" indent="-5334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National connections and international forays</a:t>
            </a:r>
          </a:p>
          <a:p>
            <a:pPr marL="990600" lvl="1" indent="-5334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Community-led research/action: meeting the challenge of clearance</a:t>
            </a:r>
          </a:p>
          <a:p>
            <a:pPr marL="990600" lvl="1" indent="-5334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New ways of organising; Birmingham for People</a:t>
            </a:r>
            <a:endParaRPr lang="en-US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1524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The demise of Urban Renewal</a:t>
            </a:r>
            <a:endParaRPr lang="en-US">
              <a:latin typeface="Futura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001000" cy="51816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From late 1980’s with the ascendancy of neo-liberalism, the Government retreated from housing market intervention and regulation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Under pressure, the Council abandoned many of the principles/ practices that underpinned Urban Renewal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Whilst civic leaders embraced ‘entrepreneurialism’ and neglected service delivery</a:t>
            </a:r>
            <a:r>
              <a:rPr lang="en-US" sz="2800">
                <a:solidFill>
                  <a:schemeClr val="accent2"/>
                </a:solidFill>
                <a:latin typeface="Futura" charset="0"/>
              </a:rPr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9144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A decline in city-wide activism</a:t>
            </a:r>
            <a:endParaRPr lang="en-US">
              <a:latin typeface="Futura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8006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Without a programme and with reduced Council support, community groups and networks lost impetus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This eroded Forum’s base and led to reduced activity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Council returned to historic strategies of incorporation/tokenism and/or divide and rule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Futura" charset="0"/>
              </a:rPr>
              <a:t> </a:t>
            </a:r>
          </a:p>
          <a:p>
            <a:pPr marL="609600" indent="-609600">
              <a:lnSpc>
                <a:spcPct val="90000"/>
              </a:lnSpc>
            </a:pPr>
            <a:endParaRPr lang="en-US" sz="2800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3048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Urban Renewal 40 Years On</a:t>
            </a:r>
            <a:endParaRPr lang="en-US">
              <a:latin typeface="Futura" charset="0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3340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Following 25+ years of market intervention, the inner-city is once again in decline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private rented sector has returned (with a vengeance) 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local authority has been in retreat and housing associations have largely moved on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Social polarisation and fragmentation is on the increase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Futura" charset="0"/>
              </a:rPr>
              <a:t> </a:t>
            </a:r>
          </a:p>
          <a:p>
            <a:pPr marL="609600" indent="-609600">
              <a:lnSpc>
                <a:spcPct val="90000"/>
              </a:lnSpc>
            </a:pPr>
            <a:endParaRPr lang="en-US" sz="2400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3048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Some ways forward</a:t>
            </a:r>
            <a:endParaRPr lang="en-US">
              <a:latin typeface="Futura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Post-Grenfell, the case needs to be forcefully made for a national housing strategy that embraces housing renewal  ref. the work of the APPG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Meanwhile, the Council should develop </a:t>
            </a:r>
            <a:r>
              <a:rPr lang="en-US" u="sng">
                <a:solidFill>
                  <a:schemeClr val="accent2"/>
                </a:solidFill>
                <a:latin typeface="Futura" charset="0"/>
              </a:rPr>
              <a:t>a new kind</a:t>
            </a:r>
            <a:r>
              <a:rPr lang="en-US">
                <a:solidFill>
                  <a:schemeClr val="accent2"/>
                </a:solidFill>
                <a:latin typeface="Futura" charset="0"/>
              </a:rPr>
              <a:t> of housing renewal strategy: one that is localised, collaborative and which mobilises all possible resources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5334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Some ways forward</a:t>
            </a:r>
            <a:endParaRPr lang="en-US">
              <a:latin typeface="Futura" charset="0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105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 startAt="3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Council urgently needs to tackle abuses in the PRS sector; using all of the means at its disposal (inc. a city-wide self-funded licensing scheme) 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 startAt="3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Local delivery partnerships should be formed; with a sustained commitment from housing associations to re-engage and to support community-based housing initiatives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  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6096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Some ways forward…</a:t>
            </a:r>
            <a:endParaRPr lang="en-US">
              <a:latin typeface="Futura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 startAt="5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Above all, we need to create new forms of community organising and engagement &amp; new models of local control with secure sources of funding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>
              <a:solidFill>
                <a:schemeClr val="accent2"/>
              </a:solidFill>
              <a:latin typeface="Futura" charset="0"/>
            </a:endParaRP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A tall order perhaps, but ‘citizen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engagement’ is beginning to gain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greater traction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Futura" charset="0"/>
              </a:rPr>
              <a:t>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32656"/>
            <a:ext cx="3888432" cy="5836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97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Disengagement and neglect</a:t>
            </a:r>
            <a:endParaRPr lang="en-US">
              <a:latin typeface="Futura" charset="0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Inevitably the event raised questions about the complete retreat of government from intervention in areas of older housing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It also led to a number of spin-offs which looked at how community-led renewal might happen today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Grenfell Tower highlights the peril of disengagement and neglect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Contents</a:t>
            </a:r>
            <a:endParaRPr lang="en-US">
              <a:latin typeface="Futura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410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post-war housing settlement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rise of radical planning and community action in Birmingham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A comprehensive approach to market intervention: Urban Renewal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role of Community Forum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retreat from intervention: the inner-city abandoned?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Ways forward: discussion points</a:t>
            </a:r>
          </a:p>
          <a:p>
            <a:pPr marL="609600" indent="-609600" algn="ctr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sz="2400">
              <a:solidFill>
                <a:srgbClr val="AB2E30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The post-war housing settlement</a:t>
            </a:r>
            <a:endParaRPr lang="en-US">
              <a:latin typeface="Futura" charset="0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6482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Tackling the post-war housing crisis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Successive Governments invested in major programmes of Council house building from the 1940s until 1980s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Further support for low-income owner-occupation from the 1960s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Plus a regulated and controlled PRS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bg2"/>
                </a:solidFill>
                <a:latin typeface="Futura" charset="0"/>
              </a:rPr>
              <a:t>Housing viewed as a national asset</a:t>
            </a:r>
            <a:r>
              <a:rPr lang="en-US">
                <a:solidFill>
                  <a:schemeClr val="accent2"/>
                </a:solidFill>
                <a:latin typeface="Futura" charset="0"/>
              </a:rPr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  <a:latin typeface="Futura" charset="0"/>
              </a:rPr>
              <a:t>Limits of </a:t>
            </a:r>
            <a:r>
              <a:rPr lang="en-US" dirty="0" smtClean="0">
                <a:solidFill>
                  <a:schemeClr val="bg2"/>
                </a:solidFill>
                <a:latin typeface="Futura" charset="0"/>
              </a:rPr>
              <a:t>state-led </a:t>
            </a:r>
            <a:r>
              <a:rPr lang="en-US" dirty="0">
                <a:solidFill>
                  <a:schemeClr val="bg2"/>
                </a:solidFill>
                <a:latin typeface="Futura" charset="0"/>
              </a:rPr>
              <a:t>approaches </a:t>
            </a:r>
            <a:endParaRPr lang="en-US" dirty="0">
              <a:latin typeface="Futura" charset="0"/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Controlling the onward march of the ‘bulldozer’: redevelopment vs improvement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limitations of technocratic and managerial housing solutions 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r>
              <a:rPr lang="en-US">
                <a:solidFill>
                  <a:schemeClr val="accent2"/>
                </a:solidFill>
                <a:latin typeface="Futura" charset="0"/>
              </a:rPr>
              <a:t>The social costs: the break-up of communities and the need to tackle the roots of poverty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AutoNum type="arabicPeriod"/>
            </a:pPr>
            <a:endParaRPr lang="en-US">
              <a:solidFill>
                <a:schemeClr val="accent2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Some faultlines</a:t>
            </a:r>
            <a:endParaRPr lang="en-US">
              <a:latin typeface="Futura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029200"/>
          </a:xfrm>
        </p:spPr>
        <p:txBody>
          <a:bodyPr/>
          <a:lstStyle/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The Maudsley, Poulson and T Dan Smith scandals - the politics of mass housing exposed</a:t>
            </a:r>
          </a:p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The collapse of Ronan Point - echoes of Grenfell Tower</a:t>
            </a:r>
          </a:p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‘Cathy Come Home’ and the birth of Shelter - people as pawns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  <a:latin typeface="Futura" charset="0"/>
              </a:rPr>
              <a:t>An emerging analysis</a:t>
            </a:r>
            <a:endParaRPr lang="en-US">
              <a:latin typeface="Futura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153400" cy="5029200"/>
          </a:xfrm>
        </p:spPr>
        <p:txBody>
          <a:bodyPr/>
          <a:lstStyle/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The statist/corporate nature of the planning system and of ‘enforced modernism’   </a:t>
            </a:r>
          </a:p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The flaws of the political system and weaknesses of representative democracy</a:t>
            </a:r>
          </a:p>
          <a:p>
            <a:pPr marL="609600" indent="-609600"/>
            <a:r>
              <a:rPr lang="en-US">
                <a:solidFill>
                  <a:schemeClr val="accent2"/>
                </a:solidFill>
                <a:latin typeface="Futura" charset="0"/>
              </a:rPr>
              <a:t>The limitations of traditional forms of working class resistance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X:Templates:Presentations:Designs:Pushpins</Template>
  <TotalTime>6778</TotalTime>
  <Words>1103</Words>
  <Application>Microsoft Office PowerPoint</Application>
  <PresentationFormat>On-screen Show (4:3)</PresentationFormat>
  <Paragraphs>121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Futura</vt:lpstr>
      <vt:lpstr>Tahoma</vt:lpstr>
      <vt:lpstr>Times</vt:lpstr>
      <vt:lpstr>Blank Presentation</vt:lpstr>
      <vt:lpstr>Citizen Power  and Housing Some reflections on community action and housing renewal in Birmingham in the 70s and 80s  </vt:lpstr>
      <vt:lpstr>Prelude</vt:lpstr>
      <vt:lpstr>PowerPoint Presentation</vt:lpstr>
      <vt:lpstr>Disengagement and neglect</vt:lpstr>
      <vt:lpstr>Contents</vt:lpstr>
      <vt:lpstr>The post-war housing settlement</vt:lpstr>
      <vt:lpstr>Limits of state-led approaches </vt:lpstr>
      <vt:lpstr>Some faultlines</vt:lpstr>
      <vt:lpstr>An emerging analysis</vt:lpstr>
      <vt:lpstr>The rise of community action</vt:lpstr>
      <vt:lpstr>Some Government responses</vt:lpstr>
      <vt:lpstr>Stirrings in Birmingham</vt:lpstr>
      <vt:lpstr>This created a new platform </vt:lpstr>
      <vt:lpstr>Developing a new strategy</vt:lpstr>
      <vt:lpstr>The Urban Renewal Programme</vt:lpstr>
      <vt:lpstr>Establishing a community forum</vt:lpstr>
      <vt:lpstr>The importance of Project Teams</vt:lpstr>
      <vt:lpstr>An holistic approach to delivery</vt:lpstr>
      <vt:lpstr>A city-wide residents’ network</vt:lpstr>
      <vt:lpstr>Campaigning</vt:lpstr>
      <vt:lpstr>Diversifying</vt:lpstr>
      <vt:lpstr>The demise of Urban Renewal</vt:lpstr>
      <vt:lpstr>A decline in city-wide activism</vt:lpstr>
      <vt:lpstr>Urban Renewal 40 Years On</vt:lpstr>
      <vt:lpstr>Some ways forward</vt:lpstr>
      <vt:lpstr>Some ways forward</vt:lpstr>
      <vt:lpstr>Some ways forward…</vt:lpstr>
    </vt:vector>
  </TitlesOfParts>
  <Company>fran stevens associates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 stevens</dc:creator>
  <cp:lastModifiedBy>j stevens</cp:lastModifiedBy>
  <cp:revision>56</cp:revision>
  <cp:lastPrinted>1970-05-15T04:39:35Z</cp:lastPrinted>
  <dcterms:created xsi:type="dcterms:W3CDTF">2011-07-21T10:54:29Z</dcterms:created>
  <dcterms:modified xsi:type="dcterms:W3CDTF">2017-12-14T11:34:58Z</dcterms:modified>
</cp:coreProperties>
</file>