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9" r:id="rId4"/>
    <p:sldId id="256" r:id="rId5"/>
    <p:sldId id="278" r:id="rId6"/>
    <p:sldId id="274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79" r:id="rId18"/>
    <p:sldId id="275" r:id="rId19"/>
  </p:sldIdLst>
  <p:sldSz cx="9144000" cy="5143500" type="screen16x9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2"/>
  </p:normalViewPr>
  <p:slideViewPr>
    <p:cSldViewPr snapToGrid="0" snapToObjects="1">
      <p:cViewPr varScale="1">
        <p:scale>
          <a:sx n="107" d="100"/>
          <a:sy n="107" d="100"/>
        </p:scale>
        <p:origin x="-114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385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2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63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3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27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354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45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18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70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74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9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0"/>
            <a:ext cx="5950761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706411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56" y="2571749"/>
            <a:ext cx="4138550" cy="1701419"/>
          </a:xfrm>
        </p:spPr>
        <p:txBody>
          <a:bodyPr anchor="t">
            <a:normAutofit/>
          </a:bodyPr>
          <a:lstStyle>
            <a:lvl1pPr algn="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206" y="1701590"/>
            <a:ext cx="4018200" cy="870160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462" y="2447139"/>
            <a:ext cx="31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8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70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620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305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1643882" y="222193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2360440"/>
            <a:ext cx="5967420" cy="1068560"/>
          </a:xfrm>
        </p:spPr>
        <p:txBody>
          <a:bodyPr anchor="t">
            <a:normAutofit/>
          </a:bodyPr>
          <a:lstStyle>
            <a:lvl1pPr algn="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77" y="1701590"/>
            <a:ext cx="5843948" cy="65885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1444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3"/>
            <a:ext cx="5963238" cy="811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4031" y="1539087"/>
            <a:ext cx="2918970" cy="2998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9977" y="1539086"/>
            <a:ext cx="2920667" cy="2998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7129" y="480917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47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1645238" y="477318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405" y="604364"/>
            <a:ext cx="5967420" cy="8087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6964" y="1539086"/>
            <a:ext cx="2922350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6964" y="2138498"/>
            <a:ext cx="2920217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9975" y="1539086"/>
            <a:ext cx="2924849" cy="535364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650" b="0" cap="none" baseline="0">
                <a:solidFill>
                  <a:schemeClr val="accent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9976" y="2138498"/>
            <a:ext cx="2924849" cy="2303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21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7129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46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1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165616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43" y="961839"/>
            <a:ext cx="1998271" cy="1427431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115" y="604363"/>
            <a:ext cx="4084709" cy="39330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2" y="2389616"/>
            <a:ext cx="1998271" cy="1789798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38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60296" y="2422"/>
            <a:ext cx="3472301" cy="51435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66015" y="845662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430" y="961839"/>
            <a:ext cx="2978240" cy="1425355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741" y="2387196"/>
            <a:ext cx="2978906" cy="1789796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02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1645677" y="480919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5568" cy="807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691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3359" y="0"/>
            <a:ext cx="7779237" cy="51435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8532996" y="0"/>
            <a:ext cx="20574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7752856" y="300504"/>
            <a:ext cx="3117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75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536" y="604363"/>
            <a:ext cx="994889" cy="393309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6564" y="727807"/>
            <a:ext cx="4850177" cy="38096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6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83D17-931E-1A49-87D7-0C8A83510E87}" type="datetimeFigureOut">
              <a:rPr lang="en-GB" smtClean="0"/>
              <a:t>13/08/2019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51CF6-E3B0-2142-8DF3-41551D76EF40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1DF76-83EA-41E7-BC5B-CEA758BF3F0B}" type="datetimeFigureOut">
              <a:rPr lang="en-GB" smtClean="0"/>
              <a:t>13/08/2019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EA2A-D6FB-495E-96BD-92486283C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3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46" y="1578901"/>
            <a:ext cx="7020154" cy="3564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2400" cy="5143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23131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8857" y="606042"/>
            <a:ext cx="5968748" cy="807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199" y="1539087"/>
            <a:ext cx="5847405" cy="2998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607549" y="3952953"/>
            <a:ext cx="1997047" cy="13716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677848" y="2745858"/>
            <a:ext cx="4414014" cy="134382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06" y="123445"/>
            <a:ext cx="477545" cy="242138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21532" y="0"/>
            <a:ext cx="34289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1035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55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05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81962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331720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81478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31236" indent="-25374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ista.com/recipe/88MPNWLK/schezwan-sandwich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doctor.net/2013/03/charity-hospital-car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015E2-B828-4B4D-BFBA-E8DC6CEE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have we addressed equality/equity?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4848A6-D1F6-4CA9-8F61-66022C0A7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Integrated placements into the curriculum</a:t>
            </a:r>
          </a:p>
          <a:p>
            <a:r>
              <a:rPr lang="en-GB" dirty="0"/>
              <a:t>Removed any grade requirement for signing up to the module</a:t>
            </a:r>
          </a:p>
          <a:p>
            <a:r>
              <a:rPr lang="en-GB" dirty="0"/>
              <a:t>Run workshops on CV writing and interview techniques</a:t>
            </a:r>
          </a:p>
          <a:p>
            <a:r>
              <a:rPr lang="en-GB" dirty="0"/>
              <a:t>Run interviews with staff from within GEES</a:t>
            </a:r>
          </a:p>
          <a:p>
            <a:r>
              <a:rPr lang="en-GB" dirty="0"/>
              <a:t>Ensured that each student has an academic supervisor</a:t>
            </a:r>
          </a:p>
          <a:p>
            <a:r>
              <a:rPr lang="en-GB" dirty="0"/>
              <a:t>Provided funding for travel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04861E-E17B-4DC1-AAF2-A7CBDCBB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0" y="153199"/>
            <a:ext cx="1850231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1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E74F4C-381C-4298-9BAF-4901F48E8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992196-1FDB-40D9-8F52-3CB82269782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Last 3 years: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B12ABBB-04DE-4276-8B6F-9EFD7C2499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5932" y="2071904"/>
            <a:ext cx="3295297" cy="20667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3E5061-3B6F-43DD-A1D1-9859D4B30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82" y="2071904"/>
            <a:ext cx="2949196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64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33F913-0A91-4452-819E-85EC7941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842D7B-09DE-4DA5-9732-023ADED84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65D2B1B2-3D5D-411C-9715-19E93AFB02D1}"/>
              </a:ext>
            </a:extLst>
          </p:cNvPr>
          <p:cNvSpPr/>
          <p:nvPr/>
        </p:nvSpPr>
        <p:spPr>
          <a:xfrm>
            <a:off x="130181" y="1467612"/>
            <a:ext cx="5120640" cy="795528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GB" sz="1350" dirty="0">
                <a:solidFill>
                  <a:prstClr val="white"/>
                </a:solidFill>
                <a:latin typeface="Arial" panose="020B0604020202020204"/>
              </a:rPr>
              <a:t>‘I learnt a lot about UK politics, government and professional working environment, which is utterly different from my home country’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9725CDA3-7479-4022-A8BF-84F52BA8E72C}"/>
              </a:ext>
            </a:extLst>
          </p:cNvPr>
          <p:cNvSpPr/>
          <p:nvPr/>
        </p:nvSpPr>
        <p:spPr>
          <a:xfrm>
            <a:off x="2812676" y="2571750"/>
            <a:ext cx="3264408" cy="777240"/>
          </a:xfrm>
          <a:prstGeom prst="wedgeRound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GB" sz="1350">
                <a:solidFill>
                  <a:prstClr val="white"/>
                </a:solidFill>
                <a:latin typeface="Arial" panose="020B0604020202020204"/>
              </a:rPr>
              <a:t>‘the placement improved me a lot’</a:t>
            </a:r>
            <a:endParaRPr lang="en-GB" sz="135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973DA26D-9943-47F3-B2E1-FC4DC68E89E2}"/>
              </a:ext>
            </a:extLst>
          </p:cNvPr>
          <p:cNvSpPr/>
          <p:nvPr/>
        </p:nvSpPr>
        <p:spPr>
          <a:xfrm>
            <a:off x="6197712" y="1188885"/>
            <a:ext cx="1496964" cy="1832703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GB" sz="1350" dirty="0">
                <a:solidFill>
                  <a:prstClr val="white"/>
                </a:solidFill>
                <a:latin typeface="Arial" panose="020B0604020202020204"/>
              </a:rPr>
              <a:t>‘ I liked having to write a mock cover letter and interview…helped for application after graduation’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DE227C7E-7821-4E49-A405-373D9E27A94A}"/>
              </a:ext>
            </a:extLst>
          </p:cNvPr>
          <p:cNvSpPr/>
          <p:nvPr/>
        </p:nvSpPr>
        <p:spPr>
          <a:xfrm>
            <a:off x="866007" y="309719"/>
            <a:ext cx="3392485" cy="86157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‘being able to network with the support of x’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3C38D45A-4320-4F9F-B735-D500A02739C3}"/>
              </a:ext>
            </a:extLst>
          </p:cNvPr>
          <p:cNvSpPr/>
          <p:nvPr/>
        </p:nvSpPr>
        <p:spPr>
          <a:xfrm>
            <a:off x="403786" y="2571750"/>
            <a:ext cx="2091076" cy="15291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‘scope and versatility to suit a range of students, helping them to achieve their individual goals’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D57534FD-CA09-451D-9583-C78C35A8AB1F}"/>
              </a:ext>
            </a:extLst>
          </p:cNvPr>
          <p:cNvSpPr/>
          <p:nvPr/>
        </p:nvSpPr>
        <p:spPr>
          <a:xfrm>
            <a:off x="5984505" y="3286380"/>
            <a:ext cx="2433976" cy="12522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The two placements I had were </a:t>
            </a:r>
            <a:r>
              <a:rPr lang="en-GB" sz="1350" dirty="0" err="1">
                <a:solidFill>
                  <a:prstClr val="black"/>
                </a:solidFill>
                <a:latin typeface="Arial" panose="020B0604020202020204"/>
              </a:rPr>
              <a:t>fantastic..have</a:t>
            </a:r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 really helped me kick start some things here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2AAD4136-BCFE-4AD7-AB4F-088AFA183158}"/>
              </a:ext>
            </a:extLst>
          </p:cNvPr>
          <p:cNvSpPr/>
          <p:nvPr/>
        </p:nvSpPr>
        <p:spPr>
          <a:xfrm>
            <a:off x="2800564" y="3567793"/>
            <a:ext cx="1714286" cy="1413980"/>
          </a:xfrm>
          <a:prstGeom prst="wedgeRound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350" dirty="0">
                <a:solidFill>
                  <a:prstClr val="white"/>
                </a:solidFill>
                <a:latin typeface="Arial" panose="020B0604020202020204"/>
              </a:rPr>
              <a:t>I will be utilising his project work as part of writing a Short Statement as part of PHE’s responses’</a:t>
            </a:r>
          </a:p>
        </p:txBody>
      </p:sp>
    </p:spTree>
    <p:extLst>
      <p:ext uri="{BB962C8B-B14F-4D97-AF65-F5344CB8AC3E}">
        <p14:creationId xmlns:p14="http://schemas.microsoft.com/office/powerpoint/2010/main" val="300241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5C9D15-152D-49C5-A118-B27241EEF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FFEBC5-A54F-4D01-95F9-E902AA2FA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Using technology to support placements</a:t>
            </a:r>
          </a:p>
          <a:p>
            <a:pPr lvl="1"/>
            <a:r>
              <a:rPr lang="en-GB" dirty="0"/>
              <a:t>Pebble pad</a:t>
            </a:r>
          </a:p>
          <a:p>
            <a:pPr lvl="1"/>
            <a:r>
              <a:rPr lang="en-GB" dirty="0"/>
              <a:t>Discussion boards</a:t>
            </a:r>
          </a:p>
          <a:p>
            <a:r>
              <a:rPr lang="en-GB" dirty="0"/>
              <a:t>Introduction of Group tutorials</a:t>
            </a:r>
          </a:p>
          <a:p>
            <a:r>
              <a:rPr lang="en-GB" dirty="0"/>
              <a:t>How to be more proactive in attracting all students</a:t>
            </a:r>
          </a:p>
          <a:p>
            <a:r>
              <a:rPr lang="en-GB" dirty="0"/>
              <a:t>Working with Leonard Cheshire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61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10521-3355-4CB7-B818-8425ED91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Thankyou!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56C7B66-4F10-4B09-BCE1-AD75980B2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28" y="1225295"/>
            <a:ext cx="6653553" cy="3234366"/>
          </a:xfrm>
        </p:spPr>
      </p:pic>
    </p:spTree>
    <p:extLst>
      <p:ext uri="{BB962C8B-B14F-4D97-AF65-F5344CB8AC3E}">
        <p14:creationId xmlns:p14="http://schemas.microsoft.com/office/powerpoint/2010/main" val="7167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45" y="162791"/>
            <a:ext cx="8943110" cy="1364781"/>
          </a:xfrm>
        </p:spPr>
        <p:txBody>
          <a:bodyPr>
            <a:noAutofit/>
          </a:bodyPr>
          <a:lstStyle/>
          <a:p>
            <a:r>
              <a:rPr lang="en-GB" sz="3000" dirty="0"/>
              <a:t>Do you want to communicate with others on campus about teaching and learning?</a:t>
            </a:r>
            <a:br>
              <a:rPr lang="en-GB" sz="3000" dirty="0"/>
            </a:br>
            <a:r>
              <a:rPr lang="en-GB" sz="3000" dirty="0"/>
              <a:t>Subscribe to ‘HEFi-OPEN’, a JiscMail mailing list service: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691" y="1797721"/>
            <a:ext cx="6858000" cy="581999"/>
          </a:xfrm>
        </p:spPr>
        <p:txBody>
          <a:bodyPr>
            <a:noAutofit/>
          </a:bodyPr>
          <a:lstStyle/>
          <a:p>
            <a:r>
              <a:rPr lang="en-GB" sz="4050" b="1" dirty="0"/>
              <a:t>https://tinyurl.com/y3wczmyh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19759"/>
            <a:ext cx="9143999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GB" sz="2100" b="1" u="sng" dirty="0">
                <a:solidFill>
                  <a:prstClr val="black"/>
                </a:solidFill>
                <a:latin typeface="Calibri" panose="020F0502020204030204"/>
              </a:rPr>
              <a:t>Use it to: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share teaching ideas and resources, look for collaborators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find out about development opportunities related to teaching and learning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ask questions about how others teach and support learning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build and strengthen links within the teaching community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040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850" y="166587"/>
            <a:ext cx="861596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Parallel session 4B: Addressing Inequality</a:t>
            </a:r>
          </a:p>
          <a:p>
            <a:endParaRPr lang="en-GB" sz="1000" b="1" dirty="0" smtClean="0"/>
          </a:p>
          <a:p>
            <a:endParaRPr lang="en-GB" sz="1000" b="1" dirty="0" smtClean="0"/>
          </a:p>
          <a:p>
            <a:r>
              <a:rPr lang="en-GB" sz="1400" b="1" strike="sngStrike" dirty="0" smtClean="0"/>
              <a:t>4.5 The Interdisciplinary Birmingham Engineer: Integrated Design Projects that embed sustainability concepts to inspire and motivate students while improving their employability </a:t>
            </a:r>
            <a:r>
              <a:rPr lang="en-GB" sz="1400" strike="sngStrike" dirty="0"/>
              <a:t/>
            </a:r>
            <a:br>
              <a:rPr lang="en-GB" sz="1400" strike="sngStrike" dirty="0"/>
            </a:br>
            <a:r>
              <a:rPr lang="en-GB" sz="1300" dirty="0" smtClean="0"/>
              <a:t>Withdrawn</a:t>
            </a:r>
          </a:p>
          <a:p>
            <a:endParaRPr lang="en-GB" sz="900" b="1" dirty="0" smtClean="0"/>
          </a:p>
          <a:p>
            <a:r>
              <a:rPr lang="en-GB" sz="1400" b="1" dirty="0" smtClean="0"/>
              <a:t>4.6 Challenging Teaching Practice: considerations about HE education development programmes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Erika Corradini, Centre for Higher Education Practice, Faculty of Social Sciences, University of Southampton</a:t>
            </a:r>
          </a:p>
          <a:p>
            <a:endParaRPr lang="en-GB" sz="900" b="1" dirty="0" smtClean="0"/>
          </a:p>
          <a:p>
            <a:r>
              <a:rPr lang="en-GB" sz="1400" b="1" dirty="0" smtClean="0"/>
              <a:t>4.7 Embedding Entrepreneurial Skills and Employability into the Academic Curriculum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Mircea Scrob and Matt Edwards, Liberal Arts and Natural Sciences, University of Birmingham</a:t>
            </a:r>
          </a:p>
          <a:p>
            <a:endParaRPr lang="en-GB" sz="900" b="1" dirty="0" smtClean="0"/>
          </a:p>
          <a:p>
            <a:r>
              <a:rPr lang="en-GB" sz="1400" b="1" dirty="0" smtClean="0"/>
              <a:t>4.8 Development Skills for the Future: Mentoring in Schools on the Curriculum at Cass Business </a:t>
            </a:r>
            <a:r>
              <a:rPr lang="en-GB" sz="1400" b="1" dirty="0"/>
              <a:t> </a:t>
            </a:r>
            <a:r>
              <a:rPr lang="en-GB" sz="1400" b="1" dirty="0" smtClean="0"/>
              <a:t>School to Drive Social Mobility </a:t>
            </a:r>
            <a:r>
              <a:rPr lang="en-GB" sz="1400" dirty="0"/>
              <a:t/>
            </a:r>
            <a:br>
              <a:rPr lang="en-GB" sz="1400" dirty="0"/>
            </a:br>
            <a:r>
              <a:rPr lang="en-GB" sz="1400" dirty="0" smtClean="0"/>
              <a:t>Rob Compton and Paul Palmer, School of Management, Cass Business School, University of London</a:t>
            </a:r>
          </a:p>
          <a:p>
            <a:endParaRPr lang="en-GB" sz="900" dirty="0"/>
          </a:p>
          <a:p>
            <a:r>
              <a:rPr lang="en-GB" sz="1400" b="1" dirty="0" smtClean="0"/>
              <a:t>4.9 Interdisciplinary collaborative network to support innovation and increased diversity in energy teaching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Grant Wilson and Claudia Favero, School of Chemical Engineering, University of Birmingham</a:t>
            </a:r>
            <a:endParaRPr lang="en-GB" sz="1400" b="1" dirty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22184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2331" y="1203337"/>
            <a:ext cx="6758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Conference Exhibitors</a:t>
            </a:r>
          </a:p>
          <a:p>
            <a:pPr algn="ctr"/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pPr algn="ctr"/>
            <a:endParaRPr lang="en-GB" sz="2800" b="1" dirty="0"/>
          </a:p>
          <a:p>
            <a:pPr algn="ctr"/>
            <a:endParaRPr lang="en-GB" sz="2800" b="1" dirty="0" smtClean="0"/>
          </a:p>
          <a:p>
            <a:pPr algn="ctr"/>
            <a:endParaRPr lang="en-GB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14" y="2647699"/>
            <a:ext cx="1095375" cy="250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75" y="2664553"/>
            <a:ext cx="1112520" cy="2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288" y="2427671"/>
            <a:ext cx="621030" cy="690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445" y="162791"/>
            <a:ext cx="8943110" cy="1364781"/>
          </a:xfrm>
        </p:spPr>
        <p:txBody>
          <a:bodyPr>
            <a:noAutofit/>
          </a:bodyPr>
          <a:lstStyle/>
          <a:p>
            <a:r>
              <a:rPr lang="en-GB" sz="3000" dirty="0"/>
              <a:t>Do you want to communicate with others on campus about teaching and learning?</a:t>
            </a:r>
            <a:br>
              <a:rPr lang="en-GB" sz="3000" dirty="0"/>
            </a:br>
            <a:r>
              <a:rPr lang="en-GB" sz="3000" dirty="0"/>
              <a:t>Subscribe to ‘HEFi-OPEN’, a JiscMail mailing list service: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7691" y="1797721"/>
            <a:ext cx="6858000" cy="581999"/>
          </a:xfrm>
        </p:spPr>
        <p:txBody>
          <a:bodyPr>
            <a:noAutofit/>
          </a:bodyPr>
          <a:lstStyle/>
          <a:p>
            <a:r>
              <a:rPr lang="en-GB" sz="4050" b="1" dirty="0"/>
              <a:t>https://tinyurl.com/y3wczmyh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719759"/>
            <a:ext cx="9143999" cy="212365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/>
            <a:r>
              <a:rPr lang="en-GB" sz="2100" b="1" u="sng" dirty="0">
                <a:solidFill>
                  <a:prstClr val="black"/>
                </a:solidFill>
                <a:latin typeface="Calibri" panose="020F0502020204030204"/>
              </a:rPr>
              <a:t>Use it to: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share teaching ideas and resources, look for collaborators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find out about development opportunities related to teaching and learning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ask questions about how others teach and support learning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black"/>
                </a:solidFill>
                <a:latin typeface="Calibri" panose="020F0502020204030204"/>
              </a:rPr>
              <a:t>build and strengthen links within the teaching community 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8882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4850" y="166587"/>
            <a:ext cx="861596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/>
              <a:t>Parallel session 4A: Employer Led Learning</a:t>
            </a:r>
          </a:p>
          <a:p>
            <a:endParaRPr lang="en-GB" sz="1000" b="1" dirty="0" smtClean="0"/>
          </a:p>
          <a:p>
            <a:r>
              <a:rPr lang="en-GB" sz="1600" b="1" dirty="0" smtClean="0"/>
              <a:t>4.1 The equality challenge for employer-based learning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Lesley Batty, GEES, University of Birmingham</a:t>
            </a:r>
          </a:p>
          <a:p>
            <a:endParaRPr lang="en-GB" sz="900" b="1" dirty="0" smtClean="0"/>
          </a:p>
          <a:p>
            <a:r>
              <a:rPr lang="en-GB" sz="1600" b="1" dirty="0" smtClean="0"/>
              <a:t>4.2 Pathways for Reflexivity: Designing a Blended Level 7 Executive Apprenticeship in Public Management and Leadership </a:t>
            </a:r>
            <a:br>
              <a:rPr lang="en-GB" sz="1600" b="1" dirty="0" smtClean="0"/>
            </a:br>
            <a:r>
              <a:rPr lang="en-GB" sz="1600" dirty="0" smtClean="0"/>
              <a:t>Karin Bottom, Stephen Jeffares, Catherine Mangan and Louise Reardon, Institute of Local Government Studies, University of Birmingham</a:t>
            </a:r>
          </a:p>
          <a:p>
            <a:endParaRPr lang="en-GB" sz="900" b="1" dirty="0" smtClean="0"/>
          </a:p>
          <a:p>
            <a:r>
              <a:rPr lang="en-GB" sz="1600" b="1" dirty="0" smtClean="0"/>
              <a:t>4.3 Future Work and Creativity: A study of employers’ interpretation of creativity in the workplace and the implications for student learning Employer-led learning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Elaine Clarke and Chris Wilson, Aston Business School, Centre for Learning Innovation and Professional Practice, Aston University</a:t>
            </a:r>
          </a:p>
          <a:p>
            <a:endParaRPr lang="en-GB" sz="900" b="1" dirty="0" smtClean="0"/>
          </a:p>
          <a:p>
            <a:r>
              <a:rPr lang="en-GB" sz="1600" b="1" dirty="0" smtClean="0"/>
              <a:t>4.4 Transforming learning through commercial challenge-led projects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 smtClean="0"/>
              <a:t>Jess Power, School of Creative Arts and Engineering, Staffordshire University</a:t>
            </a:r>
            <a:endParaRPr lang="en-GB" sz="1600" dirty="0"/>
          </a:p>
          <a:p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41682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C4248-82B9-4458-8431-967E6624B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Equality Challenge for Employer Based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07E3E04-7E06-4272-86A6-CAC16F5A91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Lesley Batty, School of Geography Earth and Environmental Sciences </a:t>
            </a:r>
          </a:p>
        </p:txBody>
      </p:sp>
    </p:spTree>
    <p:extLst>
      <p:ext uri="{BB962C8B-B14F-4D97-AF65-F5344CB8AC3E}">
        <p14:creationId xmlns:p14="http://schemas.microsoft.com/office/powerpoint/2010/main" val="377475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886E3-1084-4E43-B864-BEC2AFCB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C7C93-450B-4A2C-86B9-A82F06E07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placements (including sandwich years)</a:t>
            </a:r>
          </a:p>
          <a:p>
            <a:r>
              <a:rPr lang="en-GB" dirty="0"/>
              <a:t>Internships</a:t>
            </a:r>
          </a:p>
          <a:p>
            <a:r>
              <a:rPr lang="en-GB" dirty="0"/>
              <a:t>Volunteering</a:t>
            </a:r>
          </a:p>
          <a:p>
            <a:r>
              <a:rPr lang="en-GB" dirty="0"/>
              <a:t>Fieldwork</a:t>
            </a:r>
          </a:p>
          <a:p>
            <a:r>
              <a:rPr lang="en-GB" dirty="0"/>
              <a:t>Job shadowing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0AC742-5B9D-44BA-9813-D1052D9F8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19809" y="1078458"/>
            <a:ext cx="1090156" cy="92125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F548DEF6-8FAA-4842-A4C0-BFBF150C4A79}"/>
              </a:ext>
            </a:extLst>
          </p:cNvPr>
          <p:cNvSpPr/>
          <p:nvPr/>
        </p:nvSpPr>
        <p:spPr>
          <a:xfrm>
            <a:off x="5541917" y="2181479"/>
            <a:ext cx="2098548" cy="2098548"/>
          </a:xfrm>
          <a:prstGeom prst="wedgeRoundRectCallout">
            <a:avLst>
              <a:gd name="adj1" fmla="val -48938"/>
              <a:gd name="adj2" fmla="val 66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The relationship between academic performance and placement experience is confounded by the tendency for more capable students opting to complete placements (Bullock et al 2009)</a:t>
            </a:r>
          </a:p>
        </p:txBody>
      </p:sp>
      <p:pic>
        <p:nvPicPr>
          <p:cNvPr id="12" name="Graphic 11" descr="Scientist">
            <a:extLst>
              <a:ext uri="{FF2B5EF4-FFF2-40B4-BE49-F238E27FC236}">
                <a16:creationId xmlns:a16="http://schemas.microsoft.com/office/drawing/2014/main" xmlns="" id="{1A2903C4-16F8-4796-A8D0-A6D6AE133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26864" y="4356257"/>
            <a:ext cx="845820" cy="84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4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04E10-8E91-416F-9A57-FE642FAE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the barriers to students engaging with work based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C8B5F5-BC45-4DDA-9463-ABCC0FDD7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International students-confidence, visa requirements, language</a:t>
            </a:r>
          </a:p>
          <a:p>
            <a:r>
              <a:rPr lang="en-GB" dirty="0"/>
              <a:t>Students with disabilities (declared and undeclared)</a:t>
            </a:r>
          </a:p>
          <a:p>
            <a:r>
              <a:rPr lang="en-GB" dirty="0"/>
              <a:t>Students with caring responsibilities</a:t>
            </a:r>
          </a:p>
          <a:p>
            <a:r>
              <a:rPr lang="en-GB" dirty="0"/>
              <a:t>Students with little financial support</a:t>
            </a:r>
          </a:p>
          <a:p>
            <a:r>
              <a:rPr lang="en-GB" dirty="0"/>
              <a:t>Students who are less confident (this can be related to a number of factors)</a:t>
            </a:r>
          </a:p>
          <a:p>
            <a:r>
              <a:rPr lang="en-GB" dirty="0"/>
              <a:t>Students who have experienced extenuating circumstances</a:t>
            </a:r>
          </a:p>
          <a:p>
            <a:r>
              <a:rPr lang="en-GB" dirty="0"/>
              <a:t>Students who are not achieving high grades</a:t>
            </a:r>
          </a:p>
          <a:p>
            <a:r>
              <a:rPr lang="en-GB" dirty="0"/>
              <a:t>First generation</a:t>
            </a:r>
          </a:p>
          <a:p>
            <a:r>
              <a:rPr lang="en-GB" dirty="0"/>
              <a:t>THERE IS VERY LITTLE (IF ANY) LITERATURE ON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259373-4F6A-4BAD-A631-E04A265B0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9" y="466385"/>
            <a:ext cx="1850231" cy="1385888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A5140B4F-7A56-4427-A37D-7EE54DDD4481}"/>
              </a:ext>
            </a:extLst>
          </p:cNvPr>
          <p:cNvSpPr/>
          <p:nvPr/>
        </p:nvSpPr>
        <p:spPr>
          <a:xfrm>
            <a:off x="432707" y="2571751"/>
            <a:ext cx="1647492" cy="186145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GB" sz="1350" dirty="0">
                <a:solidFill>
                  <a:prstClr val="black"/>
                </a:solidFill>
                <a:latin typeface="Arial" panose="020B0604020202020204"/>
              </a:rPr>
              <a:t>…insufficient attention to matters of equity and access to WIL  (Australian Learning and Teaching Council 2011)</a:t>
            </a:r>
          </a:p>
        </p:txBody>
      </p:sp>
    </p:spTree>
    <p:extLst>
      <p:ext uri="{BB962C8B-B14F-4D97-AF65-F5344CB8AC3E}">
        <p14:creationId xmlns:p14="http://schemas.microsoft.com/office/powerpoint/2010/main" val="26770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F4091D-D9C9-46F8-89FC-A4985B8B3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just students…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2B7751-22A0-48F3-8E7F-44E7CCA0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Charities</a:t>
            </a:r>
          </a:p>
          <a:p>
            <a:r>
              <a:rPr lang="en-GB" dirty="0"/>
              <a:t>Small companies</a:t>
            </a:r>
          </a:p>
          <a:p>
            <a:r>
              <a:rPr lang="en-GB" dirty="0"/>
              <a:t>New organisations/companies</a:t>
            </a:r>
          </a:p>
          <a:p>
            <a:r>
              <a:rPr lang="en-GB" dirty="0"/>
              <a:t>Local  organisations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1E8F11-7776-468B-9ACE-5ABFAAC94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2652" y="368423"/>
            <a:ext cx="1893239" cy="159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2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042A0-C573-4449-B7F1-BB75FF99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3 Professional Placement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8E342F-6F20-41EF-8EA8-81345A55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 credits</a:t>
            </a:r>
          </a:p>
          <a:p>
            <a:r>
              <a:rPr lang="en-GB" dirty="0"/>
              <a:t>Semester 1-preparation</a:t>
            </a:r>
          </a:p>
          <a:p>
            <a:r>
              <a:rPr lang="en-GB" dirty="0"/>
              <a:t>Semester 2-placement</a:t>
            </a:r>
          </a:p>
          <a:p>
            <a:r>
              <a:rPr lang="en-GB" dirty="0"/>
              <a:t>Placements organised by module lead or student</a:t>
            </a:r>
          </a:p>
          <a:p>
            <a:r>
              <a:rPr lang="en-GB" dirty="0"/>
              <a:t>All based in and around Birmingham</a:t>
            </a:r>
          </a:p>
          <a:p>
            <a:r>
              <a:rPr lang="en-GB" dirty="0"/>
              <a:t>Assessed by a report and reflective piece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15798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557</Words>
  <Application>Microsoft Office PowerPoint</Application>
  <PresentationFormat>On-screen Show (16:9)</PresentationFormat>
  <Paragraphs>97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Madison</vt:lpstr>
      <vt:lpstr>PowerPoint Presentation</vt:lpstr>
      <vt:lpstr>PowerPoint Presentation</vt:lpstr>
      <vt:lpstr>Do you want to communicate with others on campus about teaching and learning? Subscribe to ‘HEFi-OPEN’, a JiscMail mailing list service:</vt:lpstr>
      <vt:lpstr>PowerPoint Presentation</vt:lpstr>
      <vt:lpstr>The Equality Challenge for Employer Based Learning</vt:lpstr>
      <vt:lpstr>Work based learning</vt:lpstr>
      <vt:lpstr>What are the barriers to students engaging with work based learning?</vt:lpstr>
      <vt:lpstr>Not just students…</vt:lpstr>
      <vt:lpstr>Year 3 Professional Placement Module</vt:lpstr>
      <vt:lpstr>How have we addressed equality/equity?</vt:lpstr>
      <vt:lpstr>Students</vt:lpstr>
      <vt:lpstr>Feedback</vt:lpstr>
      <vt:lpstr>Where next?</vt:lpstr>
      <vt:lpstr>Thankyou!</vt:lpstr>
      <vt:lpstr>Do you want to communicate with others on campus about teaching and learning? Subscribe to ‘HEFi-OPEN’, a JiscMail mailing list service: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 Warder</dc:creator>
  <cp:lastModifiedBy>Helen Rosser</cp:lastModifiedBy>
  <cp:revision>33</cp:revision>
  <dcterms:created xsi:type="dcterms:W3CDTF">2019-05-30T18:53:32Z</dcterms:created>
  <dcterms:modified xsi:type="dcterms:W3CDTF">2019-08-13T14:52:15Z</dcterms:modified>
</cp:coreProperties>
</file>