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7" r:id="rId3"/>
    <p:sldMasterId id="2147483679" r:id="rId4"/>
    <p:sldMasterId id="2147483685" r:id="rId5"/>
    <p:sldMasterId id="2147483697" r:id="rId6"/>
  </p:sldMasterIdLst>
  <p:notesMasterIdLst>
    <p:notesMasterId r:id="rId71"/>
  </p:notesMasterIdLst>
  <p:sldIdLst>
    <p:sldId id="259" r:id="rId7"/>
    <p:sldId id="256" r:id="rId8"/>
    <p:sldId id="260" r:id="rId9"/>
    <p:sldId id="279" r:id="rId10"/>
    <p:sldId id="271" r:id="rId11"/>
    <p:sldId id="274"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275" r:id="rId58"/>
    <p:sldId id="325" r:id="rId59"/>
    <p:sldId id="326" r:id="rId60"/>
    <p:sldId id="327" r:id="rId61"/>
    <p:sldId id="328" r:id="rId62"/>
    <p:sldId id="329" r:id="rId63"/>
    <p:sldId id="330" r:id="rId64"/>
    <p:sldId id="331" r:id="rId65"/>
    <p:sldId id="332" r:id="rId66"/>
    <p:sldId id="333" r:id="rId67"/>
    <p:sldId id="334" r:id="rId68"/>
    <p:sldId id="273" r:id="rId69"/>
    <p:sldId id="277" r:id="rId70"/>
  </p:sldIdLst>
  <p:sldSz cx="9144000" cy="5143500" type="screen16x9"/>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1" autoAdjust="0"/>
    <p:restoredTop sz="94662"/>
  </p:normalViewPr>
  <p:slideViewPr>
    <p:cSldViewPr snapToGrid="0" snapToObjects="1">
      <p:cViewPr varScale="1">
        <p:scale>
          <a:sx n="112" d="100"/>
          <a:sy n="112" d="100"/>
        </p:scale>
        <p:origin x="-996"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EFD04B-897E-49C8-9244-02A06D2FB56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54563103-6F76-439D-B95A-DF2C5A36D1CB}">
      <dgm:prSet phldrT="[Text]"/>
      <dgm:spPr>
        <a:solidFill>
          <a:srgbClr val="C00000"/>
        </a:solidFill>
      </dgm:spPr>
      <dgm:t>
        <a:bodyPr/>
        <a:lstStyle/>
        <a:p>
          <a:r>
            <a:rPr lang="en-GB" dirty="0"/>
            <a:t>Pre-Entry</a:t>
          </a:r>
        </a:p>
      </dgm:t>
    </dgm:pt>
    <dgm:pt modelId="{05EA2FC3-0919-4B6D-9C62-05BB8A6F9ED8}" type="parTrans" cxnId="{0486F8C3-E5B4-4D3E-866E-DEBE9435946A}">
      <dgm:prSet/>
      <dgm:spPr/>
      <dgm:t>
        <a:bodyPr/>
        <a:lstStyle/>
        <a:p>
          <a:endParaRPr lang="en-GB"/>
        </a:p>
      </dgm:t>
    </dgm:pt>
    <dgm:pt modelId="{24A3CF3E-27D8-46F7-BBE9-76A637C2B94E}" type="sibTrans" cxnId="{0486F8C3-E5B4-4D3E-866E-DEBE9435946A}">
      <dgm:prSet/>
      <dgm:spPr/>
      <dgm:t>
        <a:bodyPr/>
        <a:lstStyle/>
        <a:p>
          <a:endParaRPr lang="en-GB"/>
        </a:p>
      </dgm:t>
    </dgm:pt>
    <dgm:pt modelId="{F4F38013-188F-457A-8898-D987A46CB0B3}">
      <dgm:prSet phldrT="[Text]"/>
      <dgm:spPr>
        <a:solidFill>
          <a:srgbClr val="C00000"/>
        </a:solidFill>
      </dgm:spPr>
      <dgm:t>
        <a:bodyPr/>
        <a:lstStyle/>
        <a:p>
          <a:r>
            <a:rPr lang="en-GB"/>
            <a:t>School/College</a:t>
          </a:r>
        </a:p>
      </dgm:t>
    </dgm:pt>
    <dgm:pt modelId="{EEEF9AB6-E0B6-4806-BB44-D80A4B378521}" type="parTrans" cxnId="{892CCF05-2C51-4D6C-8C08-89C2D4B56AB0}">
      <dgm:prSet/>
      <dgm:spPr/>
      <dgm:t>
        <a:bodyPr/>
        <a:lstStyle/>
        <a:p>
          <a:endParaRPr lang="en-GB"/>
        </a:p>
      </dgm:t>
    </dgm:pt>
    <dgm:pt modelId="{CD5950B1-8061-45D5-A26B-0F889D69B8AE}" type="sibTrans" cxnId="{892CCF05-2C51-4D6C-8C08-89C2D4B56AB0}">
      <dgm:prSet/>
      <dgm:spPr/>
      <dgm:t>
        <a:bodyPr/>
        <a:lstStyle/>
        <a:p>
          <a:endParaRPr lang="en-GB"/>
        </a:p>
      </dgm:t>
    </dgm:pt>
    <dgm:pt modelId="{061EFFD0-768D-4DAD-A155-3A5B2A171794}">
      <dgm:prSet phldrT="[Text]"/>
      <dgm:spPr>
        <a:solidFill>
          <a:srgbClr val="C00000"/>
        </a:solidFill>
      </dgm:spPr>
      <dgm:t>
        <a:bodyPr/>
        <a:lstStyle/>
        <a:p>
          <a:r>
            <a:rPr lang="en-GB"/>
            <a:t>Transition</a:t>
          </a:r>
        </a:p>
      </dgm:t>
    </dgm:pt>
    <dgm:pt modelId="{1A7E283B-320D-4424-AB5D-5B55DF82E00F}" type="parTrans" cxnId="{DB894A94-49A1-4F98-AA88-EB73015B18CF}">
      <dgm:prSet/>
      <dgm:spPr/>
      <dgm:t>
        <a:bodyPr/>
        <a:lstStyle/>
        <a:p>
          <a:endParaRPr lang="en-GB"/>
        </a:p>
      </dgm:t>
    </dgm:pt>
    <dgm:pt modelId="{09A601AD-FB19-4E00-ABDF-E20EA7C64158}" type="sibTrans" cxnId="{DB894A94-49A1-4F98-AA88-EB73015B18CF}">
      <dgm:prSet/>
      <dgm:spPr/>
      <dgm:t>
        <a:bodyPr/>
        <a:lstStyle/>
        <a:p>
          <a:endParaRPr lang="en-GB"/>
        </a:p>
      </dgm:t>
    </dgm:pt>
    <dgm:pt modelId="{6A735A33-2A24-4C7A-A216-E03DB84029A5}">
      <dgm:prSet phldrT="[Text]"/>
      <dgm:spPr>
        <a:solidFill>
          <a:srgbClr val="C00000"/>
        </a:solidFill>
      </dgm:spPr>
      <dgm:t>
        <a:bodyPr/>
        <a:lstStyle/>
        <a:p>
          <a:r>
            <a:rPr lang="en-GB"/>
            <a:t>University</a:t>
          </a:r>
        </a:p>
      </dgm:t>
    </dgm:pt>
    <dgm:pt modelId="{877D5B79-0F26-4646-8EAC-CAA8F0A01039}" type="parTrans" cxnId="{30FCBECA-9164-449A-9941-59B43849A9B7}">
      <dgm:prSet/>
      <dgm:spPr/>
      <dgm:t>
        <a:bodyPr/>
        <a:lstStyle/>
        <a:p>
          <a:endParaRPr lang="en-GB"/>
        </a:p>
      </dgm:t>
    </dgm:pt>
    <dgm:pt modelId="{2A9B4CED-26A7-4A1D-A698-6F402950D5E6}" type="sibTrans" cxnId="{30FCBECA-9164-449A-9941-59B43849A9B7}">
      <dgm:prSet/>
      <dgm:spPr/>
      <dgm:t>
        <a:bodyPr/>
        <a:lstStyle/>
        <a:p>
          <a:endParaRPr lang="en-GB"/>
        </a:p>
      </dgm:t>
    </dgm:pt>
    <dgm:pt modelId="{31C930B6-187D-41BF-BF56-6470CB59A3A2}">
      <dgm:prSet phldrT="[Text]"/>
      <dgm:spPr>
        <a:solidFill>
          <a:srgbClr val="C00000"/>
        </a:solidFill>
      </dgm:spPr>
      <dgm:t>
        <a:bodyPr/>
        <a:lstStyle/>
        <a:p>
          <a:r>
            <a:rPr lang="en-GB"/>
            <a:t>Post-Entry</a:t>
          </a:r>
        </a:p>
      </dgm:t>
    </dgm:pt>
    <dgm:pt modelId="{55C7D341-CB5F-435C-B331-E7C0C0EF407C}" type="parTrans" cxnId="{EB4E961C-2080-47B2-9279-2D46245632BF}">
      <dgm:prSet/>
      <dgm:spPr/>
      <dgm:t>
        <a:bodyPr/>
        <a:lstStyle/>
        <a:p>
          <a:endParaRPr lang="en-GB"/>
        </a:p>
      </dgm:t>
    </dgm:pt>
    <dgm:pt modelId="{8C73B8DF-CEC1-410D-B47F-3419CED66FB1}" type="sibTrans" cxnId="{EB4E961C-2080-47B2-9279-2D46245632BF}">
      <dgm:prSet/>
      <dgm:spPr/>
      <dgm:t>
        <a:bodyPr/>
        <a:lstStyle/>
        <a:p>
          <a:endParaRPr lang="en-GB"/>
        </a:p>
      </dgm:t>
    </dgm:pt>
    <dgm:pt modelId="{7F80FD91-3149-4567-A785-0A30F124B6FE}">
      <dgm:prSet phldrT="[Text]"/>
      <dgm:spPr>
        <a:solidFill>
          <a:srgbClr val="C00000"/>
        </a:solidFill>
      </dgm:spPr>
      <dgm:t>
        <a:bodyPr/>
        <a:lstStyle/>
        <a:p>
          <a:r>
            <a:rPr lang="en-GB"/>
            <a:t>University</a:t>
          </a:r>
        </a:p>
      </dgm:t>
    </dgm:pt>
    <dgm:pt modelId="{CCFABF49-E959-4F47-B03F-9DAE54A0492C}" type="parTrans" cxnId="{DCAEB286-8D2F-4587-A1BF-AFE1C2282CC3}">
      <dgm:prSet/>
      <dgm:spPr/>
      <dgm:t>
        <a:bodyPr/>
        <a:lstStyle/>
        <a:p>
          <a:endParaRPr lang="en-GB"/>
        </a:p>
      </dgm:t>
    </dgm:pt>
    <dgm:pt modelId="{85844A31-4BB7-4077-BD1B-A68CA2BC7176}" type="sibTrans" cxnId="{DCAEB286-8D2F-4587-A1BF-AFE1C2282CC3}">
      <dgm:prSet/>
      <dgm:spPr/>
      <dgm:t>
        <a:bodyPr/>
        <a:lstStyle/>
        <a:p>
          <a:endParaRPr lang="en-GB"/>
        </a:p>
      </dgm:t>
    </dgm:pt>
    <dgm:pt modelId="{9146FBE1-FE6C-4BA7-9940-C3ED8187D113}" type="pres">
      <dgm:prSet presAssocID="{D4EFD04B-897E-49C8-9244-02A06D2FB56C}" presName="Name0" presStyleCnt="0">
        <dgm:presLayoutVars>
          <dgm:dir/>
          <dgm:resizeHandles val="exact"/>
        </dgm:presLayoutVars>
      </dgm:prSet>
      <dgm:spPr/>
      <dgm:t>
        <a:bodyPr/>
        <a:lstStyle/>
        <a:p>
          <a:endParaRPr lang="en-GB"/>
        </a:p>
      </dgm:t>
    </dgm:pt>
    <dgm:pt modelId="{22911B1A-0886-4AB4-883D-4F33CAF62642}" type="pres">
      <dgm:prSet presAssocID="{54563103-6F76-439D-B95A-DF2C5A36D1CB}" presName="node" presStyleLbl="node1" presStyleIdx="0" presStyleCnt="3">
        <dgm:presLayoutVars>
          <dgm:bulletEnabled val="1"/>
        </dgm:presLayoutVars>
      </dgm:prSet>
      <dgm:spPr/>
      <dgm:t>
        <a:bodyPr/>
        <a:lstStyle/>
        <a:p>
          <a:endParaRPr lang="en-GB"/>
        </a:p>
      </dgm:t>
    </dgm:pt>
    <dgm:pt modelId="{BDB11BE3-C617-4A56-AB24-FFA13802939C}" type="pres">
      <dgm:prSet presAssocID="{24A3CF3E-27D8-46F7-BBE9-76A637C2B94E}" presName="sibTrans" presStyleCnt="0"/>
      <dgm:spPr/>
    </dgm:pt>
    <dgm:pt modelId="{0FB0EA0D-D86F-4197-AD32-01705F664E7B}" type="pres">
      <dgm:prSet presAssocID="{061EFFD0-768D-4DAD-A155-3A5B2A171794}" presName="node" presStyleLbl="node1" presStyleIdx="1" presStyleCnt="3">
        <dgm:presLayoutVars>
          <dgm:bulletEnabled val="1"/>
        </dgm:presLayoutVars>
      </dgm:prSet>
      <dgm:spPr/>
      <dgm:t>
        <a:bodyPr/>
        <a:lstStyle/>
        <a:p>
          <a:endParaRPr lang="en-GB"/>
        </a:p>
      </dgm:t>
    </dgm:pt>
    <dgm:pt modelId="{61AAB897-710F-4679-889D-22A13B395845}" type="pres">
      <dgm:prSet presAssocID="{09A601AD-FB19-4E00-ABDF-E20EA7C64158}" presName="sibTrans" presStyleCnt="0"/>
      <dgm:spPr/>
    </dgm:pt>
    <dgm:pt modelId="{DF3FD90D-24C0-430C-B94C-3C267CE74851}" type="pres">
      <dgm:prSet presAssocID="{31C930B6-187D-41BF-BF56-6470CB59A3A2}" presName="node" presStyleLbl="node1" presStyleIdx="2" presStyleCnt="3">
        <dgm:presLayoutVars>
          <dgm:bulletEnabled val="1"/>
        </dgm:presLayoutVars>
      </dgm:prSet>
      <dgm:spPr/>
      <dgm:t>
        <a:bodyPr/>
        <a:lstStyle/>
        <a:p>
          <a:endParaRPr lang="en-GB"/>
        </a:p>
      </dgm:t>
    </dgm:pt>
  </dgm:ptLst>
  <dgm:cxnLst>
    <dgm:cxn modelId="{DB894A94-49A1-4F98-AA88-EB73015B18CF}" srcId="{D4EFD04B-897E-49C8-9244-02A06D2FB56C}" destId="{061EFFD0-768D-4DAD-A155-3A5B2A171794}" srcOrd="1" destOrd="0" parTransId="{1A7E283B-320D-4424-AB5D-5B55DF82E00F}" sibTransId="{09A601AD-FB19-4E00-ABDF-E20EA7C64158}"/>
    <dgm:cxn modelId="{18E9694B-91A8-46BE-B5CB-4D15CF0E2E51}" type="presOf" srcId="{6A735A33-2A24-4C7A-A216-E03DB84029A5}" destId="{0FB0EA0D-D86F-4197-AD32-01705F664E7B}" srcOrd="0" destOrd="1" presId="urn:microsoft.com/office/officeart/2005/8/layout/hList6"/>
    <dgm:cxn modelId="{DCAEB286-8D2F-4587-A1BF-AFE1C2282CC3}" srcId="{31C930B6-187D-41BF-BF56-6470CB59A3A2}" destId="{7F80FD91-3149-4567-A785-0A30F124B6FE}" srcOrd="0" destOrd="0" parTransId="{CCFABF49-E959-4F47-B03F-9DAE54A0492C}" sibTransId="{85844A31-4BB7-4077-BD1B-A68CA2BC7176}"/>
    <dgm:cxn modelId="{892CCF05-2C51-4D6C-8C08-89C2D4B56AB0}" srcId="{54563103-6F76-439D-B95A-DF2C5A36D1CB}" destId="{F4F38013-188F-457A-8898-D987A46CB0B3}" srcOrd="0" destOrd="0" parTransId="{EEEF9AB6-E0B6-4806-BB44-D80A4B378521}" sibTransId="{CD5950B1-8061-45D5-A26B-0F889D69B8AE}"/>
    <dgm:cxn modelId="{EB4E961C-2080-47B2-9279-2D46245632BF}" srcId="{D4EFD04B-897E-49C8-9244-02A06D2FB56C}" destId="{31C930B6-187D-41BF-BF56-6470CB59A3A2}" srcOrd="2" destOrd="0" parTransId="{55C7D341-CB5F-435C-B331-E7C0C0EF407C}" sibTransId="{8C73B8DF-CEC1-410D-B47F-3419CED66FB1}"/>
    <dgm:cxn modelId="{30FCBECA-9164-449A-9941-59B43849A9B7}" srcId="{061EFFD0-768D-4DAD-A155-3A5B2A171794}" destId="{6A735A33-2A24-4C7A-A216-E03DB84029A5}" srcOrd="0" destOrd="0" parTransId="{877D5B79-0F26-4646-8EAC-CAA8F0A01039}" sibTransId="{2A9B4CED-26A7-4A1D-A698-6F402950D5E6}"/>
    <dgm:cxn modelId="{329EE2F1-0B4B-4C18-B75F-2EE6127C64F9}" type="presOf" srcId="{F4F38013-188F-457A-8898-D987A46CB0B3}" destId="{22911B1A-0886-4AB4-883D-4F33CAF62642}" srcOrd="0" destOrd="1" presId="urn:microsoft.com/office/officeart/2005/8/layout/hList6"/>
    <dgm:cxn modelId="{EE6C4554-765E-4C87-BCC6-DB39BFF81E67}" type="presOf" srcId="{7F80FD91-3149-4567-A785-0A30F124B6FE}" destId="{DF3FD90D-24C0-430C-B94C-3C267CE74851}" srcOrd="0" destOrd="1" presId="urn:microsoft.com/office/officeart/2005/8/layout/hList6"/>
    <dgm:cxn modelId="{4369214E-4B6A-4B74-B3BE-E8FDA6A5C841}" type="presOf" srcId="{D4EFD04B-897E-49C8-9244-02A06D2FB56C}" destId="{9146FBE1-FE6C-4BA7-9940-C3ED8187D113}" srcOrd="0" destOrd="0" presId="urn:microsoft.com/office/officeart/2005/8/layout/hList6"/>
    <dgm:cxn modelId="{DADB0A0C-258F-4C4E-8275-EE3B6EA202F0}" type="presOf" srcId="{54563103-6F76-439D-B95A-DF2C5A36D1CB}" destId="{22911B1A-0886-4AB4-883D-4F33CAF62642}" srcOrd="0" destOrd="0" presId="urn:microsoft.com/office/officeart/2005/8/layout/hList6"/>
    <dgm:cxn modelId="{7876137D-9C23-4209-AA66-DDC908545B5D}" type="presOf" srcId="{061EFFD0-768D-4DAD-A155-3A5B2A171794}" destId="{0FB0EA0D-D86F-4197-AD32-01705F664E7B}" srcOrd="0" destOrd="0" presId="urn:microsoft.com/office/officeart/2005/8/layout/hList6"/>
    <dgm:cxn modelId="{0486F8C3-E5B4-4D3E-866E-DEBE9435946A}" srcId="{D4EFD04B-897E-49C8-9244-02A06D2FB56C}" destId="{54563103-6F76-439D-B95A-DF2C5A36D1CB}" srcOrd="0" destOrd="0" parTransId="{05EA2FC3-0919-4B6D-9C62-05BB8A6F9ED8}" sibTransId="{24A3CF3E-27D8-46F7-BBE9-76A637C2B94E}"/>
    <dgm:cxn modelId="{EA610EFF-DC93-448E-9EB5-C867FED3103F}" type="presOf" srcId="{31C930B6-187D-41BF-BF56-6470CB59A3A2}" destId="{DF3FD90D-24C0-430C-B94C-3C267CE74851}" srcOrd="0" destOrd="0" presId="urn:microsoft.com/office/officeart/2005/8/layout/hList6"/>
    <dgm:cxn modelId="{F6F248CC-88EB-425A-AC15-A95C27296526}" type="presParOf" srcId="{9146FBE1-FE6C-4BA7-9940-C3ED8187D113}" destId="{22911B1A-0886-4AB4-883D-4F33CAF62642}" srcOrd="0" destOrd="0" presId="urn:microsoft.com/office/officeart/2005/8/layout/hList6"/>
    <dgm:cxn modelId="{DFC22F11-3657-4DAE-A35D-80AA83CCCB81}" type="presParOf" srcId="{9146FBE1-FE6C-4BA7-9940-C3ED8187D113}" destId="{BDB11BE3-C617-4A56-AB24-FFA13802939C}" srcOrd="1" destOrd="0" presId="urn:microsoft.com/office/officeart/2005/8/layout/hList6"/>
    <dgm:cxn modelId="{6C262589-CC9B-4A9E-B931-D32A7090B6AC}" type="presParOf" srcId="{9146FBE1-FE6C-4BA7-9940-C3ED8187D113}" destId="{0FB0EA0D-D86F-4197-AD32-01705F664E7B}" srcOrd="2" destOrd="0" presId="urn:microsoft.com/office/officeart/2005/8/layout/hList6"/>
    <dgm:cxn modelId="{BCE0B754-D4D9-46FB-B5EB-CCF0C66F44FA}" type="presParOf" srcId="{9146FBE1-FE6C-4BA7-9940-C3ED8187D113}" destId="{61AAB897-710F-4679-889D-22A13B395845}" srcOrd="3" destOrd="0" presId="urn:microsoft.com/office/officeart/2005/8/layout/hList6"/>
    <dgm:cxn modelId="{F2EE4F6B-1EA0-4D17-936C-69EA293F2C51}" type="presParOf" srcId="{9146FBE1-FE6C-4BA7-9940-C3ED8187D113}" destId="{DF3FD90D-24C0-430C-B94C-3C267CE74851}"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EFD04B-897E-49C8-9244-02A06D2FB56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54563103-6F76-439D-B95A-DF2C5A36D1CB}">
      <dgm:prSet phldrT="[Text]"/>
      <dgm:spPr>
        <a:solidFill>
          <a:srgbClr val="00B050"/>
        </a:solidFill>
      </dgm:spPr>
      <dgm:t>
        <a:bodyPr/>
        <a:lstStyle/>
        <a:p>
          <a:r>
            <a:rPr lang="en-GB"/>
            <a:t>Pre-Entry</a:t>
          </a:r>
        </a:p>
      </dgm:t>
    </dgm:pt>
    <dgm:pt modelId="{05EA2FC3-0919-4B6D-9C62-05BB8A6F9ED8}" type="parTrans" cxnId="{0486F8C3-E5B4-4D3E-866E-DEBE9435946A}">
      <dgm:prSet/>
      <dgm:spPr/>
      <dgm:t>
        <a:bodyPr/>
        <a:lstStyle/>
        <a:p>
          <a:endParaRPr lang="en-GB"/>
        </a:p>
      </dgm:t>
    </dgm:pt>
    <dgm:pt modelId="{24A3CF3E-27D8-46F7-BBE9-76A637C2B94E}" type="sibTrans" cxnId="{0486F8C3-E5B4-4D3E-866E-DEBE9435946A}">
      <dgm:prSet/>
      <dgm:spPr/>
      <dgm:t>
        <a:bodyPr/>
        <a:lstStyle/>
        <a:p>
          <a:endParaRPr lang="en-GB"/>
        </a:p>
      </dgm:t>
    </dgm:pt>
    <dgm:pt modelId="{E01BBA20-699B-42B8-AF85-89162BAB1DF1}">
      <dgm:prSet phldrT="[Text]"/>
      <dgm:spPr>
        <a:solidFill>
          <a:srgbClr val="00B050"/>
        </a:solidFill>
      </dgm:spPr>
      <dgm:t>
        <a:bodyPr/>
        <a:lstStyle/>
        <a:p>
          <a:r>
            <a:rPr lang="en-GB"/>
            <a:t>School/College with University</a:t>
          </a:r>
        </a:p>
      </dgm:t>
    </dgm:pt>
    <dgm:pt modelId="{02A312BB-2AE6-4296-94EC-19DF72579093}" type="parTrans" cxnId="{BEC32431-FCB1-4A02-90A4-A732A9869DBD}">
      <dgm:prSet/>
      <dgm:spPr/>
      <dgm:t>
        <a:bodyPr/>
        <a:lstStyle/>
        <a:p>
          <a:endParaRPr lang="en-GB"/>
        </a:p>
      </dgm:t>
    </dgm:pt>
    <dgm:pt modelId="{17885211-D7BC-4CF8-A773-856F06D94297}" type="sibTrans" cxnId="{BEC32431-FCB1-4A02-90A4-A732A9869DBD}">
      <dgm:prSet/>
      <dgm:spPr/>
      <dgm:t>
        <a:bodyPr/>
        <a:lstStyle/>
        <a:p>
          <a:endParaRPr lang="en-GB"/>
        </a:p>
      </dgm:t>
    </dgm:pt>
    <dgm:pt modelId="{061EFFD0-768D-4DAD-A155-3A5B2A171794}">
      <dgm:prSet phldrT="[Text]"/>
      <dgm:spPr>
        <a:solidFill>
          <a:srgbClr val="00B050"/>
        </a:solidFill>
      </dgm:spPr>
      <dgm:t>
        <a:bodyPr/>
        <a:lstStyle/>
        <a:p>
          <a:r>
            <a:rPr lang="en-GB"/>
            <a:t>Transition</a:t>
          </a:r>
        </a:p>
      </dgm:t>
    </dgm:pt>
    <dgm:pt modelId="{1A7E283B-320D-4424-AB5D-5B55DF82E00F}" type="parTrans" cxnId="{DB894A94-49A1-4F98-AA88-EB73015B18CF}">
      <dgm:prSet/>
      <dgm:spPr/>
      <dgm:t>
        <a:bodyPr/>
        <a:lstStyle/>
        <a:p>
          <a:endParaRPr lang="en-GB"/>
        </a:p>
      </dgm:t>
    </dgm:pt>
    <dgm:pt modelId="{09A601AD-FB19-4E00-ABDF-E20EA7C64158}" type="sibTrans" cxnId="{DB894A94-49A1-4F98-AA88-EB73015B18CF}">
      <dgm:prSet/>
      <dgm:spPr/>
      <dgm:t>
        <a:bodyPr/>
        <a:lstStyle/>
        <a:p>
          <a:endParaRPr lang="en-GB"/>
        </a:p>
      </dgm:t>
    </dgm:pt>
    <dgm:pt modelId="{568BE2FE-6C1B-4218-8CE9-F39793CCFF8B}">
      <dgm:prSet phldrT="[Text]"/>
      <dgm:spPr>
        <a:solidFill>
          <a:srgbClr val="00B050"/>
        </a:solidFill>
      </dgm:spPr>
      <dgm:t>
        <a:bodyPr/>
        <a:lstStyle/>
        <a:p>
          <a:r>
            <a:rPr lang="en-GB"/>
            <a:t>University with School/College</a:t>
          </a:r>
        </a:p>
      </dgm:t>
    </dgm:pt>
    <dgm:pt modelId="{E0F31835-1FA2-4D71-AB10-79088D2A18D3}" type="parTrans" cxnId="{D58A6DCE-B656-40DF-9903-AA08FCDE4426}">
      <dgm:prSet/>
      <dgm:spPr/>
      <dgm:t>
        <a:bodyPr/>
        <a:lstStyle/>
        <a:p>
          <a:endParaRPr lang="en-GB"/>
        </a:p>
      </dgm:t>
    </dgm:pt>
    <dgm:pt modelId="{8ED74E39-BB16-40F2-B14A-74BA6C9A171C}" type="sibTrans" cxnId="{D58A6DCE-B656-40DF-9903-AA08FCDE4426}">
      <dgm:prSet/>
      <dgm:spPr/>
      <dgm:t>
        <a:bodyPr/>
        <a:lstStyle/>
        <a:p>
          <a:endParaRPr lang="en-GB"/>
        </a:p>
      </dgm:t>
    </dgm:pt>
    <dgm:pt modelId="{31C930B6-187D-41BF-BF56-6470CB59A3A2}">
      <dgm:prSet phldrT="[Text]"/>
      <dgm:spPr>
        <a:solidFill>
          <a:srgbClr val="00B050"/>
        </a:solidFill>
      </dgm:spPr>
      <dgm:t>
        <a:bodyPr/>
        <a:lstStyle/>
        <a:p>
          <a:r>
            <a:rPr lang="en-GB"/>
            <a:t>Post-Entry</a:t>
          </a:r>
        </a:p>
      </dgm:t>
    </dgm:pt>
    <dgm:pt modelId="{55C7D341-CB5F-435C-B331-E7C0C0EF407C}" type="parTrans" cxnId="{EB4E961C-2080-47B2-9279-2D46245632BF}">
      <dgm:prSet/>
      <dgm:spPr/>
      <dgm:t>
        <a:bodyPr/>
        <a:lstStyle/>
        <a:p>
          <a:endParaRPr lang="en-GB"/>
        </a:p>
      </dgm:t>
    </dgm:pt>
    <dgm:pt modelId="{8C73B8DF-CEC1-410D-B47F-3419CED66FB1}" type="sibTrans" cxnId="{EB4E961C-2080-47B2-9279-2D46245632BF}">
      <dgm:prSet/>
      <dgm:spPr/>
      <dgm:t>
        <a:bodyPr/>
        <a:lstStyle/>
        <a:p>
          <a:endParaRPr lang="en-GB"/>
        </a:p>
      </dgm:t>
    </dgm:pt>
    <dgm:pt modelId="{7F80FD91-3149-4567-A785-0A30F124B6FE}">
      <dgm:prSet phldrT="[Text]"/>
      <dgm:spPr>
        <a:solidFill>
          <a:srgbClr val="00B050"/>
        </a:solidFill>
      </dgm:spPr>
      <dgm:t>
        <a:bodyPr/>
        <a:lstStyle/>
        <a:p>
          <a:r>
            <a:rPr lang="en-GB"/>
            <a:t>University</a:t>
          </a:r>
        </a:p>
      </dgm:t>
    </dgm:pt>
    <dgm:pt modelId="{CCFABF49-E959-4F47-B03F-9DAE54A0492C}" type="parTrans" cxnId="{DCAEB286-8D2F-4587-A1BF-AFE1C2282CC3}">
      <dgm:prSet/>
      <dgm:spPr/>
      <dgm:t>
        <a:bodyPr/>
        <a:lstStyle/>
        <a:p>
          <a:endParaRPr lang="en-GB"/>
        </a:p>
      </dgm:t>
    </dgm:pt>
    <dgm:pt modelId="{85844A31-4BB7-4077-BD1B-A68CA2BC7176}" type="sibTrans" cxnId="{DCAEB286-8D2F-4587-A1BF-AFE1C2282CC3}">
      <dgm:prSet/>
      <dgm:spPr/>
      <dgm:t>
        <a:bodyPr/>
        <a:lstStyle/>
        <a:p>
          <a:endParaRPr lang="en-GB"/>
        </a:p>
      </dgm:t>
    </dgm:pt>
    <dgm:pt modelId="{9146FBE1-FE6C-4BA7-9940-C3ED8187D113}" type="pres">
      <dgm:prSet presAssocID="{D4EFD04B-897E-49C8-9244-02A06D2FB56C}" presName="Name0" presStyleCnt="0">
        <dgm:presLayoutVars>
          <dgm:dir/>
          <dgm:resizeHandles val="exact"/>
        </dgm:presLayoutVars>
      </dgm:prSet>
      <dgm:spPr/>
      <dgm:t>
        <a:bodyPr/>
        <a:lstStyle/>
        <a:p>
          <a:endParaRPr lang="en-GB"/>
        </a:p>
      </dgm:t>
    </dgm:pt>
    <dgm:pt modelId="{22911B1A-0886-4AB4-883D-4F33CAF62642}" type="pres">
      <dgm:prSet presAssocID="{54563103-6F76-439D-B95A-DF2C5A36D1CB}" presName="node" presStyleLbl="node1" presStyleIdx="0" presStyleCnt="3">
        <dgm:presLayoutVars>
          <dgm:bulletEnabled val="1"/>
        </dgm:presLayoutVars>
      </dgm:prSet>
      <dgm:spPr/>
      <dgm:t>
        <a:bodyPr/>
        <a:lstStyle/>
        <a:p>
          <a:endParaRPr lang="en-GB"/>
        </a:p>
      </dgm:t>
    </dgm:pt>
    <dgm:pt modelId="{BDB11BE3-C617-4A56-AB24-FFA13802939C}" type="pres">
      <dgm:prSet presAssocID="{24A3CF3E-27D8-46F7-BBE9-76A637C2B94E}" presName="sibTrans" presStyleCnt="0"/>
      <dgm:spPr/>
    </dgm:pt>
    <dgm:pt modelId="{0FB0EA0D-D86F-4197-AD32-01705F664E7B}" type="pres">
      <dgm:prSet presAssocID="{061EFFD0-768D-4DAD-A155-3A5B2A171794}" presName="node" presStyleLbl="node1" presStyleIdx="1" presStyleCnt="3">
        <dgm:presLayoutVars>
          <dgm:bulletEnabled val="1"/>
        </dgm:presLayoutVars>
      </dgm:prSet>
      <dgm:spPr/>
      <dgm:t>
        <a:bodyPr/>
        <a:lstStyle/>
        <a:p>
          <a:endParaRPr lang="en-GB"/>
        </a:p>
      </dgm:t>
    </dgm:pt>
    <dgm:pt modelId="{61AAB897-710F-4679-889D-22A13B395845}" type="pres">
      <dgm:prSet presAssocID="{09A601AD-FB19-4E00-ABDF-E20EA7C64158}" presName="sibTrans" presStyleCnt="0"/>
      <dgm:spPr/>
    </dgm:pt>
    <dgm:pt modelId="{DF3FD90D-24C0-430C-B94C-3C267CE74851}" type="pres">
      <dgm:prSet presAssocID="{31C930B6-187D-41BF-BF56-6470CB59A3A2}" presName="node" presStyleLbl="node1" presStyleIdx="2" presStyleCnt="3">
        <dgm:presLayoutVars>
          <dgm:bulletEnabled val="1"/>
        </dgm:presLayoutVars>
      </dgm:prSet>
      <dgm:spPr/>
      <dgm:t>
        <a:bodyPr/>
        <a:lstStyle/>
        <a:p>
          <a:endParaRPr lang="en-GB"/>
        </a:p>
      </dgm:t>
    </dgm:pt>
  </dgm:ptLst>
  <dgm:cxnLst>
    <dgm:cxn modelId="{18110AE6-2CB5-4663-8049-46D047B50849}" type="presOf" srcId="{54563103-6F76-439D-B95A-DF2C5A36D1CB}" destId="{22911B1A-0886-4AB4-883D-4F33CAF62642}" srcOrd="0" destOrd="0" presId="urn:microsoft.com/office/officeart/2005/8/layout/hList6"/>
    <dgm:cxn modelId="{DB894A94-49A1-4F98-AA88-EB73015B18CF}" srcId="{D4EFD04B-897E-49C8-9244-02A06D2FB56C}" destId="{061EFFD0-768D-4DAD-A155-3A5B2A171794}" srcOrd="1" destOrd="0" parTransId="{1A7E283B-320D-4424-AB5D-5B55DF82E00F}" sibTransId="{09A601AD-FB19-4E00-ABDF-E20EA7C64158}"/>
    <dgm:cxn modelId="{DCAEB286-8D2F-4587-A1BF-AFE1C2282CC3}" srcId="{31C930B6-187D-41BF-BF56-6470CB59A3A2}" destId="{7F80FD91-3149-4567-A785-0A30F124B6FE}" srcOrd="0" destOrd="0" parTransId="{CCFABF49-E959-4F47-B03F-9DAE54A0492C}" sibTransId="{85844A31-4BB7-4077-BD1B-A68CA2BC7176}"/>
    <dgm:cxn modelId="{0A5FA3CA-1F98-4AAE-9F9D-1CF64CEDD793}" type="presOf" srcId="{7F80FD91-3149-4567-A785-0A30F124B6FE}" destId="{DF3FD90D-24C0-430C-B94C-3C267CE74851}" srcOrd="0" destOrd="1" presId="urn:microsoft.com/office/officeart/2005/8/layout/hList6"/>
    <dgm:cxn modelId="{EB4E961C-2080-47B2-9279-2D46245632BF}" srcId="{D4EFD04B-897E-49C8-9244-02A06D2FB56C}" destId="{31C930B6-187D-41BF-BF56-6470CB59A3A2}" srcOrd="2" destOrd="0" parTransId="{55C7D341-CB5F-435C-B331-E7C0C0EF407C}" sibTransId="{8C73B8DF-CEC1-410D-B47F-3419CED66FB1}"/>
    <dgm:cxn modelId="{BEC32431-FCB1-4A02-90A4-A732A9869DBD}" srcId="{54563103-6F76-439D-B95A-DF2C5A36D1CB}" destId="{E01BBA20-699B-42B8-AF85-89162BAB1DF1}" srcOrd="0" destOrd="0" parTransId="{02A312BB-2AE6-4296-94EC-19DF72579093}" sibTransId="{17885211-D7BC-4CF8-A773-856F06D94297}"/>
    <dgm:cxn modelId="{FE30E37F-52AC-4202-A06D-E98E87A16174}" type="presOf" srcId="{061EFFD0-768D-4DAD-A155-3A5B2A171794}" destId="{0FB0EA0D-D86F-4197-AD32-01705F664E7B}" srcOrd="0" destOrd="0" presId="urn:microsoft.com/office/officeart/2005/8/layout/hList6"/>
    <dgm:cxn modelId="{BC1E03AE-7FAB-4F56-96D4-BD4810E0C97D}" type="presOf" srcId="{568BE2FE-6C1B-4218-8CE9-F39793CCFF8B}" destId="{0FB0EA0D-D86F-4197-AD32-01705F664E7B}" srcOrd="0" destOrd="1" presId="urn:microsoft.com/office/officeart/2005/8/layout/hList6"/>
    <dgm:cxn modelId="{0486F8C3-E5B4-4D3E-866E-DEBE9435946A}" srcId="{D4EFD04B-897E-49C8-9244-02A06D2FB56C}" destId="{54563103-6F76-439D-B95A-DF2C5A36D1CB}" srcOrd="0" destOrd="0" parTransId="{05EA2FC3-0919-4B6D-9C62-05BB8A6F9ED8}" sibTransId="{24A3CF3E-27D8-46F7-BBE9-76A637C2B94E}"/>
    <dgm:cxn modelId="{2604021A-C18F-4A89-AD27-1A9F98B0364C}" type="presOf" srcId="{D4EFD04B-897E-49C8-9244-02A06D2FB56C}" destId="{9146FBE1-FE6C-4BA7-9940-C3ED8187D113}" srcOrd="0" destOrd="0" presId="urn:microsoft.com/office/officeart/2005/8/layout/hList6"/>
    <dgm:cxn modelId="{8ABE3AF1-BA71-4DBC-90E9-03BB062080AE}" type="presOf" srcId="{31C930B6-187D-41BF-BF56-6470CB59A3A2}" destId="{DF3FD90D-24C0-430C-B94C-3C267CE74851}" srcOrd="0" destOrd="0" presId="urn:microsoft.com/office/officeart/2005/8/layout/hList6"/>
    <dgm:cxn modelId="{CB7B4009-0EF0-47E8-904D-C73C82B6B800}" type="presOf" srcId="{E01BBA20-699B-42B8-AF85-89162BAB1DF1}" destId="{22911B1A-0886-4AB4-883D-4F33CAF62642}" srcOrd="0" destOrd="1" presId="urn:microsoft.com/office/officeart/2005/8/layout/hList6"/>
    <dgm:cxn modelId="{D58A6DCE-B656-40DF-9903-AA08FCDE4426}" srcId="{061EFFD0-768D-4DAD-A155-3A5B2A171794}" destId="{568BE2FE-6C1B-4218-8CE9-F39793CCFF8B}" srcOrd="0" destOrd="0" parTransId="{E0F31835-1FA2-4D71-AB10-79088D2A18D3}" sibTransId="{8ED74E39-BB16-40F2-B14A-74BA6C9A171C}"/>
    <dgm:cxn modelId="{0CDB0C0C-3390-48E5-BB88-25909205D67B}" type="presParOf" srcId="{9146FBE1-FE6C-4BA7-9940-C3ED8187D113}" destId="{22911B1A-0886-4AB4-883D-4F33CAF62642}" srcOrd="0" destOrd="0" presId="urn:microsoft.com/office/officeart/2005/8/layout/hList6"/>
    <dgm:cxn modelId="{CCD4F051-56D2-4315-9081-D6AC1761A124}" type="presParOf" srcId="{9146FBE1-FE6C-4BA7-9940-C3ED8187D113}" destId="{BDB11BE3-C617-4A56-AB24-FFA13802939C}" srcOrd="1" destOrd="0" presId="urn:microsoft.com/office/officeart/2005/8/layout/hList6"/>
    <dgm:cxn modelId="{3738D140-52EF-4ED0-ACE4-3BAC9CAE6C58}" type="presParOf" srcId="{9146FBE1-FE6C-4BA7-9940-C3ED8187D113}" destId="{0FB0EA0D-D86F-4197-AD32-01705F664E7B}" srcOrd="2" destOrd="0" presId="urn:microsoft.com/office/officeart/2005/8/layout/hList6"/>
    <dgm:cxn modelId="{17F4530E-D03F-4AFF-B1BA-C31CC3A9BD12}" type="presParOf" srcId="{9146FBE1-FE6C-4BA7-9940-C3ED8187D113}" destId="{61AAB897-710F-4679-889D-22A13B395845}" srcOrd="3" destOrd="0" presId="urn:microsoft.com/office/officeart/2005/8/layout/hList6"/>
    <dgm:cxn modelId="{241DD10E-EF1B-4033-A1DA-A200159D0C12}" type="presParOf" srcId="{9146FBE1-FE6C-4BA7-9940-C3ED8187D113}" destId="{DF3FD90D-24C0-430C-B94C-3C267CE74851}" srcOrd="4"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11B1A-0886-4AB4-883D-4F33CAF62642}">
      <dsp:nvSpPr>
        <dsp:cNvPr id="0" name=""/>
        <dsp:cNvSpPr/>
      </dsp:nvSpPr>
      <dsp:spPr>
        <a:xfrm rot="16200000">
          <a:off x="204332" y="-203640"/>
          <a:ext cx="1392479" cy="1799760"/>
        </a:xfrm>
        <a:prstGeom prst="flowChartManualOperati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488" bIns="0" numCol="1" spcCol="1270" anchor="t" anchorCtr="0">
          <a:noAutofit/>
        </a:bodyPr>
        <a:lstStyle/>
        <a:p>
          <a:pPr lvl="0" algn="l" defTabSz="889000">
            <a:lnSpc>
              <a:spcPct val="90000"/>
            </a:lnSpc>
            <a:spcBef>
              <a:spcPct val="0"/>
            </a:spcBef>
            <a:spcAft>
              <a:spcPct val="35000"/>
            </a:spcAft>
          </a:pPr>
          <a:r>
            <a:rPr lang="en-GB" sz="2000" kern="1200" dirty="0"/>
            <a:t>Pre-Entry</a:t>
          </a:r>
        </a:p>
        <a:p>
          <a:pPr marL="171450" lvl="1" indent="-171450" algn="l" defTabSz="711200">
            <a:lnSpc>
              <a:spcPct val="90000"/>
            </a:lnSpc>
            <a:spcBef>
              <a:spcPct val="0"/>
            </a:spcBef>
            <a:spcAft>
              <a:spcPct val="15000"/>
            </a:spcAft>
            <a:buChar char="••"/>
          </a:pPr>
          <a:r>
            <a:rPr lang="en-GB" sz="1600" kern="1200"/>
            <a:t>School/College</a:t>
          </a:r>
        </a:p>
      </dsp:txBody>
      <dsp:txXfrm rot="5400000">
        <a:off x="692" y="278496"/>
        <a:ext cx="1799760" cy="835487"/>
      </dsp:txXfrm>
    </dsp:sp>
    <dsp:sp modelId="{0FB0EA0D-D86F-4197-AD32-01705F664E7B}">
      <dsp:nvSpPr>
        <dsp:cNvPr id="0" name=""/>
        <dsp:cNvSpPr/>
      </dsp:nvSpPr>
      <dsp:spPr>
        <a:xfrm rot="16200000">
          <a:off x="2139075" y="-203640"/>
          <a:ext cx="1392479" cy="1799760"/>
        </a:xfrm>
        <a:prstGeom prst="flowChartManualOperati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488" bIns="0" numCol="1" spcCol="1270" anchor="t" anchorCtr="0">
          <a:noAutofit/>
        </a:bodyPr>
        <a:lstStyle/>
        <a:p>
          <a:pPr lvl="0" algn="l" defTabSz="889000">
            <a:lnSpc>
              <a:spcPct val="90000"/>
            </a:lnSpc>
            <a:spcBef>
              <a:spcPct val="0"/>
            </a:spcBef>
            <a:spcAft>
              <a:spcPct val="35000"/>
            </a:spcAft>
          </a:pPr>
          <a:r>
            <a:rPr lang="en-GB" sz="2000" kern="1200"/>
            <a:t>Transition</a:t>
          </a:r>
        </a:p>
        <a:p>
          <a:pPr marL="171450" lvl="1" indent="-171450" algn="l" defTabSz="711200">
            <a:lnSpc>
              <a:spcPct val="90000"/>
            </a:lnSpc>
            <a:spcBef>
              <a:spcPct val="0"/>
            </a:spcBef>
            <a:spcAft>
              <a:spcPct val="15000"/>
            </a:spcAft>
            <a:buChar char="••"/>
          </a:pPr>
          <a:r>
            <a:rPr lang="en-GB" sz="1600" kern="1200"/>
            <a:t>University</a:t>
          </a:r>
        </a:p>
      </dsp:txBody>
      <dsp:txXfrm rot="5400000">
        <a:off x="1935435" y="278496"/>
        <a:ext cx="1799760" cy="835487"/>
      </dsp:txXfrm>
    </dsp:sp>
    <dsp:sp modelId="{DF3FD90D-24C0-430C-B94C-3C267CE74851}">
      <dsp:nvSpPr>
        <dsp:cNvPr id="0" name=""/>
        <dsp:cNvSpPr/>
      </dsp:nvSpPr>
      <dsp:spPr>
        <a:xfrm rot="16200000">
          <a:off x="4073818" y="-203640"/>
          <a:ext cx="1392479" cy="1799760"/>
        </a:xfrm>
        <a:prstGeom prst="flowChartManualOperati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8488" bIns="0" numCol="1" spcCol="1270" anchor="t" anchorCtr="0">
          <a:noAutofit/>
        </a:bodyPr>
        <a:lstStyle/>
        <a:p>
          <a:pPr lvl="0" algn="l" defTabSz="889000">
            <a:lnSpc>
              <a:spcPct val="90000"/>
            </a:lnSpc>
            <a:spcBef>
              <a:spcPct val="0"/>
            </a:spcBef>
            <a:spcAft>
              <a:spcPct val="35000"/>
            </a:spcAft>
          </a:pPr>
          <a:r>
            <a:rPr lang="en-GB" sz="2000" kern="1200"/>
            <a:t>Post-Entry</a:t>
          </a:r>
        </a:p>
        <a:p>
          <a:pPr marL="171450" lvl="1" indent="-171450" algn="l" defTabSz="711200">
            <a:lnSpc>
              <a:spcPct val="90000"/>
            </a:lnSpc>
            <a:spcBef>
              <a:spcPct val="0"/>
            </a:spcBef>
            <a:spcAft>
              <a:spcPct val="15000"/>
            </a:spcAft>
            <a:buChar char="••"/>
          </a:pPr>
          <a:r>
            <a:rPr lang="en-GB" sz="1600" kern="1200"/>
            <a:t>University</a:t>
          </a:r>
        </a:p>
      </dsp:txBody>
      <dsp:txXfrm rot="5400000">
        <a:off x="3870178" y="278496"/>
        <a:ext cx="1799760" cy="835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11B1A-0886-4AB4-883D-4F33CAF62642}">
      <dsp:nvSpPr>
        <dsp:cNvPr id="0" name=""/>
        <dsp:cNvSpPr/>
      </dsp:nvSpPr>
      <dsp:spPr>
        <a:xfrm rot="16200000">
          <a:off x="165652" y="-164960"/>
          <a:ext cx="1469838" cy="1799760"/>
        </a:xfrm>
        <a:prstGeom prst="flowChartManualOperati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5512" bIns="0" numCol="1" spcCol="1270" anchor="t" anchorCtr="0">
          <a:noAutofit/>
        </a:bodyPr>
        <a:lstStyle/>
        <a:p>
          <a:pPr lvl="0" algn="l" defTabSz="889000">
            <a:lnSpc>
              <a:spcPct val="90000"/>
            </a:lnSpc>
            <a:spcBef>
              <a:spcPct val="0"/>
            </a:spcBef>
            <a:spcAft>
              <a:spcPct val="35000"/>
            </a:spcAft>
          </a:pPr>
          <a:r>
            <a:rPr lang="en-GB" sz="2000" kern="1200"/>
            <a:t>Pre-Entry</a:t>
          </a:r>
        </a:p>
        <a:p>
          <a:pPr marL="171450" lvl="1" indent="-171450" algn="l" defTabSz="711200">
            <a:lnSpc>
              <a:spcPct val="90000"/>
            </a:lnSpc>
            <a:spcBef>
              <a:spcPct val="0"/>
            </a:spcBef>
            <a:spcAft>
              <a:spcPct val="15000"/>
            </a:spcAft>
            <a:buChar char="••"/>
          </a:pPr>
          <a:r>
            <a:rPr lang="en-GB" sz="1600" kern="1200"/>
            <a:t>School/College with University</a:t>
          </a:r>
        </a:p>
      </dsp:txBody>
      <dsp:txXfrm rot="5400000">
        <a:off x="691" y="293969"/>
        <a:ext cx="1799760" cy="881902"/>
      </dsp:txXfrm>
    </dsp:sp>
    <dsp:sp modelId="{0FB0EA0D-D86F-4197-AD32-01705F664E7B}">
      <dsp:nvSpPr>
        <dsp:cNvPr id="0" name=""/>
        <dsp:cNvSpPr/>
      </dsp:nvSpPr>
      <dsp:spPr>
        <a:xfrm rot="16200000">
          <a:off x="2100395" y="-164960"/>
          <a:ext cx="1469838" cy="1799760"/>
        </a:xfrm>
        <a:prstGeom prst="flowChartManualOperati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5512" bIns="0" numCol="1" spcCol="1270" anchor="t" anchorCtr="0">
          <a:noAutofit/>
        </a:bodyPr>
        <a:lstStyle/>
        <a:p>
          <a:pPr lvl="0" algn="l" defTabSz="889000">
            <a:lnSpc>
              <a:spcPct val="90000"/>
            </a:lnSpc>
            <a:spcBef>
              <a:spcPct val="0"/>
            </a:spcBef>
            <a:spcAft>
              <a:spcPct val="35000"/>
            </a:spcAft>
          </a:pPr>
          <a:r>
            <a:rPr lang="en-GB" sz="2000" kern="1200"/>
            <a:t>Transition</a:t>
          </a:r>
        </a:p>
        <a:p>
          <a:pPr marL="171450" lvl="1" indent="-171450" algn="l" defTabSz="711200">
            <a:lnSpc>
              <a:spcPct val="90000"/>
            </a:lnSpc>
            <a:spcBef>
              <a:spcPct val="0"/>
            </a:spcBef>
            <a:spcAft>
              <a:spcPct val="15000"/>
            </a:spcAft>
            <a:buChar char="••"/>
          </a:pPr>
          <a:r>
            <a:rPr lang="en-GB" sz="1600" kern="1200"/>
            <a:t>University with School/College</a:t>
          </a:r>
        </a:p>
      </dsp:txBody>
      <dsp:txXfrm rot="5400000">
        <a:off x="1935434" y="293969"/>
        <a:ext cx="1799760" cy="881902"/>
      </dsp:txXfrm>
    </dsp:sp>
    <dsp:sp modelId="{DF3FD90D-24C0-430C-B94C-3C267CE74851}">
      <dsp:nvSpPr>
        <dsp:cNvPr id="0" name=""/>
        <dsp:cNvSpPr/>
      </dsp:nvSpPr>
      <dsp:spPr>
        <a:xfrm rot="16200000">
          <a:off x="4035138" y="-164960"/>
          <a:ext cx="1469838" cy="1799760"/>
        </a:xfrm>
        <a:prstGeom prst="flowChartManualOperati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5512" bIns="0" numCol="1" spcCol="1270" anchor="t" anchorCtr="0">
          <a:noAutofit/>
        </a:bodyPr>
        <a:lstStyle/>
        <a:p>
          <a:pPr lvl="0" algn="l" defTabSz="889000">
            <a:lnSpc>
              <a:spcPct val="90000"/>
            </a:lnSpc>
            <a:spcBef>
              <a:spcPct val="0"/>
            </a:spcBef>
            <a:spcAft>
              <a:spcPct val="35000"/>
            </a:spcAft>
          </a:pPr>
          <a:r>
            <a:rPr lang="en-GB" sz="2000" kern="1200"/>
            <a:t>Post-Entry</a:t>
          </a:r>
        </a:p>
        <a:p>
          <a:pPr marL="171450" lvl="1" indent="-171450" algn="l" defTabSz="711200">
            <a:lnSpc>
              <a:spcPct val="90000"/>
            </a:lnSpc>
            <a:spcBef>
              <a:spcPct val="0"/>
            </a:spcBef>
            <a:spcAft>
              <a:spcPct val="15000"/>
            </a:spcAft>
            <a:buChar char="••"/>
          </a:pPr>
          <a:r>
            <a:rPr lang="en-GB" sz="1600" kern="1200"/>
            <a:t>University</a:t>
          </a:r>
        </a:p>
      </dsp:txBody>
      <dsp:txXfrm rot="5400000">
        <a:off x="3870177" y="293969"/>
        <a:ext cx="1799760" cy="88190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5455A-36E7-4631-819E-C9C3A333D4CB}" type="datetimeFigureOut">
              <a:rPr lang="en-GB" smtClean="0"/>
              <a:t>13/08/2019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FF7F3-DB86-4788-8497-3384809AD076}" type="slidenum">
              <a:rPr lang="en-GB" smtClean="0"/>
              <a:t>‹#›</a:t>
            </a:fld>
            <a:endParaRPr lang="en-GB"/>
          </a:p>
        </p:txBody>
      </p:sp>
    </p:spTree>
    <p:extLst>
      <p:ext uri="{BB962C8B-B14F-4D97-AF65-F5344CB8AC3E}">
        <p14:creationId xmlns:p14="http://schemas.microsoft.com/office/powerpoint/2010/main" val="269154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Title that belies</a:t>
            </a:r>
            <a:r>
              <a:rPr lang="en-GB" baseline="0" dirty="0" smtClean="0"/>
              <a:t> my real interest in student mental health and inclusive assessment practices.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4E30E-FCB5-43C9-9C95-D0BB041881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803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757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p>
          <a:p>
            <a:r>
              <a:rPr lang="en-GB" dirty="0" smtClean="0"/>
              <a:t>Quick reminder</a:t>
            </a:r>
            <a:r>
              <a:rPr lang="en-GB" baseline="0" dirty="0" smtClean="0"/>
              <a:t> here that we will be focusing on </a:t>
            </a:r>
            <a:r>
              <a:rPr lang="en-GB" b="1" u="sng" baseline="0" dirty="0" smtClean="0"/>
              <a:t>tools</a:t>
            </a:r>
            <a:r>
              <a:rPr lang="en-GB" baseline="0" dirty="0" smtClean="0"/>
              <a:t> for reflection / in 10 minutes all we can do is give some examples from our practice and give some tools for further reflection after the session.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8645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p>
          <a:p>
            <a:r>
              <a:rPr lang="en-GB" dirty="0" smtClean="0"/>
              <a:t>We’ve done some work at the university, working with HEFi Fellows and Scholars</a:t>
            </a:r>
            <a:r>
              <a:rPr lang="en-GB" baseline="0" dirty="0" smtClean="0"/>
              <a:t> to develop an initial working definition on what inclusive teaching is. It is about individuals – every single student feeling included – and here are the aspects that were identified. Depending on our teaching context, e.g. whether we teach small or large groups, whether we teach in labs or online, we will have some idea of whether we achieve this. But how can we make sure that we are right about this?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0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RINA</a:t>
            </a:r>
          </a:p>
          <a:p>
            <a:r>
              <a:rPr lang="en-GB" dirty="0" smtClean="0"/>
              <a:t>Brookfield’s identification</a:t>
            </a:r>
            <a:r>
              <a:rPr lang="en-GB" baseline="0" dirty="0" smtClean="0"/>
              <a:t> of four lenses through which to critically reflect on our teaching can be used particularly to find out if our teaching is inclusive. We will look at some examples from our practice.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655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RINA</a:t>
            </a:r>
          </a:p>
          <a:p>
            <a:r>
              <a:rPr lang="en-GB" dirty="0" smtClean="0"/>
              <a:t>We have both worked with international students for many years. When we concentrate on the first lens,</a:t>
            </a:r>
            <a:r>
              <a:rPr lang="en-GB" baseline="0" dirty="0" smtClean="0"/>
              <a:t> our selves, and what we know, here are some of the things we’ve learned: </a:t>
            </a:r>
          </a:p>
          <a:p>
            <a:endParaRPr lang="en-GB" baseline="0" dirty="0" smtClean="0"/>
          </a:p>
          <a:p>
            <a:r>
              <a:rPr lang="en-GB" dirty="0" smtClean="0"/>
              <a:t>Some of the things we learned in terms of classroom technique: </a:t>
            </a:r>
            <a:r>
              <a:rPr lang="en-GB" baseline="0" dirty="0" smtClean="0"/>
              <a:t> </a:t>
            </a:r>
          </a:p>
          <a:p>
            <a:pPr marL="171450" indent="-171450">
              <a:buFontTx/>
              <a:buChar char="-"/>
            </a:pPr>
            <a:r>
              <a:rPr lang="en-GB" baseline="0" dirty="0" smtClean="0"/>
              <a:t>Body language, use visuals but keep them simple / don’t overload slides with words, time to prepare beforehand, letting students use phones (to look words up), recap what was done previously/ not starting with the most important information but giving time to adjust, write down/have a hand-out for the most important information, speak clearly and at a reasonable pace/ repeat regularly and in different ways what is important, plan in short breaks, give students regular chances to check what they have understood/ clarify what they have not, use ice breakers and small group work to reduce anxiety about participating</a:t>
            </a:r>
          </a:p>
          <a:p>
            <a:pPr marL="171450" indent="-171450">
              <a:buFontTx/>
              <a:buChar char="-"/>
            </a:pPr>
            <a:endParaRPr lang="en-GB" baseline="0" dirty="0" smtClean="0"/>
          </a:p>
          <a:p>
            <a:pPr marL="171450" indent="-171450">
              <a:buFontTx/>
              <a:buChar char="-"/>
            </a:pPr>
            <a:r>
              <a:rPr lang="en-GB" baseline="0" dirty="0" smtClean="0"/>
              <a:t>BUT ALSO – very importantly- value their contributions. Don’t look at them as ‘missing’ something (e.g. perfect English) – the deficit model.  Seek the international perspective and their individual perspectives on the topics that are being taught, acknowledge that they speak more than one language rather than having a view that one of their languages, English, is perhaps not at native speaker level.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670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p>
          <a:p>
            <a:r>
              <a:rPr lang="en-GB" dirty="0" smtClean="0"/>
              <a:t>One way of getting information from our peers,</a:t>
            </a:r>
            <a:r>
              <a:rPr lang="en-GB" baseline="0" dirty="0" smtClean="0"/>
              <a:t> is to question or reflect on what they do.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5704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p>
          <a:p>
            <a:r>
              <a:rPr lang="en-GB" dirty="0" smtClean="0"/>
              <a:t>Invite</a:t>
            </a:r>
            <a:r>
              <a:rPr lang="en-GB" baseline="0" dirty="0" smtClean="0"/>
              <a:t> to focus on c</a:t>
            </a:r>
            <a:r>
              <a:rPr lang="en-GB" dirty="0" smtClean="0"/>
              <a:t>olumn on the</a:t>
            </a:r>
            <a:r>
              <a:rPr lang="en-GB" baseline="0" dirty="0" smtClean="0"/>
              <a:t> left – you have found this table in a journal. What is your reaction/ feeling/ attitude?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050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p>
          <a:p>
            <a:r>
              <a:rPr lang="en-GB" dirty="0" smtClean="0"/>
              <a:t>Invite</a:t>
            </a:r>
            <a:r>
              <a:rPr lang="en-GB" baseline="0" dirty="0" smtClean="0"/>
              <a:t> to focus on c</a:t>
            </a:r>
            <a:r>
              <a:rPr lang="en-GB" dirty="0" smtClean="0"/>
              <a:t>olumn on the</a:t>
            </a:r>
            <a:r>
              <a:rPr lang="en-GB" baseline="0" dirty="0" smtClean="0"/>
              <a:t> left – you have found this table in a journal. What is your reaction/ feeling/ attitude?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021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p>
          <a:p>
            <a:r>
              <a:rPr lang="en-GB" dirty="0" smtClean="0"/>
              <a:t>Some more examples from the same article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56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p>
          <a:p>
            <a:r>
              <a:rPr lang="en-GB" dirty="0" smtClean="0"/>
              <a:t>Then I read this … – does that make a difference? This made me realise that my standards are the normative</a:t>
            </a:r>
            <a:r>
              <a:rPr lang="en-GB" baseline="0" dirty="0" smtClean="0"/>
              <a:t> view / protection of the ‘canon’ , what we perceive to be of the highest quality. Journals as gatekeepers …. Letting only people through who can conform. It is an </a:t>
            </a:r>
            <a:r>
              <a:rPr lang="en-GB" baseline="0" dirty="0" err="1" smtClean="0"/>
              <a:t>ablist</a:t>
            </a:r>
            <a:r>
              <a:rPr lang="en-GB" baseline="0" dirty="0" smtClean="0"/>
              <a:t> attitude.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039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E-portfolio assessment challenges the dominant monolithic structures (predicated on things such as being well enough to sit exams), which potentially disadvantage particular groups of students. This paper considers the benefits of e-portfolio assessment in relation to addressing inequalities (mental health and wellbeing) through enabling students to manage their own work and deadlines around their needs.</a:t>
            </a:r>
          </a:p>
          <a:p>
            <a:endParaRPr lang="en-GB" sz="1200" kern="1200" dirty="0" smtClean="0">
              <a:solidFill>
                <a:schemeClr val="tx1"/>
              </a:solidFill>
              <a:effectLst/>
              <a:latin typeface="+mn-lt"/>
              <a:ea typeface="+mn-ea"/>
              <a:cs typeface="+mn-cs"/>
            </a:endParaRPr>
          </a:p>
          <a:p>
            <a:r>
              <a:rPr lang="en-GB" sz="1200" b="0" i="0" u="none" strike="noStrike" kern="1200" baseline="0" dirty="0" smtClean="0">
                <a:solidFill>
                  <a:schemeClr val="tx1"/>
                </a:solidFill>
                <a:latin typeface="+mn-lt"/>
                <a:ea typeface="+mn-ea"/>
                <a:cs typeface="+mn-cs"/>
              </a:rPr>
              <a:t>Examinations were found to be the biggest concern for students. An overwhelming 90% of students reported this caused them more stress than expected. Less than 2% reported exams and assessments did not cause them stress at all.</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4E30E-FCB5-43C9-9C95-D0BB041881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847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ELS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 do we need to be so protective? Here</a:t>
            </a:r>
            <a:r>
              <a:rPr lang="en-GB" baseline="0" dirty="0" smtClean="0"/>
              <a:t> is an example of a peer reviewed journal that explicitly rejects the notion that “native English” language standards should be the norm. [although, as the next slide points out – there is a particular reason for this, we suggests that other journals should not necessarily follow suit]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076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p>
          <a:p>
            <a:r>
              <a:rPr lang="en-GB" dirty="0" smtClean="0"/>
              <a:t>The journal is about English</a:t>
            </a:r>
            <a:r>
              <a:rPr lang="en-GB" baseline="0" dirty="0" smtClean="0"/>
              <a:t> </a:t>
            </a:r>
            <a:r>
              <a:rPr lang="en-GB" dirty="0" smtClean="0"/>
              <a:t>sociolinguistics . The concept of ‘English as a lingua franca’ acknowledges that English</a:t>
            </a:r>
            <a:r>
              <a:rPr lang="en-GB" baseline="0" dirty="0" smtClean="0"/>
              <a:t> is a common means of communication for speakers of different first languages. For example when English is spoken at work e.g. an Italian person is communicating with someone in Japan, or when people from different languages network at a conference, they are speaking in a way which may not be deemed correct if views by native speaker norms, e.g. they might make grammatical mistakes, but their communication is not impeded. In classrooms, time spent getting people to pronounce sounds in exactly the same way as native speakers do, is a waste of time. It is unlikely to work, and is totally unnecessary – whether I say thing or ting is not going to stop me from being intelligible.  The fact that this journal therefore does not need authors to conform to native English norms is not that strange.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098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087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RINA</a:t>
            </a:r>
          </a:p>
          <a:p>
            <a:r>
              <a:rPr lang="en-GB" dirty="0" smtClean="0"/>
              <a:t>These are some ways that</a:t>
            </a:r>
            <a:r>
              <a:rPr lang="en-GB" baseline="0" dirty="0" smtClean="0"/>
              <a:t> we can get information about our students about whether we teach inclusively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808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RINA</a:t>
            </a:r>
          </a:p>
          <a:p>
            <a:r>
              <a:rPr lang="en-GB" dirty="0" smtClean="0"/>
              <a:t>Going back to the definition from the start …</a:t>
            </a:r>
          </a:p>
          <a:p>
            <a:endParaRPr lang="en-GB" dirty="0" smtClean="0"/>
          </a:p>
          <a:p>
            <a:r>
              <a:rPr lang="en-GB" dirty="0" smtClean="0"/>
              <a:t>If time, invite some answers</a:t>
            </a:r>
            <a:r>
              <a:rPr lang="en-GB" baseline="0" dirty="0" smtClean="0"/>
              <a:t> e.g. how do you ensure and check if a student feels safe in a teaching space?</a:t>
            </a:r>
          </a:p>
          <a:p>
            <a:endParaRPr lang="en-GB" dirty="0" smtClean="0"/>
          </a:p>
          <a:p>
            <a:r>
              <a:rPr lang="en-GB" dirty="0" smtClean="0"/>
              <a:t>Encourage audience to try and categorise – more than one category possible.</a:t>
            </a:r>
            <a:r>
              <a:rPr lang="en-GB" baseline="0" dirty="0" smtClean="0"/>
              <a:t> May lead to debate on university structures and policy having to be in place / possible other ‘other’ too. </a:t>
            </a:r>
          </a:p>
          <a:p>
            <a:endParaRPr lang="en-GB" baseline="0" dirty="0" smtClean="0"/>
          </a:p>
          <a:p>
            <a:r>
              <a:rPr lang="en-GB" baseline="0" dirty="0" smtClean="0"/>
              <a:t>If no time, present this as a tool for reflection – a way to start identifying what we as lecturers do not know, and to start thinking about what we can do about that.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4325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RINA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2415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RINA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12C093-CA98-4F86-A328-3903CD54334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2221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7D78F0-32CB-45C4-8165-8DAA9F74F0EF}"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570717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a:p>
            <a:pPr eaLnBrk="1" hangingPunct="1"/>
            <a:endParaRPr lang="en-GB" altLang="en-US" smtClean="0"/>
          </a:p>
          <a:p>
            <a:pPr eaLnBrk="1" hangingPunct="1"/>
            <a:endParaRPr lang="en-GB"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C5C760-2871-4E0C-953C-BAB85121DA21}"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975411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43B8B9-0EE5-4787-9AF4-ACB806033F97}"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8578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Other benefits:</a:t>
            </a:r>
          </a:p>
          <a:p>
            <a:endParaRPr lang="en-GB" dirty="0" smtClean="0"/>
          </a:p>
          <a:p>
            <a:r>
              <a:rPr lang="en-GB" dirty="0" smtClean="0"/>
              <a:t>1) Headed</a:t>
            </a:r>
            <a:r>
              <a:rPr lang="en-GB" baseline="0" dirty="0" smtClean="0"/>
              <a:t> trouble off at the pass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4E30E-FCB5-43C9-9C95-D0BB041881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390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CCB75D-5781-497B-A6EB-3CF46BF3C4DB}"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776166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64C5F0-CAAF-4653-98EB-E1AC831CA070}"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748549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D84AA7-3172-4547-9F42-645BD53C530B}"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127624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CF96E0-169F-4318-A3B4-A52642680785}"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31982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75B212-59DC-4399-B4D5-F4F44ECC1147}"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370440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D2F018-B05D-4813-83B0-CD6B4C84CEC2}" type="slidenum">
              <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78789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Blip>
                <a:blip r:embed="rId3"/>
              </a:buBlip>
            </a:pPr>
            <a:r>
              <a:rPr lang="en-GB" dirty="0" smtClean="0"/>
              <a:t>Initiating cultural conversations</a:t>
            </a:r>
          </a:p>
          <a:p>
            <a:pPr>
              <a:lnSpc>
                <a:spcPct val="150000"/>
              </a:lnSpc>
              <a:buBlip>
                <a:blip r:embed="rId3"/>
              </a:buBlip>
            </a:pPr>
            <a:r>
              <a:rPr lang="en-GB" dirty="0" smtClean="0"/>
              <a:t>Focused on four themes</a:t>
            </a:r>
          </a:p>
          <a:p>
            <a:pPr lvl="1">
              <a:lnSpc>
                <a:spcPct val="150000"/>
              </a:lnSpc>
              <a:buBlip>
                <a:blip r:embed="rId3"/>
              </a:buBlip>
            </a:pPr>
            <a:r>
              <a:rPr lang="en-GB" dirty="0" smtClean="0"/>
              <a:t>Relationships</a:t>
            </a:r>
          </a:p>
          <a:p>
            <a:pPr lvl="1">
              <a:lnSpc>
                <a:spcPct val="150000"/>
              </a:lnSpc>
              <a:buBlip>
                <a:blip r:embed="rId3"/>
              </a:buBlip>
            </a:pPr>
            <a:r>
              <a:rPr lang="en-GB" dirty="0" smtClean="0"/>
              <a:t>Community</a:t>
            </a:r>
          </a:p>
          <a:p>
            <a:pPr lvl="1">
              <a:lnSpc>
                <a:spcPct val="150000"/>
              </a:lnSpc>
              <a:buBlip>
                <a:blip r:embed="rId3"/>
              </a:buBlip>
            </a:pPr>
            <a:r>
              <a:rPr lang="en-GB" dirty="0" smtClean="0"/>
              <a:t>Development</a:t>
            </a:r>
          </a:p>
          <a:p>
            <a:pPr lvl="1">
              <a:lnSpc>
                <a:spcPct val="150000"/>
              </a:lnSpc>
              <a:buBlip>
                <a:blip r:embed="rId3"/>
              </a:buBlip>
            </a:pPr>
            <a:r>
              <a:rPr lang="en-GB" dirty="0" smtClean="0"/>
              <a:t>Teaching and Learning</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68789-2BF9-40DF-9F2F-9FFD3A500A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201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Blip>
                <a:blip r:embed="rId3"/>
              </a:buBlip>
            </a:pPr>
            <a:r>
              <a:rPr lang="en-GB" sz="1200" dirty="0" smtClean="0"/>
              <a:t>Feedback</a:t>
            </a:r>
          </a:p>
          <a:p>
            <a:pPr marL="457200" indent="-457200">
              <a:buBlip>
                <a:blip r:embed="rId3"/>
              </a:buBlip>
            </a:pPr>
            <a:r>
              <a:rPr lang="en-GB" sz="1200" dirty="0" smtClean="0"/>
              <a:t>Curriculum content</a:t>
            </a:r>
          </a:p>
          <a:p>
            <a:pPr marL="457200" indent="-457200">
              <a:buBlip>
                <a:blip r:embed="rId3"/>
              </a:buBlip>
            </a:pPr>
            <a:r>
              <a:rPr lang="en-GB" sz="1200" dirty="0" smtClean="0"/>
              <a:t>Assessments</a:t>
            </a:r>
          </a:p>
          <a:p>
            <a:pPr marL="457200" indent="-457200">
              <a:buBlip>
                <a:blip r:embed="rId3"/>
              </a:buBlip>
            </a:pPr>
            <a:r>
              <a:rPr lang="en-GB" sz="1200" dirty="0" smtClean="0"/>
              <a:t>Societies</a:t>
            </a:r>
          </a:p>
          <a:p>
            <a:pPr marL="457200" indent="-457200">
              <a:buBlip>
                <a:blip r:embed="rId3"/>
              </a:buBlip>
            </a:pPr>
            <a:r>
              <a:rPr lang="en-GB" sz="1200" dirty="0" smtClean="0"/>
              <a:t>Awareness of support</a:t>
            </a:r>
          </a:p>
          <a:p>
            <a:pPr marL="457200" indent="-457200">
              <a:buBlip>
                <a:blip r:embed="rId3"/>
              </a:buBlip>
            </a:pPr>
            <a:r>
              <a:rPr lang="en-GB" sz="1200" dirty="0" smtClean="0"/>
              <a:t>Communications (email, etc.)</a:t>
            </a:r>
          </a:p>
          <a:p>
            <a:pPr marL="457200" indent="-457200">
              <a:buBlip>
                <a:blip r:embed="rId3"/>
              </a:buBlip>
            </a:pPr>
            <a:r>
              <a:rPr lang="en-GB" sz="1200" dirty="0" smtClean="0"/>
              <a:t>Representation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68789-2BF9-40DF-9F2F-9FFD3A500AB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94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UCAS data indicates that selecting universities are less likely to recruit BTEC students than those with traditional qualifications.  </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A1B173-494A-4405-BE01-BFC9AEC53747}" type="slidenum">
              <a:rPr kumimoji="0" lang="en-GB" sz="1200" b="1"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1"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702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effectLst/>
              </a:rPr>
              <a:t>Different model of maths supports in each institution </a:t>
            </a:r>
          </a:p>
          <a:p>
            <a:pPr lvl="1"/>
            <a:r>
              <a:rPr lang="en-GB">
                <a:solidFill>
                  <a:srgbClr val="7030A0"/>
                </a:solidFill>
              </a:rPr>
              <a:t>Assessment of the current mathematics and statistics support provision</a:t>
            </a:r>
          </a:p>
          <a:p>
            <a:pPr lvl="1"/>
            <a:r>
              <a:rPr lang="en-GB">
                <a:solidFill>
                  <a:srgbClr val="7030A0"/>
                </a:solidFill>
              </a:rPr>
              <a:t>Identifying particular areas that students find difficult </a:t>
            </a:r>
          </a:p>
          <a:p>
            <a:pPr lvl="1"/>
            <a:r>
              <a:rPr lang="en-GB">
                <a:solidFill>
                  <a:srgbClr val="7030A0"/>
                </a:solidFill>
              </a:rPr>
              <a:t>Developing a particular model of mathematics support relevant to the situation</a:t>
            </a:r>
          </a:p>
          <a:p>
            <a:pPr lvl="1"/>
            <a:r>
              <a:rPr lang="en-GB">
                <a:solidFill>
                  <a:srgbClr val="7030A0"/>
                </a:solidFill>
              </a:rPr>
              <a:t>Publicising and encouraging uptake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cap="none" normalizeH="0" baseline="0">
              <a:ln>
                <a:noFill/>
              </a:ln>
              <a:solidFill>
                <a:schemeClr val="bg1"/>
              </a:solidFill>
              <a:effectLst/>
              <a:latin typeface="Arial" panose="020B0604020202020204" pitchFamily="34" charset="0"/>
              <a:ea typeface="MS PGothic" panose="020B0600070205080204" pitchFamily="34" charset="-128"/>
              <a:cs typeface="Calibri" panose="020F0502020204030204" pitchFamily="34" charset="0"/>
            </a:endParaRPr>
          </a:p>
          <a:p>
            <a:pPr marL="342900" marR="0" lvl="0" indent="-342900" algn="l" defTabSz="914400" rtl="0" eaLnBrk="1" fontAlgn="base" latinLnBrk="0" hangingPunct="1">
              <a:lnSpc>
                <a:spcPct val="115000"/>
              </a:lnSpc>
              <a:spcBef>
                <a:spcPct val="0"/>
              </a:spcBef>
              <a:spcAft>
                <a:spcPct val="0"/>
              </a:spcAft>
              <a:buClrTx/>
              <a:buSzTx/>
              <a:buFont typeface="Symbol" panose="05050102010706020507" pitchFamily="18" charset="2"/>
              <a:buChar char=""/>
              <a:tabLs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A1B173-494A-4405-BE01-BFC9AEC53747}" type="slidenum">
              <a:rPr kumimoji="0" lang="en-GB" sz="1200" b="1"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1"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098196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1"/>
                </a:solidFill>
                <a:effectLst/>
              </a:rPr>
              <a:t>Different model of maths supports in each institution </a:t>
            </a:r>
          </a:p>
          <a:p>
            <a:pPr lvl="1"/>
            <a:r>
              <a:rPr lang="en-GB">
                <a:solidFill>
                  <a:srgbClr val="7030A0"/>
                </a:solidFill>
              </a:rPr>
              <a:t>Assessment of the current mathematics and statistics support provision</a:t>
            </a:r>
          </a:p>
          <a:p>
            <a:pPr lvl="1"/>
            <a:r>
              <a:rPr lang="en-GB">
                <a:solidFill>
                  <a:srgbClr val="7030A0"/>
                </a:solidFill>
              </a:rPr>
              <a:t>Identifying particular areas that students find difficult </a:t>
            </a:r>
          </a:p>
          <a:p>
            <a:pPr lvl="1"/>
            <a:r>
              <a:rPr lang="en-GB">
                <a:solidFill>
                  <a:srgbClr val="7030A0"/>
                </a:solidFill>
              </a:rPr>
              <a:t>Developing a particular model of mathematics support relevant to the situation</a:t>
            </a:r>
          </a:p>
          <a:p>
            <a:pPr lvl="1"/>
            <a:r>
              <a:rPr lang="en-GB">
                <a:solidFill>
                  <a:srgbClr val="7030A0"/>
                </a:solidFill>
              </a:rPr>
              <a:t>Publicising and encouraging uptake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cap="none" normalizeH="0" baseline="0">
              <a:ln>
                <a:noFill/>
              </a:ln>
              <a:solidFill>
                <a:schemeClr val="bg1"/>
              </a:solidFill>
              <a:effectLst/>
              <a:latin typeface="Arial" panose="020B0604020202020204" pitchFamily="34" charset="0"/>
              <a:ea typeface="MS PGothic" panose="020B0600070205080204" pitchFamily="34" charset="-128"/>
              <a:cs typeface="Calibri" panose="020F0502020204030204" pitchFamily="34" charset="0"/>
            </a:endParaRPr>
          </a:p>
          <a:p>
            <a:pPr marL="342900" marR="0" lvl="0" indent="-342900" algn="l" defTabSz="914400" rtl="0" eaLnBrk="1" fontAlgn="base" latinLnBrk="0" hangingPunct="1">
              <a:lnSpc>
                <a:spcPct val="115000"/>
              </a:lnSpc>
              <a:spcBef>
                <a:spcPct val="0"/>
              </a:spcBef>
              <a:spcAft>
                <a:spcPct val="0"/>
              </a:spcAft>
              <a:buClrTx/>
              <a:buSzTx/>
              <a:buFont typeface="Symbol" panose="05050102010706020507" pitchFamily="18" charset="2"/>
              <a:buChar char=""/>
              <a:tabLs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A1B173-494A-4405-BE01-BFC9AEC53747}" type="slidenum">
              <a:rPr kumimoji="0" lang="en-GB" sz="1200" b="1"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1"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875139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550" indent="0">
              <a:lnSpc>
                <a:spcPct val="150000"/>
              </a:lnSpc>
              <a:buClrTx/>
              <a:buFont typeface="Wingdings"/>
              <a:buNone/>
            </a:pPr>
            <a:r>
              <a:rPr lang="en-US" sz="1200" dirty="0" smtClean="0">
                <a:solidFill>
                  <a:srgbClr val="00B050"/>
                </a:solidFill>
                <a:latin typeface="Arial" panose="020B0604020202020204" pitchFamily="34" charset="0"/>
                <a:cs typeface="Arial" panose="020B0604020202020204" pitchFamily="34" charset="0"/>
              </a:rPr>
              <a:t>DATA</a:t>
            </a:r>
          </a:p>
          <a:p>
            <a:pPr marL="368300" indent="-285750">
              <a:lnSpc>
                <a:spcPct val="150000"/>
              </a:lnSpc>
              <a:buClrTx/>
              <a:buFont typeface="Wingdings"/>
              <a:buChar char="q"/>
            </a:pPr>
            <a:r>
              <a:rPr lang="en-US" sz="1200" dirty="0" smtClean="0">
                <a:solidFill>
                  <a:srgbClr val="00B050"/>
                </a:solidFill>
                <a:latin typeface="Arial" panose="020B0604020202020204" pitchFamily="34" charset="0"/>
                <a:cs typeface="Arial" panose="020B0604020202020204" pitchFamily="34" charset="0"/>
              </a:rPr>
              <a:t>There is considerable variation in the way institutions collect data at institutional level, but also at </a:t>
            </a:r>
            <a:r>
              <a:rPr lang="en-GB" sz="1200" dirty="0" smtClean="0">
                <a:solidFill>
                  <a:srgbClr val="00B050"/>
                </a:solidFill>
                <a:latin typeface="Arial" panose="020B0604020202020204" pitchFamily="34" charset="0"/>
                <a:cs typeface="Arial" panose="020B0604020202020204" pitchFamily="34" charset="0"/>
              </a:rPr>
              <a:t>programme</a:t>
            </a:r>
            <a:r>
              <a:rPr lang="en-US" sz="1200" dirty="0" smtClean="0">
                <a:solidFill>
                  <a:srgbClr val="00B050"/>
                </a:solidFill>
                <a:latin typeface="Arial" panose="020B0604020202020204" pitchFamily="34" charset="0"/>
                <a:cs typeface="Arial" panose="020B0604020202020204" pitchFamily="34" charset="0"/>
              </a:rPr>
              <a:t>/module level</a:t>
            </a:r>
          </a:p>
          <a:p>
            <a:pPr marL="368300" indent="-285750">
              <a:lnSpc>
                <a:spcPct val="150000"/>
              </a:lnSpc>
              <a:buClrTx/>
              <a:buFont typeface="Wingdings"/>
              <a:buChar char="q"/>
            </a:pPr>
            <a:r>
              <a:rPr lang="en-US" sz="1200" dirty="0" smtClean="0">
                <a:latin typeface="Arial"/>
                <a:cs typeface="Arial"/>
              </a:rPr>
              <a:t>Various legal, institutional and cultural barriers exist to using data and these need to be removed</a:t>
            </a:r>
          </a:p>
          <a:p>
            <a:pPr marL="368300" indent="-285750">
              <a:lnSpc>
                <a:spcPct val="150000"/>
              </a:lnSpc>
              <a:buClrTx/>
              <a:buFont typeface="Wingdings"/>
              <a:buChar char="q"/>
            </a:pPr>
            <a:r>
              <a:rPr lang="en-US" sz="1200" dirty="0" smtClean="0">
                <a:latin typeface="Arial"/>
                <a:cs typeface="Arial"/>
              </a:rPr>
              <a:t>There is a widespread lack of knowledge and understanding on the part of staff of public bodies of the circumstances in which information may be disclosed, to whom and for what purposes</a:t>
            </a:r>
          </a:p>
          <a:p>
            <a:r>
              <a:rPr lang="en-GB" dirty="0" smtClean="0"/>
              <a:t>CULTURE</a:t>
            </a:r>
          </a:p>
          <a:p>
            <a:pPr lvl="0">
              <a:lnSpc>
                <a:spcPts val="2800"/>
              </a:lnSpc>
              <a:spcBef>
                <a:spcPts val="0"/>
              </a:spcBef>
              <a:spcAft>
                <a:spcPts val="600"/>
              </a:spcAft>
              <a:buClrTx/>
              <a:buFont typeface="Wingdings" panose="05000000000000000000" pitchFamily="2" charset="2"/>
              <a:buChar char="q"/>
            </a:pPr>
            <a:r>
              <a:rPr lang="en-GB" sz="1200" dirty="0" smtClean="0">
                <a:latin typeface="Arial" panose="020B0604020202020204" pitchFamily="34" charset="0"/>
                <a:cs typeface="Arial" panose="020B0604020202020204" pitchFamily="34" charset="0"/>
              </a:rPr>
              <a:t>Need to </a:t>
            </a:r>
            <a:r>
              <a:rPr lang="en-GB" sz="1200" dirty="0" smtClean="0">
                <a:solidFill>
                  <a:srgbClr val="FF3300"/>
                </a:solidFill>
                <a:latin typeface="Arial" panose="020B0604020202020204" pitchFamily="34" charset="0"/>
                <a:cs typeface="Arial" panose="020B0604020202020204" pitchFamily="34" charset="0"/>
              </a:rPr>
              <a:t>change deficit discourses </a:t>
            </a:r>
            <a:r>
              <a:rPr lang="en-GB" sz="1200" dirty="0" smtClean="0">
                <a:latin typeface="Arial" panose="020B0604020202020204" pitchFamily="34" charset="0"/>
                <a:cs typeface="Arial" panose="020B0604020202020204" pitchFamily="34" charset="0"/>
              </a:rPr>
              <a:t>and stereotyping: less about what disadvantaged students can’t do, and more about inclusive discourses which recognise the strengths of diversity and difference;</a:t>
            </a:r>
          </a:p>
          <a:p>
            <a:pPr lvl="0">
              <a:lnSpc>
                <a:spcPts val="2800"/>
              </a:lnSpc>
              <a:spcBef>
                <a:spcPts val="0"/>
              </a:spcBef>
              <a:spcAft>
                <a:spcPts val="600"/>
              </a:spcAft>
              <a:buClrTx/>
              <a:buFont typeface="Wingdings" panose="05000000000000000000" pitchFamily="2" charset="2"/>
              <a:buChar char="q"/>
            </a:pPr>
            <a:r>
              <a:rPr lang="en-GB" sz="1200" dirty="0" smtClean="0">
                <a:latin typeface="Arial" panose="020B0604020202020204" pitchFamily="34" charset="0"/>
                <a:cs typeface="Arial" panose="020B0604020202020204" pitchFamily="34" charset="0"/>
              </a:rPr>
              <a:t>Need for </a:t>
            </a:r>
            <a:r>
              <a:rPr lang="en-GB" sz="1200" dirty="0" smtClean="0">
                <a:solidFill>
                  <a:srgbClr val="FF3300"/>
                </a:solidFill>
                <a:latin typeface="Arial" panose="020B0604020202020204" pitchFamily="34" charset="0"/>
                <a:cs typeface="Arial" panose="020B0604020202020204" pitchFamily="34" charset="0"/>
              </a:rPr>
              <a:t>organisational change</a:t>
            </a:r>
            <a:r>
              <a:rPr lang="en-GB" sz="1200" dirty="0" smtClean="0">
                <a:latin typeface="Arial" panose="020B0604020202020204" pitchFamily="34" charset="0"/>
                <a:cs typeface="Arial" panose="020B0604020202020204" pitchFamily="34" charset="0"/>
              </a:rPr>
              <a:t>: - different cultures and admissions policies different departments at the same university; different kinds of encouragement in FE for accessing top universities; different opinions about student needs/academic responses among various learning units in both FE and HE;</a:t>
            </a:r>
          </a:p>
          <a:p>
            <a:pPr lvl="0">
              <a:lnSpc>
                <a:spcPts val="2800"/>
              </a:lnSpc>
              <a:spcBef>
                <a:spcPts val="0"/>
              </a:spcBef>
              <a:spcAft>
                <a:spcPts val="600"/>
              </a:spcAft>
              <a:buClrTx/>
              <a:buFont typeface="Wingdings" panose="05000000000000000000" pitchFamily="2" charset="2"/>
              <a:buChar char="q"/>
            </a:pPr>
            <a:r>
              <a:rPr lang="en-GB" sz="1200" dirty="0" smtClean="0">
                <a:latin typeface="Arial" panose="020B0604020202020204" pitchFamily="34" charset="0"/>
                <a:cs typeface="Arial" panose="020B0604020202020204" pitchFamily="34" charset="0"/>
              </a:rPr>
              <a:t>Need to foster genuinely </a:t>
            </a:r>
            <a:r>
              <a:rPr lang="en-GB" sz="1200" dirty="0" smtClean="0">
                <a:solidFill>
                  <a:srgbClr val="FF3300"/>
                </a:solidFill>
                <a:latin typeface="Arial" panose="020B0604020202020204" pitchFamily="34" charset="0"/>
                <a:cs typeface="Arial" panose="020B0604020202020204" pitchFamily="34" charset="0"/>
              </a:rPr>
              <a:t>inclusive pedagogies and curricula</a:t>
            </a:r>
            <a:r>
              <a:rPr lang="en-GB" sz="1200" dirty="0" smtClean="0">
                <a:latin typeface="Arial" panose="020B0604020202020204" pitchFamily="34" charset="0"/>
                <a:cs typeface="Arial" panose="020B0604020202020204" pitchFamily="34" charset="0"/>
              </a:rPr>
              <a:t>: academics can be resistant to adapting to meet diverse learner needs because of traditional/conservative outlooks on educational standards and practice or because of pressures of assessment regimes.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DB82A-FE19-4034-99BA-BA8548943B15}" type="slidenum">
              <a:rPr kumimoji="0" lang="en-GB" sz="1200" b="1"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1"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8908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lide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239" y="2701529"/>
            <a:ext cx="3393831" cy="341632"/>
          </a:xfrm>
        </p:spPr>
        <p:txBody>
          <a:bodyPr>
            <a:spAutoFit/>
          </a:bodyPr>
          <a:lstStyle>
            <a:lvl1pPr marL="0" indent="0" algn="l">
              <a:buNone/>
              <a:defRPr sz="18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z="1800" dirty="0" smtClean="0">
                <a:latin typeface="Arial" charset="0"/>
                <a:ea typeface="Arial" charset="0"/>
                <a:cs typeface="Arial" charset="0"/>
              </a:rPr>
              <a:t>Speaker here</a:t>
            </a:r>
            <a:endParaRPr lang="en-US" sz="1800" dirty="0">
              <a:latin typeface="Arial" charset="0"/>
              <a:ea typeface="Arial" charset="0"/>
              <a:cs typeface="Arial" charset="0"/>
            </a:endParaRPr>
          </a:p>
        </p:txBody>
      </p:sp>
      <p:sp>
        <p:nvSpPr>
          <p:cNvPr id="8" name="Text Placeholder 7"/>
          <p:cNvSpPr>
            <a:spLocks noGrp="1"/>
          </p:cNvSpPr>
          <p:nvPr>
            <p:ph type="body" sz="quarter" idx="10" hasCustomPrompt="1"/>
          </p:nvPr>
        </p:nvSpPr>
        <p:spPr>
          <a:xfrm>
            <a:off x="413147" y="2133555"/>
            <a:ext cx="3394472" cy="507831"/>
          </a:xfrm>
        </p:spPr>
        <p:txBody>
          <a:bodyPr>
            <a:spAutoFit/>
          </a:bodyPr>
          <a:lstStyle>
            <a:lvl1pPr marL="0" indent="0">
              <a:buNone/>
              <a:defRPr sz="3000" b="1" i="0">
                <a:solidFill>
                  <a:srgbClr val="00A1BE"/>
                </a:solidFill>
                <a:latin typeface="Arial" charset="0"/>
                <a:ea typeface="Arial" charset="0"/>
                <a:cs typeface="Arial" charset="0"/>
              </a:defRPr>
            </a:lvl1pPr>
          </a:lstStyle>
          <a:p>
            <a:pPr lvl="0"/>
            <a:r>
              <a:rPr lang="en-US" sz="3000" b="1" dirty="0" smtClean="0">
                <a:solidFill>
                  <a:srgbClr val="00A1BE"/>
                </a:solidFill>
                <a:latin typeface="Arial" charset="0"/>
                <a:ea typeface="Arial" charset="0"/>
                <a:cs typeface="Arial" charset="0"/>
              </a:rPr>
              <a:t>Title here</a:t>
            </a:r>
            <a:endParaRPr lang="en-US" dirty="0"/>
          </a:p>
        </p:txBody>
      </p:sp>
    </p:spTree>
    <p:extLst>
      <p:ext uri="{BB962C8B-B14F-4D97-AF65-F5344CB8AC3E}">
        <p14:creationId xmlns:p14="http://schemas.microsoft.com/office/powerpoint/2010/main" val="33468791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lide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22030" y="2710322"/>
            <a:ext cx="3393831" cy="341632"/>
          </a:xfrm>
        </p:spPr>
        <p:txBody>
          <a:bodyPr>
            <a:spAutoFit/>
          </a:bodyPr>
          <a:lstStyle>
            <a:lvl1pPr marL="0" indent="0" algn="l">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z="1800" dirty="0" smtClean="0">
                <a:latin typeface="Arial" charset="0"/>
                <a:ea typeface="Arial" charset="0"/>
                <a:cs typeface="Arial" charset="0"/>
              </a:rPr>
              <a:t>Speaker here</a:t>
            </a:r>
            <a:endParaRPr lang="en-US" sz="1800" dirty="0">
              <a:latin typeface="Arial" charset="0"/>
              <a:ea typeface="Arial" charset="0"/>
              <a:cs typeface="Arial" charset="0"/>
            </a:endParaRPr>
          </a:p>
        </p:txBody>
      </p:sp>
      <p:sp>
        <p:nvSpPr>
          <p:cNvPr id="9" name="Text Placeholder 8"/>
          <p:cNvSpPr>
            <a:spLocks noGrp="1"/>
          </p:cNvSpPr>
          <p:nvPr>
            <p:ph type="body" sz="quarter" idx="10" hasCustomPrompt="1"/>
          </p:nvPr>
        </p:nvSpPr>
        <p:spPr>
          <a:xfrm>
            <a:off x="421481" y="2131807"/>
            <a:ext cx="3394380" cy="507831"/>
          </a:xfrm>
        </p:spPr>
        <p:txBody>
          <a:bodyPr wrap="square">
            <a:spAutoFit/>
          </a:bodyPr>
          <a:lstStyle>
            <a:lvl1pPr marL="0" indent="0">
              <a:buNone/>
              <a:defRPr sz="3000" b="1" i="0">
                <a:latin typeface="Arial" charset="0"/>
                <a:ea typeface="Arial" charset="0"/>
                <a:cs typeface="Arial" charset="0"/>
              </a:defRPr>
            </a:lvl1pPr>
          </a:lstStyle>
          <a:p>
            <a:pPr lvl="0"/>
            <a:r>
              <a:rPr lang="en-GB" dirty="0" smtClean="0"/>
              <a:t>Title here</a:t>
            </a:r>
            <a:endParaRPr lang="en-US" dirty="0"/>
          </a:p>
        </p:txBody>
      </p:sp>
    </p:spTree>
    <p:extLst>
      <p:ext uri="{BB962C8B-B14F-4D97-AF65-F5344CB8AC3E}">
        <p14:creationId xmlns:p14="http://schemas.microsoft.com/office/powerpoint/2010/main" val="42183592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lide_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22030" y="2710322"/>
            <a:ext cx="3393831" cy="341632"/>
          </a:xfrm>
        </p:spPr>
        <p:txBody>
          <a:bodyPr>
            <a:spAutoFit/>
          </a:bodyPr>
          <a:lstStyle>
            <a:lvl1pPr marL="0" indent="0" algn="l">
              <a:buNone/>
              <a:defRPr sz="180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z="1800" dirty="0" smtClean="0">
                <a:latin typeface="Arial" charset="0"/>
                <a:ea typeface="Arial" charset="0"/>
                <a:cs typeface="Arial" charset="0"/>
              </a:rPr>
              <a:t>Speaker here</a:t>
            </a:r>
            <a:endParaRPr lang="en-US" sz="1800" dirty="0">
              <a:latin typeface="Arial" charset="0"/>
              <a:ea typeface="Arial" charset="0"/>
              <a:cs typeface="Arial" charset="0"/>
            </a:endParaRPr>
          </a:p>
        </p:txBody>
      </p:sp>
      <p:sp>
        <p:nvSpPr>
          <p:cNvPr id="5" name="Text Placeholder 8"/>
          <p:cNvSpPr>
            <a:spLocks noGrp="1"/>
          </p:cNvSpPr>
          <p:nvPr>
            <p:ph type="body" sz="quarter" idx="10" hasCustomPrompt="1"/>
          </p:nvPr>
        </p:nvSpPr>
        <p:spPr>
          <a:xfrm>
            <a:off x="421481" y="2131807"/>
            <a:ext cx="3394380" cy="507831"/>
          </a:xfrm>
        </p:spPr>
        <p:txBody>
          <a:bodyPr wrap="square">
            <a:spAutoFit/>
          </a:bodyPr>
          <a:lstStyle>
            <a:lvl1pPr marL="0" indent="0">
              <a:buNone/>
              <a:defRPr sz="3000" b="1" i="0">
                <a:latin typeface="Arial" charset="0"/>
                <a:ea typeface="Arial" charset="0"/>
                <a:cs typeface="Arial" charset="0"/>
              </a:defRPr>
            </a:lvl1pPr>
          </a:lstStyle>
          <a:p>
            <a:pPr lvl="0"/>
            <a:r>
              <a:rPr lang="en-GB" dirty="0" smtClean="0"/>
              <a:t>Title here</a:t>
            </a:r>
            <a:endParaRPr lang="en-US" dirty="0"/>
          </a:p>
        </p:txBody>
      </p:sp>
    </p:spTree>
    <p:extLst>
      <p:ext uri="{BB962C8B-B14F-4D97-AF65-F5344CB8AC3E}">
        <p14:creationId xmlns:p14="http://schemas.microsoft.com/office/powerpoint/2010/main" val="31553874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slide_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22030" y="2710322"/>
            <a:ext cx="3393831" cy="341632"/>
          </a:xfrm>
        </p:spPr>
        <p:txBody>
          <a:bodyPr>
            <a:spAutoFit/>
          </a:bodyPr>
          <a:lstStyle>
            <a:lvl1pPr marL="0" indent="0" algn="l">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z="1800" dirty="0" smtClean="0">
                <a:latin typeface="Arial" charset="0"/>
                <a:ea typeface="Arial" charset="0"/>
                <a:cs typeface="Arial" charset="0"/>
              </a:rPr>
              <a:t>Speaker here</a:t>
            </a:r>
            <a:endParaRPr lang="en-US" sz="1800" dirty="0">
              <a:latin typeface="Arial" charset="0"/>
              <a:ea typeface="Arial" charset="0"/>
              <a:cs typeface="Arial" charset="0"/>
            </a:endParaRPr>
          </a:p>
        </p:txBody>
      </p:sp>
      <p:sp>
        <p:nvSpPr>
          <p:cNvPr id="5" name="Text Placeholder 8"/>
          <p:cNvSpPr>
            <a:spLocks noGrp="1"/>
          </p:cNvSpPr>
          <p:nvPr>
            <p:ph type="body" sz="quarter" idx="10" hasCustomPrompt="1"/>
          </p:nvPr>
        </p:nvSpPr>
        <p:spPr>
          <a:xfrm>
            <a:off x="421481" y="2131807"/>
            <a:ext cx="3394380" cy="507831"/>
          </a:xfrm>
        </p:spPr>
        <p:txBody>
          <a:bodyPr wrap="square">
            <a:spAutoFit/>
          </a:bodyPr>
          <a:lstStyle>
            <a:lvl1pPr marL="0" indent="0">
              <a:buNone/>
              <a:defRPr sz="3000" b="1" i="0">
                <a:latin typeface="Arial" charset="0"/>
                <a:ea typeface="Arial" charset="0"/>
                <a:cs typeface="Arial" charset="0"/>
              </a:defRPr>
            </a:lvl1pPr>
          </a:lstStyle>
          <a:p>
            <a:pPr lvl="0"/>
            <a:r>
              <a:rPr lang="en-GB" dirty="0" smtClean="0"/>
              <a:t>Title here</a:t>
            </a:r>
            <a:endParaRPr lang="en-US" dirty="0"/>
          </a:p>
        </p:txBody>
      </p:sp>
    </p:spTree>
    <p:extLst>
      <p:ext uri="{BB962C8B-B14F-4D97-AF65-F5344CB8AC3E}">
        <p14:creationId xmlns:p14="http://schemas.microsoft.com/office/powerpoint/2010/main" val="242216248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slid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22030" y="2710322"/>
            <a:ext cx="3393831" cy="341632"/>
          </a:xfrm>
        </p:spPr>
        <p:txBody>
          <a:bodyPr>
            <a:spAutoFit/>
          </a:bodyPr>
          <a:lstStyle>
            <a:lvl1pPr marL="0" indent="0" algn="l">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z="1800" dirty="0" smtClean="0">
                <a:latin typeface="Arial" charset="0"/>
                <a:ea typeface="Arial" charset="0"/>
                <a:cs typeface="Arial" charset="0"/>
              </a:rPr>
              <a:t>Speaker here</a:t>
            </a:r>
            <a:endParaRPr lang="en-US" sz="1800" dirty="0">
              <a:latin typeface="Arial" charset="0"/>
              <a:ea typeface="Arial" charset="0"/>
              <a:cs typeface="Arial" charset="0"/>
            </a:endParaRPr>
          </a:p>
        </p:txBody>
      </p:sp>
      <p:sp>
        <p:nvSpPr>
          <p:cNvPr id="5" name="Text Placeholder 8"/>
          <p:cNvSpPr>
            <a:spLocks noGrp="1"/>
          </p:cNvSpPr>
          <p:nvPr>
            <p:ph type="body" sz="quarter" idx="10" hasCustomPrompt="1"/>
          </p:nvPr>
        </p:nvSpPr>
        <p:spPr>
          <a:xfrm>
            <a:off x="421481" y="2131807"/>
            <a:ext cx="3394380" cy="507831"/>
          </a:xfrm>
        </p:spPr>
        <p:txBody>
          <a:bodyPr wrap="square">
            <a:spAutoFit/>
          </a:bodyPr>
          <a:lstStyle>
            <a:lvl1pPr marL="0" indent="0">
              <a:buNone/>
              <a:defRPr sz="3000" b="1" i="0">
                <a:latin typeface="Arial" charset="0"/>
                <a:ea typeface="Arial" charset="0"/>
                <a:cs typeface="Arial" charset="0"/>
              </a:defRPr>
            </a:lvl1pPr>
          </a:lstStyle>
          <a:p>
            <a:pPr lvl="0"/>
            <a:r>
              <a:rPr lang="en-GB" dirty="0" smtClean="0"/>
              <a:t>Title here</a:t>
            </a:r>
            <a:endParaRPr lang="en-US" dirty="0"/>
          </a:p>
        </p:txBody>
      </p:sp>
    </p:spTree>
    <p:extLst>
      <p:ext uri="{BB962C8B-B14F-4D97-AF65-F5344CB8AC3E}">
        <p14:creationId xmlns:p14="http://schemas.microsoft.com/office/powerpoint/2010/main" val="69960235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_and_content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407" y="360982"/>
            <a:ext cx="4040066" cy="466281"/>
          </a:xfrm>
        </p:spPr>
        <p:txBody>
          <a:bodyPr>
            <a:spAutoFit/>
          </a:bodyPr>
          <a:lstStyle>
            <a:lvl1pPr>
              <a:defRPr sz="2700" b="1" i="0">
                <a:solidFill>
                  <a:srgbClr val="00A1BE"/>
                </a:solidFill>
                <a:latin typeface="Arial" charset="0"/>
                <a:ea typeface="Arial" charset="0"/>
                <a:cs typeface="Arial" charset="0"/>
              </a:defRPr>
            </a:lvl1pPr>
          </a:lstStyle>
          <a:p>
            <a:r>
              <a:rPr lang="en-GB" dirty="0" smtClean="0"/>
              <a:t>Heading here</a:t>
            </a:r>
            <a:endParaRPr lang="en-US" dirty="0"/>
          </a:p>
        </p:txBody>
      </p:sp>
      <p:sp>
        <p:nvSpPr>
          <p:cNvPr id="3" name="Content Placeholder 2"/>
          <p:cNvSpPr>
            <a:spLocks noGrp="1"/>
          </p:cNvSpPr>
          <p:nvPr>
            <p:ph idx="1" hasCustomPrompt="1"/>
          </p:nvPr>
        </p:nvSpPr>
        <p:spPr>
          <a:xfrm>
            <a:off x="448407" y="1079073"/>
            <a:ext cx="4040066" cy="320857"/>
          </a:xfrm>
        </p:spPr>
        <p:txBody>
          <a:bodyPr>
            <a:spAutoFit/>
          </a:bodyPr>
          <a:lstStyle>
            <a:lvl1pPr marL="0" indent="0">
              <a:buNone/>
              <a:defRPr sz="1650">
                <a:latin typeface="Arial" charset="0"/>
                <a:ea typeface="Arial" charset="0"/>
                <a:cs typeface="Arial" charset="0"/>
              </a:defRPr>
            </a:lvl1pPr>
          </a:lstStyle>
          <a:p>
            <a:pPr lvl="0"/>
            <a:r>
              <a:rPr lang="en-GB" dirty="0" smtClean="0"/>
              <a:t>Text here</a:t>
            </a:r>
          </a:p>
        </p:txBody>
      </p:sp>
      <p:sp>
        <p:nvSpPr>
          <p:cNvPr id="7" name="Content Placeholder 2"/>
          <p:cNvSpPr>
            <a:spLocks noGrp="1"/>
          </p:cNvSpPr>
          <p:nvPr>
            <p:ph idx="10" hasCustomPrompt="1"/>
          </p:nvPr>
        </p:nvSpPr>
        <p:spPr>
          <a:xfrm>
            <a:off x="4681904" y="1079073"/>
            <a:ext cx="4040066" cy="320857"/>
          </a:xfrm>
        </p:spPr>
        <p:txBody>
          <a:bodyPr>
            <a:sp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1650">
                <a:latin typeface="Arial" charset="0"/>
                <a:ea typeface="Arial" charset="0"/>
                <a:cs typeface="Arial" charset="0"/>
              </a:defRPr>
            </a:lvl1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GB" dirty="0" smtClean="0"/>
              <a:t>Text here</a:t>
            </a:r>
          </a:p>
        </p:txBody>
      </p:sp>
    </p:spTree>
    <p:extLst>
      <p:ext uri="{BB962C8B-B14F-4D97-AF65-F5344CB8AC3E}">
        <p14:creationId xmlns:p14="http://schemas.microsoft.com/office/powerpoint/2010/main" val="418896937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56B975B-96FE-4268-9BA1-F34AE66D428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308231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56B975B-96FE-4268-9BA1-F34AE66D428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397124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56B975B-96FE-4268-9BA1-F34AE66D428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1243958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56B975B-96FE-4268-9BA1-F34AE66D428B}"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273804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56B975B-96FE-4268-9BA1-F34AE66D428B}" type="datetimeFigureOut">
              <a:rPr lang="en-GB" smtClean="0"/>
              <a:t>13/08/2019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673753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56B975B-96FE-4268-9BA1-F34AE66D428B}" type="datetimeFigureOut">
              <a:rPr lang="en-GB" smtClean="0"/>
              <a:t>13/08/2019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2210485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6B975B-96FE-4268-9BA1-F34AE66D428B}" type="datetimeFigureOut">
              <a:rPr lang="en-GB" smtClean="0"/>
              <a:t>13/08/2019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1244298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56B975B-96FE-4268-9BA1-F34AE66D428B}"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1635425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56B975B-96FE-4268-9BA1-F34AE66D428B}"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1744453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56B975B-96FE-4268-9BA1-F34AE66D428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4126326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56B975B-96FE-4268-9BA1-F34AE66D428B}"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B2EEC5-3D82-42DD-9D12-DFAD0E6C7382}" type="slidenum">
              <a:rPr lang="en-GB" smtClean="0"/>
              <a:t>‹#›</a:t>
            </a:fld>
            <a:endParaRPr lang="en-GB"/>
          </a:p>
        </p:txBody>
      </p:sp>
    </p:spTree>
    <p:extLst>
      <p:ext uri="{BB962C8B-B14F-4D97-AF65-F5344CB8AC3E}">
        <p14:creationId xmlns:p14="http://schemas.microsoft.com/office/powerpoint/2010/main" val="469436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4" descr="10304 BBS-UOB-ppt backgroun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4"/>
          <p:cNvSpPr>
            <a:spLocks noGrp="1" noChangeArrowheads="1"/>
          </p:cNvSpPr>
          <p:nvPr>
            <p:ph type="subTitle" idx="1"/>
          </p:nvPr>
        </p:nvSpPr>
        <p:spPr>
          <a:xfrm>
            <a:off x="304801" y="4299942"/>
            <a:ext cx="8456613" cy="670918"/>
          </a:xfrm>
        </p:spPr>
        <p:txBody>
          <a:bodyPr/>
          <a:lstStyle>
            <a:lvl1pPr marL="0" indent="0">
              <a:buFont typeface="Wingdings" charset="0"/>
              <a:buNone/>
              <a:defRPr b="0" baseline="0"/>
            </a:lvl1pPr>
          </a:lstStyle>
          <a:p>
            <a:pPr lvl="0"/>
            <a:r>
              <a:rPr lang="en-US" noProof="0" smtClean="0"/>
              <a:t>Click to edit Master subtitle style</a:t>
            </a:r>
            <a:endParaRPr lang="en-GB" noProof="0" dirty="0" smtClean="0"/>
          </a:p>
        </p:txBody>
      </p:sp>
    </p:spTree>
    <p:extLst>
      <p:ext uri="{BB962C8B-B14F-4D97-AF65-F5344CB8AC3E}">
        <p14:creationId xmlns:p14="http://schemas.microsoft.com/office/powerpoint/2010/main" val="357417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1599642"/>
            <a:ext cx="7772400" cy="2742010"/>
          </a:xfrm>
        </p:spPr>
        <p:txBody>
          <a:bodyPr/>
          <a:lstStyle>
            <a:lvl1pPr>
              <a:defRPr b="0"/>
            </a:lvl1pPr>
            <a:lvl2pPr>
              <a:defRPr b="0"/>
            </a:lvl2pPr>
            <a:lvl3pPr>
              <a:defRPr b="0"/>
            </a:lvl3pPr>
            <a:lvl4pPr>
              <a:defRPr b="0"/>
            </a:lvl4pPr>
            <a:lvl5pP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3"/>
          <p:cNvSpPr>
            <a:spLocks noGrp="1"/>
          </p:cNvSpPr>
          <p:nvPr>
            <p:ph type="title"/>
          </p:nvPr>
        </p:nvSpPr>
        <p:spPr>
          <a:xfrm>
            <a:off x="2915816" y="357504"/>
            <a:ext cx="5900266" cy="85725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938008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82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269923"/>
            <a:ext cx="7406640" cy="1104138"/>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387548"/>
            <a:ext cx="7406640" cy="1314450"/>
          </a:xfrm>
        </p:spPr>
        <p:txBody>
          <a:bodyPr tIns="0"/>
          <a:lstStyle>
            <a:lvl1pPr marL="20574" indent="0" algn="l">
              <a:buNone/>
              <a:defRPr sz="1950">
                <a:solidFill>
                  <a:schemeClr val="tx2">
                    <a:shade val="30000"/>
                    <a:satMod val="150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a:t>Click to edit Master subtitle style</a:t>
            </a:r>
          </a:p>
        </p:txBody>
      </p:sp>
      <p:sp>
        <p:nvSpPr>
          <p:cNvPr id="7" name="Date Placeholder 6"/>
          <p:cNvSpPr>
            <a:spLocks noGrp="1"/>
          </p:cNvSpPr>
          <p:nvPr>
            <p:ph type="dt" sz="half" idx="10"/>
          </p:nvPr>
        </p:nvSpPr>
        <p:spPr>
          <a:xfrm>
            <a:off x="3581400" y="4729162"/>
            <a:ext cx="2133600" cy="357188"/>
          </a:xfrm>
          <a:prstGeom prst="rect">
            <a:avLst/>
          </a:prstGeom>
        </p:spPr>
        <p:txBody>
          <a:bodyPr/>
          <a:lstStyle/>
          <a:p>
            <a:endParaRPr lang="en-GB"/>
          </a:p>
        </p:txBody>
      </p:sp>
      <p:sp>
        <p:nvSpPr>
          <p:cNvPr id="20" name="Footer Placeholder 19"/>
          <p:cNvSpPr>
            <a:spLocks noGrp="1"/>
          </p:cNvSpPr>
          <p:nvPr>
            <p:ph type="ftr" sz="quarter" idx="11"/>
          </p:nvPr>
        </p:nvSpPr>
        <p:spPr>
          <a:xfrm>
            <a:off x="5715000" y="4729162"/>
            <a:ext cx="2895600" cy="357188"/>
          </a:xfrm>
          <a:prstGeom prst="rect">
            <a:avLst/>
          </a:prstGeom>
        </p:spPr>
        <p:txBody>
          <a:bodyPr/>
          <a:lstStyle/>
          <a:p>
            <a:endParaRPr lang="en-GB"/>
          </a:p>
        </p:txBody>
      </p:sp>
      <p:sp>
        <p:nvSpPr>
          <p:cNvPr id="8" name="Oval 7"/>
          <p:cNvSpPr/>
          <p:nvPr/>
        </p:nvSpPr>
        <p:spPr>
          <a:xfrm>
            <a:off x="921433" y="1060352"/>
            <a:ext cx="210312" cy="157734"/>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350"/>
          </a:p>
        </p:txBody>
      </p:sp>
      <p:sp>
        <p:nvSpPr>
          <p:cNvPr id="9" name="Oval 8"/>
          <p:cNvSpPr/>
          <p:nvPr/>
        </p:nvSpPr>
        <p:spPr>
          <a:xfrm>
            <a:off x="1157176" y="1008762"/>
            <a:ext cx="64008" cy="48006"/>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529220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05740"/>
            <a:ext cx="7498080" cy="857250"/>
          </a:xfrm>
        </p:spPr>
        <p:txBody>
          <a:bodyPr anchor="ctr"/>
          <a:lstStyle/>
          <a:p>
            <a:r>
              <a:rPr kumimoji="0" lang="en-US"/>
              <a:t>Click to edit Master title style</a:t>
            </a:r>
          </a:p>
        </p:txBody>
      </p:sp>
      <p:sp>
        <p:nvSpPr>
          <p:cNvPr id="3" name="Date Placeholder 2"/>
          <p:cNvSpPr>
            <a:spLocks noGrp="1"/>
          </p:cNvSpPr>
          <p:nvPr>
            <p:ph type="dt" sz="half" idx="10"/>
          </p:nvPr>
        </p:nvSpPr>
        <p:spPr>
          <a:xfrm>
            <a:off x="3581400" y="4729162"/>
            <a:ext cx="2133600" cy="357188"/>
          </a:xfrm>
          <a:prstGeom prst="rect">
            <a:avLst/>
          </a:prstGeom>
        </p:spPr>
        <p:txBody>
          <a:bodyPr/>
          <a:lstStyle/>
          <a:p>
            <a:endParaRPr lang="en-GB"/>
          </a:p>
        </p:txBody>
      </p:sp>
      <p:sp>
        <p:nvSpPr>
          <p:cNvPr id="4" name="Footer Placeholder 3"/>
          <p:cNvSpPr>
            <a:spLocks noGrp="1"/>
          </p:cNvSpPr>
          <p:nvPr>
            <p:ph type="ftr" sz="quarter" idx="11"/>
          </p:nvPr>
        </p:nvSpPr>
        <p:spPr>
          <a:xfrm>
            <a:off x="5715000" y="4729162"/>
            <a:ext cx="2895600" cy="357188"/>
          </a:xfrm>
          <a:prstGeom prst="rect">
            <a:avLst/>
          </a:prstGeom>
        </p:spPr>
        <p:txBody>
          <a:bodyPr/>
          <a:lstStyle/>
          <a:p>
            <a:endParaRPr lang="en-GB"/>
          </a:p>
        </p:txBody>
      </p:sp>
    </p:spTree>
    <p:extLst>
      <p:ext uri="{BB962C8B-B14F-4D97-AF65-F5344CB8AC3E}">
        <p14:creationId xmlns:p14="http://schemas.microsoft.com/office/powerpoint/2010/main" val="4228857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6B9D850-26BC-4E8C-8404-35ED8DD5FFFE}"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2215602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000">
                <a:latin typeface="Arial Black" panose="020B0A04020102020204" pitchFamily="34" charset="0"/>
              </a:defRPr>
            </a:lvl1pPr>
          </a:lstStyle>
          <a:p>
            <a:r>
              <a:rPr lang="en-US" dirty="0" smtClean="0"/>
              <a:t>Click to edit Master title style</a:t>
            </a:r>
            <a:endParaRPr lang="en-GB" dirty="0"/>
          </a:p>
        </p:txBody>
      </p:sp>
      <p:sp useBgFill="1">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06B9D850-26BC-4E8C-8404-35ED8DD5FFFE}"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1174141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9D850-26BC-4E8C-8404-35ED8DD5FFFE}"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104819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B9D850-26BC-4E8C-8404-35ED8DD5FFFE}"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731178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6B9D850-26BC-4E8C-8404-35ED8DD5FFFE}" type="datetimeFigureOut">
              <a:rPr lang="en-GB" smtClean="0"/>
              <a:t>13/08/2019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4090347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B9D850-26BC-4E8C-8404-35ED8DD5FFFE}" type="datetimeFigureOut">
              <a:rPr lang="en-GB" smtClean="0"/>
              <a:t>13/08/2019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3690634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9D850-26BC-4E8C-8404-35ED8DD5FFFE}" type="datetimeFigureOut">
              <a:rPr lang="en-GB" smtClean="0"/>
              <a:t>13/08/2019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1311610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9D850-26BC-4E8C-8404-35ED8DD5FFFE}"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3486781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9D850-26BC-4E8C-8404-35ED8DD5FFFE}" type="datetimeFigureOut">
              <a:rPr lang="en-GB" smtClean="0"/>
              <a:t>13/08/2019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337754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B9D850-26BC-4E8C-8404-35ED8DD5FFFE}"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3099179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B9D850-26BC-4E8C-8404-35ED8DD5FFFE}" type="datetimeFigureOut">
              <a:rPr lang="en-GB" smtClean="0"/>
              <a:t>13/08/2019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BFA3F-6188-4065-BB01-290CEF38E352}" type="slidenum">
              <a:rPr lang="en-GB" smtClean="0"/>
              <a:t>‹#›</a:t>
            </a:fld>
            <a:endParaRPr lang="en-GB"/>
          </a:p>
        </p:txBody>
      </p:sp>
    </p:spTree>
    <p:extLst>
      <p:ext uri="{BB962C8B-B14F-4D97-AF65-F5344CB8AC3E}">
        <p14:creationId xmlns:p14="http://schemas.microsoft.com/office/powerpoint/2010/main" val="16384953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5536" y="1113588"/>
            <a:ext cx="6120680" cy="1296144"/>
          </a:xfrm>
        </p:spPr>
        <p:txBody>
          <a:bodyPr anchor="b"/>
          <a:lstStyle>
            <a:lvl1pPr>
              <a:defRPr>
                <a:latin typeface="Georgia"/>
                <a:cs typeface="Georgia"/>
              </a:defRPr>
            </a:lvl1pPr>
          </a:lstStyle>
          <a:p>
            <a:r>
              <a:rPr lang="en-GB" smtClean="0"/>
              <a:t>Click to edit Master title style</a:t>
            </a:r>
            <a:endParaRPr lang="en-GB" dirty="0"/>
          </a:p>
        </p:txBody>
      </p:sp>
      <p:sp>
        <p:nvSpPr>
          <p:cNvPr id="8" name="Content Placeholder 7"/>
          <p:cNvSpPr>
            <a:spLocks noGrp="1"/>
          </p:cNvSpPr>
          <p:nvPr>
            <p:ph sz="quarter" idx="10"/>
          </p:nvPr>
        </p:nvSpPr>
        <p:spPr>
          <a:xfrm>
            <a:off x="394841" y="2463645"/>
            <a:ext cx="6121375" cy="864394"/>
          </a:xfrm>
        </p:spPr>
        <p:txBody>
          <a:bodyPr/>
          <a:lstStyle>
            <a:lvl1pPr marL="0" indent="0">
              <a:buNone/>
              <a:defRPr sz="1800" b="0"/>
            </a:lvl1pPr>
            <a:lvl2pPr marL="342900" indent="0">
              <a:buNone/>
              <a:defRPr b="0"/>
            </a:lvl2pPr>
            <a:lvl3pPr marL="685800" indent="0">
              <a:buNone/>
              <a:defRPr b="0"/>
            </a:lvl3pPr>
            <a:lvl4pPr marL="1028700" indent="0">
              <a:buNone/>
              <a:defRPr b="0"/>
            </a:lvl4pPr>
            <a:lvl5pPr marL="1371600" indent="0">
              <a:buNone/>
              <a:defRPr b="0"/>
            </a:lvl5pPr>
          </a:lstStyle>
          <a:p>
            <a:pPr lvl="0"/>
            <a:r>
              <a:rPr lang="en-GB" dirty="0" smtClean="0"/>
              <a:t>Click to edit Master text style</a:t>
            </a:r>
          </a:p>
        </p:txBody>
      </p:sp>
    </p:spTree>
    <p:extLst>
      <p:ext uri="{BB962C8B-B14F-4D97-AF65-F5344CB8AC3E}">
        <p14:creationId xmlns:p14="http://schemas.microsoft.com/office/powerpoint/2010/main" val="4193521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875" y="357504"/>
            <a:ext cx="7772400" cy="857250"/>
          </a:xfrm>
        </p:spPr>
        <p:txBody>
          <a:bodyPr/>
          <a:lstStyle>
            <a:lvl1pPr>
              <a:defRPr>
                <a:latin typeface="Georgia"/>
                <a:cs typeface="Georgia"/>
              </a:defRPr>
            </a:lvl1pPr>
          </a:lstStyle>
          <a:p>
            <a:r>
              <a:rPr lang="en-GB" smtClean="0"/>
              <a:t>Click to edit Master title style</a:t>
            </a:r>
            <a:endParaRPr lang="en-GB" dirty="0"/>
          </a:p>
        </p:txBody>
      </p:sp>
      <p:sp>
        <p:nvSpPr>
          <p:cNvPr id="3" name="Content Placeholder 2"/>
          <p:cNvSpPr>
            <a:spLocks noGrp="1"/>
          </p:cNvSpPr>
          <p:nvPr>
            <p:ph idx="1"/>
          </p:nvPr>
        </p:nvSpPr>
        <p:spPr>
          <a:xfrm>
            <a:off x="396875" y="1383618"/>
            <a:ext cx="7772400" cy="2970330"/>
          </a:xfrm>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62903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875" y="357504"/>
            <a:ext cx="7772400" cy="857250"/>
          </a:xfrm>
        </p:spPr>
        <p:txBody>
          <a:bodyPr/>
          <a:lstStyle>
            <a:lvl1pPr>
              <a:defRPr>
                <a:latin typeface="Georgia"/>
                <a:cs typeface="Georgia"/>
              </a:defRPr>
            </a:lvl1pPr>
          </a:lstStyle>
          <a:p>
            <a:r>
              <a:rPr lang="en-GB" smtClean="0"/>
              <a:t>Click to edit Master title style</a:t>
            </a:r>
            <a:endParaRPr lang="en-GB" dirty="0"/>
          </a:p>
        </p:txBody>
      </p:sp>
      <p:sp>
        <p:nvSpPr>
          <p:cNvPr id="3" name="Content Placeholder 2"/>
          <p:cNvSpPr>
            <a:spLocks noGrp="1"/>
          </p:cNvSpPr>
          <p:nvPr>
            <p:ph idx="1"/>
          </p:nvPr>
        </p:nvSpPr>
        <p:spPr>
          <a:xfrm>
            <a:off x="396875" y="1383618"/>
            <a:ext cx="7772400" cy="2916324"/>
          </a:xfrm>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261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2B83D17-931E-1A49-87D7-0C8A83510E87}" type="datetimeFigureOut">
              <a:rPr lang="en-GB" smtClean="0"/>
              <a:t>13/08/2019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2951CF6-E3B0-2142-8DF3-41551D76EF40}" type="slidenum">
              <a:rPr lang="en-GB" smtClean="0"/>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7.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2B83D17-931E-1A49-87D7-0C8A83510E87}" type="datetimeFigureOut">
              <a:rPr lang="en-GB" smtClean="0"/>
              <a:t>13/08/2019</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2951CF6-E3B0-2142-8DF3-41551D76EF40}" type="slidenum">
              <a:rPr lang="en-GB" smtClean="0"/>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9A3A877-266B-494E-B18C-5417A2C3E41D}" type="datetimeFigureOut">
              <a:rPr lang="en-US" smtClean="0"/>
              <a:t>8/13/2019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778987-4F90-E94F-ABE6-A473D0F85885}" type="slidenum">
              <a:rPr lang="en-US" smtClean="0"/>
              <a:t>‹#›</a:t>
            </a:fld>
            <a:endParaRPr lang="en-US"/>
          </a:p>
        </p:txBody>
      </p:sp>
    </p:spTree>
    <p:extLst>
      <p:ext uri="{BB962C8B-B14F-4D97-AF65-F5344CB8AC3E}">
        <p14:creationId xmlns:p14="http://schemas.microsoft.com/office/powerpoint/2010/main" val="953410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56B975B-96FE-4268-9BA1-F34AE66D428B}" type="datetimeFigureOut">
              <a:rPr lang="en-GB" smtClean="0"/>
              <a:t>13/08/2019</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6B2EEC5-3D82-42DD-9D12-DFAD0E6C7382}" type="slidenum">
              <a:rPr lang="en-GB" smtClean="0"/>
              <a:t>‹#›</a:t>
            </a:fld>
            <a:endParaRPr lang="en-GB"/>
          </a:p>
        </p:txBody>
      </p:sp>
    </p:spTree>
    <p:extLst>
      <p:ext uri="{BB962C8B-B14F-4D97-AF65-F5344CB8AC3E}">
        <p14:creationId xmlns:p14="http://schemas.microsoft.com/office/powerpoint/2010/main" val="40235440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755650" y="1164431"/>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a:p>
        </p:txBody>
      </p:sp>
      <p:sp>
        <p:nvSpPr>
          <p:cNvPr id="1027" name="Rectangle 3"/>
          <p:cNvSpPr>
            <a:spLocks noGrp="1" noChangeArrowheads="1"/>
          </p:cNvSpPr>
          <p:nvPr>
            <p:ph type="body" idx="1"/>
          </p:nvPr>
        </p:nvSpPr>
        <p:spPr bwMode="auto">
          <a:xfrm>
            <a:off x="755650" y="2193132"/>
            <a:ext cx="7772400" cy="274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1028" name="Picture 2" descr="10304 BBS-UOB-ppt background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351292"/>
      </p:ext>
    </p:extLst>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l" rtl="0" eaLnBrk="1" fontAlgn="base" hangingPunct="1">
        <a:spcBef>
          <a:spcPct val="0"/>
        </a:spcBef>
        <a:spcAft>
          <a:spcPct val="0"/>
        </a:spcAft>
        <a:defRPr sz="3000">
          <a:solidFill>
            <a:schemeClr val="bg1"/>
          </a:solidFill>
          <a:latin typeface="+mj-lt"/>
          <a:ea typeface="+mj-ea"/>
          <a:cs typeface="ＭＳ Ｐゴシック" charset="0"/>
        </a:defRPr>
      </a:lvl1pPr>
      <a:lvl2pPr algn="l" rtl="0" eaLnBrk="1" fontAlgn="base" hangingPunct="1">
        <a:spcBef>
          <a:spcPct val="0"/>
        </a:spcBef>
        <a:spcAft>
          <a:spcPct val="0"/>
        </a:spcAft>
        <a:defRPr sz="3000">
          <a:solidFill>
            <a:schemeClr val="bg1"/>
          </a:solidFill>
          <a:latin typeface="Times New Roman" charset="0"/>
          <a:ea typeface="ＭＳ Ｐゴシック" charset="0"/>
          <a:cs typeface="ＭＳ Ｐゴシック" charset="0"/>
        </a:defRPr>
      </a:lvl2pPr>
      <a:lvl3pPr algn="l" rtl="0" eaLnBrk="1" fontAlgn="base" hangingPunct="1">
        <a:spcBef>
          <a:spcPct val="0"/>
        </a:spcBef>
        <a:spcAft>
          <a:spcPct val="0"/>
        </a:spcAft>
        <a:defRPr sz="3000">
          <a:solidFill>
            <a:schemeClr val="bg1"/>
          </a:solidFill>
          <a:latin typeface="Times New Roman" charset="0"/>
          <a:ea typeface="ＭＳ Ｐゴシック" charset="0"/>
          <a:cs typeface="ＭＳ Ｐゴシック" charset="0"/>
        </a:defRPr>
      </a:lvl3pPr>
      <a:lvl4pPr algn="l" rtl="0" eaLnBrk="1" fontAlgn="base" hangingPunct="1">
        <a:spcBef>
          <a:spcPct val="0"/>
        </a:spcBef>
        <a:spcAft>
          <a:spcPct val="0"/>
        </a:spcAft>
        <a:defRPr sz="3000">
          <a:solidFill>
            <a:schemeClr val="bg1"/>
          </a:solidFill>
          <a:latin typeface="Times New Roman" charset="0"/>
          <a:ea typeface="ＭＳ Ｐゴシック" charset="0"/>
          <a:cs typeface="ＭＳ Ｐゴシック" charset="0"/>
        </a:defRPr>
      </a:lvl4pPr>
      <a:lvl5pPr algn="l" rtl="0" eaLnBrk="1" fontAlgn="base" hangingPunct="1">
        <a:spcBef>
          <a:spcPct val="0"/>
        </a:spcBef>
        <a:spcAft>
          <a:spcPct val="0"/>
        </a:spcAft>
        <a:defRPr sz="3000">
          <a:solidFill>
            <a:schemeClr val="bg1"/>
          </a:solidFill>
          <a:latin typeface="Times New Roman" charset="0"/>
          <a:ea typeface="ＭＳ Ｐゴシック" charset="0"/>
          <a:cs typeface="ＭＳ Ｐゴシック" charset="0"/>
        </a:defRPr>
      </a:lvl5pPr>
      <a:lvl6pPr marL="342900" algn="l" rtl="0" eaLnBrk="1" fontAlgn="base" hangingPunct="1">
        <a:spcBef>
          <a:spcPct val="0"/>
        </a:spcBef>
        <a:spcAft>
          <a:spcPct val="0"/>
        </a:spcAft>
        <a:defRPr sz="3000">
          <a:solidFill>
            <a:schemeClr val="tx2"/>
          </a:solidFill>
          <a:latin typeface="Times New Roman" charset="0"/>
          <a:ea typeface="ＭＳ Ｐゴシック" charset="0"/>
        </a:defRPr>
      </a:lvl6pPr>
      <a:lvl7pPr marL="685800" algn="l" rtl="0" eaLnBrk="1" fontAlgn="base" hangingPunct="1">
        <a:spcBef>
          <a:spcPct val="0"/>
        </a:spcBef>
        <a:spcAft>
          <a:spcPct val="0"/>
        </a:spcAft>
        <a:defRPr sz="3000">
          <a:solidFill>
            <a:schemeClr val="tx2"/>
          </a:solidFill>
          <a:latin typeface="Times New Roman" charset="0"/>
          <a:ea typeface="ＭＳ Ｐゴシック" charset="0"/>
        </a:defRPr>
      </a:lvl7pPr>
      <a:lvl8pPr marL="1028700" algn="l" rtl="0" eaLnBrk="1" fontAlgn="base" hangingPunct="1">
        <a:spcBef>
          <a:spcPct val="0"/>
        </a:spcBef>
        <a:spcAft>
          <a:spcPct val="0"/>
        </a:spcAft>
        <a:defRPr sz="3000">
          <a:solidFill>
            <a:schemeClr val="tx2"/>
          </a:solidFill>
          <a:latin typeface="Times New Roman" charset="0"/>
          <a:ea typeface="ＭＳ Ｐゴシック" charset="0"/>
        </a:defRPr>
      </a:lvl8pPr>
      <a:lvl9pPr marL="1371600" algn="l" rtl="0" eaLnBrk="1" fontAlgn="base" hangingPunct="1">
        <a:spcBef>
          <a:spcPct val="0"/>
        </a:spcBef>
        <a:spcAft>
          <a:spcPct val="0"/>
        </a:spcAft>
        <a:defRPr sz="3000">
          <a:solidFill>
            <a:schemeClr val="tx2"/>
          </a:solidFill>
          <a:latin typeface="Times New Roman" charset="0"/>
          <a:ea typeface="ＭＳ Ｐゴシック" charset="0"/>
        </a:defRPr>
      </a:lvl9pPr>
    </p:titleStyle>
    <p:bodyStyle>
      <a:lvl1pPr marL="257175" indent="-257175" algn="l" rtl="0" eaLnBrk="1" fontAlgn="base" hangingPunct="1">
        <a:spcBef>
          <a:spcPct val="20000"/>
        </a:spcBef>
        <a:spcAft>
          <a:spcPct val="0"/>
        </a:spcAft>
        <a:buClr>
          <a:schemeClr val="bg1"/>
        </a:buClr>
        <a:buSzPct val="80000"/>
        <a:buFont typeface="Wingdings" charset="0"/>
        <a:buChar char="o"/>
        <a:defRPr sz="2100" b="1">
          <a:solidFill>
            <a:schemeClr val="bg1"/>
          </a:solidFill>
          <a:latin typeface="+mn-lt"/>
          <a:ea typeface="+mn-ea"/>
          <a:cs typeface="ＭＳ Ｐゴシック" charset="0"/>
        </a:defRPr>
      </a:lvl1pPr>
      <a:lvl2pPr marL="557213" indent="-214313" algn="l" rtl="0" eaLnBrk="1" fontAlgn="base" hangingPunct="1">
        <a:spcBef>
          <a:spcPct val="20000"/>
        </a:spcBef>
        <a:spcAft>
          <a:spcPct val="0"/>
        </a:spcAft>
        <a:buClr>
          <a:schemeClr val="bg1"/>
        </a:buClr>
        <a:buChar char="–"/>
        <a:defRPr sz="2100" b="1">
          <a:solidFill>
            <a:schemeClr val="bg1"/>
          </a:solidFill>
          <a:latin typeface="+mn-lt"/>
          <a:ea typeface="+mn-ea"/>
        </a:defRPr>
      </a:lvl2pPr>
      <a:lvl3pPr marL="857250" indent="-171450" algn="l" rtl="0" eaLnBrk="1" fontAlgn="base" hangingPunct="1">
        <a:spcBef>
          <a:spcPct val="20000"/>
        </a:spcBef>
        <a:spcAft>
          <a:spcPct val="0"/>
        </a:spcAft>
        <a:buClr>
          <a:schemeClr val="bg1"/>
        </a:buClr>
        <a:buSzPct val="65000"/>
        <a:buFont typeface="Wingdings" charset="0"/>
        <a:buChar char="o"/>
        <a:defRPr sz="2100" b="1">
          <a:solidFill>
            <a:schemeClr val="bg1"/>
          </a:solidFill>
          <a:latin typeface="+mn-lt"/>
          <a:ea typeface="+mn-ea"/>
        </a:defRPr>
      </a:lvl3pPr>
      <a:lvl4pPr marL="1200150" indent="-171450" algn="l" rtl="0" eaLnBrk="1" fontAlgn="base" hangingPunct="1">
        <a:spcBef>
          <a:spcPct val="20000"/>
        </a:spcBef>
        <a:spcAft>
          <a:spcPct val="0"/>
        </a:spcAft>
        <a:buClr>
          <a:schemeClr val="bg1"/>
        </a:buClr>
        <a:buSzPct val="80000"/>
        <a:buChar char="–"/>
        <a:defRPr sz="2100" b="1">
          <a:solidFill>
            <a:schemeClr val="bg1"/>
          </a:solidFill>
          <a:latin typeface="+mn-lt"/>
          <a:ea typeface="+mn-ea"/>
        </a:defRPr>
      </a:lvl4pPr>
      <a:lvl5pPr marL="1543050" indent="-171450" algn="l" rtl="0" eaLnBrk="1" fontAlgn="base" hangingPunct="1">
        <a:spcBef>
          <a:spcPct val="20000"/>
        </a:spcBef>
        <a:spcAft>
          <a:spcPct val="0"/>
        </a:spcAft>
        <a:buClr>
          <a:schemeClr val="bg1"/>
        </a:buClr>
        <a:buSzPct val="90000"/>
        <a:buChar char="»"/>
        <a:defRPr sz="2100" b="1">
          <a:solidFill>
            <a:schemeClr val="bg1"/>
          </a:solidFill>
          <a:latin typeface="+mn-lt"/>
          <a:ea typeface="+mn-ea"/>
        </a:defRPr>
      </a:lvl5pPr>
      <a:lvl6pPr marL="1885950" indent="-171450" algn="l" rtl="0" eaLnBrk="1" fontAlgn="base" hangingPunct="1">
        <a:spcBef>
          <a:spcPct val="20000"/>
        </a:spcBef>
        <a:spcAft>
          <a:spcPct val="0"/>
        </a:spcAft>
        <a:buClr>
          <a:srgbClr val="CCFFFF"/>
        </a:buClr>
        <a:buSzPct val="90000"/>
        <a:buChar char="»"/>
        <a:defRPr sz="2100" b="1">
          <a:solidFill>
            <a:schemeClr val="tx1"/>
          </a:solidFill>
          <a:latin typeface="+mn-lt"/>
          <a:ea typeface="+mn-ea"/>
        </a:defRPr>
      </a:lvl6pPr>
      <a:lvl7pPr marL="2228850" indent="-171450" algn="l" rtl="0" eaLnBrk="1" fontAlgn="base" hangingPunct="1">
        <a:spcBef>
          <a:spcPct val="20000"/>
        </a:spcBef>
        <a:spcAft>
          <a:spcPct val="0"/>
        </a:spcAft>
        <a:buClr>
          <a:srgbClr val="CCFFFF"/>
        </a:buClr>
        <a:buSzPct val="90000"/>
        <a:buChar char="»"/>
        <a:defRPr sz="2100" b="1">
          <a:solidFill>
            <a:schemeClr val="tx1"/>
          </a:solidFill>
          <a:latin typeface="+mn-lt"/>
          <a:ea typeface="+mn-ea"/>
        </a:defRPr>
      </a:lvl7pPr>
      <a:lvl8pPr marL="2571750" indent="-171450" algn="l" rtl="0" eaLnBrk="1" fontAlgn="base" hangingPunct="1">
        <a:spcBef>
          <a:spcPct val="20000"/>
        </a:spcBef>
        <a:spcAft>
          <a:spcPct val="0"/>
        </a:spcAft>
        <a:buClr>
          <a:srgbClr val="CCFFFF"/>
        </a:buClr>
        <a:buSzPct val="90000"/>
        <a:buChar char="»"/>
        <a:defRPr sz="2100" b="1">
          <a:solidFill>
            <a:schemeClr val="tx1"/>
          </a:solidFill>
          <a:latin typeface="+mn-lt"/>
          <a:ea typeface="+mn-ea"/>
        </a:defRPr>
      </a:lvl8pPr>
      <a:lvl9pPr marL="2914650" indent="-171450" algn="l" rtl="0" eaLnBrk="1" fontAlgn="base" hangingPunct="1">
        <a:spcBef>
          <a:spcPct val="20000"/>
        </a:spcBef>
        <a:spcAft>
          <a:spcPct val="0"/>
        </a:spcAft>
        <a:buClr>
          <a:srgbClr val="CCFFFF"/>
        </a:buClr>
        <a:buSzPct val="90000"/>
        <a:buChar char="»"/>
        <a:defRPr sz="2100" b="1">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B9D850-26BC-4E8C-8404-35ED8DD5FFFE}" type="datetimeFigureOut">
              <a:rPr lang="en-GB" smtClean="0"/>
              <a:t>13/08/2019</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FBFA3F-6188-4065-BB01-290CEF38E352}" type="slidenum">
              <a:rPr lang="en-GB" smtClean="0"/>
              <a:t>‹#›</a:t>
            </a:fld>
            <a:endParaRPr lang="en-GB"/>
          </a:p>
        </p:txBody>
      </p:sp>
    </p:spTree>
    <p:extLst>
      <p:ext uri="{BB962C8B-B14F-4D97-AF65-F5344CB8AC3E}">
        <p14:creationId xmlns:p14="http://schemas.microsoft.com/office/powerpoint/2010/main" val="23798252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6875" y="789385"/>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396875" y="1818085"/>
            <a:ext cx="7772400" cy="274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extLst>
      <p:ext uri="{BB962C8B-B14F-4D97-AF65-F5344CB8AC3E}">
        <p14:creationId xmlns:p14="http://schemas.microsoft.com/office/powerpoint/2010/main" val="44186381"/>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rtl="0" eaLnBrk="0" fontAlgn="base" hangingPunct="0">
        <a:spcBef>
          <a:spcPct val="0"/>
        </a:spcBef>
        <a:spcAft>
          <a:spcPct val="0"/>
        </a:spcAft>
        <a:defRPr sz="3000">
          <a:solidFill>
            <a:srgbClr val="7F1745"/>
          </a:solidFill>
          <a:latin typeface="Georgia"/>
          <a:ea typeface="MS PGothic" pitchFamily="34" charset="-128"/>
          <a:cs typeface="Georgia"/>
        </a:defRPr>
      </a:lvl1pPr>
      <a:lvl2pPr algn="l" rtl="0" eaLnBrk="0" fontAlgn="base" hangingPunct="0">
        <a:spcBef>
          <a:spcPct val="0"/>
        </a:spcBef>
        <a:spcAft>
          <a:spcPct val="0"/>
        </a:spcAft>
        <a:defRPr sz="3000">
          <a:solidFill>
            <a:srgbClr val="7F1745"/>
          </a:solidFill>
          <a:latin typeface="Georgia" charset="0"/>
          <a:ea typeface="MS PGothic" pitchFamily="34" charset="-128"/>
          <a:cs typeface="Georgia" pitchFamily="18" charset="0"/>
        </a:defRPr>
      </a:lvl2pPr>
      <a:lvl3pPr algn="l" rtl="0" eaLnBrk="0" fontAlgn="base" hangingPunct="0">
        <a:spcBef>
          <a:spcPct val="0"/>
        </a:spcBef>
        <a:spcAft>
          <a:spcPct val="0"/>
        </a:spcAft>
        <a:defRPr sz="3000">
          <a:solidFill>
            <a:srgbClr val="7F1745"/>
          </a:solidFill>
          <a:latin typeface="Georgia" charset="0"/>
          <a:ea typeface="MS PGothic" pitchFamily="34" charset="-128"/>
          <a:cs typeface="Georgia" pitchFamily="18" charset="0"/>
        </a:defRPr>
      </a:lvl3pPr>
      <a:lvl4pPr algn="l" rtl="0" eaLnBrk="0" fontAlgn="base" hangingPunct="0">
        <a:spcBef>
          <a:spcPct val="0"/>
        </a:spcBef>
        <a:spcAft>
          <a:spcPct val="0"/>
        </a:spcAft>
        <a:defRPr sz="3000">
          <a:solidFill>
            <a:srgbClr val="7F1745"/>
          </a:solidFill>
          <a:latin typeface="Georgia" charset="0"/>
          <a:ea typeface="MS PGothic" pitchFamily="34" charset="-128"/>
          <a:cs typeface="Georgia" pitchFamily="18" charset="0"/>
        </a:defRPr>
      </a:lvl4pPr>
      <a:lvl5pPr algn="l" rtl="0" eaLnBrk="0" fontAlgn="base" hangingPunct="0">
        <a:spcBef>
          <a:spcPct val="0"/>
        </a:spcBef>
        <a:spcAft>
          <a:spcPct val="0"/>
        </a:spcAft>
        <a:defRPr sz="3000">
          <a:solidFill>
            <a:srgbClr val="7F1745"/>
          </a:solidFill>
          <a:latin typeface="Georgia" charset="0"/>
          <a:ea typeface="MS PGothic" pitchFamily="34" charset="-128"/>
          <a:cs typeface="Georgia" pitchFamily="18" charset="0"/>
        </a:defRPr>
      </a:lvl5pPr>
      <a:lvl6pPr marL="342900" algn="l" rtl="0" fontAlgn="base">
        <a:spcBef>
          <a:spcPct val="0"/>
        </a:spcBef>
        <a:spcAft>
          <a:spcPct val="0"/>
        </a:spcAft>
        <a:defRPr sz="3000">
          <a:solidFill>
            <a:schemeClr val="tx2"/>
          </a:solidFill>
          <a:latin typeface="Times New Roman" pitchFamily="18" charset="0"/>
        </a:defRPr>
      </a:lvl6pPr>
      <a:lvl7pPr marL="685800" algn="l" rtl="0" fontAlgn="base">
        <a:spcBef>
          <a:spcPct val="0"/>
        </a:spcBef>
        <a:spcAft>
          <a:spcPct val="0"/>
        </a:spcAft>
        <a:defRPr sz="3000">
          <a:solidFill>
            <a:schemeClr val="tx2"/>
          </a:solidFill>
          <a:latin typeface="Times New Roman" pitchFamily="18" charset="0"/>
        </a:defRPr>
      </a:lvl7pPr>
      <a:lvl8pPr marL="1028700" algn="l" rtl="0" fontAlgn="base">
        <a:spcBef>
          <a:spcPct val="0"/>
        </a:spcBef>
        <a:spcAft>
          <a:spcPct val="0"/>
        </a:spcAft>
        <a:defRPr sz="3000">
          <a:solidFill>
            <a:schemeClr val="tx2"/>
          </a:solidFill>
          <a:latin typeface="Times New Roman" pitchFamily="18" charset="0"/>
        </a:defRPr>
      </a:lvl8pPr>
      <a:lvl9pPr marL="1371600" algn="l" rtl="0" fontAlgn="base">
        <a:spcBef>
          <a:spcPct val="0"/>
        </a:spcBef>
        <a:spcAft>
          <a:spcPct val="0"/>
        </a:spcAft>
        <a:defRPr sz="30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lr>
          <a:srgbClr val="4C6B66"/>
        </a:buClr>
        <a:buSzPct val="80000"/>
        <a:buFont typeface="Wingdings" panose="05000000000000000000" pitchFamily="2" charset="2"/>
        <a:buChar char="o"/>
        <a:defRPr sz="2100">
          <a:solidFill>
            <a:schemeClr val="bg1"/>
          </a:solidFill>
          <a:latin typeface="+mn-lt"/>
          <a:ea typeface="MS PGothic" pitchFamily="34" charset="-128"/>
          <a:cs typeface="ＭＳ Ｐゴシック" charset="0"/>
        </a:defRPr>
      </a:lvl1pPr>
      <a:lvl2pPr marL="557213" indent="-214313" algn="l" rtl="0" eaLnBrk="0" fontAlgn="base" hangingPunct="0">
        <a:spcBef>
          <a:spcPct val="20000"/>
        </a:spcBef>
        <a:spcAft>
          <a:spcPct val="0"/>
        </a:spcAft>
        <a:buClr>
          <a:srgbClr val="4C6B66"/>
        </a:buClr>
        <a:buChar char="–"/>
        <a:defRPr sz="2100">
          <a:solidFill>
            <a:schemeClr val="bg1"/>
          </a:solidFill>
          <a:latin typeface="+mn-lt"/>
          <a:ea typeface="MS PGothic" pitchFamily="34" charset="-128"/>
        </a:defRPr>
      </a:lvl2pPr>
      <a:lvl3pPr marL="857250" indent="-171450" algn="l" rtl="0" eaLnBrk="0" fontAlgn="base" hangingPunct="0">
        <a:spcBef>
          <a:spcPct val="20000"/>
        </a:spcBef>
        <a:spcAft>
          <a:spcPct val="0"/>
        </a:spcAft>
        <a:buClr>
          <a:srgbClr val="4C6B66"/>
        </a:buClr>
        <a:buSzPct val="65000"/>
        <a:buFont typeface="Wingdings" panose="05000000000000000000" pitchFamily="2" charset="2"/>
        <a:buChar char="o"/>
        <a:defRPr sz="2100">
          <a:solidFill>
            <a:schemeClr val="bg1"/>
          </a:solidFill>
          <a:latin typeface="+mn-lt"/>
          <a:ea typeface="MS PGothic" pitchFamily="34" charset="-128"/>
        </a:defRPr>
      </a:lvl3pPr>
      <a:lvl4pPr marL="1200150" indent="-171450" algn="l" rtl="0" eaLnBrk="0" fontAlgn="base" hangingPunct="0">
        <a:spcBef>
          <a:spcPct val="20000"/>
        </a:spcBef>
        <a:spcAft>
          <a:spcPct val="0"/>
        </a:spcAft>
        <a:buClr>
          <a:srgbClr val="4C6B66"/>
        </a:buClr>
        <a:buSzPct val="80000"/>
        <a:buChar char="–"/>
        <a:defRPr sz="2100">
          <a:solidFill>
            <a:schemeClr val="bg1"/>
          </a:solidFill>
          <a:latin typeface="+mn-lt"/>
          <a:ea typeface="MS PGothic" pitchFamily="34" charset="-128"/>
        </a:defRPr>
      </a:lvl4pPr>
      <a:lvl5pPr marL="1543050" indent="-171450" algn="l" rtl="0" eaLnBrk="0" fontAlgn="base" hangingPunct="0">
        <a:spcBef>
          <a:spcPct val="20000"/>
        </a:spcBef>
        <a:spcAft>
          <a:spcPct val="0"/>
        </a:spcAft>
        <a:buClr>
          <a:srgbClr val="4C6B66"/>
        </a:buClr>
        <a:buSzPct val="90000"/>
        <a:buChar char="»"/>
        <a:defRPr sz="2100">
          <a:solidFill>
            <a:schemeClr val="bg1"/>
          </a:solidFill>
          <a:latin typeface="+mn-lt"/>
          <a:ea typeface="MS PGothic" pitchFamily="34" charset="-128"/>
        </a:defRPr>
      </a:lvl5pPr>
      <a:lvl6pPr marL="1885950" indent="-171450" algn="l" rtl="0" fontAlgn="base">
        <a:spcBef>
          <a:spcPct val="20000"/>
        </a:spcBef>
        <a:spcAft>
          <a:spcPct val="0"/>
        </a:spcAft>
        <a:buClr>
          <a:srgbClr val="CCFFFF"/>
        </a:buClr>
        <a:buSzPct val="90000"/>
        <a:buChar char="»"/>
        <a:defRPr sz="2100" b="1">
          <a:solidFill>
            <a:schemeClr val="tx1"/>
          </a:solidFill>
          <a:latin typeface="+mn-lt"/>
        </a:defRPr>
      </a:lvl6pPr>
      <a:lvl7pPr marL="2228850" indent="-171450" algn="l" rtl="0" fontAlgn="base">
        <a:spcBef>
          <a:spcPct val="20000"/>
        </a:spcBef>
        <a:spcAft>
          <a:spcPct val="0"/>
        </a:spcAft>
        <a:buClr>
          <a:srgbClr val="CCFFFF"/>
        </a:buClr>
        <a:buSzPct val="90000"/>
        <a:buChar char="»"/>
        <a:defRPr sz="2100" b="1">
          <a:solidFill>
            <a:schemeClr val="tx1"/>
          </a:solidFill>
          <a:latin typeface="+mn-lt"/>
        </a:defRPr>
      </a:lvl7pPr>
      <a:lvl8pPr marL="2571750" indent="-171450" algn="l" rtl="0" fontAlgn="base">
        <a:spcBef>
          <a:spcPct val="20000"/>
        </a:spcBef>
        <a:spcAft>
          <a:spcPct val="0"/>
        </a:spcAft>
        <a:buClr>
          <a:srgbClr val="CCFFFF"/>
        </a:buClr>
        <a:buSzPct val="90000"/>
        <a:buChar char="»"/>
        <a:defRPr sz="2100" b="1">
          <a:solidFill>
            <a:schemeClr val="tx1"/>
          </a:solidFill>
          <a:latin typeface="+mn-lt"/>
        </a:defRPr>
      </a:lvl8pPr>
      <a:lvl9pPr marL="2914650" indent="-171450" algn="l" rtl="0" fontAlgn="base">
        <a:spcBef>
          <a:spcPct val="20000"/>
        </a:spcBef>
        <a:spcAft>
          <a:spcPct val="0"/>
        </a:spcAft>
        <a:buClr>
          <a:srgbClr val="CCFFFF"/>
        </a:buClr>
        <a:buSzPct val="90000"/>
        <a:buChar char="»"/>
        <a:defRPr sz="21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cid:8338B5E3-7D8B-434C-8C6F-A691948316CB@bham.ac.uk" TargetMode="Externa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cid:724F2161-BC54-4B01-879F-1DD6EB6E3FEE@bham.ac.uk" TargetMode="External"/><Relationship Id="rId5" Type="http://schemas.openxmlformats.org/officeDocument/2006/relationships/image" Target="../media/image23.png"/><Relationship Id="rId4" Type="http://schemas.openxmlformats.org/officeDocument/2006/relationships/image" Target="cid:636043C8-6202-4307-804E-4E2D407E5190@bham.ac.u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cid:80425FDA-2F30-405C-8A34-F18ABD39CB7E@bham.ac.uk" TargetMode="External"/><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cid:5C3533B0-10E3-46F0-A3A8-AB953207F839@bham.ac.uk"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mailto:s.h.fenton@bham.ac.uk" TargetMode="External"/><Relationship Id="rId2" Type="http://schemas.openxmlformats.org/officeDocument/2006/relationships/hyperlink" Target="https://youtu.be/3p6ABYLQVoM" TargetMode="Externa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wmf"/><Relationship Id="rId4" Type="http://schemas.openxmlformats.org/officeDocument/2006/relationships/image" Target="../media/image15.wmf"/></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3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3" Type="http://schemas.openxmlformats.org/officeDocument/2006/relationships/hyperlink" Target="mailto:r.fleming@bham.ac.uk" TargetMode="External"/><Relationship Id="rId2" Type="http://schemas.openxmlformats.org/officeDocument/2006/relationships/hyperlink" Target="mailto:d.herbert@bham.ac.uk" TargetMode="External"/><Relationship Id="rId1" Type="http://schemas.openxmlformats.org/officeDocument/2006/relationships/slideLayout" Target="../slideLayouts/slideLayout33.xml"/><Relationship Id="rId4" Type="http://schemas.openxmlformats.org/officeDocument/2006/relationships/hyperlink" Target="mailto:h.e.mackenzie@lboro.ac.u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hyperlink" Target="http://www.degruyter.com/staticfiles/pdfs/mouton_journal_stylesheet.pdf" TargetMode="External"/><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hyperlink" Target="https://www.birmingham.ac.uk/university/hefi/staff-development/Open-Classroom-initiative.aspx" TargetMode="External"/><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8" Type="http://schemas.openxmlformats.org/officeDocument/2006/relationships/hyperlink" Target="https://www.ieaa.org.au/documents/item/128" TargetMode="External"/><Relationship Id="rId3" Type="http://schemas.openxmlformats.org/officeDocument/2006/relationships/hyperlink" Target="https://www.etprofessional.com/what-does-inclusion-mean-to-me" TargetMode="External"/><Relationship Id="rId7" Type="http://schemas.openxmlformats.org/officeDocument/2006/relationships/hyperlink" Target="https://tomprof.stanford.edu/posting/1684" TargetMode="External"/><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hyperlink" Target="https://www.tandfonline.com/doi/full/10.1080/0305764X.2010.526588?scroll=top&amp;needAccess=true" TargetMode="External"/><Relationship Id="rId5" Type="http://schemas.openxmlformats.org/officeDocument/2006/relationships/hyperlink" Target="https://equiip.eu/2017/08/18/new-videos-by-ubordeaux" TargetMode="External"/><Relationship Id="rId4" Type="http://schemas.openxmlformats.org/officeDocument/2006/relationships/hyperlink" Target="https://nadp-uk.org/resources/publications/published-journal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mailto:s.duggal@bham.ac.uk" TargetMode="External"/><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07" y="30801"/>
            <a:ext cx="7811674" cy="840230"/>
          </a:xfrm>
        </p:spPr>
        <p:txBody>
          <a:bodyPr/>
          <a:lstStyle/>
          <a:p>
            <a:r>
              <a:rPr lang="en-GB" dirty="0" smtClean="0"/>
              <a:t>Using </a:t>
            </a:r>
            <a:r>
              <a:rPr lang="en-GB" dirty="0" err="1" smtClean="0"/>
              <a:t>PebblePad</a:t>
            </a:r>
            <a:r>
              <a:rPr lang="en-GB" dirty="0" smtClean="0"/>
              <a:t> as a tool for portfolio-based assessment</a:t>
            </a:r>
            <a:endParaRPr lang="en-GB" dirty="0"/>
          </a:p>
        </p:txBody>
      </p:sp>
      <p:sp>
        <p:nvSpPr>
          <p:cNvPr id="3" name="Content Placeholder 2"/>
          <p:cNvSpPr>
            <a:spLocks noGrp="1"/>
          </p:cNvSpPr>
          <p:nvPr>
            <p:ph idx="1"/>
          </p:nvPr>
        </p:nvSpPr>
        <p:spPr>
          <a:xfrm rot="10800000" flipV="1">
            <a:off x="448405" y="1948284"/>
            <a:ext cx="831755" cy="279307"/>
          </a:xfrm>
        </p:spPr>
        <p:txBody>
          <a:bodyPr/>
          <a:lstStyle/>
          <a:p>
            <a:r>
              <a:rPr lang="en-GB" sz="1350" dirty="0"/>
              <a:t>Ribbons</a:t>
            </a:r>
          </a:p>
        </p:txBody>
      </p:sp>
      <p:pic>
        <p:nvPicPr>
          <p:cNvPr id="5" name="Picture 4"/>
          <p:cNvPicPr>
            <a:picLocks noChangeAspect="1"/>
          </p:cNvPicPr>
          <p:nvPr/>
        </p:nvPicPr>
        <p:blipFill rotWithShape="1">
          <a:blip r:embed="rId2"/>
          <a:srcRect l="-89" t="14141" r="1241" b="7401"/>
          <a:stretch/>
        </p:blipFill>
        <p:spPr>
          <a:xfrm>
            <a:off x="2073907" y="969928"/>
            <a:ext cx="6460493" cy="2884397"/>
          </a:xfrm>
          <a:prstGeom prst="rect">
            <a:avLst/>
          </a:prstGeom>
        </p:spPr>
      </p:pic>
      <p:sp>
        <p:nvSpPr>
          <p:cNvPr id="6" name="Content Placeholder 2"/>
          <p:cNvSpPr>
            <a:spLocks noGrp="1"/>
          </p:cNvSpPr>
          <p:nvPr>
            <p:ph idx="1"/>
          </p:nvPr>
        </p:nvSpPr>
        <p:spPr>
          <a:xfrm rot="10800000" flipV="1">
            <a:off x="7474046" y="1818455"/>
            <a:ext cx="1448974" cy="507831"/>
          </a:xfrm>
        </p:spPr>
        <p:txBody>
          <a:bodyPr/>
          <a:lstStyle/>
          <a:p>
            <a:r>
              <a:rPr lang="en-GB" sz="1500" dirty="0"/>
              <a:t>Reflective practice task</a:t>
            </a:r>
          </a:p>
        </p:txBody>
      </p:sp>
      <p:cxnSp>
        <p:nvCxnSpPr>
          <p:cNvPr id="8" name="Straight Arrow Connector 7"/>
          <p:cNvCxnSpPr/>
          <p:nvPr/>
        </p:nvCxnSpPr>
        <p:spPr>
          <a:xfrm flipV="1">
            <a:off x="1188720" y="1143000"/>
            <a:ext cx="1996440" cy="967740"/>
          </a:xfrm>
          <a:prstGeom prst="straightConnector1">
            <a:avLst/>
          </a:pr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p:cNvCxnSpPr/>
          <p:nvPr/>
        </p:nvCxnSpPr>
        <p:spPr>
          <a:xfrm flipH="1" flipV="1">
            <a:off x="7383780" y="1143000"/>
            <a:ext cx="335280" cy="686996"/>
          </a:xfrm>
          <a:prstGeom prst="straightConnector1">
            <a:avLst/>
          </a:prstGeom>
          <a:ln w="95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38292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07" y="257106"/>
            <a:ext cx="3437794" cy="674031"/>
          </a:xfrm>
        </p:spPr>
        <p:txBody>
          <a:bodyPr/>
          <a:lstStyle/>
          <a:p>
            <a:r>
              <a:rPr lang="en-GB" sz="2100" dirty="0"/>
              <a:t>Patchwork assessment model</a:t>
            </a:r>
          </a:p>
        </p:txBody>
      </p:sp>
      <p:sp>
        <p:nvSpPr>
          <p:cNvPr id="3" name="Content Placeholder 2"/>
          <p:cNvSpPr>
            <a:spLocks noGrp="1"/>
          </p:cNvSpPr>
          <p:nvPr>
            <p:ph idx="1"/>
          </p:nvPr>
        </p:nvSpPr>
        <p:spPr>
          <a:xfrm>
            <a:off x="448407" y="1089660"/>
            <a:ext cx="3437794" cy="3155479"/>
          </a:xfrm>
        </p:spPr>
        <p:txBody>
          <a:bodyPr/>
          <a:lstStyle/>
          <a:p>
            <a:r>
              <a:rPr lang="en-GB" sz="1050" dirty="0">
                <a:solidFill>
                  <a:srgbClr val="00A1BE"/>
                </a:solidFill>
              </a:rPr>
              <a:t>The case study will have five components that map onto the module outline:</a:t>
            </a:r>
          </a:p>
          <a:p>
            <a:pPr marL="214313" indent="-214313">
              <a:buFont typeface="Arial" panose="020B0604020202020204" pitchFamily="34" charset="0"/>
              <a:buChar char="•"/>
            </a:pPr>
            <a:r>
              <a:rPr lang="en-GB" sz="900" dirty="0">
                <a:solidFill>
                  <a:srgbClr val="00A1BE"/>
                </a:solidFill>
              </a:rPr>
              <a:t>Sociology Theory - </a:t>
            </a:r>
            <a:r>
              <a:rPr lang="en-GB" sz="900" b="1" dirty="0">
                <a:solidFill>
                  <a:srgbClr val="00A1BE"/>
                </a:solidFill>
              </a:rPr>
              <a:t>1000</a:t>
            </a:r>
            <a:r>
              <a:rPr lang="en-GB" sz="900" dirty="0">
                <a:solidFill>
                  <a:srgbClr val="00A1BE"/>
                </a:solidFill>
              </a:rPr>
              <a:t> words (with </a:t>
            </a:r>
            <a:r>
              <a:rPr lang="en-GB" sz="900" i="1" dirty="0">
                <a:solidFill>
                  <a:srgbClr val="00A1BE"/>
                </a:solidFill>
              </a:rPr>
              <a:t>formative feedback</a:t>
            </a:r>
            <a:r>
              <a:rPr lang="en-GB" sz="900" dirty="0">
                <a:solidFill>
                  <a:srgbClr val="00A1BE"/>
                </a:solidFill>
              </a:rPr>
              <a:t>)</a:t>
            </a:r>
          </a:p>
          <a:p>
            <a:pPr marL="214313" indent="-214313">
              <a:buFont typeface="Arial" panose="020B0604020202020204" pitchFamily="34" charset="0"/>
              <a:buChar char="•"/>
            </a:pPr>
            <a:r>
              <a:rPr lang="en-GB" sz="900" dirty="0">
                <a:solidFill>
                  <a:srgbClr val="00A1BE"/>
                </a:solidFill>
              </a:rPr>
              <a:t>Health Systems - </a:t>
            </a:r>
            <a:r>
              <a:rPr lang="en-GB" sz="900" b="1" dirty="0">
                <a:solidFill>
                  <a:srgbClr val="00A1BE"/>
                </a:solidFill>
              </a:rPr>
              <a:t>1000</a:t>
            </a:r>
            <a:r>
              <a:rPr lang="en-GB" sz="900" dirty="0">
                <a:solidFill>
                  <a:srgbClr val="00A1BE"/>
                </a:solidFill>
              </a:rPr>
              <a:t> words (with </a:t>
            </a:r>
            <a:r>
              <a:rPr lang="en-GB" sz="900" i="1" dirty="0">
                <a:solidFill>
                  <a:srgbClr val="00A1BE"/>
                </a:solidFill>
              </a:rPr>
              <a:t>formative feedback</a:t>
            </a:r>
            <a:r>
              <a:rPr lang="en-GB" sz="900" dirty="0">
                <a:solidFill>
                  <a:srgbClr val="00A1BE"/>
                </a:solidFill>
              </a:rPr>
              <a:t>)</a:t>
            </a:r>
          </a:p>
          <a:p>
            <a:pPr marL="214313" indent="-214313">
              <a:buFont typeface="Arial" panose="020B0604020202020204" pitchFamily="34" charset="0"/>
              <a:buChar char="•"/>
            </a:pPr>
            <a:r>
              <a:rPr lang="en-GB" sz="900" dirty="0">
                <a:solidFill>
                  <a:srgbClr val="00A1BE"/>
                </a:solidFill>
              </a:rPr>
              <a:t>Stakeholder Perspective - </a:t>
            </a:r>
            <a:r>
              <a:rPr lang="en-GB" sz="900" b="1" dirty="0">
                <a:solidFill>
                  <a:srgbClr val="00A1BE"/>
                </a:solidFill>
              </a:rPr>
              <a:t>1000</a:t>
            </a:r>
            <a:r>
              <a:rPr lang="en-GB" sz="900" dirty="0">
                <a:solidFill>
                  <a:srgbClr val="00A1BE"/>
                </a:solidFill>
              </a:rPr>
              <a:t> words (with </a:t>
            </a:r>
            <a:r>
              <a:rPr lang="en-GB" sz="900" i="1" dirty="0">
                <a:solidFill>
                  <a:srgbClr val="00A1BE"/>
                </a:solidFill>
              </a:rPr>
              <a:t>formative feedback</a:t>
            </a:r>
            <a:r>
              <a:rPr lang="en-GB" sz="900" dirty="0">
                <a:solidFill>
                  <a:srgbClr val="00A1BE"/>
                </a:solidFill>
              </a:rPr>
              <a:t>)</a:t>
            </a:r>
          </a:p>
          <a:p>
            <a:pPr marL="214313" indent="-214313">
              <a:buFont typeface="Arial" panose="020B0604020202020204" pitchFamily="34" charset="0"/>
              <a:buChar char="•"/>
            </a:pPr>
            <a:r>
              <a:rPr lang="en-GB" sz="900" dirty="0">
                <a:solidFill>
                  <a:srgbClr val="00A1BE"/>
                </a:solidFill>
              </a:rPr>
              <a:t>Individual Populations - </a:t>
            </a:r>
            <a:r>
              <a:rPr lang="en-GB" sz="900" b="1" dirty="0">
                <a:solidFill>
                  <a:srgbClr val="00A1BE"/>
                </a:solidFill>
              </a:rPr>
              <a:t>1000</a:t>
            </a:r>
            <a:r>
              <a:rPr lang="en-GB" sz="900" dirty="0">
                <a:solidFill>
                  <a:srgbClr val="00A1BE"/>
                </a:solidFill>
              </a:rPr>
              <a:t> words</a:t>
            </a:r>
          </a:p>
          <a:p>
            <a:pPr marL="214313" indent="-214313">
              <a:buFont typeface="Arial" panose="020B0604020202020204" pitchFamily="34" charset="0"/>
              <a:buChar char="•"/>
            </a:pPr>
            <a:r>
              <a:rPr lang="en-GB" sz="900" dirty="0">
                <a:solidFill>
                  <a:srgbClr val="00A1BE"/>
                </a:solidFill>
              </a:rPr>
              <a:t>Reflective Practice - </a:t>
            </a:r>
            <a:r>
              <a:rPr lang="en-GB" sz="900" b="1" dirty="0">
                <a:solidFill>
                  <a:srgbClr val="00A1BE"/>
                </a:solidFill>
              </a:rPr>
              <a:t>1000</a:t>
            </a:r>
            <a:r>
              <a:rPr lang="en-GB" sz="900" dirty="0">
                <a:solidFill>
                  <a:srgbClr val="00A1BE"/>
                </a:solidFill>
              </a:rPr>
              <a:t> word</a:t>
            </a:r>
          </a:p>
          <a:p>
            <a:r>
              <a:rPr lang="en-GB" sz="1050" dirty="0">
                <a:solidFill>
                  <a:srgbClr val="00A1BE"/>
                </a:solidFill>
              </a:rPr>
              <a:t>The first three components have the opportunity for formative assessment to be submitted.</a:t>
            </a:r>
          </a:p>
          <a:p>
            <a:r>
              <a:rPr lang="en-GB" sz="1050" dirty="0">
                <a:solidFill>
                  <a:srgbClr val="00A1BE"/>
                </a:solidFill>
              </a:rPr>
              <a:t>The approximate total word count for all components will be </a:t>
            </a:r>
            <a:r>
              <a:rPr lang="en-GB" sz="1050" b="1" dirty="0">
                <a:solidFill>
                  <a:srgbClr val="00A1BE"/>
                </a:solidFill>
              </a:rPr>
              <a:t>5000</a:t>
            </a:r>
            <a:r>
              <a:rPr lang="en-GB" sz="1050" dirty="0">
                <a:solidFill>
                  <a:srgbClr val="00A1BE"/>
                </a:solidFill>
              </a:rPr>
              <a:t> words.</a:t>
            </a:r>
          </a:p>
          <a:p>
            <a:r>
              <a:rPr lang="en-GB" sz="1050" dirty="0">
                <a:solidFill>
                  <a:srgbClr val="00A1BE"/>
                </a:solidFill>
              </a:rPr>
              <a:t>Your final submission will be processed through </a:t>
            </a:r>
            <a:r>
              <a:rPr lang="en-GB" sz="1050" dirty="0" err="1">
                <a:solidFill>
                  <a:srgbClr val="00A1BE"/>
                </a:solidFill>
              </a:rPr>
              <a:t>Turnitin</a:t>
            </a:r>
            <a:r>
              <a:rPr lang="en-GB" sz="1050" dirty="0">
                <a:solidFill>
                  <a:srgbClr val="00A1BE"/>
                </a:solidFill>
              </a:rPr>
              <a:t>.</a:t>
            </a:r>
          </a:p>
          <a:p>
            <a:endParaRPr lang="en-GB" dirty="0"/>
          </a:p>
        </p:txBody>
      </p:sp>
      <p:pic>
        <p:nvPicPr>
          <p:cNvPr id="5" name="Picture 4"/>
          <p:cNvPicPr>
            <a:picLocks noChangeAspect="1"/>
          </p:cNvPicPr>
          <p:nvPr/>
        </p:nvPicPr>
        <p:blipFill rotWithShape="1">
          <a:blip r:embed="rId2"/>
          <a:srcRect l="36559" t="14129" r="37882" b="5721"/>
          <a:stretch/>
        </p:blipFill>
        <p:spPr>
          <a:xfrm>
            <a:off x="4084320" y="372523"/>
            <a:ext cx="2152064" cy="3796187"/>
          </a:xfrm>
          <a:prstGeom prst="rect">
            <a:avLst/>
          </a:prstGeom>
        </p:spPr>
      </p:pic>
      <p:pic>
        <p:nvPicPr>
          <p:cNvPr id="6" name="Picture 5"/>
          <p:cNvPicPr>
            <a:picLocks noChangeAspect="1"/>
          </p:cNvPicPr>
          <p:nvPr/>
        </p:nvPicPr>
        <p:blipFill rotWithShape="1">
          <a:blip r:embed="rId3"/>
          <a:srcRect l="30387" t="14019" r="31725" b="6958"/>
          <a:stretch/>
        </p:blipFill>
        <p:spPr>
          <a:xfrm>
            <a:off x="6324601" y="372523"/>
            <a:ext cx="2345477" cy="2751677"/>
          </a:xfrm>
          <a:prstGeom prst="rect">
            <a:avLst/>
          </a:prstGeom>
        </p:spPr>
      </p:pic>
    </p:spTree>
    <p:extLst>
      <p:ext uri="{BB962C8B-B14F-4D97-AF65-F5344CB8AC3E}">
        <p14:creationId xmlns:p14="http://schemas.microsoft.com/office/powerpoint/2010/main" val="3095100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07" y="360982"/>
            <a:ext cx="4367434" cy="466281"/>
          </a:xfrm>
        </p:spPr>
        <p:txBody>
          <a:bodyPr/>
          <a:lstStyle/>
          <a:p>
            <a:r>
              <a:rPr lang="en-GB" dirty="0" smtClean="0"/>
              <a:t>Feedback from students</a:t>
            </a:r>
            <a:endParaRPr lang="en-GB" dirty="0"/>
          </a:p>
        </p:txBody>
      </p:sp>
      <p:sp>
        <p:nvSpPr>
          <p:cNvPr id="3" name="Content Placeholder 2"/>
          <p:cNvSpPr>
            <a:spLocks noGrp="1"/>
          </p:cNvSpPr>
          <p:nvPr>
            <p:ph idx="1"/>
          </p:nvPr>
        </p:nvSpPr>
        <p:spPr/>
        <p:txBody>
          <a:bodyPr/>
          <a:lstStyle/>
          <a:p>
            <a:r>
              <a:rPr lang="en-GB" dirty="0" smtClean="0">
                <a:solidFill>
                  <a:srgbClr val="00A1BE"/>
                </a:solidFill>
              </a:rPr>
              <a:t>Formal feedback</a:t>
            </a:r>
            <a:endParaRPr lang="en-GB" dirty="0">
              <a:solidFill>
                <a:srgbClr val="00A1BE"/>
              </a:solidFill>
            </a:endParaRPr>
          </a:p>
        </p:txBody>
      </p:sp>
      <p:sp>
        <p:nvSpPr>
          <p:cNvPr id="4" name="Content Placeholder 3"/>
          <p:cNvSpPr>
            <a:spLocks noGrp="1"/>
          </p:cNvSpPr>
          <p:nvPr>
            <p:ph idx="10"/>
          </p:nvPr>
        </p:nvSpPr>
        <p:spPr>
          <a:xfrm>
            <a:off x="6758940" y="1079073"/>
            <a:ext cx="1963030" cy="320857"/>
          </a:xfrm>
        </p:spPr>
        <p:txBody>
          <a:bodyPr/>
          <a:lstStyle/>
          <a:p>
            <a:r>
              <a:rPr lang="en-GB" dirty="0" smtClean="0">
                <a:solidFill>
                  <a:srgbClr val="00A1BE"/>
                </a:solidFill>
              </a:rPr>
              <a:t>Informal feedback</a:t>
            </a:r>
            <a:endParaRPr lang="en-GB" dirty="0">
              <a:solidFill>
                <a:srgbClr val="00A1BE"/>
              </a:solidFill>
            </a:endParaRPr>
          </a:p>
        </p:txBody>
      </p:sp>
      <p:pic>
        <p:nvPicPr>
          <p:cNvPr id="5" name="Picture 4"/>
          <p:cNvPicPr>
            <a:picLocks noChangeAspect="1"/>
          </p:cNvPicPr>
          <p:nvPr/>
        </p:nvPicPr>
        <p:blipFill rotWithShape="1">
          <a:blip r:embed="rId2"/>
          <a:srcRect l="5305" t="24543" r="22093" b="29736"/>
          <a:stretch/>
        </p:blipFill>
        <p:spPr>
          <a:xfrm>
            <a:off x="379826" y="1376847"/>
            <a:ext cx="6176304" cy="2187816"/>
          </a:xfrm>
          <a:prstGeom prst="rect">
            <a:avLst/>
          </a:prstGeom>
        </p:spPr>
      </p:pic>
      <p:sp>
        <p:nvSpPr>
          <p:cNvPr id="7" name="Rectangle 6"/>
          <p:cNvSpPr/>
          <p:nvPr/>
        </p:nvSpPr>
        <p:spPr>
          <a:xfrm>
            <a:off x="6758940" y="1478280"/>
            <a:ext cx="1828800" cy="1962076"/>
          </a:xfrm>
          <a:prstGeom prst="rect">
            <a:avLst/>
          </a:prstGeom>
        </p:spPr>
        <p:txBody>
          <a:bodyPr wrap="square">
            <a:spAutoFit/>
          </a:bodyPr>
          <a:lstStyle/>
          <a:p>
            <a:pPr defTabSz="685800"/>
            <a:r>
              <a:rPr lang="en-GB" sz="1350" i="1" dirty="0">
                <a:solidFill>
                  <a:prstClr val="black"/>
                </a:solidFill>
                <a:latin typeface="Times New Roman" panose="02020603050405020304" pitchFamily="18" charset="0"/>
                <a:cs typeface="Times New Roman" panose="02020603050405020304" pitchFamily="18" charset="0"/>
              </a:rPr>
              <a:t>The student feedback at regular intervals during the course helped indicate where things needed tweaking in relation to understanding how to complete the formative assignments etc.</a:t>
            </a:r>
          </a:p>
        </p:txBody>
      </p:sp>
    </p:spTree>
    <p:extLst>
      <p:ext uri="{BB962C8B-B14F-4D97-AF65-F5344CB8AC3E}">
        <p14:creationId xmlns:p14="http://schemas.microsoft.com/office/powerpoint/2010/main" val="590797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087" y="360982"/>
            <a:ext cx="8509369" cy="466281"/>
          </a:xfrm>
        </p:spPr>
        <p:txBody>
          <a:bodyPr/>
          <a:lstStyle/>
          <a:p>
            <a:r>
              <a:rPr lang="en-GB" dirty="0" smtClean="0"/>
              <a:t>Positive outcomes from the change in assessment</a:t>
            </a:r>
            <a:endParaRPr lang="en-GB" dirty="0"/>
          </a:p>
        </p:txBody>
      </p:sp>
      <p:sp>
        <p:nvSpPr>
          <p:cNvPr id="3" name="Content Placeholder 2"/>
          <p:cNvSpPr>
            <a:spLocks noGrp="1"/>
          </p:cNvSpPr>
          <p:nvPr>
            <p:ph idx="1"/>
          </p:nvPr>
        </p:nvSpPr>
        <p:spPr>
          <a:xfrm>
            <a:off x="389864" y="1090442"/>
            <a:ext cx="4098609" cy="320857"/>
          </a:xfrm>
        </p:spPr>
        <p:txBody>
          <a:bodyPr/>
          <a:lstStyle/>
          <a:p>
            <a:r>
              <a:rPr lang="en-GB" dirty="0" smtClean="0">
                <a:solidFill>
                  <a:srgbClr val="00A1BE"/>
                </a:solidFill>
              </a:rPr>
              <a:t>Majority of student feedback was positive</a:t>
            </a:r>
            <a:endParaRPr lang="en-GB" dirty="0">
              <a:solidFill>
                <a:srgbClr val="00A1BE"/>
              </a:solidFill>
            </a:endParaRPr>
          </a:p>
        </p:txBody>
      </p:sp>
      <p:sp>
        <p:nvSpPr>
          <p:cNvPr id="4" name="Content Placeholder 3"/>
          <p:cNvSpPr>
            <a:spLocks noGrp="1"/>
          </p:cNvSpPr>
          <p:nvPr>
            <p:ph idx="10"/>
          </p:nvPr>
        </p:nvSpPr>
        <p:spPr>
          <a:xfrm>
            <a:off x="5433060" y="1090442"/>
            <a:ext cx="3288910" cy="2703561"/>
          </a:xfrm>
        </p:spPr>
        <p:txBody>
          <a:bodyPr/>
          <a:lstStyle/>
          <a:p>
            <a:r>
              <a:rPr lang="en-GB" dirty="0" smtClean="0">
                <a:solidFill>
                  <a:srgbClr val="00A1BE"/>
                </a:solidFill>
              </a:rPr>
              <a:t>Other benefits/positive outcomes:</a:t>
            </a:r>
          </a:p>
          <a:p>
            <a:pPr algn="r"/>
            <a:endParaRPr lang="en-GB" sz="1350" i="1" dirty="0">
              <a:latin typeface="Times New Roman" panose="02020603050405020304" pitchFamily="18" charset="0"/>
              <a:cs typeface="Times New Roman" panose="02020603050405020304" pitchFamily="18" charset="0"/>
            </a:endParaRPr>
          </a:p>
          <a:p>
            <a:pPr algn="r"/>
            <a:r>
              <a:rPr lang="en-GB" sz="1350" i="1" dirty="0">
                <a:latin typeface="Times New Roman" panose="02020603050405020304" pitchFamily="18" charset="0"/>
                <a:cs typeface="Times New Roman" panose="02020603050405020304" pitchFamily="18" charset="0"/>
              </a:rPr>
              <a:t>The quality of the work produced was generally good and marks were broadly consistent with previous years</a:t>
            </a:r>
          </a:p>
          <a:p>
            <a:pPr algn="r"/>
            <a:endParaRPr lang="en-GB" sz="1350" i="1" dirty="0">
              <a:latin typeface="Times New Roman" panose="02020603050405020304" pitchFamily="18" charset="0"/>
              <a:cs typeface="Times New Roman" panose="02020603050405020304" pitchFamily="18" charset="0"/>
            </a:endParaRPr>
          </a:p>
          <a:p>
            <a:pPr algn="r"/>
            <a:r>
              <a:rPr lang="en-GB" sz="1350" i="1" dirty="0">
                <a:latin typeface="Times New Roman" panose="02020603050405020304" pitchFamily="18" charset="0"/>
                <a:cs typeface="Times New Roman" panose="02020603050405020304" pitchFamily="18" charset="0"/>
              </a:rPr>
              <a:t>The formative pieces gave me as a lecturer a real sense of where material was clearly understood and where things were unclear, and helped me engage with the students</a:t>
            </a:r>
          </a:p>
          <a:p>
            <a:endParaRPr lang="en-GB" sz="1350" i="1" dirty="0"/>
          </a:p>
        </p:txBody>
      </p:sp>
      <p:pic>
        <p:nvPicPr>
          <p:cNvPr id="5" name="02CF6E27-1555-4E94-8D6B-C9D214214BDD" descr="cid:636043C8-6202-4307-804E-4E2D407E5190@bham.ac.uk"/>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35087" y="2270169"/>
            <a:ext cx="4689083" cy="674056"/>
          </a:xfrm>
          <a:prstGeom prst="rect">
            <a:avLst/>
          </a:prstGeom>
          <a:noFill/>
          <a:extLst>
            <a:ext uri="{909E8E84-426E-40DD-AFC4-6F175D3DCCD1}">
              <a14:hiddenFill xmlns:a14="http://schemas.microsoft.com/office/drawing/2010/main">
                <a:solidFill>
                  <a:srgbClr val="FFFFFF"/>
                </a:solidFill>
              </a14:hiddenFill>
            </a:ext>
          </a:extLst>
        </p:spPr>
      </p:pic>
      <p:pic>
        <p:nvPicPr>
          <p:cNvPr id="6" name="AF790CBB-D76F-43D0-A620-8AA2B5DA2663" descr="cid:724F2161-BC54-4B01-879F-1DD6EB6E3FEE@bham.ac.uk"/>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89865" y="3305448"/>
            <a:ext cx="5043196" cy="660674"/>
          </a:xfrm>
          <a:prstGeom prst="rect">
            <a:avLst/>
          </a:prstGeom>
          <a:noFill/>
          <a:extLst>
            <a:ext uri="{909E8E84-426E-40DD-AFC4-6F175D3DCCD1}">
              <a14:hiddenFill xmlns:a14="http://schemas.microsoft.com/office/drawing/2010/main">
                <a:solidFill>
                  <a:srgbClr val="FFFFFF"/>
                </a:solidFill>
              </a14:hiddenFill>
            </a:ext>
          </a:extLst>
        </p:spPr>
      </p:pic>
      <p:pic>
        <p:nvPicPr>
          <p:cNvPr id="8" name="C77F219E-C88A-416D-8EE2-49BD61191149" descr="cid:8338B5E3-7D8B-434C-8C6F-A691948316CB@bham.ac.uk"/>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389865" y="1505562"/>
            <a:ext cx="4557883" cy="53175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2426110" y="2514600"/>
            <a:ext cx="1216742"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2193821" y="2690762"/>
            <a:ext cx="146746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035175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06" y="360982"/>
            <a:ext cx="8695594" cy="466281"/>
          </a:xfrm>
        </p:spPr>
        <p:txBody>
          <a:bodyPr/>
          <a:lstStyle/>
          <a:p>
            <a:r>
              <a:rPr lang="en-GB" dirty="0" smtClean="0"/>
              <a:t>Critiques of the change in approach to assessment</a:t>
            </a:r>
            <a:endParaRPr lang="en-GB" dirty="0"/>
          </a:p>
        </p:txBody>
      </p:sp>
      <p:sp>
        <p:nvSpPr>
          <p:cNvPr id="3" name="Content Placeholder 2"/>
          <p:cNvSpPr>
            <a:spLocks noGrp="1"/>
          </p:cNvSpPr>
          <p:nvPr>
            <p:ph idx="1"/>
          </p:nvPr>
        </p:nvSpPr>
        <p:spPr>
          <a:xfrm>
            <a:off x="448407" y="1079073"/>
            <a:ext cx="4040066" cy="880497"/>
          </a:xfrm>
        </p:spPr>
        <p:txBody>
          <a:bodyPr/>
          <a:lstStyle/>
          <a:p>
            <a:r>
              <a:rPr lang="en-GB" dirty="0" smtClean="0">
                <a:solidFill>
                  <a:srgbClr val="00A1BE"/>
                </a:solidFill>
              </a:rPr>
              <a:t>Student critique: adapting </a:t>
            </a:r>
            <a:r>
              <a:rPr lang="en-GB" dirty="0">
                <a:solidFill>
                  <a:srgbClr val="00A1BE"/>
                </a:solidFill>
              </a:rPr>
              <a:t>to new technologies or approaches to learning</a:t>
            </a:r>
          </a:p>
          <a:p>
            <a:endParaRPr lang="en-GB" dirty="0"/>
          </a:p>
        </p:txBody>
      </p:sp>
      <p:sp>
        <p:nvSpPr>
          <p:cNvPr id="4" name="Content Placeholder 3"/>
          <p:cNvSpPr>
            <a:spLocks noGrp="1"/>
          </p:cNvSpPr>
          <p:nvPr>
            <p:ph idx="10"/>
          </p:nvPr>
        </p:nvSpPr>
        <p:spPr>
          <a:xfrm>
            <a:off x="4681904" y="1079073"/>
            <a:ext cx="4040066" cy="1006429"/>
          </a:xfrm>
        </p:spPr>
        <p:txBody>
          <a:bodyPr/>
          <a:lstStyle/>
          <a:p>
            <a:r>
              <a:rPr lang="en-GB" dirty="0" smtClean="0">
                <a:solidFill>
                  <a:srgbClr val="00A1BE"/>
                </a:solidFill>
              </a:rPr>
              <a:t>Student critique: Independent critical enquiry through case versus traditional essay/exam based assessment techniques</a:t>
            </a:r>
            <a:endParaRPr lang="en-GB" dirty="0">
              <a:solidFill>
                <a:srgbClr val="00A1BE"/>
              </a:solidFill>
            </a:endParaRPr>
          </a:p>
        </p:txBody>
      </p:sp>
      <p:pic>
        <p:nvPicPr>
          <p:cNvPr id="1026" name="658112ED-22A2-4BF7-8E9C-F7E0A46CF3A6" descr="cid:80425FDA-2F30-405C-8A34-F18ABD39CB7E@bham.ac.uk"/>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8406" y="1655005"/>
            <a:ext cx="3690042" cy="707258"/>
          </a:xfrm>
          <a:prstGeom prst="rect">
            <a:avLst/>
          </a:prstGeom>
          <a:noFill/>
          <a:extLst>
            <a:ext uri="{909E8E84-426E-40DD-AFC4-6F175D3DCCD1}">
              <a14:hiddenFill xmlns:a14="http://schemas.microsoft.com/office/drawing/2010/main">
                <a:solidFill>
                  <a:srgbClr val="FFFFFF"/>
                </a:solidFill>
              </a14:hiddenFill>
            </a:ext>
          </a:extLst>
        </p:spPr>
      </p:pic>
      <p:pic>
        <p:nvPicPr>
          <p:cNvPr id="1025" name="96719EB1-9A38-4DA8-A6B5-DA69053DEC25" descr="cid:5C3533B0-10E3-46F0-A3A8-AB953207F839@bham.ac.uk"/>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681598" y="2062419"/>
            <a:ext cx="4040372" cy="1809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GB" sz="1350">
              <a:solidFill>
                <a:prstClr val="black"/>
              </a:solidFill>
              <a:latin typeface="Calibri" panose="020F0502020204030204"/>
            </a:endParaRPr>
          </a:p>
        </p:txBody>
      </p:sp>
      <p:sp>
        <p:nvSpPr>
          <p:cNvPr id="6" name="Rectangle 5"/>
          <p:cNvSpPr/>
          <p:nvPr/>
        </p:nvSpPr>
        <p:spPr>
          <a:xfrm>
            <a:off x="402245" y="3369856"/>
            <a:ext cx="3422555" cy="646331"/>
          </a:xfrm>
          <a:prstGeom prst="rect">
            <a:avLst/>
          </a:prstGeom>
        </p:spPr>
        <p:txBody>
          <a:bodyPr wrap="square">
            <a:spAutoFit/>
          </a:bodyPr>
          <a:lstStyle/>
          <a:p>
            <a:pPr defTabSz="685800"/>
            <a:r>
              <a:rPr lang="en-GB" sz="1200" i="1" dirty="0">
                <a:solidFill>
                  <a:prstClr val="black"/>
                </a:solidFill>
                <a:latin typeface="Times New Roman" panose="02020603050405020304" pitchFamily="18" charset="0"/>
                <a:cs typeface="Times New Roman" panose="02020603050405020304" pitchFamily="18" charset="0"/>
              </a:rPr>
              <a:t>This would not necessarily be suitable where you are the sole module lead responsible for marking with large cohorts – but it is not impossible!</a:t>
            </a:r>
          </a:p>
        </p:txBody>
      </p:sp>
      <p:sp>
        <p:nvSpPr>
          <p:cNvPr id="9" name="Content Placeholder 2"/>
          <p:cNvSpPr txBox="1">
            <a:spLocks/>
          </p:cNvSpPr>
          <p:nvPr/>
        </p:nvSpPr>
        <p:spPr>
          <a:xfrm>
            <a:off x="370110" y="2772036"/>
            <a:ext cx="3906923" cy="526298"/>
          </a:xfrm>
          <a:prstGeom prst="rect">
            <a:avLst/>
          </a:prstGeom>
        </p:spPr>
        <p:txBody>
          <a:bodyPr vert="horz" wrap="square" lIns="68580" tIns="34290" rIns="68580" bIns="34290" rtlCol="0">
            <a:spAutoFit/>
          </a:bodyPr>
          <a:lstStyle>
            <a:lvl1pPr marL="0" indent="0" algn="l" defTabSz="914400" rtl="0" eaLnBrk="1" latinLnBrk="0" hangingPunct="1">
              <a:lnSpc>
                <a:spcPct val="90000"/>
              </a:lnSpc>
              <a:spcBef>
                <a:spcPts val="1000"/>
              </a:spcBef>
              <a:buFont typeface="Arial"/>
              <a:buNone/>
              <a:defRPr sz="22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a:spcBef>
                <a:spcPts val="750"/>
              </a:spcBef>
            </a:pPr>
            <a:r>
              <a:rPr lang="en-GB" sz="1650" dirty="0">
                <a:solidFill>
                  <a:srgbClr val="00A1BE"/>
                </a:solidFill>
              </a:rPr>
              <a:t>Colleague critique: raised concerns about the intensive formative approach</a:t>
            </a:r>
            <a:endParaRPr lang="en-GB" sz="1650" dirty="0">
              <a:solidFill>
                <a:prstClr val="black"/>
              </a:solidFill>
            </a:endParaRPr>
          </a:p>
        </p:txBody>
      </p:sp>
    </p:spTree>
    <p:extLst>
      <p:ext uri="{BB962C8B-B14F-4D97-AF65-F5344CB8AC3E}">
        <p14:creationId xmlns:p14="http://schemas.microsoft.com/office/powerpoint/2010/main" val="176600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07" y="230968"/>
            <a:ext cx="7407814" cy="466281"/>
          </a:xfrm>
        </p:spPr>
        <p:txBody>
          <a:bodyPr/>
          <a:lstStyle/>
          <a:p>
            <a:r>
              <a:rPr lang="en-GB" dirty="0" smtClean="0"/>
              <a:t>Overall conclusion:</a:t>
            </a:r>
            <a:endParaRPr lang="en-GB" dirty="0"/>
          </a:p>
        </p:txBody>
      </p:sp>
      <p:sp>
        <p:nvSpPr>
          <p:cNvPr id="4" name="Content Placeholder 3"/>
          <p:cNvSpPr>
            <a:spLocks noGrp="1"/>
          </p:cNvSpPr>
          <p:nvPr>
            <p:ph idx="10"/>
          </p:nvPr>
        </p:nvSpPr>
        <p:spPr>
          <a:xfrm>
            <a:off x="4681904" y="1079074"/>
            <a:ext cx="4040066" cy="2559419"/>
          </a:xfrm>
        </p:spPr>
        <p:txBody>
          <a:bodyPr/>
          <a:lstStyle/>
          <a:p>
            <a:pPr algn="ctr"/>
            <a:r>
              <a:rPr lang="en-GB" dirty="0" smtClean="0">
                <a:solidFill>
                  <a:srgbClr val="00A1BE"/>
                </a:solidFill>
              </a:rPr>
              <a:t>Inclusive </a:t>
            </a:r>
            <a:r>
              <a:rPr lang="en-GB" dirty="0">
                <a:solidFill>
                  <a:srgbClr val="00A1BE"/>
                </a:solidFill>
              </a:rPr>
              <a:t>assessment is possible – we need to be designing assessments that offer </a:t>
            </a:r>
            <a:r>
              <a:rPr lang="en-GB" b="1" i="1" dirty="0">
                <a:solidFill>
                  <a:srgbClr val="00A1BE"/>
                </a:solidFill>
              </a:rPr>
              <a:t>all</a:t>
            </a:r>
            <a:r>
              <a:rPr lang="en-GB" dirty="0">
                <a:solidFill>
                  <a:srgbClr val="00A1BE"/>
                </a:solidFill>
              </a:rPr>
              <a:t> our students the opportunity to showcase their </a:t>
            </a:r>
            <a:r>
              <a:rPr lang="en-GB" dirty="0" smtClean="0">
                <a:solidFill>
                  <a:srgbClr val="00A1BE"/>
                </a:solidFill>
              </a:rPr>
              <a:t>skills and learning within our programmes</a:t>
            </a:r>
          </a:p>
          <a:p>
            <a:endParaRPr lang="en-GB" dirty="0" smtClean="0">
              <a:solidFill>
                <a:srgbClr val="00A1BE"/>
              </a:solidFill>
            </a:endParaRPr>
          </a:p>
          <a:p>
            <a:r>
              <a:rPr lang="en-GB" dirty="0" smtClean="0">
                <a:solidFill>
                  <a:srgbClr val="00A1BE"/>
                </a:solidFill>
              </a:rPr>
              <a:t>Find </a:t>
            </a:r>
            <a:r>
              <a:rPr lang="en-GB" dirty="0">
                <a:solidFill>
                  <a:srgbClr val="00A1BE"/>
                </a:solidFill>
              </a:rPr>
              <a:t>out </a:t>
            </a:r>
            <a:r>
              <a:rPr lang="en-GB" dirty="0" smtClean="0">
                <a:solidFill>
                  <a:srgbClr val="00A1BE"/>
                </a:solidFill>
              </a:rPr>
              <a:t>more:</a:t>
            </a:r>
          </a:p>
          <a:p>
            <a:pPr marL="257175" indent="-257175">
              <a:buFont typeface="Arial" panose="020B0604020202020204" pitchFamily="34" charset="0"/>
              <a:buChar char="•"/>
            </a:pPr>
            <a:r>
              <a:rPr lang="en-GB" dirty="0" smtClean="0">
                <a:hlinkClick r:id="rId2"/>
              </a:rPr>
              <a:t>https</a:t>
            </a:r>
            <a:r>
              <a:rPr lang="en-GB" dirty="0">
                <a:hlinkClick r:id="rId2"/>
              </a:rPr>
              <a:t>://youtu.be/3p6ABYLQVoM</a:t>
            </a:r>
            <a:r>
              <a:rPr lang="en-GB" dirty="0"/>
              <a:t> </a:t>
            </a:r>
            <a:endParaRPr lang="en-GB" dirty="0" smtClean="0"/>
          </a:p>
          <a:p>
            <a:pPr marL="257175" indent="-257175">
              <a:buFont typeface="Arial" panose="020B0604020202020204" pitchFamily="34" charset="0"/>
              <a:buChar char="•"/>
            </a:pPr>
            <a:r>
              <a:rPr lang="en-GB" dirty="0" smtClean="0">
                <a:hlinkClick r:id="rId3"/>
              </a:rPr>
              <a:t>s.h.fenton@bham.ac.uk</a:t>
            </a:r>
            <a:r>
              <a:rPr lang="en-GB" dirty="0" smtClean="0"/>
              <a:t> </a:t>
            </a:r>
            <a:endParaRPr lang="en-GB" dirty="0"/>
          </a:p>
        </p:txBody>
      </p:sp>
      <p:pic>
        <p:nvPicPr>
          <p:cNvPr id="5" name="Picture 4"/>
          <p:cNvPicPr>
            <a:picLocks noChangeAspect="1"/>
          </p:cNvPicPr>
          <p:nvPr/>
        </p:nvPicPr>
        <p:blipFill rotWithShape="1">
          <a:blip r:embed="rId4"/>
          <a:srcRect l="7046" t="24257" r="41361" b="23249"/>
          <a:stretch/>
        </p:blipFill>
        <p:spPr>
          <a:xfrm>
            <a:off x="448407" y="1029529"/>
            <a:ext cx="4011031" cy="2295544"/>
          </a:xfrm>
          <a:prstGeom prst="rect">
            <a:avLst/>
          </a:prstGeom>
        </p:spPr>
      </p:pic>
    </p:spTree>
    <p:extLst>
      <p:ext uri="{BB962C8B-B14F-4D97-AF65-F5344CB8AC3E}">
        <p14:creationId xmlns:p14="http://schemas.microsoft.com/office/powerpoint/2010/main" val="789092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a:xfrm>
            <a:off x="448407" y="1079073"/>
            <a:ext cx="7736948" cy="3137269"/>
          </a:xfrm>
        </p:spPr>
        <p:txBody>
          <a:bodyPr/>
          <a:lstStyle/>
          <a:p>
            <a:pPr marL="257175" indent="-257175">
              <a:buFont typeface="+mj-lt"/>
              <a:buAutoNum type="arabicPeriod"/>
            </a:pPr>
            <a:r>
              <a:rPr lang="en-GB" sz="1200" dirty="0"/>
              <a:t>Universities UK. </a:t>
            </a:r>
            <a:r>
              <a:rPr lang="en-GB" sz="1200" i="1" dirty="0"/>
              <a:t>Student mental wellbeing in 	higher education: good practice guide.</a:t>
            </a:r>
            <a:r>
              <a:rPr lang="en-GB" sz="1200" dirty="0"/>
              <a:t> 2015.</a:t>
            </a:r>
          </a:p>
          <a:p>
            <a:pPr marL="257175" indent="-257175">
              <a:buFont typeface="+mj-lt"/>
              <a:buAutoNum type="arabicPeriod"/>
            </a:pPr>
            <a:r>
              <a:rPr lang="en-GB" sz="1200" dirty="0"/>
              <a:t>Universities UK. </a:t>
            </a:r>
            <a:r>
              <a:rPr lang="en-GB" sz="1200" i="1" dirty="0"/>
              <a:t>#</a:t>
            </a:r>
            <a:r>
              <a:rPr lang="en-GB" sz="1200" i="1" dirty="0" err="1"/>
              <a:t>stepchange</a:t>
            </a:r>
            <a:r>
              <a:rPr lang="en-GB" sz="1200" dirty="0"/>
              <a:t>. Universities UK. 2017. URL: https://www.universitiesuk.ac.uk/stepchange (Accessed 4 February 2019).</a:t>
            </a:r>
          </a:p>
          <a:p>
            <a:pPr marL="257175" indent="-257175">
              <a:buFont typeface="+mj-lt"/>
              <a:buAutoNum type="arabicPeriod"/>
            </a:pPr>
            <a:r>
              <a:rPr lang="en-GB" sz="1200" dirty="0"/>
              <a:t>NUS Scotland. </a:t>
            </a:r>
            <a:r>
              <a:rPr lang="en-GB" sz="1200" i="1" dirty="0"/>
              <a:t>Silently Stressed: A survey into student wellbeing</a:t>
            </a:r>
            <a:r>
              <a:rPr lang="en-GB" sz="1200" dirty="0"/>
              <a:t>. 2010.</a:t>
            </a:r>
          </a:p>
          <a:p>
            <a:pPr marL="257175" indent="-257175">
              <a:buFont typeface="+mj-lt"/>
              <a:buAutoNum type="arabicPeriod"/>
            </a:pPr>
            <a:r>
              <a:rPr lang="en-GB" sz="1200" dirty="0" err="1"/>
              <a:t>Schön</a:t>
            </a:r>
            <a:r>
              <a:rPr lang="en-GB" sz="1200" dirty="0"/>
              <a:t> DA. </a:t>
            </a:r>
            <a:r>
              <a:rPr lang="en-GB" sz="1200" i="1" dirty="0"/>
              <a:t>The reflective practitioner: how professionals think in action</a:t>
            </a:r>
            <a:r>
              <a:rPr lang="en-GB" sz="1200" dirty="0"/>
              <a:t>. New York: Basic Books; 1983.</a:t>
            </a:r>
          </a:p>
          <a:p>
            <a:pPr marL="257175" indent="-257175">
              <a:buFont typeface="+mj-lt"/>
              <a:buAutoNum type="arabicPeriod"/>
            </a:pPr>
            <a:r>
              <a:rPr lang="en-GB" sz="1200" dirty="0" err="1"/>
              <a:t>Bogg</a:t>
            </a:r>
            <a:r>
              <a:rPr lang="en-GB" sz="1200" dirty="0"/>
              <a:t> D, Challis M. </a:t>
            </a:r>
            <a:r>
              <a:rPr lang="en-GB" sz="1200" i="1" dirty="0"/>
              <a:t>Evidencing CPD: a guide to building your social work portfolio</a:t>
            </a:r>
            <a:r>
              <a:rPr lang="en-GB" sz="1200" dirty="0"/>
              <a:t>. 2nd edition. Northwich: Critical Publishing; 2016.</a:t>
            </a:r>
          </a:p>
          <a:p>
            <a:pPr marL="257175" indent="-257175">
              <a:buFont typeface="+mj-lt"/>
              <a:buAutoNum type="arabicPeriod"/>
            </a:pPr>
            <a:r>
              <a:rPr lang="en-GB" sz="1200" dirty="0" err="1"/>
              <a:t>Howatson</a:t>
            </a:r>
            <a:r>
              <a:rPr lang="en-GB" sz="1200" dirty="0"/>
              <a:t>-Jones L. </a:t>
            </a:r>
            <a:r>
              <a:rPr lang="en-GB" sz="1200" i="1" dirty="0"/>
              <a:t>Reflective practice in nursing</a:t>
            </a:r>
            <a:r>
              <a:rPr lang="en-GB" sz="1200" dirty="0"/>
              <a:t>. 2016.</a:t>
            </a:r>
          </a:p>
          <a:p>
            <a:pPr marL="257175" indent="-257175">
              <a:buFont typeface="+mj-lt"/>
              <a:buAutoNum type="arabicPeriod"/>
            </a:pPr>
            <a:r>
              <a:rPr lang="en-GB" sz="1200" dirty="0" err="1"/>
              <a:t>Doel</a:t>
            </a:r>
            <a:r>
              <a:rPr lang="en-GB" sz="1200" dirty="0"/>
              <a:t> M. </a:t>
            </a:r>
            <a:r>
              <a:rPr lang="en-GB" sz="1200" i="1" dirty="0"/>
              <a:t>Teaching Social Work Practice: A Programme of Exercises and Activities Towards the Practice Teaching Award</a:t>
            </a:r>
            <a:r>
              <a:rPr lang="en-GB" sz="1200" dirty="0"/>
              <a:t>. 1st ed. Routledge; 2017.</a:t>
            </a:r>
          </a:p>
          <a:p>
            <a:pPr marL="257175" indent="-257175">
              <a:buFont typeface="+mj-lt"/>
              <a:buAutoNum type="arabicPeriod"/>
            </a:pPr>
            <a:r>
              <a:rPr lang="en-GB" sz="1200" dirty="0" err="1"/>
              <a:t>Utanto</a:t>
            </a:r>
            <a:r>
              <a:rPr lang="en-GB" sz="1200" dirty="0"/>
              <a:t> Y, </a:t>
            </a:r>
            <a:r>
              <a:rPr lang="en-GB" sz="1200" dirty="0" err="1"/>
              <a:t>Widhanarto</a:t>
            </a:r>
            <a:r>
              <a:rPr lang="en-GB" sz="1200" dirty="0"/>
              <a:t> GP, </a:t>
            </a:r>
            <a:r>
              <a:rPr lang="en-GB" sz="1200" dirty="0" err="1"/>
              <a:t>Maretta</a:t>
            </a:r>
            <a:r>
              <a:rPr lang="en-GB" sz="1200" dirty="0"/>
              <a:t> YA. A Web-Based Portfolio Model as the Students’ Final Assignment: Dealing with the Development of Higher Education Trend. Presented at the ENGINEERING INTERNATIONAL CONFERENCE (EIC) 2016: Proceedings of the 5th International Conference on Education, Concept, and Application of Green Technology, Semarang, Indonesia</a:t>
            </a:r>
          </a:p>
        </p:txBody>
      </p:sp>
    </p:spTree>
    <p:extLst>
      <p:ext uri="{BB962C8B-B14F-4D97-AF65-F5344CB8AC3E}">
        <p14:creationId xmlns:p14="http://schemas.microsoft.com/office/powerpoint/2010/main" val="905229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6918" y="3999769"/>
            <a:ext cx="6423445" cy="750499"/>
          </a:xfrm>
        </p:spPr>
        <p:txBody>
          <a:bodyPr>
            <a:normAutofit/>
          </a:bodyPr>
          <a:lstStyle/>
          <a:p>
            <a:pPr algn="l"/>
            <a:r>
              <a:rPr lang="en-GB" sz="2400" b="1" dirty="0"/>
              <a:t>Informing inclusive curriculum development through co-creation</a:t>
            </a:r>
            <a:endParaRPr lang="en-GB"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71" t="31857" r="-71" b="8999"/>
          <a:stretch/>
        </p:blipFill>
        <p:spPr>
          <a:xfrm>
            <a:off x="0" y="-1"/>
            <a:ext cx="9144000" cy="3603685"/>
          </a:xfrm>
          <a:prstGeom prst="rect">
            <a:avLst/>
          </a:prstGeom>
        </p:spPr>
      </p:pic>
      <p:cxnSp>
        <p:nvCxnSpPr>
          <p:cNvPr id="7" name="Straight Connector 6"/>
          <p:cNvCxnSpPr/>
          <p:nvPr/>
        </p:nvCxnSpPr>
        <p:spPr>
          <a:xfrm>
            <a:off x="6942107" y="3999769"/>
            <a:ext cx="0" cy="750499"/>
          </a:xfrm>
          <a:prstGeom prst="line">
            <a:avLst/>
          </a:prstGeom>
          <a:ln w="12700">
            <a:solidFill>
              <a:srgbClr val="00A9BE"/>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03853" y="4236518"/>
            <a:ext cx="1206292" cy="300082"/>
          </a:xfrm>
          <a:prstGeom prst="rect">
            <a:avLst/>
          </a:prstGeom>
          <a:noFill/>
        </p:spPr>
        <p:txBody>
          <a:bodyPr wrap="none" rtlCol="0">
            <a:spAutoFit/>
          </a:bodyPr>
          <a:lstStyle/>
          <a:p>
            <a:pPr defTabSz="685800"/>
            <a:r>
              <a:rPr lang="en-GB" sz="1350" dirty="0">
                <a:solidFill>
                  <a:prstClr val="black"/>
                </a:solidFill>
                <a:latin typeface="Calibri" panose="020F0502020204030204"/>
              </a:rPr>
              <a:t>Dr Lucy Ansley</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94" y="166864"/>
            <a:ext cx="2681905" cy="1152381"/>
          </a:xfrm>
          <a:prstGeom prst="rect">
            <a:avLst/>
          </a:prstGeom>
        </p:spPr>
      </p:pic>
    </p:spTree>
    <p:extLst>
      <p:ext uri="{BB962C8B-B14F-4D97-AF65-F5344CB8AC3E}">
        <p14:creationId xmlns:p14="http://schemas.microsoft.com/office/powerpoint/2010/main" val="1269456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The Attainment </a:t>
            </a:r>
            <a:r>
              <a:rPr lang="en-GB" b="1" dirty="0"/>
              <a:t>G</a:t>
            </a:r>
            <a:r>
              <a:rPr lang="en-GB" b="1" dirty="0" smtClean="0"/>
              <a:t>ap</a:t>
            </a:r>
            <a:endParaRPr lang="en-GB" b="1" dirty="0"/>
          </a:p>
        </p:txBody>
      </p:sp>
      <p:sp>
        <p:nvSpPr>
          <p:cNvPr id="3" name="Content Placeholder 2"/>
          <p:cNvSpPr>
            <a:spLocks noGrp="1"/>
          </p:cNvSpPr>
          <p:nvPr>
            <p:ph idx="1"/>
          </p:nvPr>
        </p:nvSpPr>
        <p:spPr/>
        <p:txBody>
          <a:bodyPr>
            <a:normAutofit lnSpcReduction="10000"/>
          </a:bodyPr>
          <a:lstStyle/>
          <a:p>
            <a:pPr>
              <a:lnSpc>
                <a:spcPct val="150000"/>
              </a:lnSpc>
              <a:buBlip>
                <a:blip r:embed="rId2"/>
              </a:buBlip>
            </a:pPr>
            <a:r>
              <a:rPr lang="en-GB" dirty="0" smtClean="0"/>
              <a:t>Better expressed as differential degree awarding (Singh 2019)</a:t>
            </a:r>
          </a:p>
          <a:p>
            <a:pPr>
              <a:lnSpc>
                <a:spcPct val="150000"/>
              </a:lnSpc>
              <a:buBlip>
                <a:blip r:embed="rId2"/>
              </a:buBlip>
            </a:pPr>
            <a:r>
              <a:rPr lang="en-GB" dirty="0" smtClean="0"/>
              <a:t>13% difference, nationally, in likelihood of white students and students of colour getting a good honours degree (UUK &amp; NUS 2019)</a:t>
            </a:r>
          </a:p>
          <a:p>
            <a:pPr>
              <a:lnSpc>
                <a:spcPct val="150000"/>
              </a:lnSpc>
              <a:buBlip>
                <a:blip r:embed="rId2"/>
              </a:buBlip>
            </a:pPr>
            <a:r>
              <a:rPr lang="en-GB" dirty="0" smtClean="0"/>
              <a:t>8.9% difference at DMU</a:t>
            </a:r>
          </a:p>
          <a:p>
            <a:pPr>
              <a:lnSpc>
                <a:spcPct val="150000"/>
              </a:lnSpc>
              <a:buBlip>
                <a:blip r:embed="rId2"/>
              </a:buBlip>
            </a:pPr>
            <a:r>
              <a:rPr lang="en-GB" dirty="0" smtClean="0"/>
              <a:t>Students of colour make up approximately 56% of student body at DMU</a:t>
            </a:r>
          </a:p>
        </p:txBody>
      </p:sp>
      <p:cxnSp>
        <p:nvCxnSpPr>
          <p:cNvPr id="4" name="Straight Connector 3"/>
          <p:cNvCxnSpPr/>
          <p:nvPr/>
        </p:nvCxnSpPr>
        <p:spPr>
          <a:xfrm>
            <a:off x="628650" y="389615"/>
            <a:ext cx="0" cy="750499"/>
          </a:xfrm>
          <a:prstGeom prst="line">
            <a:avLst/>
          </a:prstGeom>
          <a:ln w="12700">
            <a:solidFill>
              <a:srgbClr val="00A9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746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DMU Freedom to Achieve</a:t>
            </a:r>
            <a:endParaRPr lang="en-GB" b="1" dirty="0"/>
          </a:p>
        </p:txBody>
      </p:sp>
      <p:sp>
        <p:nvSpPr>
          <p:cNvPr id="3" name="Content Placeholder 2"/>
          <p:cNvSpPr>
            <a:spLocks noGrp="1"/>
          </p:cNvSpPr>
          <p:nvPr>
            <p:ph idx="1"/>
          </p:nvPr>
        </p:nvSpPr>
        <p:spPr/>
        <p:txBody>
          <a:bodyPr/>
          <a:lstStyle/>
          <a:p>
            <a:pPr>
              <a:lnSpc>
                <a:spcPct val="150000"/>
              </a:lnSpc>
              <a:buBlip>
                <a:blip r:embed="rId3"/>
              </a:buBlip>
            </a:pPr>
            <a:r>
              <a:rPr lang="en-GB" dirty="0" smtClean="0"/>
              <a:t>Institutional response</a:t>
            </a:r>
          </a:p>
          <a:p>
            <a:pPr>
              <a:lnSpc>
                <a:spcPct val="150000"/>
              </a:lnSpc>
              <a:buBlip>
                <a:blip r:embed="rId3"/>
              </a:buBlip>
            </a:pPr>
            <a:r>
              <a:rPr lang="en-GB" dirty="0" smtClean="0"/>
              <a:t>Partnering with other institutions through </a:t>
            </a:r>
            <a:r>
              <a:rPr lang="en-GB" dirty="0" err="1" smtClean="0"/>
              <a:t>OfS</a:t>
            </a:r>
            <a:r>
              <a:rPr lang="en-GB" dirty="0" smtClean="0"/>
              <a:t> funding, led by Kingston University</a:t>
            </a:r>
          </a:p>
          <a:p>
            <a:pPr>
              <a:lnSpc>
                <a:spcPct val="150000"/>
              </a:lnSpc>
              <a:buBlip>
                <a:blip r:embed="rId3"/>
              </a:buBlip>
            </a:pPr>
            <a:r>
              <a:rPr lang="en-GB" dirty="0" smtClean="0"/>
              <a:t>Working with 40 pilot programmes across our 4 faculties</a:t>
            </a:r>
          </a:p>
          <a:p>
            <a:pPr>
              <a:lnSpc>
                <a:spcPct val="150000"/>
              </a:lnSpc>
              <a:buBlip>
                <a:blip r:embed="rId3"/>
              </a:buBlip>
            </a:pPr>
            <a:r>
              <a:rPr lang="en-GB" dirty="0" smtClean="0"/>
              <a:t>Co-creation and student voice at the heart of our project work</a:t>
            </a:r>
            <a:endParaRPr lang="en-GB" dirty="0"/>
          </a:p>
        </p:txBody>
      </p:sp>
      <p:cxnSp>
        <p:nvCxnSpPr>
          <p:cNvPr id="4" name="Straight Connector 3"/>
          <p:cNvCxnSpPr/>
          <p:nvPr/>
        </p:nvCxnSpPr>
        <p:spPr>
          <a:xfrm>
            <a:off x="628650" y="389615"/>
            <a:ext cx="0" cy="750499"/>
          </a:xfrm>
          <a:prstGeom prst="line">
            <a:avLst/>
          </a:prstGeom>
          <a:ln w="12700">
            <a:solidFill>
              <a:srgbClr val="00A9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285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1252331" y="1203337"/>
            <a:ext cx="6758608" cy="2554545"/>
          </a:xfrm>
          <a:prstGeom prst="rect">
            <a:avLst/>
          </a:prstGeom>
        </p:spPr>
        <p:txBody>
          <a:bodyPr wrap="square">
            <a:spAutoFit/>
          </a:bodyPr>
          <a:lstStyle/>
          <a:p>
            <a:pPr algn="ctr"/>
            <a:r>
              <a:rPr lang="en-GB" sz="4000" b="1" dirty="0" smtClean="0"/>
              <a:t>Conference Exhibitors</a:t>
            </a:r>
          </a:p>
          <a:p>
            <a:pPr algn="ctr"/>
            <a:r>
              <a:rPr lang="en-GB" b="1" dirty="0" smtClean="0"/>
              <a:t/>
            </a:r>
            <a:br>
              <a:rPr lang="en-GB" b="1" dirty="0" smtClean="0"/>
            </a:br>
            <a:endParaRPr lang="en-GB" b="1" dirty="0" smtClean="0"/>
          </a:p>
          <a:p>
            <a:pPr algn="ctr"/>
            <a:endParaRPr lang="en-GB" sz="2800" b="1" dirty="0"/>
          </a:p>
          <a:p>
            <a:pPr algn="ctr"/>
            <a:endParaRPr lang="en-GB" sz="2800" b="1" dirty="0" smtClean="0"/>
          </a:p>
          <a:p>
            <a:pPr algn="ctr"/>
            <a:endParaRPr lang="en-GB" sz="28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950814" y="2647699"/>
            <a:ext cx="1095375" cy="25019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4075375" y="2664553"/>
            <a:ext cx="1112520" cy="293370"/>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6515288" y="2427671"/>
            <a:ext cx="621030" cy="6902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Prominent themes</a:t>
            </a:r>
            <a:endParaRPr lang="en-GB" b="1" dirty="0"/>
          </a:p>
        </p:txBody>
      </p:sp>
      <p:sp>
        <p:nvSpPr>
          <p:cNvPr id="3" name="Content Placeholder 2"/>
          <p:cNvSpPr>
            <a:spLocks noGrp="1"/>
          </p:cNvSpPr>
          <p:nvPr>
            <p:ph idx="1"/>
          </p:nvPr>
        </p:nvSpPr>
        <p:spPr/>
        <p:txBody>
          <a:bodyPr numCol="2">
            <a:normAutofit/>
          </a:bodyPr>
          <a:lstStyle/>
          <a:p>
            <a:pPr>
              <a:buBlip>
                <a:blip r:embed="rId3"/>
              </a:buBlip>
            </a:pPr>
            <a:r>
              <a:rPr lang="en-GB" dirty="0"/>
              <a:t>Student Integration</a:t>
            </a:r>
          </a:p>
          <a:p>
            <a:pPr>
              <a:buBlip>
                <a:blip r:embed="rId3"/>
              </a:buBlip>
            </a:pPr>
            <a:r>
              <a:rPr lang="en-GB" dirty="0"/>
              <a:t>Placements</a:t>
            </a:r>
          </a:p>
          <a:p>
            <a:pPr>
              <a:buBlip>
                <a:blip r:embed="rId3"/>
              </a:buBlip>
            </a:pPr>
            <a:r>
              <a:rPr lang="en-GB" dirty="0"/>
              <a:t>Personal tutoring</a:t>
            </a:r>
          </a:p>
          <a:p>
            <a:pPr>
              <a:buBlip>
                <a:blip r:embed="rId3"/>
              </a:buBlip>
            </a:pPr>
            <a:r>
              <a:rPr lang="en-GB" dirty="0"/>
              <a:t>Role Models</a:t>
            </a:r>
          </a:p>
          <a:p>
            <a:pPr>
              <a:buBlip>
                <a:blip r:embed="rId3"/>
              </a:buBlip>
            </a:pPr>
            <a:r>
              <a:rPr lang="en-GB" dirty="0"/>
              <a:t>Careers and employability</a:t>
            </a:r>
          </a:p>
          <a:p>
            <a:pPr>
              <a:buBlip>
                <a:blip r:embed="rId3"/>
              </a:buBlip>
            </a:pPr>
            <a:r>
              <a:rPr lang="en-GB" dirty="0"/>
              <a:t>Campus </a:t>
            </a:r>
            <a:r>
              <a:rPr lang="en-GB" dirty="0" smtClean="0"/>
              <a:t>space</a:t>
            </a:r>
            <a:endParaRPr lang="en-GB" dirty="0"/>
          </a:p>
        </p:txBody>
      </p:sp>
      <p:cxnSp>
        <p:nvCxnSpPr>
          <p:cNvPr id="4" name="Straight Connector 3"/>
          <p:cNvCxnSpPr/>
          <p:nvPr/>
        </p:nvCxnSpPr>
        <p:spPr>
          <a:xfrm>
            <a:off x="628650" y="389615"/>
            <a:ext cx="0" cy="750499"/>
          </a:xfrm>
          <a:prstGeom prst="line">
            <a:avLst/>
          </a:prstGeom>
          <a:ln w="12700">
            <a:solidFill>
              <a:srgbClr val="00A9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284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Outcomes</a:t>
            </a:r>
            <a:endParaRPr lang="en-GB" b="1" dirty="0"/>
          </a:p>
        </p:txBody>
      </p:sp>
      <p:sp>
        <p:nvSpPr>
          <p:cNvPr id="3" name="Content Placeholder 2"/>
          <p:cNvSpPr>
            <a:spLocks noGrp="1"/>
          </p:cNvSpPr>
          <p:nvPr>
            <p:ph idx="1"/>
          </p:nvPr>
        </p:nvSpPr>
        <p:spPr/>
        <p:txBody>
          <a:bodyPr/>
          <a:lstStyle/>
          <a:p>
            <a:pPr>
              <a:lnSpc>
                <a:spcPct val="100000"/>
              </a:lnSpc>
              <a:buBlip>
                <a:blip r:embed="rId2"/>
              </a:buBlip>
            </a:pPr>
            <a:r>
              <a:rPr lang="en-GB" dirty="0" smtClean="0"/>
              <a:t>Findings fed back at programme level</a:t>
            </a:r>
          </a:p>
          <a:p>
            <a:pPr marL="0" indent="0">
              <a:lnSpc>
                <a:spcPct val="100000"/>
              </a:lnSpc>
              <a:buNone/>
            </a:pPr>
            <a:endParaRPr lang="en-GB" dirty="0" smtClean="0"/>
          </a:p>
          <a:p>
            <a:pPr>
              <a:lnSpc>
                <a:spcPct val="100000"/>
              </a:lnSpc>
              <a:buBlip>
                <a:blip r:embed="rId2"/>
              </a:buBlip>
            </a:pPr>
            <a:r>
              <a:rPr lang="en-GB" dirty="0" smtClean="0"/>
              <a:t>Aggregated summary report in development</a:t>
            </a:r>
          </a:p>
          <a:p>
            <a:pPr marL="0" indent="0">
              <a:lnSpc>
                <a:spcPct val="100000"/>
              </a:lnSpc>
              <a:buNone/>
            </a:pPr>
            <a:endParaRPr lang="en-GB" dirty="0" smtClean="0"/>
          </a:p>
          <a:p>
            <a:pPr>
              <a:lnSpc>
                <a:spcPct val="100000"/>
              </a:lnSpc>
              <a:buBlip>
                <a:blip r:embed="rId2"/>
              </a:buBlip>
            </a:pPr>
            <a:r>
              <a:rPr lang="en-GB" dirty="0" smtClean="0"/>
              <a:t>Report to be shared with DSU, Careers &amp; Employability, Library and Learning Services, etc. to support institutional decision making</a:t>
            </a:r>
          </a:p>
          <a:p>
            <a:pPr marL="0" indent="0">
              <a:lnSpc>
                <a:spcPct val="100000"/>
              </a:lnSpc>
              <a:buNone/>
            </a:pPr>
            <a:endParaRPr lang="en-GB" dirty="0" smtClean="0"/>
          </a:p>
          <a:p>
            <a:pPr>
              <a:lnSpc>
                <a:spcPct val="100000"/>
              </a:lnSpc>
              <a:buBlip>
                <a:blip r:embed="rId2"/>
              </a:buBlip>
            </a:pPr>
            <a:r>
              <a:rPr lang="en-GB" dirty="0" smtClean="0"/>
              <a:t>Findings used to inform future project activity</a:t>
            </a:r>
          </a:p>
          <a:p>
            <a:pPr>
              <a:lnSpc>
                <a:spcPct val="100000"/>
              </a:lnSpc>
              <a:buBlip>
                <a:blip r:embed="rId2"/>
              </a:buBlip>
            </a:pPr>
            <a:endParaRPr lang="en-GB" dirty="0"/>
          </a:p>
        </p:txBody>
      </p:sp>
      <p:cxnSp>
        <p:nvCxnSpPr>
          <p:cNvPr id="4" name="Straight Connector 3"/>
          <p:cNvCxnSpPr/>
          <p:nvPr/>
        </p:nvCxnSpPr>
        <p:spPr>
          <a:xfrm>
            <a:off x="628650" y="389615"/>
            <a:ext cx="0" cy="750499"/>
          </a:xfrm>
          <a:prstGeom prst="line">
            <a:avLst/>
          </a:prstGeom>
          <a:ln w="12700">
            <a:solidFill>
              <a:srgbClr val="00A9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20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79711" y="789552"/>
            <a:ext cx="5832648" cy="1080120"/>
          </a:xfrm>
        </p:spPr>
        <p:txBody>
          <a:bodyPr>
            <a:normAutofit/>
          </a:bodyPr>
          <a:lstStyle/>
          <a:p>
            <a:pPr algn="ctr"/>
            <a:r>
              <a:rPr lang="en-GB" sz="4050" dirty="0">
                <a:solidFill>
                  <a:srgbClr val="002060"/>
                </a:solidFill>
                <a:effectLst>
                  <a:outerShdw blurRad="38100" dist="38100" dir="2700000" algn="tl">
                    <a:srgbClr val="000000">
                      <a:alpha val="43137"/>
                    </a:srgbClr>
                  </a:outerShdw>
                </a:effectLst>
                <a:latin typeface="Calibri" pitchFamily="34" charset="0"/>
              </a:rPr>
              <a:t>Transforming Transitions</a:t>
            </a:r>
            <a:endParaRPr lang="en-GB" sz="4050" dirty="0">
              <a:solidFill>
                <a:srgbClr val="002060"/>
              </a:solidFill>
              <a:effectLst>
                <a:outerShdw blurRad="38100" dist="38100" dir="2700000" algn="tl">
                  <a:srgbClr val="000000">
                    <a:alpha val="43137"/>
                  </a:srgbClr>
                </a:outerShdw>
              </a:effectLst>
              <a:latin typeface="Arial Narrow" pitchFamily="34" charset="0"/>
            </a:endParaRPr>
          </a:p>
        </p:txBody>
      </p:sp>
      <p:sp>
        <p:nvSpPr>
          <p:cNvPr id="5" name="Subtitle 4"/>
          <p:cNvSpPr>
            <a:spLocks noGrp="1"/>
          </p:cNvSpPr>
          <p:nvPr>
            <p:ph type="subTitle" idx="1"/>
          </p:nvPr>
        </p:nvSpPr>
        <p:spPr>
          <a:xfrm>
            <a:off x="2087724" y="1923678"/>
            <a:ext cx="5562618" cy="442664"/>
          </a:xfrm>
        </p:spPr>
        <p:txBody>
          <a:bodyPr vert="horz" wrap="square" lIns="91440" tIns="0" rIns="91440" bIns="45720" numCol="1" anchor="t" anchorCtr="0" compatLnSpc="1">
            <a:prstTxWarp prst="textNoShape">
              <a:avLst/>
            </a:prstTxWarp>
            <a:normAutofit/>
          </a:bodyPr>
          <a:lstStyle/>
          <a:p>
            <a:pPr marL="20479" algn="ctr">
              <a:lnSpc>
                <a:spcPts val="1800"/>
              </a:lnSpc>
            </a:pPr>
            <a:r>
              <a:rPr lang="en-GB" sz="1350" dirty="0">
                <a:solidFill>
                  <a:schemeClr val="bg1"/>
                </a:solidFill>
                <a:latin typeface="Arial" panose="020B0604020202020204" pitchFamily="34" charset="0"/>
                <a:cs typeface="Arial" panose="020B0604020202020204" pitchFamily="34" charset="0"/>
              </a:rPr>
              <a:t>HEFCE/</a:t>
            </a:r>
            <a:r>
              <a:rPr lang="en-GB" sz="1350" dirty="0" err="1">
                <a:solidFill>
                  <a:schemeClr val="bg1"/>
                </a:solidFill>
                <a:latin typeface="Arial" panose="020B0604020202020204" pitchFamily="34" charset="0"/>
                <a:cs typeface="Arial" panose="020B0604020202020204" pitchFamily="34" charset="0"/>
              </a:rPr>
              <a:t>OfS</a:t>
            </a:r>
            <a:r>
              <a:rPr lang="en-GB" sz="1350" dirty="0">
                <a:solidFill>
                  <a:schemeClr val="bg1"/>
                </a:solidFill>
                <a:latin typeface="Arial" panose="020B0604020202020204" pitchFamily="34" charset="0"/>
                <a:cs typeface="Arial" panose="020B0604020202020204" pitchFamily="34" charset="0"/>
              </a:rPr>
              <a:t> Catalyst Grant Funded Project</a:t>
            </a:r>
            <a:endParaRPr lang="en-US" dirty="0">
              <a:solidFill>
                <a:schemeClr val="bg1"/>
              </a:solidFill>
            </a:endParaRPr>
          </a:p>
          <a:p>
            <a:pPr marL="20479" algn="ctr"/>
            <a:endParaRPr lang="en-GB" b="1" dirty="0">
              <a:solidFill>
                <a:schemeClr val="tx1"/>
              </a:solidFill>
              <a:latin typeface="Arial Narrow" pitchFamily="34" charset="0"/>
            </a:endParaRPr>
          </a:p>
        </p:txBody>
      </p:sp>
      <p:pic>
        <p:nvPicPr>
          <p:cNvPr id="6" name="Picture 5">
            <a:extLst>
              <a:ext uri="{FF2B5EF4-FFF2-40B4-BE49-F238E27FC236}">
                <a16:creationId xmlns:a16="http://schemas.microsoft.com/office/drawing/2014/main" xmlns="" id="{25B2477A-9B76-4699-99CB-22362DC1F175}"/>
              </a:ext>
            </a:extLst>
          </p:cNvPr>
          <p:cNvPicPr>
            <a:picLocks noChangeAspect="1"/>
          </p:cNvPicPr>
          <p:nvPr/>
        </p:nvPicPr>
        <p:blipFill>
          <a:blip r:embed="rId2"/>
          <a:stretch>
            <a:fillRect/>
          </a:stretch>
        </p:blipFill>
        <p:spPr bwMode="auto">
          <a:xfrm>
            <a:off x="3463754" y="3726833"/>
            <a:ext cx="1385888"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pic>
      <p:pic>
        <p:nvPicPr>
          <p:cNvPr id="7" name="Picture 7">
            <a:extLst>
              <a:ext uri="{FF2B5EF4-FFF2-40B4-BE49-F238E27FC236}">
                <a16:creationId xmlns:a16="http://schemas.microsoft.com/office/drawing/2014/main" xmlns="" id="{503F69AB-F6A7-48B4-B64E-37987CC9C93E}"/>
              </a:ext>
            </a:extLst>
          </p:cNvPr>
          <p:cNvPicPr>
            <a:picLocks noChangeAspect="1"/>
          </p:cNvPicPr>
          <p:nvPr/>
        </p:nvPicPr>
        <p:blipFill>
          <a:blip r:embed="rId3"/>
          <a:stretch>
            <a:fillRect/>
          </a:stretch>
        </p:blipFill>
        <p:spPr>
          <a:xfrm>
            <a:off x="2837221" y="2231042"/>
            <a:ext cx="1253067" cy="735944"/>
          </a:xfrm>
          <a:prstGeom prst="rect">
            <a:avLst/>
          </a:prstGeom>
        </p:spPr>
      </p:pic>
      <p:pic>
        <p:nvPicPr>
          <p:cNvPr id="8" name="Picture 9" descr="A picture containing vector graphics&#10;&#10;Description generated with high confidence">
            <a:extLst>
              <a:ext uri="{FF2B5EF4-FFF2-40B4-BE49-F238E27FC236}">
                <a16:creationId xmlns:a16="http://schemas.microsoft.com/office/drawing/2014/main" xmlns="" id="{25C6DA44-A210-47BE-8CAE-8AD657E16ACD}"/>
              </a:ext>
            </a:extLst>
          </p:cNvPr>
          <p:cNvPicPr>
            <a:picLocks noChangeAspect="1"/>
          </p:cNvPicPr>
          <p:nvPr/>
        </p:nvPicPr>
        <p:blipFill>
          <a:blip r:embed="rId4"/>
          <a:stretch>
            <a:fillRect/>
          </a:stretch>
        </p:blipFill>
        <p:spPr>
          <a:xfrm>
            <a:off x="6746130" y="3519037"/>
            <a:ext cx="480485" cy="668828"/>
          </a:xfrm>
          <a:prstGeom prst="rect">
            <a:avLst/>
          </a:prstGeom>
        </p:spPr>
      </p:pic>
      <p:pic>
        <p:nvPicPr>
          <p:cNvPr id="9" name="Picture 11">
            <a:extLst>
              <a:ext uri="{FF2B5EF4-FFF2-40B4-BE49-F238E27FC236}">
                <a16:creationId xmlns:a16="http://schemas.microsoft.com/office/drawing/2014/main" xmlns="" id="{0B56AFEA-CDFE-46F5-92AE-6A8414D8ECD2}"/>
              </a:ext>
            </a:extLst>
          </p:cNvPr>
          <p:cNvPicPr>
            <a:picLocks noChangeAspect="1"/>
          </p:cNvPicPr>
          <p:nvPr/>
        </p:nvPicPr>
        <p:blipFill>
          <a:blip r:embed="rId5"/>
          <a:stretch>
            <a:fillRect/>
          </a:stretch>
        </p:blipFill>
        <p:spPr>
          <a:xfrm>
            <a:off x="6721587" y="2155176"/>
            <a:ext cx="877093" cy="887676"/>
          </a:xfrm>
          <a:prstGeom prst="rect">
            <a:avLst/>
          </a:prstGeom>
        </p:spPr>
      </p:pic>
      <p:pic>
        <p:nvPicPr>
          <p:cNvPr id="10" name="Picture 15" descr="A close up of a logo&#10;&#10;Description generated with very high confidence">
            <a:extLst>
              <a:ext uri="{FF2B5EF4-FFF2-40B4-BE49-F238E27FC236}">
                <a16:creationId xmlns:a16="http://schemas.microsoft.com/office/drawing/2014/main" xmlns="" id="{104A601A-36B2-4398-AB33-831560B4A971}"/>
              </a:ext>
            </a:extLst>
          </p:cNvPr>
          <p:cNvPicPr>
            <a:picLocks noChangeAspect="1"/>
          </p:cNvPicPr>
          <p:nvPr/>
        </p:nvPicPr>
        <p:blipFill>
          <a:blip r:embed="rId6"/>
          <a:stretch>
            <a:fillRect/>
          </a:stretch>
        </p:blipFill>
        <p:spPr>
          <a:xfrm>
            <a:off x="4790755" y="3566861"/>
            <a:ext cx="1411817" cy="641971"/>
          </a:xfrm>
          <a:prstGeom prst="rect">
            <a:avLst/>
          </a:prstGeom>
        </p:spPr>
      </p:pic>
      <p:pic>
        <p:nvPicPr>
          <p:cNvPr id="11" name="Picture 17">
            <a:extLst>
              <a:ext uri="{FF2B5EF4-FFF2-40B4-BE49-F238E27FC236}">
                <a16:creationId xmlns:a16="http://schemas.microsoft.com/office/drawing/2014/main" xmlns="" id="{89DB4422-0C97-4057-8F0B-346E299CF65B}"/>
              </a:ext>
            </a:extLst>
          </p:cNvPr>
          <p:cNvPicPr>
            <a:picLocks noChangeAspect="1"/>
          </p:cNvPicPr>
          <p:nvPr/>
        </p:nvPicPr>
        <p:blipFill>
          <a:blip r:embed="rId7"/>
          <a:stretch>
            <a:fillRect/>
          </a:stretch>
        </p:blipFill>
        <p:spPr>
          <a:xfrm>
            <a:off x="1439652" y="2599014"/>
            <a:ext cx="1274235" cy="518391"/>
          </a:xfrm>
          <a:prstGeom prst="rect">
            <a:avLst/>
          </a:prstGeom>
        </p:spPr>
      </p:pic>
      <p:pic>
        <p:nvPicPr>
          <p:cNvPr id="12" name="Picture 19" descr="A drawing of a face&#10;&#10;Description generated with high confidence">
            <a:extLst>
              <a:ext uri="{FF2B5EF4-FFF2-40B4-BE49-F238E27FC236}">
                <a16:creationId xmlns:a16="http://schemas.microsoft.com/office/drawing/2014/main" xmlns="" id="{E7D6B7EB-DE5A-4FFC-B5FF-DCF583165585}"/>
              </a:ext>
            </a:extLst>
          </p:cNvPr>
          <p:cNvPicPr>
            <a:picLocks noChangeAspect="1"/>
          </p:cNvPicPr>
          <p:nvPr/>
        </p:nvPicPr>
        <p:blipFill>
          <a:blip r:embed="rId8"/>
          <a:stretch>
            <a:fillRect/>
          </a:stretch>
        </p:blipFill>
        <p:spPr>
          <a:xfrm>
            <a:off x="4409982" y="2533361"/>
            <a:ext cx="1771651" cy="417932"/>
          </a:xfrm>
          <a:prstGeom prst="rect">
            <a:avLst/>
          </a:prstGeom>
        </p:spPr>
      </p:pic>
      <p:pic>
        <p:nvPicPr>
          <p:cNvPr id="13" name="Picture 21" descr="A screenshot of a cell phone&#10;&#10;Description generated with high confidence">
            <a:extLst>
              <a:ext uri="{FF2B5EF4-FFF2-40B4-BE49-F238E27FC236}">
                <a16:creationId xmlns:a16="http://schemas.microsoft.com/office/drawing/2014/main" xmlns="" id="{17C3B3B0-7853-4C7E-9A86-2A4907AD29CD}"/>
              </a:ext>
            </a:extLst>
          </p:cNvPr>
          <p:cNvPicPr>
            <a:picLocks noChangeAspect="1"/>
          </p:cNvPicPr>
          <p:nvPr/>
        </p:nvPicPr>
        <p:blipFill>
          <a:blip r:embed="rId9"/>
          <a:stretch>
            <a:fillRect/>
          </a:stretch>
        </p:blipFill>
        <p:spPr>
          <a:xfrm>
            <a:off x="1336730" y="3391149"/>
            <a:ext cx="1782234" cy="993395"/>
          </a:xfrm>
          <a:prstGeom prst="rect">
            <a:avLst/>
          </a:prstGeom>
        </p:spPr>
      </p:pic>
    </p:spTree>
    <p:extLst>
      <p:ext uri="{BB962C8B-B14F-4D97-AF65-F5344CB8AC3E}">
        <p14:creationId xmlns:p14="http://schemas.microsoft.com/office/powerpoint/2010/main" val="745786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t>The problem</a:t>
            </a:r>
          </a:p>
          <a:p>
            <a:r>
              <a:rPr lang="en-GB" dirty="0" smtClean="0"/>
              <a:t>The project</a:t>
            </a:r>
          </a:p>
          <a:p>
            <a:r>
              <a:rPr lang="en-GB" dirty="0" smtClean="0"/>
              <a:t>An intervention in detail – maths support</a:t>
            </a:r>
          </a:p>
          <a:p>
            <a:r>
              <a:rPr lang="en-GB" dirty="0" smtClean="0"/>
              <a:t>Key findings</a:t>
            </a:r>
            <a:endParaRPr lang="en-GB" dirty="0"/>
          </a:p>
        </p:txBody>
      </p:sp>
      <p:sp>
        <p:nvSpPr>
          <p:cNvPr id="4" name="Slide Number Placeholder 3"/>
          <p:cNvSpPr>
            <a:spLocks noGrp="1"/>
          </p:cNvSpPr>
          <p:nvPr>
            <p:ph type="sldNum" sz="quarter" idx="4294967295"/>
          </p:nvPr>
        </p:nvSpPr>
        <p:spPr>
          <a:xfrm>
            <a:off x="7603236" y="4729162"/>
            <a:ext cx="342900" cy="357188"/>
          </a:xfrm>
          <a:prstGeom prst="rect">
            <a:avLst/>
          </a:prstGeom>
        </p:spPr>
        <p:txBody>
          <a:bodyPr/>
          <a:lstStyle/>
          <a:p>
            <a:pPr defTabSz="685800" fontAlgn="base">
              <a:spcBef>
                <a:spcPct val="0"/>
              </a:spcBef>
              <a:spcAft>
                <a:spcPct val="0"/>
              </a:spcAft>
            </a:pPr>
            <a:fld id="{72051ED8-246A-4ED7-BA39-F0E168D1450D}" type="slidenum">
              <a:rPr lang="en-GB" sz="2100" b="1">
                <a:solidFill>
                  <a:prstClr val="white"/>
                </a:solidFill>
                <a:latin typeface="Arial" charset="0"/>
                <a:ea typeface="ＭＳ Ｐゴシック" charset="0"/>
              </a:rPr>
              <a:pPr defTabSz="685800" fontAlgn="base">
                <a:spcBef>
                  <a:spcPct val="0"/>
                </a:spcBef>
                <a:spcAft>
                  <a:spcPct val="0"/>
                </a:spcAft>
              </a:pPr>
              <a:t>23</a:t>
            </a:fld>
            <a:endParaRPr lang="en-GB" sz="2100" b="1">
              <a:solidFill>
                <a:prstClr val="white"/>
              </a:solidFill>
              <a:latin typeface="Arial" charset="0"/>
              <a:ea typeface="ＭＳ Ｐゴシック" charset="0"/>
            </a:endParaRPr>
          </a:p>
        </p:txBody>
      </p:sp>
    </p:spTree>
    <p:extLst>
      <p:ext uri="{BB962C8B-B14F-4D97-AF65-F5344CB8AC3E}">
        <p14:creationId xmlns:p14="http://schemas.microsoft.com/office/powerpoint/2010/main" val="1934931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GB"/>
          </a:p>
        </p:txBody>
      </p:sp>
      <p:sp>
        <p:nvSpPr>
          <p:cNvPr id="2" name="Title 1"/>
          <p:cNvSpPr>
            <a:spLocks noGrp="1"/>
          </p:cNvSpPr>
          <p:nvPr>
            <p:ph type="title"/>
          </p:nvPr>
        </p:nvSpPr>
        <p:spPr/>
        <p:txBody>
          <a:bodyPr/>
          <a:lstStyle/>
          <a:p>
            <a:r>
              <a:rPr lang="en-GB" dirty="0" smtClean="0"/>
              <a:t>Outcomes Differ</a:t>
            </a:r>
            <a:endParaRPr lang="en-GB" dirty="0"/>
          </a:p>
        </p:txBody>
      </p:sp>
      <p:sp>
        <p:nvSpPr>
          <p:cNvPr id="3" name="Slide Number Placeholder 2"/>
          <p:cNvSpPr>
            <a:spLocks noGrp="1"/>
          </p:cNvSpPr>
          <p:nvPr>
            <p:ph type="sldNum" sz="quarter" idx="4294967295"/>
          </p:nvPr>
        </p:nvSpPr>
        <p:spPr>
          <a:xfrm>
            <a:off x="7658100" y="4729162"/>
            <a:ext cx="342900" cy="357188"/>
          </a:xfrm>
          <a:prstGeom prst="rect">
            <a:avLst/>
          </a:prstGeom>
        </p:spPr>
        <p:txBody>
          <a:bodyPr/>
          <a:lstStyle/>
          <a:p>
            <a:pPr defTabSz="685800" fontAlgn="base">
              <a:spcBef>
                <a:spcPct val="0"/>
              </a:spcBef>
              <a:spcAft>
                <a:spcPct val="0"/>
              </a:spcAft>
            </a:pPr>
            <a:fld id="{94117DF1-01AF-405D-BA8B-2581A5FA9627}" type="slidenum">
              <a:rPr lang="en-GB" sz="2100" b="1">
                <a:solidFill>
                  <a:prstClr val="white"/>
                </a:solidFill>
                <a:latin typeface="Arial" charset="0"/>
                <a:ea typeface="ＭＳ Ｐゴシック" charset="0"/>
              </a:rPr>
              <a:pPr defTabSz="685800" fontAlgn="base">
                <a:spcBef>
                  <a:spcPct val="0"/>
                </a:spcBef>
                <a:spcAft>
                  <a:spcPct val="0"/>
                </a:spcAft>
              </a:pPr>
              <a:t>24</a:t>
            </a:fld>
            <a:endParaRPr lang="en-GB" sz="2100" b="1">
              <a:solidFill>
                <a:prstClr val="white"/>
              </a:solidFill>
              <a:latin typeface="Arial" charset="0"/>
              <a:ea typeface="ＭＳ Ｐゴシック"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700" y="1275606"/>
            <a:ext cx="4299908" cy="3174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652120" y="4245936"/>
            <a:ext cx="2117286" cy="646331"/>
          </a:xfrm>
          <a:prstGeom prst="rect">
            <a:avLst/>
          </a:prstGeom>
          <a:solidFill>
            <a:schemeClr val="tx1"/>
          </a:solidFill>
        </p:spPr>
        <p:txBody>
          <a:bodyPr wrap="square" rtlCol="0">
            <a:spAutoFit/>
          </a:bodyPr>
          <a:lstStyle/>
          <a:p>
            <a:pPr defTabSz="685800" fontAlgn="base">
              <a:spcBef>
                <a:spcPct val="0"/>
              </a:spcBef>
              <a:spcAft>
                <a:spcPct val="0"/>
              </a:spcAft>
            </a:pPr>
            <a:r>
              <a:rPr lang="en-GB" sz="1200" b="1" dirty="0">
                <a:solidFill>
                  <a:srgbClr val="000000"/>
                </a:solidFill>
                <a:latin typeface="Arial" charset="0"/>
                <a:ea typeface="ＭＳ Ｐゴシック" charset="0"/>
              </a:rPr>
              <a:t>Source: HEFCE (2018) Differences in Student Outcomes</a:t>
            </a:r>
          </a:p>
        </p:txBody>
      </p:sp>
    </p:spTree>
    <p:extLst>
      <p:ext uri="{BB962C8B-B14F-4D97-AF65-F5344CB8AC3E}">
        <p14:creationId xmlns:p14="http://schemas.microsoft.com/office/powerpoint/2010/main" val="3490681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1820" y="205740"/>
            <a:ext cx="4891446" cy="857250"/>
          </a:xfrm>
        </p:spPr>
        <p:txBody>
          <a:bodyPr>
            <a:normAutofit fontScale="90000"/>
          </a:bodyPr>
          <a:lstStyle/>
          <a:p>
            <a:r>
              <a:rPr lang="en-GB" dirty="0" smtClean="0"/>
              <a:t>1</a:t>
            </a:r>
            <a:r>
              <a:rPr lang="en-GB" baseline="30000" dirty="0" smtClean="0"/>
              <a:t>st</a:t>
            </a:r>
            <a:r>
              <a:rPr lang="en-GB" dirty="0" smtClean="0"/>
              <a:t> year can be transformational</a:t>
            </a:r>
            <a:endParaRPr lang="en-GB" dirty="0"/>
          </a:p>
        </p:txBody>
      </p:sp>
      <p:sp>
        <p:nvSpPr>
          <p:cNvPr id="3" name="Slide Number Placeholder 2"/>
          <p:cNvSpPr>
            <a:spLocks noGrp="1"/>
          </p:cNvSpPr>
          <p:nvPr>
            <p:ph type="sldNum" sz="quarter" idx="4294967295"/>
          </p:nvPr>
        </p:nvSpPr>
        <p:spPr>
          <a:xfrm>
            <a:off x="7603236" y="4729162"/>
            <a:ext cx="342900" cy="357188"/>
          </a:xfrm>
          <a:prstGeom prst="rect">
            <a:avLst/>
          </a:prstGeom>
        </p:spPr>
        <p:txBody>
          <a:bodyPr/>
          <a:lstStyle/>
          <a:p>
            <a:pPr defTabSz="685800" fontAlgn="base">
              <a:spcBef>
                <a:spcPct val="0"/>
              </a:spcBef>
              <a:spcAft>
                <a:spcPct val="0"/>
              </a:spcAft>
            </a:pPr>
            <a:fld id="{94117DF1-01AF-405D-BA8B-2581A5FA9627}" type="slidenum">
              <a:rPr lang="en-GB" sz="2100" b="1">
                <a:solidFill>
                  <a:prstClr val="white"/>
                </a:solidFill>
                <a:latin typeface="Arial" charset="0"/>
                <a:ea typeface="ＭＳ Ｐゴシック" charset="0"/>
              </a:rPr>
              <a:pPr defTabSz="685800" fontAlgn="base">
                <a:spcBef>
                  <a:spcPct val="0"/>
                </a:spcBef>
                <a:spcAft>
                  <a:spcPct val="0"/>
                </a:spcAft>
              </a:pPr>
              <a:t>25</a:t>
            </a:fld>
            <a:endParaRPr lang="en-GB" sz="2100" b="1">
              <a:solidFill>
                <a:prstClr val="white"/>
              </a:solidFill>
              <a:latin typeface="Arial" charset="0"/>
              <a:ea typeface="ＭＳ Ｐゴシック" charset="0"/>
            </a:endParaRPr>
          </a:p>
        </p:txBody>
      </p:sp>
      <p:pic>
        <p:nvPicPr>
          <p:cNvPr id="4" name="Picture 3"/>
          <p:cNvPicPr>
            <a:picLocks noChangeAspect="1"/>
          </p:cNvPicPr>
          <p:nvPr/>
        </p:nvPicPr>
        <p:blipFill rotWithShape="1">
          <a:blip r:embed="rId2"/>
          <a:srcRect l="2273" t="8528" r="1478" b="2782"/>
          <a:stretch/>
        </p:blipFill>
        <p:spPr>
          <a:xfrm>
            <a:off x="2458972" y="1275606"/>
            <a:ext cx="5160654" cy="3034245"/>
          </a:xfrm>
          <a:prstGeom prst="rect">
            <a:avLst/>
          </a:prstGeom>
        </p:spPr>
      </p:pic>
    </p:spTree>
    <p:extLst>
      <p:ext uri="{BB962C8B-B14F-4D97-AF65-F5344CB8AC3E}">
        <p14:creationId xmlns:p14="http://schemas.microsoft.com/office/powerpoint/2010/main" val="19307499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566" y="141480"/>
            <a:ext cx="4783434" cy="857250"/>
          </a:xfrm>
        </p:spPr>
        <p:txBody>
          <a:bodyPr/>
          <a:lstStyle/>
          <a:p>
            <a:r>
              <a:rPr lang="en-GB" dirty="0"/>
              <a:t>The Research Problem</a:t>
            </a:r>
          </a:p>
        </p:txBody>
      </p:sp>
      <p:sp>
        <p:nvSpPr>
          <p:cNvPr id="3" name="Content Placeholder 2"/>
          <p:cNvSpPr>
            <a:spLocks noGrp="1"/>
          </p:cNvSpPr>
          <p:nvPr>
            <p:ph idx="1"/>
          </p:nvPr>
        </p:nvSpPr>
        <p:spPr>
          <a:xfrm>
            <a:off x="1709682" y="1221600"/>
            <a:ext cx="5917560" cy="3237467"/>
          </a:xfrm>
        </p:spPr>
        <p:txBody>
          <a:bodyPr>
            <a:normAutofit/>
          </a:bodyPr>
          <a:lstStyle/>
          <a:p>
            <a:pPr marL="0" indent="0" algn="just">
              <a:lnSpc>
                <a:spcPts val="2100"/>
              </a:lnSpc>
              <a:spcBef>
                <a:spcPts val="0"/>
              </a:spcBef>
              <a:spcAft>
                <a:spcPts val="450"/>
              </a:spcAft>
              <a:buClrTx/>
              <a:buNone/>
            </a:pPr>
            <a:r>
              <a:rPr lang="en-GB" sz="1350" dirty="0">
                <a:latin typeface="Arial" panose="020B0604020202020204" pitchFamily="34" charset="0"/>
                <a:cs typeface="Arial" panose="020B0604020202020204" pitchFamily="34" charset="0"/>
              </a:rPr>
              <a:t>Recent research highlights </a:t>
            </a:r>
            <a:r>
              <a:rPr lang="en-GB" sz="1350" b="1" i="1" dirty="0">
                <a:solidFill>
                  <a:srgbClr val="7030A0"/>
                </a:solidFill>
                <a:latin typeface="Arial" panose="020B0604020202020204" pitchFamily="34" charset="0"/>
                <a:cs typeface="Arial" panose="020B0604020202020204" pitchFamily="34" charset="0"/>
              </a:rPr>
              <a:t>differential outcomes </a:t>
            </a:r>
            <a:r>
              <a:rPr lang="en-GB" sz="1350" dirty="0">
                <a:latin typeface="Arial" panose="020B0604020202020204" pitchFamily="34" charset="0"/>
                <a:cs typeface="Arial" panose="020B0604020202020204" pitchFamily="34" charset="0"/>
              </a:rPr>
              <a:t>for BTEC students </a:t>
            </a:r>
          </a:p>
          <a:p>
            <a:pPr marL="402431" lvl="1" indent="-267891" algn="just">
              <a:lnSpc>
                <a:spcPts val="2100"/>
              </a:lnSpc>
              <a:spcBef>
                <a:spcPts val="0"/>
              </a:spcBef>
              <a:spcAft>
                <a:spcPts val="450"/>
              </a:spcAft>
              <a:buClrTx/>
              <a:buFont typeface="Wingdings" panose="05000000000000000000" pitchFamily="2" charset="2"/>
              <a:buChar char="q"/>
            </a:pPr>
            <a:r>
              <a:rPr lang="en-GB" sz="1350" dirty="0">
                <a:latin typeface="Arial" panose="020B0604020202020204" pitchFamily="34" charset="0"/>
                <a:cs typeface="Arial" panose="020B0604020202020204" pitchFamily="34" charset="0"/>
              </a:rPr>
              <a:t>A level students are more likely to achieve a first than vocational students; </a:t>
            </a:r>
          </a:p>
          <a:p>
            <a:pPr marL="402431" lvl="1" indent="-267891" algn="just">
              <a:lnSpc>
                <a:spcPts val="2100"/>
              </a:lnSpc>
              <a:spcBef>
                <a:spcPts val="0"/>
              </a:spcBef>
              <a:spcAft>
                <a:spcPts val="450"/>
              </a:spcAft>
              <a:buClrTx/>
              <a:buFont typeface="Wingdings" panose="05000000000000000000" pitchFamily="2" charset="2"/>
              <a:buChar char="q"/>
            </a:pPr>
            <a:r>
              <a:rPr lang="en-GB" sz="1350" dirty="0">
                <a:latin typeface="Arial" panose="020B0604020202020204" pitchFamily="34" charset="0"/>
                <a:cs typeface="Arial" panose="020B0604020202020204" pitchFamily="34" charset="0"/>
              </a:rPr>
              <a:t>BTEC students are more likely to drop out of university when compared with those on a traditional academic pathway, even when accounting for prior attainment.  </a:t>
            </a:r>
          </a:p>
          <a:p>
            <a:pPr marL="402431" lvl="1" indent="-267891" algn="just">
              <a:lnSpc>
                <a:spcPts val="2100"/>
              </a:lnSpc>
              <a:spcBef>
                <a:spcPts val="0"/>
              </a:spcBef>
              <a:spcAft>
                <a:spcPts val="450"/>
              </a:spcAft>
              <a:buClrTx/>
              <a:buFont typeface="Wingdings" panose="05000000000000000000" pitchFamily="2" charset="2"/>
              <a:buChar char="q"/>
            </a:pPr>
            <a:r>
              <a:rPr lang="en-GB" sz="1350" dirty="0">
                <a:latin typeface="Arial" panose="020B0604020202020204" pitchFamily="34" charset="0"/>
                <a:cs typeface="Arial" panose="020B0604020202020204" pitchFamily="34" charset="0"/>
              </a:rPr>
              <a:t>BTEC students in Russell Group universities are less likely to complete than those elsewhere;</a:t>
            </a:r>
          </a:p>
          <a:p>
            <a:pPr marL="402431" lvl="1" indent="-267891" algn="just">
              <a:lnSpc>
                <a:spcPts val="2100"/>
              </a:lnSpc>
              <a:spcBef>
                <a:spcPts val="0"/>
              </a:spcBef>
              <a:spcAft>
                <a:spcPts val="450"/>
              </a:spcAft>
              <a:buClrTx/>
              <a:buFont typeface="Wingdings" panose="05000000000000000000" pitchFamily="2" charset="2"/>
              <a:buChar char="q"/>
            </a:pPr>
            <a:r>
              <a:rPr lang="en-GB" sz="1350" dirty="0">
                <a:latin typeface="Arial" panose="020B0604020202020204" pitchFamily="34" charset="0"/>
                <a:cs typeface="Arial" panose="020B0604020202020204" pitchFamily="34" charset="0"/>
              </a:rPr>
              <a:t>the salary gap between BTEC students and other students is significant and at its largest in Russell Groups universities.  </a:t>
            </a:r>
          </a:p>
        </p:txBody>
      </p:sp>
      <p:sp>
        <p:nvSpPr>
          <p:cNvPr id="5" name="Slide Number Placeholder 4"/>
          <p:cNvSpPr>
            <a:spLocks noGrp="1"/>
          </p:cNvSpPr>
          <p:nvPr>
            <p:ph type="sldNum" sz="quarter" idx="4294967295"/>
          </p:nvPr>
        </p:nvSpPr>
        <p:spPr>
          <a:xfrm>
            <a:off x="7603236" y="4729162"/>
            <a:ext cx="342900" cy="357188"/>
          </a:xfrm>
          <a:prstGeom prst="rect">
            <a:avLst/>
          </a:prstGeom>
        </p:spPr>
        <p:txBody>
          <a:bodyPr/>
          <a:lstStyle/>
          <a:p>
            <a:pPr defTabSz="685800" fontAlgn="base">
              <a:spcBef>
                <a:spcPct val="0"/>
              </a:spcBef>
              <a:spcAft>
                <a:spcPct val="0"/>
              </a:spcAft>
            </a:pPr>
            <a:fld id="{72051ED8-246A-4ED7-BA39-F0E168D1450D}" type="slidenum">
              <a:rPr lang="en-GB" sz="2100" b="1">
                <a:solidFill>
                  <a:prstClr val="white"/>
                </a:solidFill>
                <a:latin typeface="Arial" charset="0"/>
                <a:ea typeface="ＭＳ Ｐゴシック" charset="0"/>
              </a:rPr>
              <a:pPr defTabSz="685800" fontAlgn="base">
                <a:spcBef>
                  <a:spcPct val="0"/>
                </a:spcBef>
                <a:spcAft>
                  <a:spcPct val="0"/>
                </a:spcAft>
              </a:pPr>
              <a:t>26</a:t>
            </a:fld>
            <a:endParaRPr lang="en-GB" sz="2100" b="1">
              <a:solidFill>
                <a:prstClr val="white"/>
              </a:solidFill>
              <a:latin typeface="Arial" charset="0"/>
              <a:ea typeface="ＭＳ Ｐゴシック" charset="0"/>
            </a:endParaRPr>
          </a:p>
        </p:txBody>
      </p:sp>
    </p:spTree>
    <p:extLst>
      <p:ext uri="{BB962C8B-B14F-4D97-AF65-F5344CB8AC3E}">
        <p14:creationId xmlns:p14="http://schemas.microsoft.com/office/powerpoint/2010/main" val="3755863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35EE88-F17A-4098-B7FE-9DB2ABA5BFA9}"/>
              </a:ext>
            </a:extLst>
          </p:cNvPr>
          <p:cNvSpPr>
            <a:spLocks noGrp="1"/>
          </p:cNvSpPr>
          <p:nvPr>
            <p:ph type="title"/>
          </p:nvPr>
        </p:nvSpPr>
        <p:spPr>
          <a:xfrm>
            <a:off x="3221850" y="205979"/>
            <a:ext cx="4724286" cy="857250"/>
          </a:xfrm>
        </p:spPr>
        <p:txBody>
          <a:bodyPr>
            <a:normAutofit fontScale="90000"/>
          </a:bodyPr>
          <a:lstStyle/>
          <a:p>
            <a:r>
              <a:rPr lang="en-US" b="1" dirty="0"/>
              <a:t>Introducing the </a:t>
            </a:r>
            <a:r>
              <a:rPr lang="en-US" b="1" i="1" dirty="0"/>
              <a:t>Transforming Transitions</a:t>
            </a:r>
            <a:r>
              <a:rPr lang="en-US" b="1" dirty="0"/>
              <a:t> project</a:t>
            </a:r>
          </a:p>
        </p:txBody>
      </p:sp>
      <p:sp>
        <p:nvSpPr>
          <p:cNvPr id="3" name="Content Placeholder 2">
            <a:extLst>
              <a:ext uri="{FF2B5EF4-FFF2-40B4-BE49-F238E27FC236}">
                <a16:creationId xmlns:a16="http://schemas.microsoft.com/office/drawing/2014/main" xmlns="" id="{44428D9A-201A-43DB-B72C-69F3823776E3}"/>
              </a:ext>
            </a:extLst>
          </p:cNvPr>
          <p:cNvSpPr>
            <a:spLocks noGrp="1"/>
          </p:cNvSpPr>
          <p:nvPr>
            <p:ph idx="1"/>
          </p:nvPr>
        </p:nvSpPr>
        <p:spPr>
          <a:xfrm>
            <a:off x="1871700" y="1599642"/>
            <a:ext cx="5518136" cy="2160240"/>
          </a:xfrm>
        </p:spPr>
        <p:txBody>
          <a:bodyPr anchor="t">
            <a:normAutofit fontScale="85000" lnSpcReduction="10000"/>
          </a:bodyPr>
          <a:lstStyle/>
          <a:p>
            <a:pPr marL="61913" indent="0">
              <a:lnSpc>
                <a:spcPts val="2100"/>
              </a:lnSpc>
              <a:spcBef>
                <a:spcPts val="0"/>
              </a:spcBef>
              <a:buClrTx/>
              <a:buNone/>
            </a:pPr>
            <a:r>
              <a:rPr lang="en-US" sz="1350" dirty="0">
                <a:latin typeface="Arial"/>
                <a:cs typeface="Arial"/>
              </a:rPr>
              <a:t>This project set out to better understand and reduce the differential educational outcomes of BTEC students at selecting universities by:</a:t>
            </a:r>
          </a:p>
          <a:p>
            <a:pPr marL="61913" indent="0">
              <a:lnSpc>
                <a:spcPts val="2100"/>
              </a:lnSpc>
              <a:spcBef>
                <a:spcPts val="0"/>
              </a:spcBef>
              <a:buClrTx/>
              <a:buNone/>
            </a:pPr>
            <a:endParaRPr lang="en-US" sz="1350" dirty="0">
              <a:latin typeface="Arial"/>
              <a:cs typeface="Arial"/>
            </a:endParaRPr>
          </a:p>
          <a:p>
            <a:pPr indent="-212408">
              <a:lnSpc>
                <a:spcPts val="2100"/>
              </a:lnSpc>
              <a:spcBef>
                <a:spcPts val="0"/>
              </a:spcBef>
              <a:buClrTx/>
              <a:buFont typeface="Wingdings"/>
              <a:buChar char="q"/>
            </a:pPr>
            <a:r>
              <a:rPr lang="en-US" sz="1350" dirty="0">
                <a:latin typeface="Arial"/>
                <a:cs typeface="Arial"/>
              </a:rPr>
              <a:t>Phase 1: conducting investigative interventions to explore BTEC students’ educational experiences across the FE/HE transition; (</a:t>
            </a:r>
            <a:r>
              <a:rPr lang="en-US" sz="1350" b="1" dirty="0">
                <a:latin typeface="Arial"/>
                <a:cs typeface="Arial"/>
              </a:rPr>
              <a:t>look out for our book!</a:t>
            </a:r>
            <a:r>
              <a:rPr lang="en-US" sz="1350" dirty="0">
                <a:latin typeface="Arial"/>
                <a:cs typeface="Arial"/>
              </a:rPr>
              <a:t>)</a:t>
            </a:r>
          </a:p>
          <a:p>
            <a:pPr indent="-212408">
              <a:lnSpc>
                <a:spcPts val="2100"/>
              </a:lnSpc>
              <a:spcBef>
                <a:spcPts val="0"/>
              </a:spcBef>
              <a:buClrTx/>
              <a:buFont typeface="Wingdings"/>
              <a:buChar char="q"/>
            </a:pPr>
            <a:r>
              <a:rPr lang="en-US" sz="1350" dirty="0">
                <a:latin typeface="Arial"/>
                <a:cs typeface="Arial"/>
              </a:rPr>
              <a:t>Phase 2: designing, implementing and evaluating evidence-based interventions to address identified issues of transition.  </a:t>
            </a:r>
          </a:p>
          <a:p>
            <a:pPr indent="-212408"/>
            <a:endParaRPr lang="en-US" dirty="0"/>
          </a:p>
        </p:txBody>
      </p:sp>
      <p:sp>
        <p:nvSpPr>
          <p:cNvPr id="5" name="Slide Number Placeholder 4"/>
          <p:cNvSpPr>
            <a:spLocks noGrp="1"/>
          </p:cNvSpPr>
          <p:nvPr>
            <p:ph type="sldNum" sz="quarter" idx="4294967295"/>
          </p:nvPr>
        </p:nvSpPr>
        <p:spPr>
          <a:xfrm>
            <a:off x="7603236" y="4729162"/>
            <a:ext cx="342900" cy="357188"/>
          </a:xfrm>
          <a:prstGeom prst="rect">
            <a:avLst/>
          </a:prstGeom>
        </p:spPr>
        <p:txBody>
          <a:bodyPr/>
          <a:lstStyle/>
          <a:p>
            <a:pPr defTabSz="685800" fontAlgn="base">
              <a:spcBef>
                <a:spcPct val="0"/>
              </a:spcBef>
              <a:spcAft>
                <a:spcPct val="0"/>
              </a:spcAft>
            </a:pPr>
            <a:fld id="{72051ED8-246A-4ED7-BA39-F0E168D1450D}" type="slidenum">
              <a:rPr lang="en-GB" sz="2100" b="1">
                <a:solidFill>
                  <a:prstClr val="white"/>
                </a:solidFill>
                <a:latin typeface="Arial" charset="0"/>
                <a:ea typeface="ＭＳ Ｐゴシック" charset="0"/>
              </a:rPr>
              <a:pPr defTabSz="685800" fontAlgn="base">
                <a:spcBef>
                  <a:spcPct val="0"/>
                </a:spcBef>
                <a:spcAft>
                  <a:spcPct val="0"/>
                </a:spcAft>
              </a:pPr>
              <a:t>27</a:t>
            </a:fld>
            <a:endParaRPr lang="en-GB" sz="2100" b="1">
              <a:solidFill>
                <a:prstClr val="white"/>
              </a:solidFill>
              <a:latin typeface="Arial" charset="0"/>
              <a:ea typeface="ＭＳ Ｐゴシック" charset="0"/>
            </a:endParaRPr>
          </a:p>
        </p:txBody>
      </p:sp>
    </p:spTree>
    <p:extLst>
      <p:ext uri="{BB962C8B-B14F-4D97-AF65-F5344CB8AC3E}">
        <p14:creationId xmlns:p14="http://schemas.microsoft.com/office/powerpoint/2010/main" val="1156608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850" y="303498"/>
            <a:ext cx="4779150" cy="857250"/>
          </a:xfrm>
        </p:spPr>
        <p:txBody>
          <a:bodyPr/>
          <a:lstStyle/>
          <a:p>
            <a:r>
              <a:rPr lang="en-GB" dirty="0" smtClean="0"/>
              <a:t>The </a:t>
            </a:r>
            <a:r>
              <a:rPr lang="en-GB" dirty="0"/>
              <a:t>Interventions</a:t>
            </a:r>
          </a:p>
        </p:txBody>
      </p:sp>
      <p:sp>
        <p:nvSpPr>
          <p:cNvPr id="3" name="Content Placeholder 2"/>
          <p:cNvSpPr>
            <a:spLocks noGrp="1"/>
          </p:cNvSpPr>
          <p:nvPr>
            <p:ph idx="1"/>
          </p:nvPr>
        </p:nvSpPr>
        <p:spPr>
          <a:xfrm>
            <a:off x="1901274" y="1063229"/>
            <a:ext cx="6020430" cy="3735960"/>
          </a:xfrm>
        </p:spPr>
        <p:txBody>
          <a:bodyPr>
            <a:normAutofit/>
          </a:bodyPr>
          <a:lstStyle/>
          <a:p>
            <a:pPr>
              <a:lnSpc>
                <a:spcPts val="2100"/>
              </a:lnSpc>
              <a:spcBef>
                <a:spcPts val="0"/>
              </a:spcBef>
              <a:spcAft>
                <a:spcPts val="450"/>
              </a:spcAft>
              <a:buClrTx/>
              <a:buFont typeface="Wingdings" panose="05000000000000000000" pitchFamily="2" charset="2"/>
              <a:buChar char="q"/>
            </a:pPr>
            <a:r>
              <a:rPr lang="en-GB" sz="1350" dirty="0">
                <a:latin typeface="Arial" panose="020B0604020202020204" pitchFamily="34" charset="0"/>
                <a:cs typeface="Arial" panose="020B0604020202020204" pitchFamily="34" charset="0"/>
              </a:rPr>
              <a:t>Designed</a:t>
            </a:r>
          </a:p>
          <a:p>
            <a:pPr marL="536972" lvl="1" indent="-267891">
              <a:lnSpc>
                <a:spcPts val="2100"/>
              </a:lnSpc>
              <a:spcBef>
                <a:spcPts val="0"/>
              </a:spcBef>
              <a:spcAft>
                <a:spcPts val="450"/>
              </a:spcAft>
              <a:buClrTx/>
              <a:buFont typeface="Wingdings" panose="05000000000000000000" pitchFamily="2" charset="2"/>
              <a:buChar char="Ø"/>
            </a:pPr>
            <a:r>
              <a:rPr lang="en-GB" sz="1350" dirty="0">
                <a:latin typeface="Arial" panose="020B0604020202020204" pitchFamily="34" charset="0"/>
                <a:cs typeface="Arial" panose="020B0604020202020204" pitchFamily="34" charset="0"/>
              </a:rPr>
              <a:t> to be evidence-based - </a:t>
            </a:r>
            <a:r>
              <a:rPr lang="en-GB" sz="1350" i="1" dirty="0">
                <a:latin typeface="Arial" panose="020B0604020202020204" pitchFamily="34" charset="0"/>
                <a:cs typeface="Arial" panose="020B0604020202020204" pitchFamily="34" charset="0"/>
              </a:rPr>
              <a:t>findings from Phase 1 of the project</a:t>
            </a:r>
          </a:p>
          <a:p>
            <a:pPr marL="536972" lvl="1" indent="-267891">
              <a:lnSpc>
                <a:spcPts val="2100"/>
              </a:lnSpc>
              <a:spcBef>
                <a:spcPts val="0"/>
              </a:spcBef>
              <a:spcAft>
                <a:spcPts val="450"/>
              </a:spcAft>
              <a:buClrTx/>
              <a:buFont typeface="Wingdings" panose="05000000000000000000" pitchFamily="2" charset="2"/>
              <a:buChar char="Ø"/>
            </a:pPr>
            <a:r>
              <a:rPr lang="en-GB" sz="1350" dirty="0">
                <a:latin typeface="Arial" panose="020B0604020202020204" pitchFamily="34" charset="0"/>
                <a:cs typeface="Arial" panose="020B0604020202020204" pitchFamily="34" charset="0"/>
              </a:rPr>
              <a:t> to include cross-institutional collaboration</a:t>
            </a:r>
          </a:p>
          <a:p>
            <a:pPr marL="536972" lvl="1" indent="-267891">
              <a:lnSpc>
                <a:spcPts val="2100"/>
              </a:lnSpc>
              <a:spcBef>
                <a:spcPts val="0"/>
              </a:spcBef>
              <a:spcAft>
                <a:spcPts val="450"/>
              </a:spcAft>
              <a:buClrTx/>
              <a:buFont typeface="Wingdings" panose="05000000000000000000" pitchFamily="2" charset="2"/>
              <a:buChar char="Ø"/>
            </a:pPr>
            <a:r>
              <a:rPr lang="en-GB" sz="1350" dirty="0">
                <a:latin typeface="Arial" panose="020B0604020202020204" pitchFamily="34" charset="0"/>
                <a:cs typeface="Arial" panose="020B0604020202020204" pitchFamily="34" charset="0"/>
              </a:rPr>
              <a:t> with scalability in mind</a:t>
            </a:r>
          </a:p>
          <a:p>
            <a:pPr marL="536972" lvl="1" indent="-267891">
              <a:lnSpc>
                <a:spcPts val="2100"/>
              </a:lnSpc>
              <a:spcBef>
                <a:spcPts val="0"/>
              </a:spcBef>
              <a:spcAft>
                <a:spcPts val="450"/>
              </a:spcAft>
              <a:buClrTx/>
              <a:buFont typeface="Wingdings" panose="05000000000000000000" pitchFamily="2" charset="2"/>
              <a:buChar char="Ø"/>
            </a:pPr>
            <a:r>
              <a:rPr lang="en-GB" sz="1350" dirty="0">
                <a:latin typeface="Arial" panose="020B0604020202020204" pitchFamily="34" charset="0"/>
                <a:cs typeface="Arial" panose="020B0604020202020204" pitchFamily="34" charset="0"/>
              </a:rPr>
              <a:t> for roll-out in two phases </a:t>
            </a:r>
          </a:p>
          <a:p>
            <a:pPr>
              <a:lnSpc>
                <a:spcPts val="2100"/>
              </a:lnSpc>
              <a:spcBef>
                <a:spcPts val="0"/>
              </a:spcBef>
              <a:spcAft>
                <a:spcPts val="450"/>
              </a:spcAft>
              <a:buClrTx/>
              <a:buFont typeface="Wingdings" panose="05000000000000000000" pitchFamily="2" charset="2"/>
              <a:buChar char="q"/>
            </a:pPr>
            <a:r>
              <a:rPr lang="en-GB" sz="1350" dirty="0">
                <a:latin typeface="Arial" panose="020B0604020202020204" pitchFamily="34" charset="0"/>
                <a:cs typeface="Arial" panose="020B0604020202020204" pitchFamily="34" charset="0"/>
              </a:rPr>
              <a:t>Four Interventions</a:t>
            </a:r>
          </a:p>
          <a:p>
            <a:pPr marL="608410" lvl="1" indent="-305991">
              <a:lnSpc>
                <a:spcPts val="2100"/>
              </a:lnSpc>
              <a:spcBef>
                <a:spcPts val="0"/>
              </a:spcBef>
              <a:spcAft>
                <a:spcPts val="450"/>
              </a:spcAft>
              <a:buClrTx/>
              <a:buFont typeface="Wingdings" panose="05000000000000000000" pitchFamily="2" charset="2"/>
              <a:buChar char="Ø"/>
            </a:pPr>
            <a:r>
              <a:rPr lang="en-GB" sz="1350" dirty="0">
                <a:latin typeface="Arial" panose="020B0604020202020204" pitchFamily="34" charset="0"/>
                <a:cs typeface="Arial" panose="020B0604020202020204" pitchFamily="34" charset="0"/>
              </a:rPr>
              <a:t>Academic Tutoring</a:t>
            </a:r>
          </a:p>
          <a:p>
            <a:pPr marL="608410" lvl="1" indent="-305991">
              <a:lnSpc>
                <a:spcPts val="2100"/>
              </a:lnSpc>
              <a:spcBef>
                <a:spcPts val="0"/>
              </a:spcBef>
              <a:spcAft>
                <a:spcPts val="450"/>
              </a:spcAft>
              <a:buClrTx/>
              <a:buFont typeface="Wingdings" panose="05000000000000000000" pitchFamily="2" charset="2"/>
              <a:buChar char="Ø"/>
            </a:pPr>
            <a:r>
              <a:rPr lang="en-GB" sz="1350" dirty="0">
                <a:latin typeface="Arial" panose="020B0604020202020204" pitchFamily="34" charset="0"/>
                <a:cs typeface="Arial" panose="020B0604020202020204" pitchFamily="34" charset="0"/>
              </a:rPr>
              <a:t>Online pre-entry module</a:t>
            </a:r>
          </a:p>
          <a:p>
            <a:pPr marL="608410" lvl="1" indent="-305991">
              <a:lnSpc>
                <a:spcPts val="2100"/>
              </a:lnSpc>
              <a:spcBef>
                <a:spcPts val="0"/>
              </a:spcBef>
              <a:spcAft>
                <a:spcPts val="450"/>
              </a:spcAft>
              <a:buClrTx/>
              <a:buFont typeface="Wingdings" panose="05000000000000000000" pitchFamily="2" charset="2"/>
              <a:buChar char="Ø"/>
            </a:pPr>
            <a:r>
              <a:rPr lang="en-GB" sz="1350" b="1" dirty="0">
                <a:latin typeface="Arial" panose="020B0604020202020204" pitchFamily="34" charset="0"/>
                <a:cs typeface="Arial" panose="020B0604020202020204" pitchFamily="34" charset="0"/>
              </a:rPr>
              <a:t>Mathematics Support</a:t>
            </a:r>
          </a:p>
          <a:p>
            <a:pPr marL="608410" lvl="1" indent="-305991">
              <a:lnSpc>
                <a:spcPts val="2100"/>
              </a:lnSpc>
              <a:spcBef>
                <a:spcPts val="0"/>
              </a:spcBef>
              <a:spcAft>
                <a:spcPts val="450"/>
              </a:spcAft>
              <a:buClrTx/>
              <a:buFont typeface="Wingdings" panose="05000000000000000000" pitchFamily="2" charset="2"/>
              <a:buChar char="Ø"/>
            </a:pPr>
            <a:r>
              <a:rPr lang="en-GB" sz="1350" dirty="0">
                <a:latin typeface="Arial" panose="020B0604020202020204" pitchFamily="34" charset="0"/>
                <a:cs typeface="Arial" panose="020B0604020202020204" pitchFamily="34" charset="0"/>
              </a:rPr>
              <a:t>Academic Writing </a:t>
            </a:r>
          </a:p>
          <a:p>
            <a:endParaRPr lang="en-GB" dirty="0"/>
          </a:p>
        </p:txBody>
      </p:sp>
      <p:sp>
        <p:nvSpPr>
          <p:cNvPr id="5" name="Slide Number Placeholder 4"/>
          <p:cNvSpPr>
            <a:spLocks noGrp="1"/>
          </p:cNvSpPr>
          <p:nvPr>
            <p:ph type="sldNum" sz="quarter" idx="4294967295"/>
          </p:nvPr>
        </p:nvSpPr>
        <p:spPr>
          <a:xfrm>
            <a:off x="7603236" y="4729162"/>
            <a:ext cx="342900" cy="357188"/>
          </a:xfrm>
          <a:prstGeom prst="rect">
            <a:avLst/>
          </a:prstGeom>
        </p:spPr>
        <p:txBody>
          <a:bodyPr/>
          <a:lstStyle/>
          <a:p>
            <a:pPr defTabSz="685800" fontAlgn="base">
              <a:spcBef>
                <a:spcPct val="0"/>
              </a:spcBef>
              <a:spcAft>
                <a:spcPct val="0"/>
              </a:spcAft>
            </a:pPr>
            <a:fld id="{72051ED8-246A-4ED7-BA39-F0E168D1450D}" type="slidenum">
              <a:rPr lang="en-GB" sz="2100" b="1">
                <a:solidFill>
                  <a:prstClr val="white"/>
                </a:solidFill>
                <a:latin typeface="Arial" charset="0"/>
                <a:ea typeface="ＭＳ Ｐゴシック" charset="0"/>
              </a:rPr>
              <a:pPr defTabSz="685800" fontAlgn="base">
                <a:spcBef>
                  <a:spcPct val="0"/>
                </a:spcBef>
                <a:spcAft>
                  <a:spcPct val="0"/>
                </a:spcAft>
              </a:pPr>
              <a:t>28</a:t>
            </a:fld>
            <a:endParaRPr lang="en-GB" sz="2100" b="1">
              <a:solidFill>
                <a:prstClr val="white"/>
              </a:solidFill>
              <a:latin typeface="Arial" charset="0"/>
              <a:ea typeface="ＭＳ Ｐゴシック" charset="0"/>
            </a:endParaRPr>
          </a:p>
        </p:txBody>
      </p:sp>
    </p:spTree>
    <p:extLst>
      <p:ext uri="{BB962C8B-B14F-4D97-AF65-F5344CB8AC3E}">
        <p14:creationId xmlns:p14="http://schemas.microsoft.com/office/powerpoint/2010/main" val="25866221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844" y="205979"/>
            <a:ext cx="4675422" cy="857250"/>
          </a:xfrm>
        </p:spPr>
        <p:txBody>
          <a:bodyPr/>
          <a:lstStyle/>
          <a:p>
            <a:r>
              <a:rPr lang="en-GB" dirty="0"/>
              <a:t>Mathematics </a:t>
            </a:r>
            <a:r>
              <a:rPr lang="en-GB" dirty="0" smtClean="0"/>
              <a:t>Support</a:t>
            </a:r>
            <a:endParaRPr lang="en-GB" dirty="0"/>
          </a:p>
        </p:txBody>
      </p:sp>
      <p:sp>
        <p:nvSpPr>
          <p:cNvPr id="3" name="Content Placeholder 2"/>
          <p:cNvSpPr>
            <a:spLocks noGrp="1"/>
          </p:cNvSpPr>
          <p:nvPr>
            <p:ph idx="1"/>
          </p:nvPr>
        </p:nvSpPr>
        <p:spPr>
          <a:xfrm>
            <a:off x="1925706" y="1063229"/>
            <a:ext cx="5917560" cy="3914124"/>
          </a:xfrm>
        </p:spPr>
        <p:txBody>
          <a:bodyPr>
            <a:normAutofit/>
          </a:bodyPr>
          <a:lstStyle/>
          <a:p>
            <a:pPr>
              <a:lnSpc>
                <a:spcPct val="150000"/>
              </a:lnSpc>
              <a:spcBef>
                <a:spcPts val="0"/>
              </a:spcBef>
              <a:spcAft>
                <a:spcPts val="450"/>
              </a:spcAft>
              <a:buClrTx/>
              <a:buFont typeface="Wingdings" panose="05000000000000000000" pitchFamily="2" charset="2"/>
              <a:buChar char="q"/>
            </a:pPr>
            <a:r>
              <a:rPr lang="en-GB" sz="1425" dirty="0">
                <a:latin typeface="Arial" panose="020B0604020202020204" pitchFamily="34" charset="0"/>
                <a:cs typeface="Arial" panose="020B0604020202020204" pitchFamily="34" charset="0"/>
              </a:rPr>
              <a:t>Intervention - Different model in each institution</a:t>
            </a:r>
          </a:p>
          <a:p>
            <a:pPr lvl="1">
              <a:lnSpc>
                <a:spcPct val="150000"/>
              </a:lnSpc>
              <a:spcBef>
                <a:spcPts val="0"/>
              </a:spcBef>
              <a:spcAft>
                <a:spcPts val="450"/>
              </a:spcAft>
              <a:buClrTx/>
              <a:buFont typeface="Wingdings" panose="05000000000000000000" pitchFamily="2" charset="2"/>
              <a:buChar char="Ø"/>
            </a:pPr>
            <a:r>
              <a:rPr lang="en-GB" sz="1425" dirty="0">
                <a:latin typeface="Arial" panose="020B0604020202020204" pitchFamily="34" charset="0"/>
                <a:cs typeface="Arial" panose="020B0604020202020204" pitchFamily="34" charset="0"/>
              </a:rPr>
              <a:t>Drop-in, computer-based, help-desks, workshops, lecture capture</a:t>
            </a:r>
          </a:p>
          <a:p>
            <a:pPr>
              <a:lnSpc>
                <a:spcPct val="150000"/>
              </a:lnSpc>
              <a:spcBef>
                <a:spcPts val="0"/>
              </a:spcBef>
              <a:spcAft>
                <a:spcPts val="450"/>
              </a:spcAft>
              <a:buClrTx/>
              <a:buFont typeface="Wingdings" panose="05000000000000000000" pitchFamily="2" charset="2"/>
              <a:buChar char="q"/>
            </a:pPr>
            <a:r>
              <a:rPr lang="en-GB" sz="1425" dirty="0">
                <a:latin typeface="Arial" panose="020B0604020202020204" pitchFamily="34" charset="0"/>
                <a:cs typeface="Arial" panose="020B0604020202020204" pitchFamily="34" charset="0"/>
              </a:rPr>
              <a:t>Resources used:</a:t>
            </a:r>
          </a:p>
          <a:p>
            <a:pPr marL="479822" lvl="1" indent="-210741">
              <a:lnSpc>
                <a:spcPct val="150000"/>
              </a:lnSpc>
              <a:spcBef>
                <a:spcPts val="0"/>
              </a:spcBef>
              <a:spcAft>
                <a:spcPts val="450"/>
              </a:spcAft>
              <a:buClrTx/>
              <a:buFont typeface="Wingdings" panose="05000000000000000000" pitchFamily="2" charset="2"/>
              <a:buChar char="Ø"/>
            </a:pPr>
            <a:r>
              <a:rPr lang="en-GB" sz="1425" dirty="0">
                <a:latin typeface="Arial" panose="020B0604020202020204" pitchFamily="34" charset="0"/>
                <a:cs typeface="Arial" panose="020B0604020202020204" pitchFamily="34" charset="0"/>
              </a:rPr>
              <a:t>Human contact </a:t>
            </a:r>
          </a:p>
          <a:p>
            <a:pPr marL="479822" lvl="1" indent="-210741">
              <a:lnSpc>
                <a:spcPct val="150000"/>
              </a:lnSpc>
              <a:spcBef>
                <a:spcPts val="0"/>
              </a:spcBef>
              <a:spcAft>
                <a:spcPts val="450"/>
              </a:spcAft>
              <a:buClrTx/>
              <a:buFont typeface="Wingdings" panose="05000000000000000000" pitchFamily="2" charset="2"/>
              <a:buChar char="Ø"/>
            </a:pPr>
            <a:r>
              <a:rPr lang="en-GB" sz="1425" dirty="0">
                <a:latin typeface="Arial" panose="020B0604020202020204" pitchFamily="34" charset="0"/>
                <a:cs typeface="Arial" panose="020B0604020202020204" pitchFamily="34" charset="0"/>
              </a:rPr>
              <a:t>Paper-based</a:t>
            </a:r>
          </a:p>
          <a:p>
            <a:pPr marL="479822" lvl="1" indent="-210741">
              <a:lnSpc>
                <a:spcPct val="150000"/>
              </a:lnSpc>
              <a:spcBef>
                <a:spcPts val="0"/>
              </a:spcBef>
              <a:spcAft>
                <a:spcPts val="450"/>
              </a:spcAft>
              <a:buClrTx/>
              <a:buFont typeface="Wingdings" panose="05000000000000000000" pitchFamily="2" charset="2"/>
              <a:buChar char="Ø"/>
            </a:pPr>
            <a:r>
              <a:rPr lang="en-GB" sz="1425" dirty="0">
                <a:latin typeface="Arial" panose="020B0604020202020204" pitchFamily="34" charset="0"/>
                <a:cs typeface="Arial" panose="020B0604020202020204" pitchFamily="34" charset="0"/>
              </a:rPr>
              <a:t>Lecture capture</a:t>
            </a:r>
          </a:p>
          <a:p>
            <a:pPr marL="479822" lvl="1" indent="-210741">
              <a:lnSpc>
                <a:spcPct val="150000"/>
              </a:lnSpc>
              <a:spcBef>
                <a:spcPts val="0"/>
              </a:spcBef>
              <a:spcAft>
                <a:spcPts val="450"/>
              </a:spcAft>
              <a:buClrTx/>
              <a:buFont typeface="Wingdings" panose="05000000000000000000" pitchFamily="2" charset="2"/>
              <a:buChar char="Ø"/>
            </a:pPr>
            <a:r>
              <a:rPr lang="en-GB" sz="1425" dirty="0">
                <a:latin typeface="Arial" panose="020B0604020202020204" pitchFamily="34" charset="0"/>
                <a:cs typeface="Arial" panose="020B0604020202020204" pitchFamily="34" charset="0"/>
              </a:rPr>
              <a:t>Online resources</a:t>
            </a:r>
          </a:p>
          <a:p>
            <a:pPr lvl="1">
              <a:lnSpc>
                <a:spcPct val="150000"/>
              </a:lnSpc>
              <a:spcBef>
                <a:spcPts val="0"/>
              </a:spcBef>
              <a:spcAft>
                <a:spcPts val="450"/>
              </a:spcAft>
              <a:buClrTx/>
              <a:buFont typeface="Wingdings" panose="05000000000000000000" pitchFamily="2" charset="2"/>
              <a:buChar char="q"/>
            </a:pPr>
            <a:endParaRPr lang="en-GB" sz="1350" dirty="0">
              <a:latin typeface="Arial" panose="020B0604020202020204" pitchFamily="34" charset="0"/>
              <a:cs typeface="Arial" panose="020B0604020202020204" pitchFamily="34" charset="0"/>
            </a:endParaRPr>
          </a:p>
          <a:p>
            <a:pPr>
              <a:lnSpc>
                <a:spcPct val="150000"/>
              </a:lnSpc>
              <a:spcBef>
                <a:spcPts val="0"/>
              </a:spcBef>
              <a:spcAft>
                <a:spcPts val="450"/>
              </a:spcAft>
              <a:buClrTx/>
              <a:buFont typeface="Wingdings" panose="05000000000000000000" pitchFamily="2" charset="2"/>
              <a:buChar char="q"/>
            </a:pPr>
            <a:endParaRPr lang="en-GB" sz="1650" dirty="0">
              <a:latin typeface="Arial" panose="020B0604020202020204" pitchFamily="34" charset="0"/>
              <a:cs typeface="Arial" panose="020B0604020202020204" pitchFamily="34" charset="0"/>
            </a:endParaRPr>
          </a:p>
          <a:p>
            <a:pPr>
              <a:lnSpc>
                <a:spcPct val="150000"/>
              </a:lnSpc>
              <a:spcBef>
                <a:spcPts val="0"/>
              </a:spcBef>
              <a:spcAft>
                <a:spcPts val="450"/>
              </a:spcAft>
              <a:buClrTx/>
              <a:buFont typeface="Wingdings" panose="05000000000000000000" pitchFamily="2" charset="2"/>
              <a:buChar char="q"/>
            </a:pPr>
            <a:endParaRPr lang="en-GB" sz="1650" dirty="0">
              <a:latin typeface="Arial" panose="020B0604020202020204" pitchFamily="34" charset="0"/>
              <a:cs typeface="Arial" panose="020B0604020202020204" pitchFamily="34" charset="0"/>
            </a:endParaRPr>
          </a:p>
          <a:p>
            <a:pPr lvl="1"/>
            <a:endParaRPr lang="en-US" altLang="en-US" dirty="0"/>
          </a:p>
          <a:p>
            <a:pPr lvl="1"/>
            <a:endParaRPr lang="en-US" altLang="en-US" dirty="0"/>
          </a:p>
          <a:p>
            <a:pPr>
              <a:lnSpc>
                <a:spcPct val="150000"/>
              </a:lnSpc>
              <a:spcBef>
                <a:spcPts val="0"/>
              </a:spcBef>
              <a:spcAft>
                <a:spcPts val="450"/>
              </a:spcAft>
              <a:buClrTx/>
              <a:buFont typeface="Wingdings" panose="05000000000000000000" pitchFamily="2" charset="2"/>
              <a:buChar char="q"/>
            </a:pPr>
            <a:endParaRPr lang="en-GB" sz="1650" dirty="0">
              <a:latin typeface="Arial" panose="020B0604020202020204" pitchFamily="34" charset="0"/>
              <a:cs typeface="Arial" panose="020B0604020202020204" pitchFamily="34" charset="0"/>
            </a:endParaRPr>
          </a:p>
          <a:p>
            <a:pPr>
              <a:lnSpc>
                <a:spcPct val="150000"/>
              </a:lnSpc>
              <a:spcBef>
                <a:spcPts val="0"/>
              </a:spcBef>
              <a:spcAft>
                <a:spcPts val="450"/>
              </a:spcAft>
              <a:buClrTx/>
              <a:buFont typeface="Wingdings" panose="05000000000000000000" pitchFamily="2" charset="2"/>
              <a:buChar char="q"/>
            </a:pPr>
            <a:endParaRPr lang="en-GB" sz="15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7603236" y="4729162"/>
            <a:ext cx="342900" cy="357188"/>
          </a:xfrm>
          <a:prstGeom prst="rect">
            <a:avLst/>
          </a:prstGeom>
        </p:spPr>
        <p:txBody>
          <a:bodyPr/>
          <a:lstStyle/>
          <a:p>
            <a:pPr defTabSz="685800" fontAlgn="base">
              <a:spcBef>
                <a:spcPct val="0"/>
              </a:spcBef>
              <a:spcAft>
                <a:spcPct val="0"/>
              </a:spcAft>
            </a:pPr>
            <a:endParaRPr lang="en-GB" sz="2100" b="1" dirty="0">
              <a:solidFill>
                <a:prstClr val="white"/>
              </a:solidFill>
              <a:latin typeface="Arial" charset="0"/>
              <a:ea typeface="ＭＳ Ｐゴシック" charset="0"/>
            </a:endParaRPr>
          </a:p>
        </p:txBody>
      </p:sp>
    </p:spTree>
    <p:extLst>
      <p:ext uri="{BB962C8B-B14F-4D97-AF65-F5344CB8AC3E}">
        <p14:creationId xmlns:p14="http://schemas.microsoft.com/office/powerpoint/2010/main" val="2710173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1252331" y="1203337"/>
            <a:ext cx="6758608" cy="2277547"/>
          </a:xfrm>
          <a:prstGeom prst="rect">
            <a:avLst/>
          </a:prstGeom>
        </p:spPr>
        <p:txBody>
          <a:bodyPr wrap="square">
            <a:spAutoFit/>
          </a:bodyPr>
          <a:lstStyle/>
          <a:p>
            <a:pPr algn="ctr"/>
            <a:r>
              <a:rPr lang="en-GB" sz="4000" b="1" dirty="0" smtClean="0"/>
              <a:t>Welcome</a:t>
            </a:r>
          </a:p>
          <a:p>
            <a:pPr algn="ctr"/>
            <a:r>
              <a:rPr lang="en-GB" b="1" dirty="0" smtClean="0"/>
              <a:t/>
            </a:r>
            <a:br>
              <a:rPr lang="en-GB" b="1" dirty="0" smtClean="0"/>
            </a:br>
            <a:r>
              <a:rPr lang="en-GB" sz="2800" dirty="0" smtClean="0"/>
              <a:t>Professor Kathleen Armour </a:t>
            </a:r>
          </a:p>
          <a:p>
            <a:pPr algn="ctr"/>
            <a:r>
              <a:rPr lang="en-GB" sz="2800" dirty="0" smtClean="0"/>
              <a:t>Pro-Vice-Chancellor (Education) </a:t>
            </a:r>
          </a:p>
          <a:p>
            <a:pPr algn="ctr"/>
            <a:r>
              <a:rPr lang="en-GB" sz="2800" dirty="0" smtClean="0"/>
              <a:t>University of Birmingham</a:t>
            </a:r>
            <a:endParaRPr lang="en-GB" sz="2800" dirty="0"/>
          </a:p>
        </p:txBody>
      </p:sp>
    </p:spTree>
    <p:extLst>
      <p:ext uri="{BB962C8B-B14F-4D97-AF65-F5344CB8AC3E}">
        <p14:creationId xmlns:p14="http://schemas.microsoft.com/office/powerpoint/2010/main" val="2361972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844" y="205979"/>
            <a:ext cx="4675422" cy="857250"/>
          </a:xfrm>
        </p:spPr>
        <p:txBody>
          <a:bodyPr/>
          <a:lstStyle/>
          <a:p>
            <a:r>
              <a:rPr lang="en-GB" dirty="0"/>
              <a:t>Mathematics </a:t>
            </a:r>
            <a:r>
              <a:rPr lang="en-GB" dirty="0" smtClean="0"/>
              <a:t>Support</a:t>
            </a:r>
            <a:endParaRPr lang="en-GB" dirty="0"/>
          </a:p>
        </p:txBody>
      </p:sp>
      <p:sp>
        <p:nvSpPr>
          <p:cNvPr id="3" name="Content Placeholder 2"/>
          <p:cNvSpPr>
            <a:spLocks noGrp="1"/>
          </p:cNvSpPr>
          <p:nvPr>
            <p:ph idx="1"/>
          </p:nvPr>
        </p:nvSpPr>
        <p:spPr>
          <a:xfrm>
            <a:off x="2411760" y="1869672"/>
            <a:ext cx="4212468" cy="752438"/>
          </a:xfrm>
        </p:spPr>
        <p:txBody>
          <a:bodyPr>
            <a:noAutofit/>
          </a:bodyPr>
          <a:lstStyle/>
          <a:p>
            <a:pPr marL="0" indent="0" algn="ctr">
              <a:lnSpc>
                <a:spcPct val="150000"/>
              </a:lnSpc>
              <a:spcBef>
                <a:spcPts val="0"/>
              </a:spcBef>
              <a:spcAft>
                <a:spcPts val="450"/>
              </a:spcAft>
              <a:buClrTx/>
              <a:buNone/>
            </a:pPr>
            <a:r>
              <a:rPr lang="en-GB" sz="3000" dirty="0">
                <a:latin typeface="Arial" panose="020B0604020202020204" pitchFamily="34" charset="0"/>
                <a:cs typeface="Arial" panose="020B0604020202020204" pitchFamily="34" charset="0"/>
              </a:rPr>
              <a:t>Implementation and Impact</a:t>
            </a:r>
          </a:p>
          <a:p>
            <a:pPr lvl="1" algn="ctr"/>
            <a:endParaRPr lang="en-US" altLang="en-US" sz="3600" dirty="0"/>
          </a:p>
          <a:p>
            <a:pPr lvl="1" algn="ctr"/>
            <a:endParaRPr lang="en-US" altLang="en-US" sz="3600" dirty="0"/>
          </a:p>
          <a:p>
            <a:pPr algn="ctr">
              <a:lnSpc>
                <a:spcPct val="150000"/>
              </a:lnSpc>
              <a:spcBef>
                <a:spcPts val="0"/>
              </a:spcBef>
              <a:spcAft>
                <a:spcPts val="450"/>
              </a:spcAft>
              <a:buClrTx/>
              <a:buFont typeface="Wingdings" panose="05000000000000000000" pitchFamily="2" charset="2"/>
              <a:buChar char="q"/>
            </a:pPr>
            <a:endParaRPr lang="en-GB" sz="3000" dirty="0">
              <a:latin typeface="Arial" panose="020B0604020202020204" pitchFamily="34" charset="0"/>
              <a:cs typeface="Arial" panose="020B0604020202020204" pitchFamily="34" charset="0"/>
            </a:endParaRPr>
          </a:p>
          <a:p>
            <a:pPr algn="ctr">
              <a:lnSpc>
                <a:spcPct val="150000"/>
              </a:lnSpc>
              <a:spcBef>
                <a:spcPts val="0"/>
              </a:spcBef>
              <a:spcAft>
                <a:spcPts val="450"/>
              </a:spcAft>
              <a:buClrTx/>
              <a:buFont typeface="Wingdings" panose="05000000000000000000" pitchFamily="2" charset="2"/>
              <a:buChar char="q"/>
            </a:pPr>
            <a:endParaRPr lang="en-GB" sz="3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4294967295"/>
          </p:nvPr>
        </p:nvSpPr>
        <p:spPr>
          <a:xfrm>
            <a:off x="7603236" y="4729162"/>
            <a:ext cx="342900" cy="357188"/>
          </a:xfrm>
          <a:prstGeom prst="rect">
            <a:avLst/>
          </a:prstGeom>
        </p:spPr>
        <p:txBody>
          <a:bodyPr/>
          <a:lstStyle/>
          <a:p>
            <a:pPr defTabSz="685800" fontAlgn="base">
              <a:spcBef>
                <a:spcPct val="0"/>
              </a:spcBef>
              <a:spcAft>
                <a:spcPct val="0"/>
              </a:spcAft>
            </a:pPr>
            <a:endParaRPr lang="en-GB" sz="2100" b="1" dirty="0">
              <a:solidFill>
                <a:prstClr val="white"/>
              </a:solidFill>
              <a:latin typeface="Arial" charset="0"/>
              <a:ea typeface="ＭＳ Ｐゴシック" charset="0"/>
            </a:endParaRPr>
          </a:p>
        </p:txBody>
      </p:sp>
    </p:spTree>
    <p:extLst>
      <p:ext uri="{BB962C8B-B14F-4D97-AF65-F5344CB8AC3E}">
        <p14:creationId xmlns:p14="http://schemas.microsoft.com/office/powerpoint/2010/main" val="24777368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35EE88-F17A-4098-B7FE-9DB2ABA5BFA9}"/>
              </a:ext>
            </a:extLst>
          </p:cNvPr>
          <p:cNvSpPr>
            <a:spLocks noGrp="1"/>
          </p:cNvSpPr>
          <p:nvPr>
            <p:ph type="title"/>
          </p:nvPr>
        </p:nvSpPr>
        <p:spPr>
          <a:xfrm>
            <a:off x="3329862" y="205979"/>
            <a:ext cx="4513404" cy="857250"/>
          </a:xfrm>
        </p:spPr>
        <p:txBody>
          <a:bodyPr>
            <a:normAutofit/>
          </a:bodyPr>
          <a:lstStyle/>
          <a:p>
            <a:r>
              <a:rPr lang="en-US" dirty="0" smtClean="0"/>
              <a:t>Issues and Barriers</a:t>
            </a:r>
            <a:endParaRPr lang="en-US" dirty="0"/>
          </a:p>
        </p:txBody>
      </p:sp>
      <p:sp>
        <p:nvSpPr>
          <p:cNvPr id="3" name="Content Placeholder 2">
            <a:extLst>
              <a:ext uri="{FF2B5EF4-FFF2-40B4-BE49-F238E27FC236}">
                <a16:creationId xmlns:a16="http://schemas.microsoft.com/office/drawing/2014/main" xmlns="" id="{44428D9A-201A-43DB-B72C-69F3823776E3}"/>
              </a:ext>
            </a:extLst>
          </p:cNvPr>
          <p:cNvSpPr>
            <a:spLocks noGrp="1"/>
          </p:cNvSpPr>
          <p:nvPr>
            <p:ph idx="1"/>
          </p:nvPr>
        </p:nvSpPr>
        <p:spPr>
          <a:xfrm>
            <a:off x="1941922" y="1085850"/>
            <a:ext cx="5901344" cy="3600450"/>
          </a:xfrm>
        </p:spPr>
        <p:txBody>
          <a:bodyPr anchor="t">
            <a:normAutofit/>
          </a:bodyPr>
          <a:lstStyle/>
          <a:p>
            <a:pPr marL="404813" indent="-342900"/>
            <a:r>
              <a:rPr lang="en-US" dirty="0" smtClean="0">
                <a:latin typeface="Arial" panose="020B0604020202020204" pitchFamily="34" charset="0"/>
                <a:cs typeface="Arial" panose="020B0604020202020204" pitchFamily="34" charset="0"/>
              </a:rPr>
              <a:t>There </a:t>
            </a:r>
            <a:r>
              <a:rPr lang="en-US" dirty="0">
                <a:latin typeface="Arial" panose="020B0604020202020204" pitchFamily="34" charset="0"/>
                <a:cs typeface="Arial" panose="020B0604020202020204" pitchFamily="34" charset="0"/>
              </a:rPr>
              <a:t>is considerable variation in the way data is collected and shared across </a:t>
            </a:r>
            <a:r>
              <a:rPr lang="en-US" dirty="0" smtClean="0">
                <a:latin typeface="Arial" panose="020B0604020202020204" pitchFamily="34" charset="0"/>
                <a:cs typeface="Arial" panose="020B0604020202020204" pitchFamily="34" charset="0"/>
              </a:rPr>
              <a:t>institutions</a:t>
            </a:r>
          </a:p>
          <a:p>
            <a:pPr marL="404813" indent="-342900"/>
            <a:r>
              <a:rPr lang="en-US" dirty="0">
                <a:latin typeface="Arial" panose="020B0604020202020204" pitchFamily="34" charset="0"/>
                <a:cs typeface="Arial" panose="020B0604020202020204" pitchFamily="34" charset="0"/>
              </a:rPr>
              <a:t>Addressing fairer access and educational outcomes requires culture change, not just </a:t>
            </a:r>
            <a:r>
              <a:rPr lang="en-US" dirty="0" smtClean="0">
                <a:latin typeface="Arial" panose="020B0604020202020204" pitchFamily="34" charset="0"/>
                <a:cs typeface="Arial" panose="020B0604020202020204" pitchFamily="34" charset="0"/>
              </a:rPr>
              <a:t>interventions</a:t>
            </a:r>
          </a:p>
          <a:p>
            <a:pPr marL="404813" indent="-342900"/>
            <a:r>
              <a:rPr lang="en-US" dirty="0">
                <a:cs typeface="Arial"/>
              </a:rPr>
              <a:t>Effective partnership working across multiple boundaries, is fundamental to achieve sustainable and scalable change</a:t>
            </a:r>
          </a:p>
          <a:p>
            <a:pPr marL="404813" indent="-342900"/>
            <a:endParaRPr lang="en-US" dirty="0">
              <a:latin typeface="Arial" panose="020B0604020202020204" pitchFamily="34" charset="0"/>
              <a:cs typeface="Arial" panose="020B0604020202020204" pitchFamily="34" charset="0"/>
            </a:endParaRPr>
          </a:p>
          <a:p>
            <a:pPr marL="61913" indent="0" algn="ctr">
              <a:buNone/>
            </a:pPr>
            <a:endParaRPr lang="en-US"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4294967295"/>
          </p:nvPr>
        </p:nvSpPr>
        <p:spPr>
          <a:xfrm>
            <a:off x="7603236" y="4729162"/>
            <a:ext cx="342900" cy="357188"/>
          </a:xfrm>
          <a:prstGeom prst="rect">
            <a:avLst/>
          </a:prstGeom>
        </p:spPr>
        <p:txBody>
          <a:bodyPr/>
          <a:lstStyle/>
          <a:p>
            <a:pPr defTabSz="685800" fontAlgn="base">
              <a:spcBef>
                <a:spcPct val="0"/>
              </a:spcBef>
              <a:spcAft>
                <a:spcPct val="0"/>
              </a:spcAft>
            </a:pPr>
            <a:fld id="{72051ED8-246A-4ED7-BA39-F0E168D1450D}" type="slidenum">
              <a:rPr lang="en-GB" sz="2100" b="1">
                <a:solidFill>
                  <a:prstClr val="white"/>
                </a:solidFill>
                <a:latin typeface="Arial" charset="0"/>
                <a:ea typeface="ＭＳ Ｐゴシック" charset="0"/>
              </a:rPr>
              <a:pPr defTabSz="685800" fontAlgn="base">
                <a:spcBef>
                  <a:spcPct val="0"/>
                </a:spcBef>
                <a:spcAft>
                  <a:spcPct val="0"/>
                </a:spcAft>
              </a:pPr>
              <a:t>31</a:t>
            </a:fld>
            <a:endParaRPr lang="en-GB" sz="2100" b="1">
              <a:solidFill>
                <a:prstClr val="white"/>
              </a:solidFill>
              <a:latin typeface="Arial" charset="0"/>
              <a:ea typeface="ＭＳ Ｐゴシック" charset="0"/>
            </a:endParaRPr>
          </a:p>
        </p:txBody>
      </p:sp>
    </p:spTree>
    <p:extLst>
      <p:ext uri="{BB962C8B-B14F-4D97-AF65-F5344CB8AC3E}">
        <p14:creationId xmlns:p14="http://schemas.microsoft.com/office/powerpoint/2010/main" val="21923295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3688" y="1221600"/>
            <a:ext cx="5670630" cy="2862318"/>
            <a:chOff x="395536" y="620688"/>
            <a:chExt cx="8352928" cy="5328592"/>
          </a:xfrm>
        </p:grpSpPr>
        <p:graphicFrame>
          <p:nvGraphicFramePr>
            <p:cNvPr id="2" name="Diagram 1"/>
            <p:cNvGraphicFramePr/>
            <p:nvPr>
              <p:extLst/>
            </p:nvPr>
          </p:nvGraphicFramePr>
          <p:xfrm>
            <a:off x="395536" y="620688"/>
            <a:ext cx="8352928" cy="2592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nvPr>
          </p:nvGraphicFramePr>
          <p:xfrm>
            <a:off x="395536" y="3212976"/>
            <a:ext cx="8352928" cy="27363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
        <p:nvSpPr>
          <p:cNvPr id="5" name="Title 4"/>
          <p:cNvSpPr>
            <a:spLocks noGrp="1"/>
          </p:cNvSpPr>
          <p:nvPr>
            <p:ph type="title"/>
          </p:nvPr>
        </p:nvSpPr>
        <p:spPr>
          <a:xfrm>
            <a:off x="3059832" y="135039"/>
            <a:ext cx="4531160" cy="857250"/>
          </a:xfrm>
        </p:spPr>
        <p:txBody>
          <a:bodyPr>
            <a:normAutofit/>
          </a:bodyPr>
          <a:lstStyle/>
          <a:p>
            <a:r>
              <a:rPr lang="en-GB" dirty="0" smtClean="0"/>
              <a:t>Integrated transition</a:t>
            </a:r>
            <a:endParaRPr lang="en-GB" dirty="0"/>
          </a:p>
        </p:txBody>
      </p:sp>
      <p:sp>
        <p:nvSpPr>
          <p:cNvPr id="6" name="Slide Number Placeholder 5"/>
          <p:cNvSpPr>
            <a:spLocks noGrp="1"/>
          </p:cNvSpPr>
          <p:nvPr>
            <p:ph type="sldNum" sz="quarter" idx="4294967295"/>
          </p:nvPr>
        </p:nvSpPr>
        <p:spPr>
          <a:xfrm>
            <a:off x="7603236" y="4729162"/>
            <a:ext cx="342900" cy="357188"/>
          </a:xfrm>
          <a:prstGeom prst="rect">
            <a:avLst/>
          </a:prstGeom>
        </p:spPr>
        <p:txBody>
          <a:bodyPr/>
          <a:lstStyle/>
          <a:p>
            <a:pPr defTabSz="685800" fontAlgn="base">
              <a:spcBef>
                <a:spcPct val="0"/>
              </a:spcBef>
              <a:spcAft>
                <a:spcPct val="0"/>
              </a:spcAft>
            </a:pPr>
            <a:fld id="{94117DF1-01AF-405D-BA8B-2581A5FA9627}" type="slidenum">
              <a:rPr lang="en-GB" sz="2100" b="1">
                <a:solidFill>
                  <a:prstClr val="white"/>
                </a:solidFill>
                <a:latin typeface="Arial" charset="0"/>
                <a:ea typeface="ＭＳ Ｐゴシック" charset="0"/>
              </a:rPr>
              <a:pPr defTabSz="685800" fontAlgn="base">
                <a:spcBef>
                  <a:spcPct val="0"/>
                </a:spcBef>
                <a:spcAft>
                  <a:spcPct val="0"/>
                </a:spcAft>
              </a:pPr>
              <a:t>32</a:t>
            </a:fld>
            <a:endParaRPr lang="en-GB" sz="2100" b="1">
              <a:solidFill>
                <a:prstClr val="white"/>
              </a:solidFill>
              <a:latin typeface="Arial" charset="0"/>
              <a:ea typeface="ＭＳ Ｐゴシック" charset="0"/>
            </a:endParaRPr>
          </a:p>
        </p:txBody>
      </p:sp>
    </p:spTree>
    <p:extLst>
      <p:ext uri="{BB962C8B-B14F-4D97-AF65-F5344CB8AC3E}">
        <p14:creationId xmlns:p14="http://schemas.microsoft.com/office/powerpoint/2010/main" val="21734157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03748" y="1491631"/>
            <a:ext cx="4482498" cy="3323987"/>
          </a:xfrm>
          <a:prstGeom prst="rect">
            <a:avLst/>
          </a:prstGeom>
          <a:noFill/>
        </p:spPr>
        <p:txBody>
          <a:bodyPr wrap="square" rtlCol="0">
            <a:spAutoFit/>
          </a:bodyPr>
          <a:lstStyle/>
          <a:p>
            <a:pPr defTabSz="685800" fontAlgn="base">
              <a:spcBef>
                <a:spcPct val="0"/>
              </a:spcBef>
              <a:spcAft>
                <a:spcPct val="0"/>
              </a:spcAft>
            </a:pPr>
            <a:r>
              <a:rPr lang="en-GB" sz="2100" b="1" dirty="0">
                <a:solidFill>
                  <a:srgbClr val="000000"/>
                </a:solidFill>
                <a:latin typeface="Arial" charset="0"/>
                <a:ea typeface="ＭＳ Ｐゴシック" charset="0"/>
              </a:rPr>
              <a:t>Dan Herbert </a:t>
            </a:r>
            <a:r>
              <a:rPr lang="en-GB" sz="2100" b="1" dirty="0">
                <a:solidFill>
                  <a:srgbClr val="000000"/>
                </a:solidFill>
                <a:latin typeface="Arial" charset="0"/>
                <a:ea typeface="ＭＳ Ｐゴシック" charset="0"/>
                <a:hlinkClick r:id="rId2"/>
              </a:rPr>
              <a:t>d.herbert@bham.ac.uk</a:t>
            </a:r>
            <a:endParaRPr lang="en-GB" sz="2100" b="1" dirty="0">
              <a:solidFill>
                <a:srgbClr val="000000"/>
              </a:solidFill>
              <a:latin typeface="Arial" charset="0"/>
              <a:ea typeface="ＭＳ Ｐゴシック" charset="0"/>
            </a:endParaRPr>
          </a:p>
          <a:p>
            <a:pPr defTabSz="685800" fontAlgn="base">
              <a:spcBef>
                <a:spcPct val="0"/>
              </a:spcBef>
              <a:spcAft>
                <a:spcPct val="0"/>
              </a:spcAft>
            </a:pPr>
            <a:endParaRPr lang="en-GB" sz="2100" b="1" dirty="0">
              <a:solidFill>
                <a:srgbClr val="000000"/>
              </a:solidFill>
              <a:latin typeface="Arial" charset="0"/>
              <a:ea typeface="ＭＳ Ｐゴシック" charset="0"/>
            </a:endParaRPr>
          </a:p>
          <a:p>
            <a:pPr defTabSz="685800" fontAlgn="base">
              <a:spcBef>
                <a:spcPct val="0"/>
              </a:spcBef>
              <a:spcAft>
                <a:spcPct val="0"/>
              </a:spcAft>
            </a:pPr>
            <a:r>
              <a:rPr lang="en-GB" sz="2100" b="1" dirty="0">
                <a:solidFill>
                  <a:srgbClr val="000000"/>
                </a:solidFill>
                <a:latin typeface="Arial" charset="0"/>
                <a:ea typeface="ＭＳ Ｐゴシック" charset="0"/>
              </a:rPr>
              <a:t>Rob Fleming </a:t>
            </a:r>
            <a:r>
              <a:rPr lang="en-GB" sz="2100" b="1" dirty="0">
                <a:solidFill>
                  <a:srgbClr val="000000"/>
                </a:solidFill>
                <a:latin typeface="Arial" charset="0"/>
                <a:ea typeface="ＭＳ Ｐゴシック" charset="0"/>
                <a:hlinkClick r:id="rId3"/>
              </a:rPr>
              <a:t>r.fleming@bham.ac.uk</a:t>
            </a:r>
            <a:endParaRPr lang="en-GB" sz="2100" b="1" dirty="0">
              <a:solidFill>
                <a:srgbClr val="000000"/>
              </a:solidFill>
              <a:latin typeface="Arial" charset="0"/>
              <a:ea typeface="ＭＳ Ｐゴシック" charset="0"/>
            </a:endParaRPr>
          </a:p>
          <a:p>
            <a:pPr defTabSz="685800" fontAlgn="base">
              <a:spcBef>
                <a:spcPct val="0"/>
              </a:spcBef>
              <a:spcAft>
                <a:spcPct val="0"/>
              </a:spcAft>
            </a:pPr>
            <a:endParaRPr lang="en-GB" sz="2100" b="1" dirty="0">
              <a:solidFill>
                <a:srgbClr val="000000"/>
              </a:solidFill>
              <a:latin typeface="Arial" charset="0"/>
              <a:ea typeface="ＭＳ Ｐゴシック" charset="0"/>
            </a:endParaRPr>
          </a:p>
          <a:p>
            <a:pPr defTabSz="685800" fontAlgn="base">
              <a:spcBef>
                <a:spcPct val="0"/>
              </a:spcBef>
              <a:spcAft>
                <a:spcPct val="0"/>
              </a:spcAft>
            </a:pPr>
            <a:r>
              <a:rPr lang="en-GB" sz="2100" b="1" dirty="0">
                <a:solidFill>
                  <a:srgbClr val="000000"/>
                </a:solidFill>
                <a:latin typeface="Arial" charset="0"/>
                <a:ea typeface="ＭＳ Ｐゴシック" charset="0"/>
              </a:rPr>
              <a:t>Helen </a:t>
            </a:r>
            <a:r>
              <a:rPr lang="en-GB" sz="2100" b="1" dirty="0" err="1">
                <a:solidFill>
                  <a:srgbClr val="000000"/>
                </a:solidFill>
                <a:latin typeface="Arial" charset="0"/>
                <a:ea typeface="ＭＳ Ｐゴシック" charset="0"/>
              </a:rPr>
              <a:t>MacKenzie</a:t>
            </a:r>
            <a:r>
              <a:rPr lang="en-GB" sz="2100" b="1" dirty="0">
                <a:solidFill>
                  <a:srgbClr val="000000"/>
                </a:solidFill>
                <a:latin typeface="Arial" charset="0"/>
                <a:ea typeface="ＭＳ Ｐゴシック" charset="0"/>
              </a:rPr>
              <a:t> </a:t>
            </a:r>
            <a:r>
              <a:rPr lang="en-GB" sz="2100" b="1" dirty="0">
                <a:solidFill>
                  <a:srgbClr val="000000"/>
                </a:solidFill>
                <a:latin typeface="Arial" charset="0"/>
                <a:ea typeface="ＭＳ Ｐゴシック" charset="0"/>
                <a:hlinkClick r:id="rId4"/>
              </a:rPr>
              <a:t>h.e.mackenzie@lboro.ac.uk</a:t>
            </a:r>
            <a:endParaRPr lang="en-GB" sz="2100" b="1" dirty="0">
              <a:solidFill>
                <a:srgbClr val="000000"/>
              </a:solidFill>
              <a:latin typeface="Arial" charset="0"/>
              <a:ea typeface="ＭＳ Ｐゴシック" charset="0"/>
            </a:endParaRPr>
          </a:p>
          <a:p>
            <a:pPr defTabSz="685800" fontAlgn="base">
              <a:spcBef>
                <a:spcPct val="0"/>
              </a:spcBef>
              <a:spcAft>
                <a:spcPct val="0"/>
              </a:spcAft>
            </a:pPr>
            <a:endParaRPr lang="en-GB" sz="2100" b="1" dirty="0">
              <a:solidFill>
                <a:srgbClr val="000000"/>
              </a:solidFill>
              <a:latin typeface="Arial" charset="0"/>
              <a:ea typeface="ＭＳ Ｐゴシック" charset="0"/>
            </a:endParaRPr>
          </a:p>
          <a:p>
            <a:pPr defTabSz="685800" fontAlgn="base">
              <a:spcBef>
                <a:spcPct val="0"/>
              </a:spcBef>
              <a:spcAft>
                <a:spcPct val="0"/>
              </a:spcAft>
            </a:pPr>
            <a:endParaRPr lang="en-GB" sz="2100" b="1"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4068085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63688" y="681540"/>
            <a:ext cx="5400600" cy="1200329"/>
          </a:xfrm>
          <a:prstGeom prst="rect">
            <a:avLst/>
          </a:prstGeom>
          <a:noFill/>
        </p:spPr>
        <p:txBody>
          <a:bodyPr wrap="square" rtlCol="0">
            <a:spAutoFit/>
          </a:bodyPr>
          <a:lstStyle/>
          <a:p>
            <a:pPr algn="ctr" defTabSz="685800"/>
            <a:r>
              <a:rPr lang="en-GB" sz="2400" b="1" dirty="0">
                <a:solidFill>
                  <a:prstClr val="black"/>
                </a:solidFill>
                <a:latin typeface="Arial" panose="020B0604020202020204" pitchFamily="34" charset="0"/>
                <a:cs typeface="Arial" panose="020B0604020202020204" pitchFamily="34" charset="0"/>
              </a:rPr>
              <a:t>Finding the expert within: </a:t>
            </a:r>
          </a:p>
          <a:p>
            <a:pPr algn="ctr" defTabSz="685800"/>
            <a:endParaRPr lang="en-GB" sz="2400" b="1" dirty="0">
              <a:solidFill>
                <a:prstClr val="black"/>
              </a:solidFill>
              <a:latin typeface="Arial" panose="020B0604020202020204" pitchFamily="34" charset="0"/>
              <a:cs typeface="Arial" panose="020B0604020202020204" pitchFamily="34" charset="0"/>
            </a:endParaRPr>
          </a:p>
          <a:p>
            <a:pPr algn="ctr" defTabSz="685800"/>
            <a:r>
              <a:rPr lang="en-GB" sz="2400" b="1" dirty="0">
                <a:solidFill>
                  <a:prstClr val="black"/>
                </a:solidFill>
                <a:latin typeface="Arial" panose="020B0604020202020204" pitchFamily="34" charset="0"/>
                <a:cs typeface="Arial" panose="020B0604020202020204" pitchFamily="34" charset="0"/>
              </a:rPr>
              <a:t>teaching in more inclusive ways</a:t>
            </a:r>
          </a:p>
        </p:txBody>
      </p:sp>
      <p:sp>
        <p:nvSpPr>
          <p:cNvPr id="3" name="TextBox 2"/>
          <p:cNvSpPr txBox="1"/>
          <p:nvPr/>
        </p:nvSpPr>
        <p:spPr>
          <a:xfrm>
            <a:off x="1790691" y="2924360"/>
            <a:ext cx="5913657" cy="969496"/>
          </a:xfrm>
          <a:prstGeom prst="rect">
            <a:avLst/>
          </a:prstGeom>
          <a:noFill/>
        </p:spPr>
        <p:txBody>
          <a:bodyPr wrap="square" rtlCol="0">
            <a:spAutoFit/>
          </a:bodyPr>
          <a:lstStyle/>
          <a:p>
            <a:pPr defTabSz="685800"/>
            <a:endParaRPr lang="en-GB" sz="1350" dirty="0">
              <a:solidFill>
                <a:prstClr val="black"/>
              </a:solidFill>
              <a:latin typeface="Calibri"/>
            </a:endParaRPr>
          </a:p>
          <a:p>
            <a:pPr marL="342900" lvl="1" defTabSz="685800"/>
            <a:endParaRPr lang="en-GB" sz="1350" dirty="0">
              <a:solidFill>
                <a:prstClr val="black"/>
              </a:solidFill>
              <a:latin typeface="Calibri"/>
            </a:endParaRPr>
          </a:p>
          <a:p>
            <a:pPr defTabSz="685800"/>
            <a:r>
              <a:rPr lang="en-GB" sz="1500" b="1" dirty="0">
                <a:solidFill>
                  <a:prstClr val="black"/>
                </a:solidFill>
                <a:latin typeface="Calibri"/>
              </a:rPr>
              <a:t>Rina F. de Vries</a:t>
            </a:r>
            <a:r>
              <a:rPr lang="en-GB" sz="1500" dirty="0">
                <a:solidFill>
                  <a:prstClr val="black"/>
                </a:solidFill>
                <a:latin typeface="Calibri"/>
              </a:rPr>
              <a:t>				  </a:t>
            </a:r>
            <a:r>
              <a:rPr lang="en-GB" sz="1500" b="1" dirty="0">
                <a:solidFill>
                  <a:prstClr val="black"/>
                </a:solidFill>
                <a:latin typeface="Calibri"/>
              </a:rPr>
              <a:t>Els Van Geyte</a:t>
            </a:r>
          </a:p>
          <a:p>
            <a:pPr defTabSz="685800"/>
            <a:r>
              <a:rPr lang="en-GB" sz="1500" dirty="0">
                <a:solidFill>
                  <a:prstClr val="black"/>
                </a:solidFill>
                <a:latin typeface="Calibri"/>
              </a:rPr>
              <a:t>EAP programmes coordinator &amp; tutor 	  Educational Developer</a:t>
            </a:r>
          </a:p>
        </p:txBody>
      </p:sp>
      <p:pic>
        <p:nvPicPr>
          <p:cNvPr id="10" name="Picture 9"/>
          <p:cNvPicPr>
            <a:picLocks noChangeAspect="1"/>
          </p:cNvPicPr>
          <p:nvPr/>
        </p:nvPicPr>
        <p:blipFill>
          <a:blip r:embed="rId3"/>
          <a:stretch>
            <a:fillRect/>
          </a:stretch>
        </p:blipFill>
        <p:spPr>
          <a:xfrm>
            <a:off x="1625999" y="2557035"/>
            <a:ext cx="2638074" cy="661273"/>
          </a:xfrm>
          <a:prstGeom prst="rect">
            <a:avLst/>
          </a:prstGeom>
        </p:spPr>
      </p:pic>
      <p:pic>
        <p:nvPicPr>
          <p:cNvPr id="9" name="Picture 8"/>
          <p:cNvPicPr>
            <a:picLocks noChangeAspect="1"/>
          </p:cNvPicPr>
          <p:nvPr/>
        </p:nvPicPr>
        <p:blipFill>
          <a:blip r:embed="rId4"/>
          <a:stretch>
            <a:fillRect/>
          </a:stretch>
        </p:blipFill>
        <p:spPr>
          <a:xfrm>
            <a:off x="4842030" y="2557034"/>
            <a:ext cx="2746829" cy="661274"/>
          </a:xfrm>
          <a:prstGeom prst="rect">
            <a:avLst/>
          </a:prstGeom>
        </p:spPr>
      </p:pic>
    </p:spTree>
    <p:extLst>
      <p:ext uri="{BB962C8B-B14F-4D97-AF65-F5344CB8AC3E}">
        <p14:creationId xmlns:p14="http://schemas.microsoft.com/office/powerpoint/2010/main" val="37924421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637580"/>
          </a:xfrm>
        </p:spPr>
        <p:txBody>
          <a:bodyPr/>
          <a:lstStyle/>
          <a:p>
            <a:r>
              <a:rPr lang="en-GB" dirty="0" smtClean="0"/>
              <a:t>From our abstract…</a:t>
            </a:r>
            <a:endParaRPr lang="en-GB" dirty="0"/>
          </a:p>
        </p:txBody>
      </p:sp>
      <p:graphicFrame>
        <p:nvGraphicFramePr>
          <p:cNvPr id="5" name="Content Placeholder 4"/>
          <p:cNvGraphicFramePr>
            <a:graphicFrameLocks noGrp="1"/>
          </p:cNvGraphicFramePr>
          <p:nvPr>
            <p:ph idx="1"/>
            <p:extLst/>
          </p:nvPr>
        </p:nvGraphicFramePr>
        <p:xfrm>
          <a:off x="1331640" y="843558"/>
          <a:ext cx="6534727" cy="4203954"/>
        </p:xfrm>
        <a:graphic>
          <a:graphicData uri="http://schemas.openxmlformats.org/drawingml/2006/table">
            <a:tbl>
              <a:tblPr firstCol="1" bandRow="1"/>
              <a:tblGrid>
                <a:gridCol w="6534727">
                  <a:extLst>
                    <a:ext uri="{9D8B030D-6E8A-4147-A177-3AD203B41FA5}">
                      <a16:colId xmlns:a16="http://schemas.microsoft.com/office/drawing/2014/main" xmlns="" val="1769970109"/>
                    </a:ext>
                  </a:extLst>
                </a:gridCol>
              </a:tblGrid>
              <a:tr h="4203954">
                <a:tc>
                  <a:txBody>
                    <a:bodyPr/>
                    <a:lstStyle/>
                    <a:p>
                      <a:pPr>
                        <a:lnSpc>
                          <a:spcPct val="115000"/>
                        </a:lnSpc>
                        <a:spcAft>
                          <a:spcPts val="0"/>
                        </a:spcAft>
                      </a:pPr>
                      <a:r>
                        <a:rPr lang="en-GB" sz="1800" b="0" dirty="0">
                          <a:effectLst/>
                          <a:latin typeface="Arial" panose="020B0604020202020204" pitchFamily="34" charset="0"/>
                          <a:ea typeface="Calibri" panose="020F0502020204030204" pitchFamily="34" charset="0"/>
                          <a:cs typeface="Arial" panose="020B0604020202020204" pitchFamily="34" charset="0"/>
                        </a:rPr>
                        <a:t>Using examples from </a:t>
                      </a:r>
                      <a:r>
                        <a:rPr lang="en-GB" sz="1800" b="1" dirty="0">
                          <a:effectLst/>
                          <a:latin typeface="Arial" panose="020B0604020202020204" pitchFamily="34" charset="0"/>
                          <a:ea typeface="Calibri" panose="020F0502020204030204" pitchFamily="34" charset="0"/>
                          <a:cs typeface="Arial" panose="020B0604020202020204" pitchFamily="34" charset="0"/>
                        </a:rPr>
                        <a:t>teaching international students </a:t>
                      </a:r>
                      <a:r>
                        <a:rPr lang="en-GB" sz="1800" b="0" dirty="0" smtClean="0">
                          <a:effectLst/>
                          <a:latin typeface="Arial" panose="020B0604020202020204" pitchFamily="34" charset="0"/>
                          <a:ea typeface="Calibri" panose="020F0502020204030204" pitchFamily="34" charset="0"/>
                          <a:cs typeface="Arial" panose="020B0604020202020204" pitchFamily="34" charset="0"/>
                        </a:rPr>
                        <a:t>as </a:t>
                      </a:r>
                      <a:r>
                        <a:rPr lang="en-GB" sz="1800" b="0" dirty="0">
                          <a:effectLst/>
                          <a:latin typeface="Arial" panose="020B0604020202020204" pitchFamily="34" charset="0"/>
                          <a:ea typeface="Calibri" panose="020F0502020204030204" pitchFamily="34" charset="0"/>
                          <a:cs typeface="Arial" panose="020B0604020202020204" pitchFamily="34" charset="0"/>
                        </a:rPr>
                        <a:t>starting </a:t>
                      </a:r>
                      <a:r>
                        <a:rPr lang="en-GB" sz="1800" b="0" dirty="0" smtClean="0">
                          <a:effectLst/>
                          <a:latin typeface="Arial" panose="020B0604020202020204" pitchFamily="34" charset="0"/>
                          <a:ea typeface="Calibri" panose="020F0502020204030204" pitchFamily="34" charset="0"/>
                          <a:cs typeface="Arial" panose="020B0604020202020204" pitchFamily="34" charset="0"/>
                        </a:rPr>
                        <a:t>points, this session focusses on…</a:t>
                      </a:r>
                    </a:p>
                    <a:p>
                      <a:pPr>
                        <a:lnSpc>
                          <a:spcPct val="115000"/>
                        </a:lnSpc>
                        <a:spcAft>
                          <a:spcPts val="0"/>
                        </a:spcAft>
                      </a:pPr>
                      <a:r>
                        <a:rPr lang="en-GB" sz="1800" b="0" dirty="0" smtClean="0">
                          <a:effectLst/>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0"/>
                        </a:spcAft>
                      </a:pPr>
                      <a:r>
                        <a:rPr lang="en-GB" sz="1800" b="1" dirty="0" smtClean="0">
                          <a:effectLst/>
                          <a:latin typeface="Arial" panose="020B0604020202020204" pitchFamily="34" charset="0"/>
                          <a:ea typeface="Calibri" panose="020F0502020204030204" pitchFamily="34" charset="0"/>
                          <a:cs typeface="Arial" panose="020B0604020202020204" pitchFamily="34" charset="0"/>
                        </a:rPr>
                        <a:t>inclusive </a:t>
                      </a:r>
                      <a:r>
                        <a:rPr lang="en-GB" sz="1800" b="1" dirty="0">
                          <a:effectLst/>
                          <a:latin typeface="Arial" panose="020B0604020202020204" pitchFamily="34" charset="0"/>
                          <a:ea typeface="Calibri" panose="020F0502020204030204" pitchFamily="34" charset="0"/>
                          <a:cs typeface="Arial" panose="020B0604020202020204" pitchFamily="34" charset="0"/>
                        </a:rPr>
                        <a:t>teaching practices </a:t>
                      </a:r>
                      <a:r>
                        <a:rPr lang="en-GB" sz="1800" b="0" dirty="0">
                          <a:effectLst/>
                          <a:latin typeface="Arial" panose="020B0604020202020204" pitchFamily="34" charset="0"/>
                          <a:ea typeface="Calibri" panose="020F0502020204030204" pitchFamily="34" charset="0"/>
                          <a:cs typeface="Arial" panose="020B0604020202020204" pitchFamily="34" charset="0"/>
                        </a:rPr>
                        <a:t>by </a:t>
                      </a:r>
                      <a:r>
                        <a:rPr lang="en-GB" sz="1800" b="1" dirty="0">
                          <a:effectLst/>
                          <a:latin typeface="Arial" panose="020B0604020202020204" pitchFamily="34" charset="0"/>
                          <a:ea typeface="Calibri" panose="020F0502020204030204" pitchFamily="34" charset="0"/>
                          <a:cs typeface="Arial" panose="020B0604020202020204" pitchFamily="34" charset="0"/>
                        </a:rPr>
                        <a:t>questioning the conformist or ‘deficit model’ </a:t>
                      </a:r>
                      <a:r>
                        <a:rPr lang="en-GB" sz="1800" b="0" dirty="0">
                          <a:effectLst/>
                          <a:latin typeface="Arial" panose="020B0604020202020204" pitchFamily="34" charset="0"/>
                          <a:ea typeface="Calibri" panose="020F0502020204030204" pitchFamily="34" charset="0"/>
                          <a:cs typeface="Arial" panose="020B0604020202020204" pitchFamily="34" charset="0"/>
                        </a:rPr>
                        <a:t>(Carroll and Ryan, </a:t>
                      </a:r>
                      <a:r>
                        <a:rPr lang="en-GB" sz="1800" b="0" dirty="0" smtClean="0">
                          <a:effectLst/>
                          <a:latin typeface="Arial" panose="020B0604020202020204" pitchFamily="34" charset="0"/>
                          <a:ea typeface="Calibri" panose="020F0502020204030204" pitchFamily="34" charset="0"/>
                          <a:cs typeface="Arial" panose="020B0604020202020204" pitchFamily="34" charset="0"/>
                        </a:rPr>
                        <a:t>2005), </a:t>
                      </a:r>
                      <a:r>
                        <a:rPr lang="en-GB" sz="1800" b="0" dirty="0">
                          <a:effectLst/>
                          <a:latin typeface="Arial" panose="020B0604020202020204" pitchFamily="34" charset="0"/>
                          <a:ea typeface="Calibri" panose="020F0502020204030204" pitchFamily="34" charset="0"/>
                          <a:cs typeface="Arial" panose="020B0604020202020204" pitchFamily="34" charset="0"/>
                        </a:rPr>
                        <a:t>seeking a </a:t>
                      </a:r>
                      <a:r>
                        <a:rPr lang="en-GB" sz="1800" b="0" dirty="0" smtClean="0">
                          <a:effectLst/>
                          <a:latin typeface="Arial" panose="020B0604020202020204" pitchFamily="34" charset="0"/>
                          <a:ea typeface="Calibri" panose="020F0502020204030204" pitchFamily="34" charset="0"/>
                          <a:cs typeface="Arial" panose="020B0604020202020204" pitchFamily="34" charset="0"/>
                        </a:rPr>
                        <a:t>more</a:t>
                      </a:r>
                      <a:r>
                        <a:rPr lang="en-GB" sz="1800" b="0" baseline="0" dirty="0" smtClean="0">
                          <a:effectLst/>
                          <a:latin typeface="Arial" panose="020B0604020202020204" pitchFamily="34" charset="0"/>
                          <a:ea typeface="Calibri" panose="020F0502020204030204" pitchFamily="34" charset="0"/>
                          <a:cs typeface="Arial" panose="020B0604020202020204" pitchFamily="34" charset="0"/>
                        </a:rPr>
                        <a:t> inclusive</a:t>
                      </a:r>
                      <a:r>
                        <a:rPr lang="en-GB" sz="1800" b="0" dirty="0" smtClean="0">
                          <a:effectLst/>
                          <a:latin typeface="Arial" panose="020B0604020202020204" pitchFamily="34" charset="0"/>
                          <a:ea typeface="Calibri" panose="020F0502020204030204" pitchFamily="34" charset="0"/>
                          <a:cs typeface="Arial" panose="020B0604020202020204" pitchFamily="34" charset="0"/>
                        </a:rPr>
                        <a:t> perspective...</a:t>
                      </a:r>
                    </a:p>
                    <a:p>
                      <a:pPr>
                        <a:lnSpc>
                          <a:spcPct val="115000"/>
                        </a:lnSpc>
                        <a:spcAft>
                          <a:spcPts val="0"/>
                        </a:spcAft>
                      </a:pPr>
                      <a:endParaRPr lang="en-GB" sz="1800" b="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GB" sz="1800" b="0" dirty="0" smtClean="0">
                          <a:effectLst/>
                          <a:latin typeface="Arial" panose="020B0604020202020204" pitchFamily="34" charset="0"/>
                          <a:ea typeface="Calibri" panose="020F0502020204030204" pitchFamily="34" charset="0"/>
                          <a:cs typeface="Arial" panose="020B0604020202020204" pitchFamily="34" charset="0"/>
                        </a:rPr>
                        <a:t>and using a </a:t>
                      </a:r>
                      <a:r>
                        <a:rPr lang="en-GB" sz="1800" b="1" dirty="0">
                          <a:effectLst/>
                          <a:latin typeface="Arial" panose="020B0604020202020204" pitchFamily="34" charset="0"/>
                          <a:ea typeface="Calibri" panose="020F0502020204030204" pitchFamily="34" charset="0"/>
                          <a:cs typeface="Arial" panose="020B0604020202020204" pitchFamily="34" charset="0"/>
                        </a:rPr>
                        <a:t>critical reflection tool</a:t>
                      </a:r>
                      <a:r>
                        <a:rPr lang="en-GB" sz="1800" b="0" dirty="0">
                          <a:effectLst/>
                          <a:latin typeface="Arial" panose="020B0604020202020204" pitchFamily="34" charset="0"/>
                          <a:ea typeface="Calibri" panose="020F0502020204030204" pitchFamily="34" charset="0"/>
                          <a:cs typeface="Arial" panose="020B0604020202020204" pitchFamily="34" charset="0"/>
                        </a:rPr>
                        <a:t> (Brookfield’s four lenses, 2017) to evaluate and build on existing teaching </a:t>
                      </a:r>
                      <a:r>
                        <a:rPr lang="en-GB" sz="1800" b="0" dirty="0" smtClean="0">
                          <a:effectLst/>
                          <a:latin typeface="Arial" panose="020B0604020202020204" pitchFamily="34" charset="0"/>
                          <a:ea typeface="Calibri" panose="020F0502020204030204" pitchFamily="34" charset="0"/>
                          <a:cs typeface="Arial" panose="020B0604020202020204" pitchFamily="34" charset="0"/>
                        </a:rPr>
                        <a:t>practices,</a:t>
                      </a:r>
                    </a:p>
                    <a:p>
                      <a:pPr>
                        <a:lnSpc>
                          <a:spcPct val="115000"/>
                        </a:lnSpc>
                        <a:spcAft>
                          <a:spcPts val="0"/>
                        </a:spcAft>
                      </a:pPr>
                      <a:endParaRPr lang="en-GB" sz="1800" b="0" dirty="0" smtClean="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n-GB" sz="1800" b="0" dirty="0" smtClean="0">
                          <a:effectLst/>
                          <a:latin typeface="Arial" panose="020B0604020202020204" pitchFamily="34" charset="0"/>
                          <a:ea typeface="Calibri" panose="020F0502020204030204" pitchFamily="34" charset="0"/>
                          <a:cs typeface="Arial" panose="020B0604020202020204" pitchFamily="34" charset="0"/>
                        </a:rPr>
                        <a:t>encouraging the </a:t>
                      </a:r>
                      <a:r>
                        <a:rPr lang="en-GB" sz="1800" b="0" dirty="0">
                          <a:effectLst/>
                          <a:latin typeface="Arial" panose="020B0604020202020204" pitchFamily="34" charset="0"/>
                          <a:ea typeface="Calibri" panose="020F0502020204030204" pitchFamily="34" charset="0"/>
                          <a:cs typeface="Arial" panose="020B0604020202020204" pitchFamily="34" charset="0"/>
                        </a:rPr>
                        <a:t>audience </a:t>
                      </a:r>
                      <a:r>
                        <a:rPr lang="en-GB" sz="1800" b="1" dirty="0" smtClean="0">
                          <a:effectLst/>
                          <a:latin typeface="Arial" panose="020B0604020202020204" pitchFamily="34" charset="0"/>
                          <a:ea typeface="Calibri" panose="020F0502020204030204" pitchFamily="34" charset="0"/>
                          <a:cs typeface="Arial" panose="020B0604020202020204" pitchFamily="34" charset="0"/>
                        </a:rPr>
                        <a:t>to </a:t>
                      </a:r>
                      <a:r>
                        <a:rPr lang="en-GB" sz="1800" b="1" dirty="0">
                          <a:effectLst/>
                          <a:latin typeface="Arial" panose="020B0604020202020204" pitchFamily="34" charset="0"/>
                          <a:ea typeface="Calibri" panose="020F0502020204030204" pitchFamily="34" charset="0"/>
                          <a:cs typeface="Arial" panose="020B0604020202020204" pitchFamily="34" charset="0"/>
                        </a:rPr>
                        <a:t>find the expert within and </a:t>
                      </a:r>
                      <a:r>
                        <a:rPr lang="en-GB" sz="1800" b="1" dirty="0" smtClean="0">
                          <a:effectLst/>
                          <a:latin typeface="Arial" panose="020B0604020202020204" pitchFamily="34" charset="0"/>
                          <a:ea typeface="Calibri" panose="020F0502020204030204" pitchFamily="34" charset="0"/>
                          <a:cs typeface="Arial" panose="020B0604020202020204" pitchFamily="34" charset="0"/>
                        </a:rPr>
                        <a:t>reflect </a:t>
                      </a:r>
                      <a:r>
                        <a:rPr lang="en-GB" sz="1800" b="0" dirty="0">
                          <a:effectLst/>
                          <a:latin typeface="Arial" panose="020B0604020202020204" pitchFamily="34" charset="0"/>
                          <a:ea typeface="Calibri" panose="020F0502020204030204" pitchFamily="34" charset="0"/>
                          <a:cs typeface="Arial" panose="020B0604020202020204" pitchFamily="34" charset="0"/>
                        </a:rPr>
                        <a:t>on </a:t>
                      </a:r>
                      <a:r>
                        <a:rPr lang="en-GB" sz="1800" b="0" dirty="0" smtClean="0">
                          <a:effectLst/>
                          <a:latin typeface="Arial" panose="020B0604020202020204" pitchFamily="34" charset="0"/>
                          <a:ea typeface="Calibri" panose="020F0502020204030204" pitchFamily="34" charset="0"/>
                          <a:cs typeface="Arial" panose="020B0604020202020204" pitchFamily="34" charset="0"/>
                        </a:rPr>
                        <a:t>how </a:t>
                      </a:r>
                      <a:r>
                        <a:rPr lang="en-GB" sz="1800" b="0" dirty="0">
                          <a:effectLst/>
                          <a:latin typeface="Arial" panose="020B0604020202020204" pitchFamily="34" charset="0"/>
                          <a:ea typeface="Calibri" panose="020F0502020204030204" pitchFamily="34" charset="0"/>
                          <a:cs typeface="Arial" panose="020B0604020202020204" pitchFamily="34" charset="0"/>
                        </a:rPr>
                        <a:t>inclusivity in teaching and course design can be promoted. </a:t>
                      </a:r>
                    </a:p>
                  </a:txBody>
                  <a:tcPr marL="51435" marR="51435" marT="51435" marB="51435">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xmlns="" val="2757894707"/>
                  </a:ext>
                </a:extLst>
              </a:tr>
            </a:tbl>
          </a:graphicData>
        </a:graphic>
      </p:graphicFrame>
    </p:spTree>
    <p:extLst>
      <p:ext uri="{BB962C8B-B14F-4D97-AF65-F5344CB8AC3E}">
        <p14:creationId xmlns:p14="http://schemas.microsoft.com/office/powerpoint/2010/main" val="34492791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smtClean="0"/>
              <a:t>Inclusive teaching</a:t>
            </a:r>
            <a:endParaRPr lang="en-GB" dirty="0"/>
          </a:p>
        </p:txBody>
      </p:sp>
      <p:sp>
        <p:nvSpPr>
          <p:cNvPr id="3" name="Content Placeholder 2"/>
          <p:cNvSpPr>
            <a:spLocks noGrp="1"/>
          </p:cNvSpPr>
          <p:nvPr>
            <p:ph idx="1"/>
          </p:nvPr>
        </p:nvSpPr>
        <p:spPr>
          <a:xfrm>
            <a:off x="1485900" y="897562"/>
            <a:ext cx="6326460" cy="4050452"/>
          </a:xfrm>
        </p:spPr>
        <p:txBody>
          <a:bodyPr>
            <a:normAutofit/>
          </a:bodyPr>
          <a:lstStyle/>
          <a:p>
            <a:pPr marL="0" indent="0">
              <a:buNone/>
            </a:pPr>
            <a:r>
              <a:rPr lang="en-GB" dirty="0" smtClean="0"/>
              <a:t>= enabling every student to… </a:t>
            </a:r>
            <a:endParaRPr lang="en-GB" dirty="0"/>
          </a:p>
          <a:p>
            <a:pPr marL="0" indent="0">
              <a:buNone/>
            </a:pPr>
            <a:r>
              <a:rPr lang="en-GB" dirty="0"/>
              <a:t> </a:t>
            </a:r>
          </a:p>
          <a:p>
            <a:pPr marL="0" indent="0">
              <a:buNone/>
            </a:pPr>
            <a:endParaRPr lang="en-GB" dirty="0" smtClean="0"/>
          </a:p>
          <a:p>
            <a:pPr marL="0" indent="0">
              <a:buNone/>
            </a:pPr>
            <a:endParaRPr lang="en-GB" dirty="0"/>
          </a:p>
          <a:p>
            <a:pPr marL="0" indent="0">
              <a:buNone/>
            </a:pPr>
            <a:endParaRPr lang="en-GB" dirty="0"/>
          </a:p>
        </p:txBody>
      </p:sp>
      <p:sp>
        <p:nvSpPr>
          <p:cNvPr id="5" name="Rounded Rectangular Callout 4"/>
          <p:cNvSpPr/>
          <p:nvPr/>
        </p:nvSpPr>
        <p:spPr>
          <a:xfrm rot="532065">
            <a:off x="5751487" y="846553"/>
            <a:ext cx="1853495" cy="1154735"/>
          </a:xfrm>
          <a:prstGeom prst="wedgeRoundRectCallout">
            <a:avLst>
              <a:gd name="adj1" fmla="val -10809"/>
              <a:gd name="adj2" fmla="val 146304"/>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b="1" dirty="0">
                <a:solidFill>
                  <a:prstClr val="black"/>
                </a:solidFill>
                <a:latin typeface="Arial" panose="020B0604020202020204" pitchFamily="34" charset="0"/>
                <a:cs typeface="Arial" panose="020B0604020202020204" pitchFamily="34" charset="0"/>
              </a:rPr>
              <a:t>participate and have their contributions valued</a:t>
            </a:r>
          </a:p>
        </p:txBody>
      </p:sp>
      <p:sp>
        <p:nvSpPr>
          <p:cNvPr id="7" name="Rounded Rectangular Callout 6"/>
          <p:cNvSpPr/>
          <p:nvPr/>
        </p:nvSpPr>
        <p:spPr>
          <a:xfrm>
            <a:off x="1331640" y="1672831"/>
            <a:ext cx="2214246" cy="1060937"/>
          </a:xfrm>
          <a:prstGeom prst="wedgeRoundRectCallout">
            <a:avLst>
              <a:gd name="adj1" fmla="val -19811"/>
              <a:gd name="adj2" fmla="val 99307"/>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b="1" dirty="0">
                <a:solidFill>
                  <a:prstClr val="black"/>
                </a:solidFill>
                <a:latin typeface="Arial" panose="020B0604020202020204" pitchFamily="34" charset="0"/>
                <a:cs typeface="Arial" panose="020B0604020202020204" pitchFamily="34" charset="0"/>
              </a:rPr>
              <a:t>learn to the best of their ability</a:t>
            </a:r>
          </a:p>
        </p:txBody>
      </p:sp>
      <p:sp>
        <p:nvSpPr>
          <p:cNvPr id="11" name="6-Point Star 10"/>
          <p:cNvSpPr/>
          <p:nvPr/>
        </p:nvSpPr>
        <p:spPr>
          <a:xfrm>
            <a:off x="5802641" y="2922789"/>
            <a:ext cx="1890230" cy="2098115"/>
          </a:xfrm>
          <a:prstGeom prst="star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b="1" dirty="0">
                <a:solidFill>
                  <a:prstClr val="black"/>
                </a:solidFill>
                <a:latin typeface="Arial" panose="020B0604020202020204" pitchFamily="34" charset="0"/>
                <a:cs typeface="Arial" panose="020B0604020202020204" pitchFamily="34" charset="0"/>
              </a:rPr>
              <a:t>feel safe and</a:t>
            </a:r>
            <a:r>
              <a:rPr lang="en-GB" b="1" dirty="0">
                <a:solidFill>
                  <a:prstClr val="white"/>
                </a:solidFill>
                <a:latin typeface="Arial" panose="020B0604020202020204" pitchFamily="34" charset="0"/>
                <a:cs typeface="Arial" panose="020B0604020202020204" pitchFamily="34" charset="0"/>
              </a:rPr>
              <a:t> </a:t>
            </a:r>
            <a:r>
              <a:rPr lang="en-GB" b="1" dirty="0">
                <a:solidFill>
                  <a:prstClr val="black"/>
                </a:solidFill>
                <a:latin typeface="Arial" panose="020B0604020202020204" pitchFamily="34" charset="0"/>
                <a:cs typeface="Arial" panose="020B0604020202020204" pitchFamily="34" charset="0"/>
              </a:rPr>
              <a:t>respected</a:t>
            </a:r>
          </a:p>
          <a:p>
            <a:pPr algn="ctr" defTabSz="685800"/>
            <a:endParaRPr lang="en-GB" sz="1350" dirty="0">
              <a:solidFill>
                <a:prstClr val="white"/>
              </a:solidFill>
              <a:latin typeface="Calibri"/>
            </a:endParaRPr>
          </a:p>
        </p:txBody>
      </p:sp>
      <p:sp>
        <p:nvSpPr>
          <p:cNvPr id="8" name="Oval 7"/>
          <p:cNvSpPr/>
          <p:nvPr/>
        </p:nvSpPr>
        <p:spPr>
          <a:xfrm>
            <a:off x="1728239" y="3339367"/>
            <a:ext cx="2376264" cy="1681537"/>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b="1" dirty="0">
                <a:solidFill>
                  <a:prstClr val="black"/>
                </a:solidFill>
                <a:latin typeface="Arial" panose="020B0604020202020204" pitchFamily="34" charset="0"/>
                <a:cs typeface="Arial" panose="020B0604020202020204" pitchFamily="34" charset="0"/>
              </a:rPr>
              <a:t>be supported by staff and other students</a:t>
            </a:r>
          </a:p>
          <a:p>
            <a:pPr algn="ctr" defTabSz="685800"/>
            <a:endParaRPr lang="en-GB" sz="1350" dirty="0">
              <a:solidFill>
                <a:prstClr val="white"/>
              </a:solidFill>
              <a:latin typeface="Calibri"/>
            </a:endParaRPr>
          </a:p>
        </p:txBody>
      </p:sp>
      <p:sp>
        <p:nvSpPr>
          <p:cNvPr id="12" name="Flowchart: Punched Tape 11"/>
          <p:cNvSpPr/>
          <p:nvPr/>
        </p:nvSpPr>
        <p:spPr>
          <a:xfrm>
            <a:off x="3788913" y="2043223"/>
            <a:ext cx="1720434" cy="1296144"/>
          </a:xfrm>
          <a:prstGeom prst="flowChartPunchedTap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b="1" dirty="0">
                <a:solidFill>
                  <a:prstClr val="black"/>
                </a:solidFill>
                <a:latin typeface="Arial" panose="020B0604020202020204" pitchFamily="34" charset="0"/>
                <a:cs typeface="Arial" panose="020B0604020202020204" pitchFamily="34" charset="0"/>
              </a:rPr>
              <a:t> feel that they  belong </a:t>
            </a:r>
          </a:p>
        </p:txBody>
      </p:sp>
    </p:spTree>
    <p:extLst>
      <p:ext uri="{BB962C8B-B14F-4D97-AF65-F5344CB8AC3E}">
        <p14:creationId xmlns:p14="http://schemas.microsoft.com/office/powerpoint/2010/main" val="15572527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42900"/>
            <a:ext cx="6335637" cy="857250"/>
          </a:xfrm>
        </p:spPr>
        <p:txBody>
          <a:bodyPr>
            <a:noAutofit/>
          </a:bodyPr>
          <a:lstStyle/>
          <a:p>
            <a:r>
              <a:rPr lang="en-GB" sz="2400" dirty="0"/>
              <a:t>Brookfield’s (2002, 2017) four lenses </a:t>
            </a:r>
            <a:r>
              <a:rPr lang="en-GB" sz="2100" dirty="0"/>
              <a:t>(for a critically reflective teacher)</a:t>
            </a:r>
          </a:p>
        </p:txBody>
      </p:sp>
      <p:sp>
        <p:nvSpPr>
          <p:cNvPr id="3" name="Content Placeholder 2"/>
          <p:cNvSpPr>
            <a:spLocks noGrp="1"/>
          </p:cNvSpPr>
          <p:nvPr>
            <p:ph idx="1"/>
          </p:nvPr>
        </p:nvSpPr>
        <p:spPr>
          <a:xfrm>
            <a:off x="1277635" y="1491631"/>
            <a:ext cx="6988595" cy="4279310"/>
          </a:xfrm>
        </p:spPr>
        <p:txBody>
          <a:bodyPr>
            <a:normAutofit/>
          </a:bodyPr>
          <a:lstStyle/>
          <a:p>
            <a:pPr>
              <a:buFontTx/>
              <a:buChar char="-"/>
            </a:pPr>
            <a:r>
              <a:rPr lang="en-GB" dirty="0" smtClean="0"/>
              <a:t>Self</a:t>
            </a:r>
          </a:p>
          <a:p>
            <a:pPr>
              <a:buFontTx/>
              <a:buChar char="-"/>
            </a:pPr>
            <a:r>
              <a:rPr lang="en-GB" dirty="0" smtClean="0"/>
              <a:t>Peers</a:t>
            </a:r>
          </a:p>
          <a:p>
            <a:pPr>
              <a:buFontTx/>
              <a:buChar char="-"/>
            </a:pPr>
            <a:r>
              <a:rPr lang="en-GB" dirty="0"/>
              <a:t>Students</a:t>
            </a:r>
          </a:p>
          <a:p>
            <a:pPr>
              <a:buFontTx/>
              <a:buChar char="-"/>
            </a:pPr>
            <a:r>
              <a:rPr lang="en-GB" dirty="0" smtClean="0"/>
              <a:t>Literature</a:t>
            </a:r>
          </a:p>
          <a:p>
            <a:pPr marL="0" indent="0">
              <a:buNone/>
            </a:pPr>
            <a:endParaRPr lang="en-GB" dirty="0"/>
          </a:p>
          <a:p>
            <a:pPr marL="0" indent="0">
              <a:buNone/>
            </a:pPr>
            <a:endParaRPr lang="en-GB" dirty="0" smtClean="0"/>
          </a:p>
          <a:p>
            <a:pPr marL="0" indent="0">
              <a:buNone/>
            </a:pPr>
            <a:r>
              <a:rPr lang="en-GB" dirty="0" smtClean="0"/>
              <a:t>Using these lenses to develop more inclusive teaching practices: examples and suggestions</a:t>
            </a:r>
          </a:p>
          <a:p>
            <a:endParaRPr lang="en-GB" dirty="0"/>
          </a:p>
        </p:txBody>
      </p:sp>
      <p:pic>
        <p:nvPicPr>
          <p:cNvPr id="1028" name="Picture 4" descr="Image result for brookfield four lenses"/>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473" t="10204" r="14255" b="10204"/>
          <a:stretch/>
        </p:blipFill>
        <p:spPr bwMode="auto">
          <a:xfrm>
            <a:off x="3167844" y="1200150"/>
            <a:ext cx="4653693" cy="288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6372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1670" y="1221600"/>
            <a:ext cx="6210690" cy="2908489"/>
          </a:xfrm>
          <a:prstGeom prst="rect">
            <a:avLst/>
          </a:prstGeom>
        </p:spPr>
        <p:txBody>
          <a:bodyPr wrap="square">
            <a:spAutoFit/>
          </a:bodyPr>
          <a:lstStyle/>
          <a:p>
            <a:pPr marL="257175" indent="-257175" defTabSz="685800">
              <a:buFontTx/>
              <a:buAutoNum type="arabicPeriod"/>
            </a:pPr>
            <a:r>
              <a:rPr lang="en-GB" sz="2400" b="1" dirty="0">
                <a:solidFill>
                  <a:prstClr val="black"/>
                </a:solidFill>
                <a:latin typeface="Arial" panose="020B0604020202020204" pitchFamily="34" charset="0"/>
                <a:cs typeface="Arial" panose="020B0604020202020204" pitchFamily="34" charset="0"/>
              </a:rPr>
              <a:t>SELF</a:t>
            </a:r>
          </a:p>
          <a:p>
            <a:pPr defTabSz="685800"/>
            <a:endParaRPr lang="en-GB" sz="1500" dirty="0">
              <a:solidFill>
                <a:prstClr val="black"/>
              </a:solidFill>
              <a:latin typeface="Arial" panose="020B0604020202020204" pitchFamily="34" charset="0"/>
              <a:cs typeface="Arial" panose="020B0604020202020204" pitchFamily="34" charset="0"/>
            </a:endParaRPr>
          </a:p>
          <a:p>
            <a:pPr defTabSz="685800"/>
            <a:r>
              <a:rPr lang="en-GB" sz="2400" dirty="0">
                <a:solidFill>
                  <a:prstClr val="black"/>
                </a:solidFill>
                <a:latin typeface="Arial" panose="020B0604020202020204" pitchFamily="34" charset="0"/>
                <a:cs typeface="Arial" panose="020B0604020202020204" pitchFamily="34" charset="0"/>
              </a:rPr>
              <a:t>- our autobiographies as teachers </a:t>
            </a:r>
          </a:p>
          <a:p>
            <a:pPr defTabSz="685800"/>
            <a:r>
              <a:rPr lang="en-GB" sz="2400" dirty="0">
                <a:solidFill>
                  <a:prstClr val="black"/>
                </a:solidFill>
                <a:latin typeface="Arial" panose="020B0604020202020204" pitchFamily="34" charset="0"/>
                <a:cs typeface="Arial" panose="020B0604020202020204" pitchFamily="34" charset="0"/>
              </a:rPr>
              <a:t>- what we have learnt from our experiences</a:t>
            </a:r>
          </a:p>
          <a:p>
            <a:pPr defTabSz="685800"/>
            <a:r>
              <a:rPr lang="en-GB" sz="2400" dirty="0">
                <a:solidFill>
                  <a:prstClr val="black"/>
                </a:solidFill>
                <a:latin typeface="Arial" panose="020B0604020202020204" pitchFamily="34" charset="0"/>
                <a:cs typeface="Arial" panose="020B0604020202020204" pitchFamily="34" charset="0"/>
              </a:rPr>
              <a:t>- working with what we know / who we are </a:t>
            </a:r>
          </a:p>
          <a:p>
            <a:pPr marL="257175" indent="-257175" defTabSz="685800">
              <a:buFontTx/>
              <a:buAutoNum type="arabicPeriod"/>
            </a:pPr>
            <a:endParaRPr lang="en-GB" sz="2400" dirty="0">
              <a:solidFill>
                <a:prstClr val="black"/>
              </a:solidFill>
              <a:latin typeface="Arial" panose="020B0604020202020204" pitchFamily="34" charset="0"/>
              <a:cs typeface="Arial" panose="020B0604020202020204" pitchFamily="34" charset="0"/>
            </a:endParaRPr>
          </a:p>
          <a:p>
            <a:pPr defTabSz="685800"/>
            <a:endParaRPr lang="en-GB" sz="2400" dirty="0">
              <a:solidFill>
                <a:prstClr val="black"/>
              </a:solidFill>
              <a:latin typeface="Arial" panose="020B0604020202020204" pitchFamily="34" charset="0"/>
              <a:cs typeface="Arial" panose="020B0604020202020204" pitchFamily="34" charset="0"/>
            </a:endParaRPr>
          </a:p>
          <a:p>
            <a:pPr defTabSz="685800"/>
            <a:r>
              <a:rPr lang="en-GB" sz="2400" dirty="0">
                <a:solidFill>
                  <a:prstClr val="black"/>
                </a:solidFill>
                <a:latin typeface="Arial" panose="020B0604020202020204" pitchFamily="34" charset="0"/>
                <a:cs typeface="Arial" panose="020B0604020202020204" pitchFamily="34" charset="0"/>
              </a:rPr>
              <a:t>Example: teaching international students</a:t>
            </a:r>
          </a:p>
        </p:txBody>
      </p:sp>
    </p:spTree>
    <p:extLst>
      <p:ext uri="{BB962C8B-B14F-4D97-AF65-F5344CB8AC3E}">
        <p14:creationId xmlns:p14="http://schemas.microsoft.com/office/powerpoint/2010/main" val="22298168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9682" y="1221600"/>
            <a:ext cx="6102678" cy="4154984"/>
          </a:xfrm>
          <a:prstGeom prst="rect">
            <a:avLst/>
          </a:prstGeom>
        </p:spPr>
        <p:txBody>
          <a:bodyPr wrap="square">
            <a:spAutoFit/>
          </a:bodyPr>
          <a:lstStyle/>
          <a:p>
            <a:pPr defTabSz="685800"/>
            <a:r>
              <a:rPr lang="en-GB" sz="2400" b="1" dirty="0">
                <a:solidFill>
                  <a:prstClr val="black"/>
                </a:solidFill>
                <a:latin typeface="Arial" panose="020B0604020202020204" pitchFamily="34" charset="0"/>
                <a:cs typeface="Arial" panose="020B0604020202020204" pitchFamily="34" charset="0"/>
              </a:rPr>
              <a:t>2. PEERS</a:t>
            </a:r>
          </a:p>
          <a:p>
            <a:pPr defTabSz="685800"/>
            <a:endParaRPr lang="en-GB" sz="1500" dirty="0">
              <a:solidFill>
                <a:prstClr val="black"/>
              </a:solidFill>
              <a:latin typeface="Arial" panose="020B0604020202020204" pitchFamily="34" charset="0"/>
              <a:cs typeface="Arial" panose="020B0604020202020204" pitchFamily="34" charset="0"/>
            </a:endParaRPr>
          </a:p>
          <a:p>
            <a:pPr defTabSz="685800"/>
            <a:r>
              <a:rPr lang="en-GB" sz="2400" dirty="0">
                <a:solidFill>
                  <a:prstClr val="black"/>
                </a:solidFill>
                <a:latin typeface="Arial" panose="020B0604020202020204" pitchFamily="34" charset="0"/>
                <a:cs typeface="Arial" panose="020B0604020202020204" pitchFamily="34" charset="0"/>
              </a:rPr>
              <a:t>2.1  Our colleagues’ experiences: questioning / reflecting on what others do</a:t>
            </a:r>
          </a:p>
          <a:p>
            <a:pPr defTabSz="685800"/>
            <a:endParaRPr lang="en-GB" sz="2400" dirty="0">
              <a:solidFill>
                <a:prstClr val="black"/>
              </a:solidFill>
              <a:latin typeface="Arial" panose="020B0604020202020204" pitchFamily="34" charset="0"/>
              <a:cs typeface="Arial" panose="020B0604020202020204" pitchFamily="34" charset="0"/>
            </a:endParaRPr>
          </a:p>
          <a:p>
            <a:pPr defTabSz="685800"/>
            <a:endParaRPr lang="en-GB" sz="2400" dirty="0">
              <a:solidFill>
                <a:prstClr val="black"/>
              </a:solidFill>
              <a:latin typeface="Arial" panose="020B0604020202020204" pitchFamily="34" charset="0"/>
              <a:cs typeface="Arial" panose="020B0604020202020204" pitchFamily="34" charset="0"/>
            </a:endParaRPr>
          </a:p>
          <a:p>
            <a:pPr defTabSz="685800"/>
            <a:r>
              <a:rPr lang="en-GB" sz="2400" dirty="0">
                <a:solidFill>
                  <a:prstClr val="black"/>
                </a:solidFill>
                <a:latin typeface="Arial" panose="020B0604020202020204" pitchFamily="34" charset="0"/>
                <a:cs typeface="Arial" panose="020B0604020202020204" pitchFamily="34" charset="0"/>
              </a:rPr>
              <a:t>Example: journal articles  </a:t>
            </a:r>
          </a:p>
          <a:p>
            <a:pPr defTabSz="685800"/>
            <a:endParaRPr lang="en-GB" sz="1500" b="1" dirty="0">
              <a:solidFill>
                <a:prstClr val="black"/>
              </a:solidFill>
              <a:latin typeface="Arial" panose="020B0604020202020204" pitchFamily="34" charset="0"/>
              <a:cs typeface="Arial" panose="020B0604020202020204" pitchFamily="34" charset="0"/>
            </a:endParaRPr>
          </a:p>
          <a:p>
            <a:pPr defTabSz="685800"/>
            <a:r>
              <a:rPr lang="en-GB" sz="2100" b="1" dirty="0">
                <a:solidFill>
                  <a:prstClr val="black"/>
                </a:solidFill>
                <a:latin typeface="Arial" panose="020B0604020202020204" pitchFamily="34" charset="0"/>
                <a:cs typeface="Arial" panose="020B0604020202020204" pitchFamily="34" charset="0"/>
              </a:rPr>
              <a:t>On the next page, you’ll see a table taken from a journal article. When you read what’s in the </a:t>
            </a:r>
            <a:r>
              <a:rPr lang="en-GB" sz="2100" b="1" dirty="0">
                <a:solidFill>
                  <a:srgbClr val="7030A0"/>
                </a:solidFill>
                <a:latin typeface="Arial" panose="020B0604020202020204" pitchFamily="34" charset="0"/>
                <a:cs typeface="Arial" panose="020B0604020202020204" pitchFamily="34" charset="0"/>
              </a:rPr>
              <a:t>column on the left</a:t>
            </a:r>
            <a:r>
              <a:rPr lang="en-GB" sz="2100" b="1" dirty="0">
                <a:solidFill>
                  <a:prstClr val="black"/>
                </a:solidFill>
                <a:latin typeface="Arial" panose="020B0604020202020204" pitchFamily="34" charset="0"/>
                <a:cs typeface="Arial" panose="020B0604020202020204" pitchFamily="34" charset="0"/>
              </a:rPr>
              <a:t>, what is your reaction?</a:t>
            </a:r>
          </a:p>
          <a:p>
            <a:pPr marL="257175" indent="-257175" defTabSz="685800">
              <a:buFontTx/>
              <a:buAutoNum type="arabicPeriod"/>
            </a:pPr>
            <a:endParaRPr lang="en-GB" sz="1350" dirty="0">
              <a:solidFill>
                <a:prstClr val="black"/>
              </a:solidFill>
              <a:latin typeface="Calibri"/>
            </a:endParaRPr>
          </a:p>
          <a:p>
            <a:pPr defTabSz="685800"/>
            <a:endParaRPr lang="en-GB" sz="1350" dirty="0">
              <a:solidFill>
                <a:prstClr val="black"/>
              </a:solidFill>
              <a:latin typeface="Calibri"/>
            </a:endParaRPr>
          </a:p>
        </p:txBody>
      </p:sp>
    </p:spTree>
    <p:extLst>
      <p:ext uri="{BB962C8B-B14F-4D97-AF65-F5344CB8AC3E}">
        <p14:creationId xmlns:p14="http://schemas.microsoft.com/office/powerpoint/2010/main" val="19020743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UP PPT slides3.png"/>
          <p:cNvPicPr>
            <a:picLocks noChangeAspect="1"/>
          </p:cNvPicPr>
          <p:nvPr/>
        </p:nvPicPr>
        <p:blipFill>
          <a:blip r:embed="rId2"/>
          <a:stretch>
            <a:fillRect/>
          </a:stretch>
        </p:blipFill>
        <p:spPr>
          <a:xfrm>
            <a:off x="0" y="-1"/>
            <a:ext cx="9144000" cy="5143501"/>
          </a:xfrm>
          <a:prstGeom prst="rect">
            <a:avLst/>
          </a:prstGeom>
        </p:spPr>
      </p:pic>
      <p:sp>
        <p:nvSpPr>
          <p:cNvPr id="2" name="Rectangle 1"/>
          <p:cNvSpPr/>
          <p:nvPr/>
        </p:nvSpPr>
        <p:spPr>
          <a:xfrm>
            <a:off x="702527" y="431181"/>
            <a:ext cx="7620000" cy="3724096"/>
          </a:xfrm>
          <a:prstGeom prst="rect">
            <a:avLst/>
          </a:prstGeom>
        </p:spPr>
        <p:txBody>
          <a:bodyPr wrap="square">
            <a:spAutoFit/>
          </a:bodyPr>
          <a:lstStyle/>
          <a:p>
            <a:pPr lvl="0" algn="ctr"/>
            <a:r>
              <a:rPr kumimoji="0" lang="en-GB" sz="3200" b="1" i="0" u="none" strike="noStrike" kern="1200" cap="none" spc="0" normalizeH="0" baseline="0" noProof="0" dirty="0" err="1" smtClean="0">
                <a:ln>
                  <a:noFill/>
                </a:ln>
                <a:solidFill>
                  <a:prstClr val="black"/>
                </a:solidFill>
                <a:effectLst/>
                <a:uLnTx/>
                <a:uFillTx/>
                <a:latin typeface="Calibri"/>
                <a:ea typeface="+mn-ea"/>
                <a:cs typeface="+mn-cs"/>
              </a:rPr>
              <a:t>WiFi</a:t>
            </a:r>
            <a:r>
              <a:rPr kumimoji="0" lang="en-GB" sz="3200" b="1" i="0" u="none" strike="noStrike" kern="1200" cap="none" spc="0" normalizeH="0" baseline="0" noProof="0" dirty="0" smtClean="0">
                <a:ln>
                  <a:noFill/>
                </a:ln>
                <a:solidFill>
                  <a:prstClr val="black"/>
                </a:solidFill>
                <a:effectLst/>
                <a:uLnTx/>
                <a:uFillTx/>
                <a:latin typeface="Calibri"/>
                <a:ea typeface="+mn-ea"/>
                <a:cs typeface="+mn-cs"/>
              </a:rPr>
              <a:t>: </a:t>
            </a:r>
          </a:p>
          <a:p>
            <a:pPr lvl="0" algn="ctr"/>
            <a:r>
              <a:rPr lang="en-GB" sz="2800" dirty="0" smtClean="0">
                <a:solidFill>
                  <a:prstClr val="black"/>
                </a:solidFill>
              </a:rPr>
              <a:t>Network</a:t>
            </a:r>
            <a:r>
              <a:rPr lang="en-GB" sz="2800" dirty="0">
                <a:solidFill>
                  <a:prstClr val="black"/>
                </a:solidFill>
              </a:rPr>
              <a:t>: </a:t>
            </a:r>
            <a:r>
              <a:rPr lang="en-GB" sz="2800" dirty="0" err="1">
                <a:solidFill>
                  <a:prstClr val="black"/>
                </a:solidFill>
              </a:rPr>
              <a:t>uobevents</a:t>
            </a:r>
            <a:endParaRPr lang="en-GB" sz="2800" dirty="0">
              <a:solidFill>
                <a:prstClr val="black"/>
              </a:solidFill>
            </a:endParaRPr>
          </a:p>
          <a:p>
            <a:pPr lvl="0" algn="ctr"/>
            <a:r>
              <a:rPr lang="en-GB" sz="2800" dirty="0">
                <a:solidFill>
                  <a:prstClr val="black"/>
                </a:solidFill>
              </a:rPr>
              <a:t>Password: </a:t>
            </a:r>
            <a:r>
              <a:rPr lang="en-GB" sz="2800" dirty="0" err="1">
                <a:solidFill>
                  <a:prstClr val="black"/>
                </a:solidFill>
              </a:rPr>
              <a:t>uniofbham</a:t>
            </a:r>
            <a:endParaRPr lang="en-GB" sz="2800" dirty="0">
              <a:solidFill>
                <a:prstClr val="black"/>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a:ea typeface="+mn-ea"/>
                <a:cs typeface="+mn-cs"/>
              </a:rPr>
              <a:t>App: </a:t>
            </a:r>
            <a:r>
              <a:rPr kumimoji="0" lang="en-GB" sz="2800" b="0" i="0" u="none" strike="noStrike" kern="1200" cap="none" spc="0" normalizeH="0" baseline="0" noProof="0" dirty="0" smtClean="0">
                <a:ln>
                  <a:noFill/>
                </a:ln>
                <a:solidFill>
                  <a:prstClr val="black"/>
                </a:solidFill>
                <a:effectLst/>
                <a:uLnTx/>
                <a:uFillTx/>
                <a:latin typeface="Calibri"/>
                <a:ea typeface="+mn-ea"/>
                <a:cs typeface="+mn-cs"/>
              </a:rPr>
              <a:t>Convene app – scroll down to HEFi2019</a:t>
            </a:r>
            <a:endParaRPr kumimoji="0" lang="en-GB" sz="32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black"/>
                </a:solidFill>
                <a:effectLst/>
                <a:uLnTx/>
                <a:uFillTx/>
                <a:latin typeface="Calibri"/>
                <a:ea typeface="+mn-ea"/>
                <a:cs typeface="+mn-cs"/>
              </a:rPr>
              <a:t>Twitter: </a:t>
            </a:r>
            <a:r>
              <a:rPr kumimoji="0" lang="en-GB" sz="2800" b="0" i="0" u="none" strike="noStrike" kern="1200" cap="none" spc="0" normalizeH="0" baseline="0" noProof="0" dirty="0" smtClean="0">
                <a:ln>
                  <a:noFill/>
                </a:ln>
                <a:solidFill>
                  <a:prstClr val="black"/>
                </a:solidFill>
                <a:effectLst/>
                <a:uLnTx/>
                <a:uFillTx/>
                <a:latin typeface="Calibri"/>
                <a:ea typeface="+mn-ea"/>
                <a:cs typeface="+mn-cs"/>
              </a:rPr>
              <a:t>#HEFi19</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6107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223629" y="141481"/>
          <a:ext cx="6696743" cy="4519803"/>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xmlns="" val="20000"/>
                    </a:ext>
                  </a:extLst>
                </a:gridCol>
                <a:gridCol w="2232248">
                  <a:extLst>
                    <a:ext uri="{9D8B030D-6E8A-4147-A177-3AD203B41FA5}">
                      <a16:colId xmlns:a16="http://schemas.microsoft.com/office/drawing/2014/main" xmlns="" val="20001"/>
                    </a:ext>
                  </a:extLst>
                </a:gridCol>
                <a:gridCol w="2232248">
                  <a:extLst>
                    <a:ext uri="{9D8B030D-6E8A-4147-A177-3AD203B41FA5}">
                      <a16:colId xmlns:a16="http://schemas.microsoft.com/office/drawing/2014/main" xmlns="" val="20002"/>
                    </a:ext>
                  </a:extLst>
                </a:gridCol>
              </a:tblGrid>
              <a:tr h="385543">
                <a:tc>
                  <a:txBody>
                    <a:bodyPr/>
                    <a:lstStyle/>
                    <a:p>
                      <a:r>
                        <a:rPr lang="en-GB" sz="1800" dirty="0" smtClean="0">
                          <a:solidFill>
                            <a:schemeClr val="tx1"/>
                          </a:solidFill>
                          <a:latin typeface="Arial" panose="020B0604020202020204" pitchFamily="34" charset="0"/>
                          <a:cs typeface="Arial" panose="020B0604020202020204" pitchFamily="34" charset="0"/>
                        </a:rPr>
                        <a:t>Barrier</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1800" dirty="0" smtClean="0">
                          <a:solidFill>
                            <a:schemeClr val="tx1"/>
                          </a:solidFill>
                          <a:latin typeface="Arial" panose="020B0604020202020204" pitchFamily="34" charset="0"/>
                          <a:cs typeface="Arial" panose="020B0604020202020204" pitchFamily="34" charset="0"/>
                        </a:rPr>
                        <a:t>UDL Checkpoint</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1800" dirty="0" smtClean="0">
                          <a:solidFill>
                            <a:schemeClr val="tx1"/>
                          </a:solidFill>
                          <a:latin typeface="Arial" panose="020B0604020202020204" pitchFamily="34" charset="0"/>
                          <a:cs typeface="Arial" panose="020B0604020202020204" pitchFamily="34" charset="0"/>
                        </a:rPr>
                        <a:t>Practice</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r h="1165860">
                <a:tc>
                  <a:txBody>
                    <a:bodyPr/>
                    <a:lstStyle/>
                    <a:p>
                      <a:r>
                        <a:rPr lang="en-US" sz="1800" dirty="0" smtClean="0">
                          <a:solidFill>
                            <a:schemeClr val="tx1"/>
                          </a:solidFill>
                          <a:latin typeface="Arial" panose="020B0604020202020204" pitchFamily="34" charset="0"/>
                          <a:cs typeface="Arial" panose="020B0604020202020204" pitchFamily="34" charset="0"/>
                        </a:rPr>
                        <a:t>Students are confused as to how to get help, or </a:t>
                      </a:r>
                      <a:r>
                        <a:rPr lang="en-US" sz="1800" b="0" dirty="0" smtClean="0">
                          <a:solidFill>
                            <a:schemeClr val="tx1"/>
                          </a:solidFill>
                          <a:latin typeface="Arial" panose="020B0604020202020204" pitchFamily="34" charset="0"/>
                          <a:cs typeface="Arial" panose="020B0604020202020204" pitchFamily="34" charset="0"/>
                        </a:rPr>
                        <a:t>loose</a:t>
                      </a:r>
                      <a:r>
                        <a:rPr lang="en-US" sz="1800" dirty="0" smtClean="0">
                          <a:solidFill>
                            <a:schemeClr val="tx1"/>
                          </a:solidFill>
                          <a:latin typeface="Arial" panose="020B0604020202020204" pitchFamily="34" charset="0"/>
                          <a:cs typeface="Arial" panose="020B0604020202020204" pitchFamily="34" charset="0"/>
                        </a:rPr>
                        <a:t> track of tasks</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Heighten salience of goals and objectives </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Weekly email detailing upcoming tasks, and where to get help</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1235850">
                <a:tc>
                  <a:txBody>
                    <a:bodyPr/>
                    <a:lstStyle/>
                    <a:p>
                      <a:r>
                        <a:rPr lang="en-US" sz="1800" dirty="0" smtClean="0">
                          <a:solidFill>
                            <a:schemeClr val="tx1"/>
                          </a:solidFill>
                          <a:latin typeface="Arial" panose="020B0604020202020204" pitchFamily="34" charset="0"/>
                          <a:cs typeface="Arial" panose="020B0604020202020204" pitchFamily="34" charset="0"/>
                        </a:rPr>
                        <a:t>Learners </a:t>
                      </a:r>
                      <a:r>
                        <a:rPr lang="en-US" sz="1800" b="0" kern="1200" dirty="0" smtClean="0">
                          <a:solidFill>
                            <a:schemeClr val="tx1"/>
                          </a:solidFill>
                          <a:latin typeface="Arial" panose="020B0604020202020204" pitchFamily="34" charset="0"/>
                          <a:ea typeface="+mn-ea"/>
                          <a:cs typeface="Arial" panose="020B0604020202020204" pitchFamily="34" charset="0"/>
                        </a:rPr>
                        <a:t>lose</a:t>
                      </a:r>
                      <a:r>
                        <a:rPr lang="en-US" sz="1800" dirty="0" smtClean="0">
                          <a:solidFill>
                            <a:schemeClr val="tx1"/>
                          </a:solidFill>
                          <a:latin typeface="Arial" panose="020B0604020202020204" pitchFamily="34" charset="0"/>
                          <a:cs typeface="Arial" panose="020B0604020202020204" pitchFamily="34" charset="0"/>
                        </a:rPr>
                        <a:t> track of important course goals </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Highlight patterns, critical features, big ideas, and relationships</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Surveys provided to students so they can self report progress on course goals </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1732550">
                <a:tc>
                  <a:txBody>
                    <a:bodyPr/>
                    <a:lstStyle/>
                    <a:p>
                      <a:r>
                        <a:rPr lang="en-US" sz="1800" dirty="0" smtClean="0">
                          <a:solidFill>
                            <a:schemeClr val="tx1"/>
                          </a:solidFill>
                          <a:latin typeface="Arial" panose="020B0604020202020204" pitchFamily="34" charset="0"/>
                          <a:cs typeface="Arial" panose="020B0604020202020204" pitchFamily="34" charset="0"/>
                        </a:rPr>
                        <a:t>Instructor becomes </a:t>
                      </a:r>
                      <a:r>
                        <a:rPr lang="en-US" sz="1800" b="0" kern="1200" dirty="0" err="1" smtClean="0">
                          <a:solidFill>
                            <a:schemeClr val="tx1"/>
                          </a:solidFill>
                          <a:latin typeface="Arial" panose="020B0604020202020204" pitchFamily="34" charset="0"/>
                          <a:ea typeface="+mn-ea"/>
                          <a:cs typeface="Arial" panose="020B0604020202020204" pitchFamily="34" charset="0"/>
                        </a:rPr>
                        <a:t>bord</a:t>
                      </a:r>
                      <a:r>
                        <a:rPr lang="en-US" sz="1800" dirty="0" smtClean="0">
                          <a:solidFill>
                            <a:schemeClr val="tx1"/>
                          </a:solidFill>
                          <a:latin typeface="Arial" panose="020B0604020202020204" pitchFamily="34" charset="0"/>
                          <a:cs typeface="Arial" panose="020B0604020202020204" pitchFamily="34" charset="0"/>
                        </a:rPr>
                        <a:t> reading the same assignments </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Vary the methods for response and navigation </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Dance your PhD video shown to class. Invite students to demonstrate knowledge in unusual way. Grade on creativity. </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2613938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223629" y="141481"/>
          <a:ext cx="6696743" cy="4519803"/>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xmlns="" val="20000"/>
                    </a:ext>
                  </a:extLst>
                </a:gridCol>
                <a:gridCol w="2232248">
                  <a:extLst>
                    <a:ext uri="{9D8B030D-6E8A-4147-A177-3AD203B41FA5}">
                      <a16:colId xmlns:a16="http://schemas.microsoft.com/office/drawing/2014/main" xmlns="" val="20001"/>
                    </a:ext>
                  </a:extLst>
                </a:gridCol>
                <a:gridCol w="2232248">
                  <a:extLst>
                    <a:ext uri="{9D8B030D-6E8A-4147-A177-3AD203B41FA5}">
                      <a16:colId xmlns:a16="http://schemas.microsoft.com/office/drawing/2014/main" xmlns="" val="20002"/>
                    </a:ext>
                  </a:extLst>
                </a:gridCol>
              </a:tblGrid>
              <a:tr h="385543">
                <a:tc>
                  <a:txBody>
                    <a:bodyPr/>
                    <a:lstStyle/>
                    <a:p>
                      <a:r>
                        <a:rPr lang="en-GB" sz="1800" dirty="0" smtClean="0">
                          <a:solidFill>
                            <a:schemeClr val="tx1"/>
                          </a:solidFill>
                          <a:latin typeface="Arial" panose="020B0604020202020204" pitchFamily="34" charset="0"/>
                          <a:cs typeface="Arial" panose="020B0604020202020204" pitchFamily="34" charset="0"/>
                        </a:rPr>
                        <a:t>Barrier</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1800" dirty="0" smtClean="0">
                          <a:solidFill>
                            <a:schemeClr val="tx1"/>
                          </a:solidFill>
                          <a:latin typeface="Arial" panose="020B0604020202020204" pitchFamily="34" charset="0"/>
                          <a:cs typeface="Arial" panose="020B0604020202020204" pitchFamily="34" charset="0"/>
                        </a:rPr>
                        <a:t>UDL Checkpoint</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GB" sz="1800" dirty="0" smtClean="0">
                          <a:solidFill>
                            <a:schemeClr val="tx1"/>
                          </a:solidFill>
                          <a:latin typeface="Arial" panose="020B0604020202020204" pitchFamily="34" charset="0"/>
                          <a:cs typeface="Arial" panose="020B0604020202020204" pitchFamily="34" charset="0"/>
                        </a:rPr>
                        <a:t>Practice</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r h="1165860">
                <a:tc>
                  <a:txBody>
                    <a:bodyPr/>
                    <a:lstStyle/>
                    <a:p>
                      <a:r>
                        <a:rPr lang="en-US" sz="1800" dirty="0" smtClean="0">
                          <a:solidFill>
                            <a:schemeClr val="tx1"/>
                          </a:solidFill>
                          <a:latin typeface="Arial" panose="020B0604020202020204" pitchFamily="34" charset="0"/>
                          <a:cs typeface="Arial" panose="020B0604020202020204" pitchFamily="34" charset="0"/>
                        </a:rPr>
                        <a:t>Students are confused as to how to get help, or </a:t>
                      </a:r>
                      <a:r>
                        <a:rPr lang="en-US" sz="1800" b="1" dirty="0" smtClean="0">
                          <a:solidFill>
                            <a:schemeClr val="tx1"/>
                          </a:solidFill>
                          <a:latin typeface="Arial" panose="020B0604020202020204" pitchFamily="34" charset="0"/>
                          <a:cs typeface="Arial" panose="020B0604020202020204" pitchFamily="34" charset="0"/>
                        </a:rPr>
                        <a:t>loose</a:t>
                      </a:r>
                      <a:r>
                        <a:rPr lang="en-US" sz="1800" dirty="0" smtClean="0">
                          <a:solidFill>
                            <a:schemeClr val="tx1"/>
                          </a:solidFill>
                          <a:latin typeface="Arial" panose="020B0604020202020204" pitchFamily="34" charset="0"/>
                          <a:cs typeface="Arial" panose="020B0604020202020204" pitchFamily="34" charset="0"/>
                        </a:rPr>
                        <a:t> track of tasks</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Heighten salience of goals and objectives </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Weekly email detailing upcoming tasks, and where to get help</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1"/>
                  </a:ext>
                </a:extLst>
              </a:tr>
              <a:tr h="1235850">
                <a:tc>
                  <a:txBody>
                    <a:bodyPr/>
                    <a:lstStyle/>
                    <a:p>
                      <a:r>
                        <a:rPr lang="en-US" sz="1800" dirty="0" smtClean="0">
                          <a:solidFill>
                            <a:schemeClr val="tx1"/>
                          </a:solidFill>
                          <a:latin typeface="Arial" panose="020B0604020202020204" pitchFamily="34" charset="0"/>
                          <a:cs typeface="Arial" panose="020B0604020202020204" pitchFamily="34" charset="0"/>
                        </a:rPr>
                        <a:t>Learners </a:t>
                      </a:r>
                      <a:r>
                        <a:rPr lang="en-US" sz="1800" b="1" kern="1200" dirty="0" smtClean="0">
                          <a:solidFill>
                            <a:schemeClr val="tx1"/>
                          </a:solidFill>
                          <a:latin typeface="Arial" panose="020B0604020202020204" pitchFamily="34" charset="0"/>
                          <a:ea typeface="+mn-ea"/>
                          <a:cs typeface="Arial" panose="020B0604020202020204" pitchFamily="34" charset="0"/>
                        </a:rPr>
                        <a:t>lose</a:t>
                      </a:r>
                      <a:r>
                        <a:rPr lang="en-US" sz="1800" dirty="0" smtClean="0">
                          <a:solidFill>
                            <a:schemeClr val="tx1"/>
                          </a:solidFill>
                          <a:latin typeface="Arial" panose="020B0604020202020204" pitchFamily="34" charset="0"/>
                          <a:cs typeface="Arial" panose="020B0604020202020204" pitchFamily="34" charset="0"/>
                        </a:rPr>
                        <a:t> track of important course goals </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Highlight patterns, critical features, big ideas, and relationships</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Surveys provided to students so they can self report progress on course goals </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2"/>
                  </a:ext>
                </a:extLst>
              </a:tr>
              <a:tr h="1732550">
                <a:tc>
                  <a:txBody>
                    <a:bodyPr/>
                    <a:lstStyle/>
                    <a:p>
                      <a:r>
                        <a:rPr lang="en-US" sz="1800" dirty="0" smtClean="0">
                          <a:solidFill>
                            <a:schemeClr val="tx1"/>
                          </a:solidFill>
                          <a:latin typeface="Arial" panose="020B0604020202020204" pitchFamily="34" charset="0"/>
                          <a:cs typeface="Arial" panose="020B0604020202020204" pitchFamily="34" charset="0"/>
                        </a:rPr>
                        <a:t>Instructor becomes </a:t>
                      </a:r>
                      <a:r>
                        <a:rPr lang="en-US" sz="1800" b="1" kern="1200" dirty="0" err="1" smtClean="0">
                          <a:solidFill>
                            <a:schemeClr val="tx1"/>
                          </a:solidFill>
                          <a:latin typeface="Arial" panose="020B0604020202020204" pitchFamily="34" charset="0"/>
                          <a:ea typeface="+mn-ea"/>
                          <a:cs typeface="Arial" panose="020B0604020202020204" pitchFamily="34" charset="0"/>
                        </a:rPr>
                        <a:t>bord</a:t>
                      </a:r>
                      <a:r>
                        <a:rPr lang="en-US" sz="1800" dirty="0" smtClean="0">
                          <a:solidFill>
                            <a:schemeClr val="tx1"/>
                          </a:solidFill>
                          <a:latin typeface="Arial" panose="020B0604020202020204" pitchFamily="34" charset="0"/>
                          <a:cs typeface="Arial" panose="020B0604020202020204" pitchFamily="34" charset="0"/>
                        </a:rPr>
                        <a:t> reading the same assignments </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Vary the methods for response and navigation </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500" dirty="0" smtClean="0">
                          <a:solidFill>
                            <a:schemeClr val="bg2">
                              <a:lumMod val="50000"/>
                            </a:schemeClr>
                          </a:solidFill>
                          <a:latin typeface="Arial" panose="020B0604020202020204" pitchFamily="34" charset="0"/>
                          <a:cs typeface="Arial" panose="020B0604020202020204" pitchFamily="34" charset="0"/>
                        </a:rPr>
                        <a:t>Dance your PhD video shown to class. Invite students to demonstrate knowledge in unusual way. Grade on creativity. </a:t>
                      </a:r>
                      <a:endParaRPr lang="en-GB" sz="1500" dirty="0">
                        <a:solidFill>
                          <a:schemeClr val="bg2">
                            <a:lumMod val="50000"/>
                          </a:schemeClr>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0974386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accent2">
              <a:lumMod val="20000"/>
              <a:lumOff val="80000"/>
            </a:schemeClr>
          </a:solidFill>
        </p:spPr>
        <p:txBody>
          <a:bodyPr>
            <a:normAutofit/>
          </a:bodyPr>
          <a:lstStyle/>
          <a:p>
            <a:pPr marL="0" indent="0">
              <a:buNone/>
            </a:pPr>
            <a:r>
              <a:rPr lang="en-US" dirty="0" smtClean="0"/>
              <a:t>Universities serve a more diverse group of students </a:t>
            </a:r>
            <a:r>
              <a:rPr lang="en-US" b="1" dirty="0" smtClean="0"/>
              <a:t>then</a:t>
            </a:r>
            <a:r>
              <a:rPr lang="en-US" dirty="0" smtClean="0"/>
              <a:t> ever before, including students with learning disabilities. </a:t>
            </a:r>
          </a:p>
          <a:p>
            <a:endParaRPr lang="en-US" dirty="0"/>
          </a:p>
          <a:p>
            <a:pPr marL="0" indent="0">
              <a:buNone/>
            </a:pPr>
            <a:r>
              <a:rPr lang="en-US" dirty="0" smtClean="0"/>
              <a:t>As these scholars access university systems there is an awareness that these learners bring unique experiences that challenge </a:t>
            </a:r>
            <a:r>
              <a:rPr lang="en-US" b="1" dirty="0" smtClean="0"/>
              <a:t>long held believes </a:t>
            </a:r>
            <a:r>
              <a:rPr lang="en-US" dirty="0" smtClean="0"/>
              <a:t>about what university students should know and understand about the college experience. </a:t>
            </a:r>
            <a:endParaRPr lang="en-GB" dirty="0"/>
          </a:p>
        </p:txBody>
      </p:sp>
      <p:sp>
        <p:nvSpPr>
          <p:cNvPr id="5" name="Title 4"/>
          <p:cNvSpPr>
            <a:spLocks noGrp="1"/>
          </p:cNvSpPr>
          <p:nvPr>
            <p:ph type="title"/>
          </p:nvPr>
        </p:nvSpPr>
        <p:spPr/>
        <p:txBody>
          <a:bodyPr>
            <a:normAutofit fontScale="90000"/>
          </a:bodyPr>
          <a:lstStyle/>
          <a:p>
            <a:r>
              <a:rPr lang="en-GB" dirty="0" smtClean="0"/>
              <a:t>More language examples </a:t>
            </a:r>
            <a:br>
              <a:rPr lang="en-GB" dirty="0" smtClean="0"/>
            </a:br>
            <a:r>
              <a:rPr lang="en-GB" dirty="0" smtClean="0"/>
              <a:t>from same article</a:t>
            </a:r>
            <a:endParaRPr lang="en-GB" dirty="0"/>
          </a:p>
        </p:txBody>
      </p:sp>
    </p:spTree>
    <p:extLst>
      <p:ext uri="{BB962C8B-B14F-4D97-AF65-F5344CB8AC3E}">
        <p14:creationId xmlns:p14="http://schemas.microsoft.com/office/powerpoint/2010/main" val="403190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2083519"/>
            <a:ext cx="6669360" cy="2972507"/>
          </a:xfrm>
          <a:solidFill>
            <a:schemeClr val="accent2">
              <a:lumMod val="20000"/>
              <a:lumOff val="80000"/>
            </a:schemeClr>
          </a:solidFill>
        </p:spPr>
        <p:txBody>
          <a:bodyPr>
            <a:noAutofit/>
          </a:bodyPr>
          <a:lstStyle/>
          <a:p>
            <a:pPr marL="0" indent="0">
              <a:buNone/>
            </a:pPr>
            <a:r>
              <a:rPr lang="en-US" sz="2100" dirty="0"/>
              <a:t>I am also </a:t>
            </a:r>
            <a:r>
              <a:rPr lang="en-US" sz="2100" b="1" dirty="0"/>
              <a:t>dyslexic</a:t>
            </a:r>
            <a:r>
              <a:rPr lang="en-US" sz="2100" dirty="0"/>
              <a:t>. This is another strength that I used to perceive as a weakness. Although I have been dyslexic brain since birth, I was not diagnosed until I was in graduate school getting my teaching degree. This is where I learned what dyslexia was (</a:t>
            </a:r>
            <a:r>
              <a:rPr lang="en-US" sz="2100" dirty="0" err="1"/>
              <a:t>Høien</a:t>
            </a:r>
            <a:r>
              <a:rPr lang="en-US" sz="2100" dirty="0"/>
              <a:t> and Lundberg, 2000), and it was a comfort knowing that it was not that I was not trying hard enough to spell word correctly or to read new material, but that my brain was just wired a bit differently.</a:t>
            </a:r>
            <a:endParaRPr lang="en-GB" sz="2100" dirty="0"/>
          </a:p>
        </p:txBody>
      </p:sp>
      <p:sp>
        <p:nvSpPr>
          <p:cNvPr id="5" name="Title 1"/>
          <p:cNvSpPr>
            <a:spLocks noGrp="1"/>
          </p:cNvSpPr>
          <p:nvPr>
            <p:ph type="title"/>
          </p:nvPr>
        </p:nvSpPr>
        <p:spPr>
          <a:xfrm>
            <a:off x="1601670" y="195486"/>
            <a:ext cx="6064188" cy="864096"/>
          </a:xfrm>
        </p:spPr>
        <p:txBody>
          <a:bodyPr>
            <a:noAutofit/>
          </a:bodyPr>
          <a:lstStyle/>
          <a:p>
            <a:r>
              <a:rPr lang="en-US" sz="1800" b="1" dirty="0">
                <a:solidFill>
                  <a:prstClr val="black"/>
                </a:solidFill>
              </a:rPr>
              <a:t/>
            </a:r>
            <a:br>
              <a:rPr lang="en-US" sz="1800" b="1" dirty="0">
                <a:solidFill>
                  <a:prstClr val="black"/>
                </a:solidFill>
              </a:rPr>
            </a:br>
            <a:r>
              <a:rPr lang="en-US" sz="1800" b="1" dirty="0">
                <a:solidFill>
                  <a:prstClr val="black"/>
                </a:solidFill>
              </a:rPr>
              <a:t/>
            </a:r>
            <a:br>
              <a:rPr lang="en-US" sz="1800" b="1" dirty="0">
                <a:solidFill>
                  <a:prstClr val="black"/>
                </a:solidFill>
              </a:rPr>
            </a:br>
            <a:r>
              <a:rPr lang="en-US" sz="1500" dirty="0">
                <a:solidFill>
                  <a:prstClr val="black"/>
                </a:solidFill>
              </a:rPr>
              <a:t>Universal Design for Learning and Digital Environments: </a:t>
            </a:r>
            <a:br>
              <a:rPr lang="en-US" sz="1500" dirty="0">
                <a:solidFill>
                  <a:prstClr val="black"/>
                </a:solidFill>
              </a:rPr>
            </a:br>
            <a:r>
              <a:rPr lang="en-US" sz="1500" dirty="0">
                <a:solidFill>
                  <a:prstClr val="black"/>
                </a:solidFill>
              </a:rPr>
              <a:t>The Education Superpower </a:t>
            </a:r>
            <a:br>
              <a:rPr lang="en-US" sz="1500" dirty="0">
                <a:solidFill>
                  <a:prstClr val="black"/>
                </a:solidFill>
              </a:rPr>
            </a:br>
            <a:r>
              <a:rPr lang="en-US" sz="1500" dirty="0">
                <a:solidFill>
                  <a:prstClr val="black"/>
                </a:solidFill>
              </a:rPr>
              <a:t>Coy, K., California State University, Fresno</a:t>
            </a:r>
            <a:r>
              <a:rPr lang="en-US" sz="1800" b="1" dirty="0">
                <a:solidFill>
                  <a:prstClr val="black"/>
                </a:solidFill>
              </a:rPr>
              <a:t/>
            </a:r>
            <a:br>
              <a:rPr lang="en-US" sz="1800" b="1" dirty="0">
                <a:solidFill>
                  <a:prstClr val="black"/>
                </a:solidFill>
              </a:rPr>
            </a:br>
            <a:r>
              <a:rPr lang="en-US" sz="1800" b="1" dirty="0">
                <a:solidFill>
                  <a:prstClr val="black"/>
                </a:solidFill>
              </a:rPr>
              <a:t/>
            </a:r>
            <a:br>
              <a:rPr lang="en-US" sz="1800" b="1" dirty="0">
                <a:solidFill>
                  <a:prstClr val="black"/>
                </a:solidFill>
              </a:rPr>
            </a:br>
            <a:endParaRPr lang="en-GB" sz="3600" dirty="0"/>
          </a:p>
        </p:txBody>
      </p:sp>
      <p:sp>
        <p:nvSpPr>
          <p:cNvPr id="2" name="TextBox 1"/>
          <p:cNvSpPr txBox="1"/>
          <p:nvPr/>
        </p:nvSpPr>
        <p:spPr>
          <a:xfrm>
            <a:off x="2352886" y="1221600"/>
            <a:ext cx="4752528" cy="923330"/>
          </a:xfrm>
          <a:prstGeom prst="rect">
            <a:avLst/>
          </a:prstGeom>
          <a:noFill/>
        </p:spPr>
        <p:txBody>
          <a:bodyPr wrap="square" rtlCol="0">
            <a:spAutoFit/>
          </a:bodyPr>
          <a:lstStyle/>
          <a:p>
            <a:pPr algn="ctr" defTabSz="685800"/>
            <a:r>
              <a:rPr lang="en-US" sz="2100" b="1" dirty="0">
                <a:solidFill>
                  <a:prstClr val="black"/>
                </a:solidFill>
                <a:latin typeface="Arial" panose="020B0604020202020204" pitchFamily="34" charset="0"/>
                <a:cs typeface="Arial" panose="020B0604020202020204" pitchFamily="34" charset="0"/>
              </a:rPr>
              <a:t>The Journal of Inclusive Practice </a:t>
            </a:r>
            <a:br>
              <a:rPr lang="en-US" sz="2100" b="1" dirty="0">
                <a:solidFill>
                  <a:prstClr val="black"/>
                </a:solidFill>
                <a:latin typeface="Arial" panose="020B0604020202020204" pitchFamily="34" charset="0"/>
                <a:cs typeface="Arial" panose="020B0604020202020204" pitchFamily="34" charset="0"/>
              </a:rPr>
            </a:br>
            <a:r>
              <a:rPr lang="en-US" sz="2100" b="1" dirty="0">
                <a:solidFill>
                  <a:prstClr val="black"/>
                </a:solidFill>
                <a:latin typeface="Arial" panose="020B0604020202020204" pitchFamily="34" charset="0"/>
                <a:cs typeface="Arial" panose="020B0604020202020204" pitchFamily="34" charset="0"/>
              </a:rPr>
              <a:t>in Further and Higher Education </a:t>
            </a:r>
            <a:r>
              <a:rPr lang="en-US" sz="1350" b="1" dirty="0">
                <a:solidFill>
                  <a:prstClr val="black"/>
                </a:solidFill>
                <a:latin typeface="Arial" panose="020B0604020202020204" pitchFamily="34" charset="0"/>
                <a:cs typeface="Arial" panose="020B0604020202020204" pitchFamily="34" charset="0"/>
              </a:rPr>
              <a:t/>
            </a:r>
            <a:br>
              <a:rPr lang="en-US" sz="1350" b="1"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Issue 10.1 Winter 2018</a:t>
            </a:r>
            <a:endParaRPr lang="en-GB" sz="135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8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411510"/>
            <a:ext cx="6380466" cy="4731990"/>
          </a:xfrm>
        </p:spPr>
        <p:txBody>
          <a:bodyPr>
            <a:normAutofit fontScale="55000" lnSpcReduction="20000"/>
          </a:bodyPr>
          <a:lstStyle/>
          <a:p>
            <a:pPr marL="0" indent="0">
              <a:buNone/>
            </a:pPr>
            <a:r>
              <a:rPr lang="en-US" sz="3825" b="1" dirty="0"/>
              <a:t>Example from another journal’s submission guidelines: </a:t>
            </a:r>
          </a:p>
          <a:p>
            <a:pPr marL="0" indent="0">
              <a:buNone/>
            </a:pPr>
            <a:endParaRPr lang="en-US" sz="2625" b="1" dirty="0"/>
          </a:p>
          <a:p>
            <a:pPr marL="300038" lvl="1" indent="0">
              <a:buNone/>
            </a:pPr>
            <a:r>
              <a:rPr lang="en-US" sz="3300" dirty="0"/>
              <a:t>“Authors should follow the </a:t>
            </a:r>
            <a:r>
              <a:rPr lang="en-US" sz="3300" b="1" u="sng" dirty="0">
                <a:hlinkClick r:id="rId3"/>
              </a:rPr>
              <a:t>De </a:t>
            </a:r>
            <a:r>
              <a:rPr lang="en-US" sz="3300" b="1" u="sng" dirty="0" err="1">
                <a:hlinkClick r:id="rId3"/>
              </a:rPr>
              <a:t>Gruyter</a:t>
            </a:r>
            <a:r>
              <a:rPr lang="en-US" sz="3300" b="1" u="sng" dirty="0">
                <a:hlinkClick r:id="rId3"/>
              </a:rPr>
              <a:t> Mouton style sheet</a:t>
            </a:r>
            <a:r>
              <a:rPr lang="en-US" sz="3300" b="1" u="sng" dirty="0"/>
              <a:t> </a:t>
            </a:r>
            <a:r>
              <a:rPr lang="en-US" sz="3300" dirty="0"/>
              <a:t>but with one change: </a:t>
            </a:r>
          </a:p>
          <a:p>
            <a:pPr marL="0" indent="0">
              <a:buNone/>
            </a:pPr>
            <a:endParaRPr lang="en-US" dirty="0"/>
          </a:p>
          <a:p>
            <a:pPr marL="0" indent="0">
              <a:lnSpc>
                <a:spcPct val="170000"/>
              </a:lnSpc>
              <a:buNone/>
            </a:pPr>
            <a:r>
              <a:rPr lang="en-US" sz="3375" dirty="0"/>
              <a:t>While the standard style sheet stipulates, under 'Special attention', that authors should have their "contribution carefully checked by a native speaker", the editors of JELF simply expect authors to submit manuscripts </a:t>
            </a:r>
            <a:r>
              <a:rPr lang="en-US" sz="3375" b="1" dirty="0"/>
              <a:t>written in an English which is intelligible to a wide international academic audience, but it need not conform to native English norms.”</a:t>
            </a:r>
            <a:endParaRPr lang="en-GB" sz="3375" b="1" dirty="0"/>
          </a:p>
        </p:txBody>
      </p:sp>
    </p:spTree>
    <p:extLst>
      <p:ext uri="{BB962C8B-B14F-4D97-AF65-F5344CB8AC3E}">
        <p14:creationId xmlns:p14="http://schemas.microsoft.com/office/powerpoint/2010/main" val="40082809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59832" y="681540"/>
            <a:ext cx="4800600" cy="4104456"/>
          </a:xfrm>
        </p:spPr>
        <p:txBody>
          <a:bodyPr>
            <a:normAutofit fontScale="92500"/>
          </a:bodyPr>
          <a:lstStyle/>
          <a:p>
            <a:r>
              <a:rPr lang="en-US" b="1" dirty="0">
                <a:solidFill>
                  <a:schemeClr val="tx1"/>
                </a:solidFill>
                <a:latin typeface="Arial" panose="020B0604020202020204" pitchFamily="34" charset="0"/>
                <a:cs typeface="Arial" panose="020B0604020202020204" pitchFamily="34" charset="0"/>
              </a:rPr>
              <a:t>Aims and Scope</a:t>
            </a:r>
          </a:p>
          <a:p>
            <a:r>
              <a:rPr lang="en-US" dirty="0">
                <a:solidFill>
                  <a:schemeClr val="tx1"/>
                </a:solidFill>
                <a:latin typeface="Arial" panose="020B0604020202020204" pitchFamily="34" charset="0"/>
                <a:cs typeface="Arial" panose="020B0604020202020204" pitchFamily="34" charset="0"/>
              </a:rPr>
              <a:t>The </a:t>
            </a:r>
            <a:r>
              <a:rPr lang="en-US" i="1" dirty="0">
                <a:solidFill>
                  <a:schemeClr val="tx1"/>
                </a:solidFill>
                <a:latin typeface="Arial" panose="020B0604020202020204" pitchFamily="34" charset="0"/>
                <a:cs typeface="Arial" panose="020B0604020202020204" pitchFamily="34" charset="0"/>
              </a:rPr>
              <a:t>Journal of English as a Lingua Franca </a:t>
            </a:r>
            <a:r>
              <a:rPr lang="en-US" dirty="0">
                <a:solidFill>
                  <a:schemeClr val="tx1"/>
                </a:solidFill>
                <a:latin typeface="Arial" panose="020B0604020202020204" pitchFamily="34" charset="0"/>
                <a:cs typeface="Arial" panose="020B0604020202020204" pitchFamily="34" charset="0"/>
              </a:rPr>
              <a:t>(</a:t>
            </a:r>
            <a:r>
              <a:rPr lang="en-US" i="1" dirty="0">
                <a:solidFill>
                  <a:schemeClr val="tx1"/>
                </a:solidFill>
                <a:latin typeface="Arial" panose="020B0604020202020204" pitchFamily="34" charset="0"/>
                <a:cs typeface="Arial" panose="020B0604020202020204" pitchFamily="34" charset="0"/>
              </a:rPr>
              <a:t>JELF</a:t>
            </a:r>
            <a:r>
              <a:rPr lang="en-US" dirty="0">
                <a:solidFill>
                  <a:schemeClr val="tx1"/>
                </a:solidFill>
                <a:latin typeface="Arial" panose="020B0604020202020204" pitchFamily="34" charset="0"/>
                <a:cs typeface="Arial" panose="020B0604020202020204" pitchFamily="34" charset="0"/>
              </a:rPr>
              <a:t>) is the first journal to be devoted to the rapidly-growing phenomenon of English as a Lingua Franca</a:t>
            </a:r>
            <a:r>
              <a:rPr lang="en-US" dirty="0" smtClean="0">
                <a:solidFill>
                  <a:schemeClr val="tx1"/>
                </a:solidFill>
                <a:latin typeface="Arial" panose="020B0604020202020204" pitchFamily="34" charset="0"/>
                <a:cs typeface="Arial" panose="020B0604020202020204" pitchFamily="34" charset="0"/>
              </a:rPr>
              <a:t>. The articles and other features explore this global phenomenon from a wide number of perspectives (…) in a diverse range of settings where English is the common language of choice.</a:t>
            </a:r>
            <a:endParaRPr lang="en-US" dirty="0">
              <a:solidFill>
                <a:schemeClr val="tx1"/>
              </a:solidFill>
              <a:latin typeface="Arial" panose="020B0604020202020204" pitchFamily="34" charset="0"/>
              <a:cs typeface="Arial" panose="020B0604020202020204" pitchFamily="34" charset="0"/>
            </a:endParaRPr>
          </a:p>
          <a:p>
            <a:endParaRPr lang="en-GB"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85938" y="816555"/>
            <a:ext cx="1890210" cy="383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9440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1670" y="303498"/>
            <a:ext cx="6156684" cy="5055230"/>
          </a:xfrm>
          <a:prstGeom prst="rect">
            <a:avLst/>
          </a:prstGeom>
        </p:spPr>
        <p:txBody>
          <a:bodyPr wrap="square">
            <a:spAutoFit/>
          </a:bodyPr>
          <a:lstStyle/>
          <a:p>
            <a:pPr defTabSz="685800"/>
            <a:r>
              <a:rPr lang="en-GB" sz="2100" b="1" dirty="0">
                <a:solidFill>
                  <a:prstClr val="black"/>
                </a:solidFill>
                <a:latin typeface="Arial" panose="020B0604020202020204" pitchFamily="34" charset="0"/>
                <a:cs typeface="Arial" panose="020B0604020202020204" pitchFamily="34" charset="0"/>
              </a:rPr>
              <a:t>2. PEERS</a:t>
            </a:r>
          </a:p>
          <a:p>
            <a:pPr defTabSz="685800"/>
            <a:endParaRPr lang="en-GB" sz="2100" dirty="0">
              <a:solidFill>
                <a:prstClr val="black"/>
              </a:solidFill>
              <a:latin typeface="Arial" panose="020B0604020202020204" pitchFamily="34" charset="0"/>
              <a:cs typeface="Arial" panose="020B0604020202020204" pitchFamily="34" charset="0"/>
            </a:endParaRPr>
          </a:p>
          <a:p>
            <a:pPr defTabSz="685800"/>
            <a:r>
              <a:rPr lang="en-GB" sz="2400" dirty="0">
                <a:solidFill>
                  <a:prstClr val="black"/>
                </a:solidFill>
                <a:latin typeface="Arial" panose="020B0604020202020204" pitchFamily="34" charset="0"/>
                <a:cs typeface="Arial" panose="020B0604020202020204" pitchFamily="34" charset="0"/>
              </a:rPr>
              <a:t>2.2 Open Classroom: </a:t>
            </a:r>
          </a:p>
          <a:p>
            <a:pPr defTabSz="685800"/>
            <a:r>
              <a:rPr lang="en-GB" sz="2400" dirty="0">
                <a:solidFill>
                  <a:prstClr val="black"/>
                </a:solidFill>
                <a:latin typeface="Arial" panose="020B0604020202020204" pitchFamily="34" charset="0"/>
                <a:cs typeface="Arial" panose="020B0604020202020204" pitchFamily="34" charset="0"/>
              </a:rPr>
              <a:t>starting dialogues with others</a:t>
            </a:r>
          </a:p>
          <a:p>
            <a:pPr defTabSz="685800"/>
            <a:endParaRPr lang="en-GB" sz="2400" dirty="0">
              <a:solidFill>
                <a:prstClr val="black"/>
              </a:solidFill>
              <a:latin typeface="Arial" panose="020B0604020202020204" pitchFamily="34" charset="0"/>
              <a:cs typeface="Arial" panose="020B0604020202020204" pitchFamily="34" charset="0"/>
            </a:endParaRPr>
          </a:p>
          <a:p>
            <a:pPr defTabSz="685800"/>
            <a:r>
              <a:rPr lang="en-GB" sz="2400" dirty="0">
                <a:solidFill>
                  <a:prstClr val="black"/>
                </a:solidFill>
                <a:latin typeface="Arial" panose="020B0604020202020204" pitchFamily="34" charset="0"/>
                <a:cs typeface="Arial" panose="020B0604020202020204" pitchFamily="34" charset="0"/>
              </a:rPr>
              <a:t>“</a:t>
            </a:r>
            <a:r>
              <a:rPr lang="en-GB" sz="2400" dirty="0">
                <a:solidFill>
                  <a:prstClr val="black"/>
                </a:solidFill>
                <a:latin typeface="Calibri"/>
              </a:rPr>
              <a:t>The idea is very simple – open up your classroom for others to come and learn from your practice and use the opportunity to visit other classrooms across campus and find out what is going on.”</a:t>
            </a:r>
          </a:p>
          <a:p>
            <a:pPr defTabSz="685800"/>
            <a:endParaRPr lang="en-GB" sz="2100" dirty="0">
              <a:solidFill>
                <a:prstClr val="black"/>
              </a:solidFill>
              <a:latin typeface="Arial" panose="020B0604020202020204" pitchFamily="34" charset="0"/>
              <a:cs typeface="Arial" panose="020B0604020202020204" pitchFamily="34" charset="0"/>
            </a:endParaRPr>
          </a:p>
          <a:p>
            <a:pPr defTabSz="685800"/>
            <a:endParaRPr lang="en-GB" sz="1350" dirty="0">
              <a:solidFill>
                <a:prstClr val="black"/>
              </a:solidFill>
              <a:latin typeface="Arial" panose="020B0604020202020204" pitchFamily="34" charset="0"/>
              <a:cs typeface="Arial" panose="020B0604020202020204" pitchFamily="34" charset="0"/>
            </a:endParaRPr>
          </a:p>
          <a:p>
            <a:pPr defTabSz="685800"/>
            <a:r>
              <a:rPr lang="en-GB" sz="1350" dirty="0">
                <a:solidFill>
                  <a:prstClr val="black"/>
                </a:solidFill>
                <a:latin typeface="Calibri"/>
                <a:hlinkClick r:id="rId3"/>
              </a:rPr>
              <a:t>https://www.birmingham.ac.uk/university/hefi/staff-development/Open-Classroom-initiative.aspx</a:t>
            </a:r>
            <a:endParaRPr lang="en-GB" sz="1350" dirty="0">
              <a:solidFill>
                <a:prstClr val="black"/>
              </a:solidFill>
              <a:latin typeface="Calibri"/>
            </a:endParaRPr>
          </a:p>
          <a:p>
            <a:pPr defTabSz="685800"/>
            <a:endParaRPr lang="en-GB" sz="1350" dirty="0">
              <a:solidFill>
                <a:prstClr val="black"/>
              </a:solidFill>
              <a:latin typeface="Arial" panose="020B0604020202020204" pitchFamily="34" charset="0"/>
              <a:cs typeface="Arial" panose="020B0604020202020204" pitchFamily="34" charset="0"/>
            </a:endParaRPr>
          </a:p>
          <a:p>
            <a:pPr defTabSz="685800"/>
            <a:endParaRPr lang="en-GB" sz="1350" dirty="0">
              <a:solidFill>
                <a:prstClr val="black"/>
              </a:solidFill>
              <a:latin typeface="Calibri"/>
            </a:endParaRPr>
          </a:p>
        </p:txBody>
      </p:sp>
    </p:spTree>
    <p:extLst>
      <p:ext uri="{BB962C8B-B14F-4D97-AF65-F5344CB8AC3E}">
        <p14:creationId xmlns:p14="http://schemas.microsoft.com/office/powerpoint/2010/main" val="26384289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9682" y="1005577"/>
            <a:ext cx="5940660" cy="2723823"/>
          </a:xfrm>
          <a:prstGeom prst="rect">
            <a:avLst/>
          </a:prstGeom>
        </p:spPr>
        <p:txBody>
          <a:bodyPr wrap="square">
            <a:spAutoFit/>
          </a:bodyPr>
          <a:lstStyle/>
          <a:p>
            <a:pPr defTabSz="685800"/>
            <a:r>
              <a:rPr lang="en-GB" sz="2400" b="1" dirty="0">
                <a:solidFill>
                  <a:prstClr val="black"/>
                </a:solidFill>
                <a:latin typeface="Arial" panose="020B0604020202020204" pitchFamily="34" charset="0"/>
                <a:cs typeface="Arial" panose="020B0604020202020204" pitchFamily="34" charset="0"/>
              </a:rPr>
              <a:t>3. STUDENTS</a:t>
            </a:r>
          </a:p>
          <a:p>
            <a:pPr defTabSz="685800"/>
            <a:endParaRPr lang="en-GB" sz="2400" dirty="0">
              <a:solidFill>
                <a:prstClr val="black"/>
              </a:solidFill>
              <a:latin typeface="Arial" panose="020B0604020202020204" pitchFamily="34" charset="0"/>
              <a:cs typeface="Arial" panose="020B0604020202020204" pitchFamily="34" charset="0"/>
            </a:endParaRPr>
          </a:p>
          <a:p>
            <a:pPr defTabSz="685800"/>
            <a:r>
              <a:rPr lang="en-GB" sz="2400" dirty="0">
                <a:solidFill>
                  <a:prstClr val="black"/>
                </a:solidFill>
                <a:latin typeface="Arial" panose="020B0604020202020204" pitchFamily="34" charset="0"/>
                <a:cs typeface="Arial" panose="020B0604020202020204" pitchFamily="34" charset="0"/>
              </a:rPr>
              <a:t>3.1 observing students: their response</a:t>
            </a:r>
          </a:p>
          <a:p>
            <a:pPr defTabSz="685800"/>
            <a:r>
              <a:rPr lang="en-GB" sz="2400" dirty="0">
                <a:solidFill>
                  <a:prstClr val="black"/>
                </a:solidFill>
                <a:latin typeface="Arial" panose="020B0604020202020204" pitchFamily="34" charset="0"/>
                <a:cs typeface="Arial" panose="020B0604020202020204" pitchFamily="34" charset="0"/>
              </a:rPr>
              <a:t>3.2 asking students: their view</a:t>
            </a:r>
          </a:p>
          <a:p>
            <a:pPr defTabSz="685800"/>
            <a:r>
              <a:rPr lang="en-GB" sz="2400" dirty="0">
                <a:solidFill>
                  <a:prstClr val="black"/>
                </a:solidFill>
                <a:latin typeface="Arial" panose="020B0604020202020204" pitchFamily="34" charset="0"/>
                <a:cs typeface="Arial" panose="020B0604020202020204" pitchFamily="34" charset="0"/>
              </a:rPr>
              <a:t>3.3 being approachable: welcome their contributions</a:t>
            </a:r>
          </a:p>
          <a:p>
            <a:pPr marL="257175" indent="-257175" defTabSz="685800">
              <a:buFontTx/>
              <a:buAutoNum type="arabicPeriod"/>
            </a:pPr>
            <a:endParaRPr lang="en-GB" sz="1350" dirty="0">
              <a:solidFill>
                <a:prstClr val="black"/>
              </a:solidFill>
              <a:latin typeface="Calibri"/>
            </a:endParaRPr>
          </a:p>
          <a:p>
            <a:pPr defTabSz="685800"/>
            <a:endParaRPr lang="en-GB" sz="1350" dirty="0">
              <a:solidFill>
                <a:prstClr val="black"/>
              </a:solidFill>
              <a:latin typeface="Calibri"/>
            </a:endParaRPr>
          </a:p>
        </p:txBody>
      </p:sp>
    </p:spTree>
    <p:extLst>
      <p:ext uri="{BB962C8B-B14F-4D97-AF65-F5344CB8AC3E}">
        <p14:creationId xmlns:p14="http://schemas.microsoft.com/office/powerpoint/2010/main" val="10606921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272454" cy="857250"/>
          </a:xfrm>
        </p:spPr>
        <p:txBody>
          <a:bodyPr>
            <a:normAutofit/>
          </a:bodyPr>
          <a:lstStyle/>
          <a:p>
            <a:r>
              <a:rPr lang="en-GB" sz="2100" dirty="0"/>
              <a:t>How do we know </a:t>
            </a:r>
            <a:br>
              <a:rPr lang="en-GB" sz="2100" dirty="0"/>
            </a:br>
            <a:r>
              <a:rPr lang="en-GB" sz="2100" dirty="0"/>
              <a:t>if we are an inclusive teacher?</a:t>
            </a:r>
          </a:p>
        </p:txBody>
      </p:sp>
      <p:graphicFrame>
        <p:nvGraphicFramePr>
          <p:cNvPr id="4" name="Content Placeholder 3"/>
          <p:cNvGraphicFramePr>
            <a:graphicFrameLocks noGrp="1"/>
          </p:cNvGraphicFramePr>
          <p:nvPr>
            <p:ph idx="1"/>
            <p:extLst/>
          </p:nvPr>
        </p:nvGraphicFramePr>
        <p:xfrm>
          <a:off x="1143001" y="2841780"/>
          <a:ext cx="6857999" cy="2282190"/>
        </p:xfrm>
        <a:graphic>
          <a:graphicData uri="http://schemas.openxmlformats.org/drawingml/2006/table">
            <a:tbl>
              <a:tblPr firstRow="1" bandRow="1">
                <a:tableStyleId>{5C22544A-7EE6-4342-B048-85BDC9FD1C3A}</a:tableStyleId>
              </a:tblPr>
              <a:tblGrid>
                <a:gridCol w="1345997">
                  <a:extLst>
                    <a:ext uri="{9D8B030D-6E8A-4147-A177-3AD203B41FA5}">
                      <a16:colId xmlns:a16="http://schemas.microsoft.com/office/drawing/2014/main" xmlns="" val="20000"/>
                    </a:ext>
                  </a:extLst>
                </a:gridCol>
                <a:gridCol w="1639218">
                  <a:extLst>
                    <a:ext uri="{9D8B030D-6E8A-4147-A177-3AD203B41FA5}">
                      <a16:colId xmlns:a16="http://schemas.microsoft.com/office/drawing/2014/main" xmlns="" val="20001"/>
                    </a:ext>
                  </a:extLst>
                </a:gridCol>
                <a:gridCol w="3161349">
                  <a:extLst>
                    <a:ext uri="{9D8B030D-6E8A-4147-A177-3AD203B41FA5}">
                      <a16:colId xmlns:a16="http://schemas.microsoft.com/office/drawing/2014/main" xmlns="" val="20002"/>
                    </a:ext>
                  </a:extLst>
                </a:gridCol>
                <a:gridCol w="711436">
                  <a:extLst>
                    <a:ext uri="{9D8B030D-6E8A-4147-A177-3AD203B41FA5}">
                      <a16:colId xmlns:a16="http://schemas.microsoft.com/office/drawing/2014/main" xmlns="" val="20003"/>
                    </a:ext>
                  </a:extLst>
                </a:gridCol>
              </a:tblGrid>
              <a:tr h="891540">
                <a:tc>
                  <a:txBody>
                    <a:bodyPr/>
                    <a:lstStyle/>
                    <a:p>
                      <a:r>
                        <a:rPr lang="en-GB" sz="1800" dirty="0" smtClean="0">
                          <a:solidFill>
                            <a:schemeClr val="tx1"/>
                          </a:solidFill>
                          <a:latin typeface="Arial" panose="020B0604020202020204" pitchFamily="34" charset="0"/>
                          <a:cs typeface="Arial" panose="020B0604020202020204" pitchFamily="34" charset="0"/>
                        </a:rPr>
                        <a:t>observing students</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en-GB" sz="1800" dirty="0" smtClean="0">
                          <a:solidFill>
                            <a:schemeClr val="tx1"/>
                          </a:solidFill>
                          <a:latin typeface="Arial" panose="020B0604020202020204" pitchFamily="34" charset="0"/>
                          <a:cs typeface="Arial" panose="020B0604020202020204" pitchFamily="34" charset="0"/>
                        </a:rPr>
                        <a:t>asking students (how?)</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en-GB" sz="1800" dirty="0" smtClean="0">
                          <a:solidFill>
                            <a:schemeClr val="tx1"/>
                          </a:solidFill>
                          <a:latin typeface="Arial" panose="020B0604020202020204" pitchFamily="34" charset="0"/>
                          <a:cs typeface="Arial" panose="020B0604020202020204" pitchFamily="34" charset="0"/>
                        </a:rPr>
                        <a:t>through</a:t>
                      </a:r>
                      <a:r>
                        <a:rPr lang="en-GB" sz="1800" baseline="0" dirty="0" smtClean="0">
                          <a:solidFill>
                            <a:schemeClr val="tx1"/>
                          </a:solidFill>
                          <a:latin typeface="Arial" panose="020B0604020202020204" pitchFamily="34" charset="0"/>
                          <a:cs typeface="Arial" panose="020B0604020202020204" pitchFamily="34" charset="0"/>
                        </a:rPr>
                        <a:t> course design, e.g. methods of delivery and assessment</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en-GB" sz="1800" dirty="0" smtClean="0">
                          <a:solidFill>
                            <a:schemeClr val="tx1"/>
                          </a:solidFill>
                          <a:latin typeface="Arial" panose="020B0604020202020204" pitchFamily="34" charset="0"/>
                          <a:cs typeface="Arial" panose="020B0604020202020204" pitchFamily="34" charset="0"/>
                        </a:rPr>
                        <a:t>other  ?</a:t>
                      </a:r>
                      <a:endParaRPr lang="en-GB" sz="1800" dirty="0">
                        <a:solidFill>
                          <a:schemeClr val="tx1"/>
                        </a:solidFill>
                        <a:latin typeface="Arial" panose="020B060402020202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xmlns="" val="10000"/>
                  </a:ext>
                </a:extLst>
              </a:tr>
              <a:tr h="278130">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78130">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78130">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78130">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67739852"/>
                  </a:ext>
                </a:extLst>
              </a:tr>
              <a:tr h="278130">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58432631"/>
                  </a:ext>
                </a:extLst>
              </a:tr>
            </a:tbl>
          </a:graphicData>
        </a:graphic>
      </p:graphicFrame>
      <p:sp>
        <p:nvSpPr>
          <p:cNvPr id="5" name="Rectangle 4"/>
          <p:cNvSpPr/>
          <p:nvPr/>
        </p:nvSpPr>
        <p:spPr>
          <a:xfrm>
            <a:off x="1898322" y="951570"/>
            <a:ext cx="5698014" cy="1754326"/>
          </a:xfrm>
          <a:prstGeom prst="rect">
            <a:avLst/>
          </a:prstGeom>
          <a:solidFill>
            <a:schemeClr val="accent2">
              <a:lumMod val="20000"/>
              <a:lumOff val="80000"/>
            </a:schemeClr>
          </a:solidFill>
        </p:spPr>
        <p:txBody>
          <a:bodyPr wrap="square">
            <a:spAutoFit/>
          </a:bodyPr>
          <a:lstStyle/>
          <a:p>
            <a:pPr defTabSz="685800"/>
            <a:r>
              <a:rPr lang="en-GB" b="1" dirty="0">
                <a:solidFill>
                  <a:prstClr val="black"/>
                </a:solidFill>
                <a:latin typeface="Arial" panose="020B0604020202020204" pitchFamily="34" charset="0"/>
                <a:cs typeface="Arial" panose="020B0604020202020204" pitchFamily="34" charset="0"/>
              </a:rPr>
              <a:t>Do we know </a:t>
            </a:r>
            <a:r>
              <a:rPr lang="en-GB" dirty="0">
                <a:solidFill>
                  <a:prstClr val="black"/>
                </a:solidFill>
                <a:latin typeface="Arial" panose="020B0604020202020204" pitchFamily="34" charset="0"/>
                <a:cs typeface="Arial" panose="020B0604020202020204" pitchFamily="34" charset="0"/>
              </a:rPr>
              <a:t>if a student feels</a:t>
            </a:r>
          </a:p>
          <a:p>
            <a:pPr defTabSz="685800"/>
            <a:r>
              <a:rPr lang="en-GB" dirty="0">
                <a:solidFill>
                  <a:prstClr val="black"/>
                </a:solidFill>
                <a:latin typeface="Arial" panose="020B0604020202020204" pitchFamily="34" charset="0"/>
                <a:cs typeface="Arial" panose="020B0604020202020204" pitchFamily="34" charset="0"/>
              </a:rPr>
              <a:t>- safe and respected</a:t>
            </a:r>
          </a:p>
          <a:p>
            <a:pPr defTabSz="685800"/>
            <a:r>
              <a:rPr lang="en-GB" dirty="0">
                <a:solidFill>
                  <a:prstClr val="black"/>
                </a:solidFill>
                <a:latin typeface="Arial" panose="020B0604020202020204" pitchFamily="34" charset="0"/>
                <a:cs typeface="Arial" panose="020B0604020202020204" pitchFamily="34" charset="0"/>
              </a:rPr>
              <a:t>- supported by staff and other students</a:t>
            </a:r>
          </a:p>
          <a:p>
            <a:pPr defTabSz="685800"/>
            <a:r>
              <a:rPr lang="en-GB" dirty="0">
                <a:solidFill>
                  <a:prstClr val="black"/>
                </a:solidFill>
                <a:latin typeface="Arial" panose="020B0604020202020204" pitchFamily="34" charset="0"/>
                <a:cs typeface="Arial" panose="020B0604020202020204" pitchFamily="34" charset="0"/>
              </a:rPr>
              <a:t>- that they belong </a:t>
            </a:r>
          </a:p>
          <a:p>
            <a:pPr defTabSz="685800"/>
            <a:r>
              <a:rPr lang="en-GB" dirty="0">
                <a:solidFill>
                  <a:prstClr val="black"/>
                </a:solidFill>
                <a:latin typeface="Arial" panose="020B0604020202020204" pitchFamily="34" charset="0"/>
                <a:cs typeface="Arial" panose="020B0604020202020204" pitchFamily="34" charset="0"/>
              </a:rPr>
              <a:t>- that their contributions are valued</a:t>
            </a:r>
          </a:p>
          <a:p>
            <a:pPr defTabSz="685800"/>
            <a:r>
              <a:rPr lang="en-GB" dirty="0">
                <a:solidFill>
                  <a:prstClr val="black"/>
                </a:solidFill>
                <a:latin typeface="Arial" panose="020B0604020202020204" pitchFamily="34" charset="0"/>
                <a:cs typeface="Arial" panose="020B0604020202020204" pitchFamily="34" charset="0"/>
              </a:rPr>
              <a:t>- and that they are learning to the best of their ability?</a:t>
            </a:r>
          </a:p>
        </p:txBody>
      </p:sp>
    </p:spTree>
    <p:extLst>
      <p:ext uri="{BB962C8B-B14F-4D97-AF65-F5344CB8AC3E}">
        <p14:creationId xmlns:p14="http://schemas.microsoft.com/office/powerpoint/2010/main" val="13493030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03498"/>
            <a:ext cx="6172200" cy="97520"/>
          </a:xfrm>
        </p:spPr>
        <p:txBody>
          <a:bodyPr/>
          <a:lstStyle/>
          <a:p>
            <a:pPr algn="l"/>
            <a:r>
              <a:rPr lang="en-GB" sz="1800" b="1" dirty="0">
                <a:latin typeface="Arial" panose="020B0604020202020204" pitchFamily="34" charset="0"/>
                <a:cs typeface="Arial" panose="020B0604020202020204" pitchFamily="34" charset="0"/>
              </a:rPr>
              <a:t>4. LITERATURE: engage with different theories</a:t>
            </a:r>
            <a:br>
              <a:rPr lang="en-GB" sz="1800" b="1" dirty="0">
                <a:latin typeface="Arial" panose="020B0604020202020204" pitchFamily="34" charset="0"/>
                <a:cs typeface="Arial" panose="020B0604020202020204" pitchFamily="34" charset="0"/>
              </a:rPr>
            </a:br>
            <a:endParaRPr lang="en-GB" sz="1800" dirty="0"/>
          </a:p>
        </p:txBody>
      </p:sp>
      <p:sp>
        <p:nvSpPr>
          <p:cNvPr id="3" name="Content Placeholder 2"/>
          <p:cNvSpPr>
            <a:spLocks noGrp="1"/>
          </p:cNvSpPr>
          <p:nvPr>
            <p:ph idx="1"/>
          </p:nvPr>
        </p:nvSpPr>
        <p:spPr>
          <a:xfrm>
            <a:off x="1143000" y="401017"/>
            <a:ext cx="6858000" cy="4742483"/>
          </a:xfrm>
        </p:spPr>
        <p:txBody>
          <a:bodyPr>
            <a:normAutofit fontScale="40000" lnSpcReduction="20000"/>
          </a:bodyPr>
          <a:lstStyle/>
          <a:p>
            <a:pPr marL="0" indent="0" fontAlgn="t">
              <a:buNone/>
            </a:pPr>
            <a:r>
              <a:rPr lang="en-GB" sz="2550" dirty="0"/>
              <a:t>Brookfield, S.D., 2017. Becoming a critically reflective teacher. John Wiley &amp; Sons. (First edition 1995)</a:t>
            </a:r>
          </a:p>
          <a:p>
            <a:pPr marL="0" indent="0" fontAlgn="t">
              <a:buNone/>
            </a:pPr>
            <a:r>
              <a:rPr lang="en-US" sz="2550" dirty="0"/>
              <a:t> </a:t>
            </a:r>
            <a:endParaRPr lang="en-GB" sz="2550" dirty="0"/>
          </a:p>
          <a:p>
            <a:pPr marL="0" indent="0" fontAlgn="t">
              <a:buNone/>
            </a:pPr>
            <a:r>
              <a:rPr lang="en-US" sz="2550" dirty="0"/>
              <a:t>Carroll, J. and J. Ryan (2005). Canaries in the coalmine: International students in Western universities. In J. Carroll and J. Ryan (</a:t>
            </a:r>
            <a:r>
              <a:rPr lang="en-US" sz="2550" dirty="0" err="1"/>
              <a:t>eds</a:t>
            </a:r>
            <a:r>
              <a:rPr lang="en-US" sz="2550" dirty="0"/>
              <a:t>), Teaching international Students: Improving Learning for All. London: Routledge. </a:t>
            </a:r>
            <a:endParaRPr lang="en-GB" sz="2550" dirty="0"/>
          </a:p>
          <a:p>
            <a:pPr marL="0" indent="0" fontAlgn="t">
              <a:buNone/>
            </a:pPr>
            <a:r>
              <a:rPr lang="en-US" sz="2550" dirty="0"/>
              <a:t> </a:t>
            </a:r>
            <a:endParaRPr lang="en-GB" sz="2550" dirty="0"/>
          </a:p>
          <a:p>
            <a:pPr marL="0" indent="0" fontAlgn="t">
              <a:buNone/>
            </a:pPr>
            <a:r>
              <a:rPr lang="en-US" sz="2550" dirty="0"/>
              <a:t>Chong, Chia </a:t>
            </a:r>
            <a:r>
              <a:rPr lang="en-US" sz="2550" dirty="0" err="1"/>
              <a:t>Suan</a:t>
            </a:r>
            <a:r>
              <a:rPr lang="en-US" sz="2550" dirty="0"/>
              <a:t> (2019). What does inclusion mean to me? In: English Teaching Professional, accessed 13/06/2019 via </a:t>
            </a:r>
            <a:r>
              <a:rPr lang="en-GB" sz="2550" dirty="0">
                <a:hlinkClick r:id="rId3"/>
              </a:rPr>
              <a:t>https://www.etprofessional.com/what-does-inclusion-mean-to-me</a:t>
            </a:r>
            <a:endParaRPr lang="en-US" sz="2550" dirty="0"/>
          </a:p>
          <a:p>
            <a:pPr marL="0" indent="0" fontAlgn="t">
              <a:buNone/>
            </a:pPr>
            <a:endParaRPr lang="en-US" sz="2550" dirty="0"/>
          </a:p>
          <a:p>
            <a:pPr marL="0" indent="0" fontAlgn="t">
              <a:buNone/>
            </a:pPr>
            <a:r>
              <a:rPr lang="en-US" sz="2550" dirty="0"/>
              <a:t>Coy, K. (2018). Universal Design for Learning and Digital Environments: The Education Superpower.  In The Journal of Inclusive Practice in Further and Higher Education, 10 (1) (pp.12-135). Available at </a:t>
            </a:r>
            <a:r>
              <a:rPr lang="en-US" sz="2550" u="sng" dirty="0">
                <a:hlinkClick r:id="rId4"/>
              </a:rPr>
              <a:t>https://nadp-uk.org/resources/publications/published-journals/</a:t>
            </a:r>
            <a:r>
              <a:rPr lang="en-US" sz="2550" dirty="0"/>
              <a:t> Accessed 24 January 2019.</a:t>
            </a:r>
            <a:endParaRPr lang="en-GB" sz="2550" dirty="0"/>
          </a:p>
          <a:p>
            <a:pPr marL="0" indent="0" fontAlgn="t">
              <a:buNone/>
            </a:pPr>
            <a:r>
              <a:rPr lang="en-GB" sz="2550" dirty="0"/>
              <a:t> </a:t>
            </a:r>
          </a:p>
          <a:p>
            <a:pPr marL="0" indent="0" fontAlgn="t">
              <a:buNone/>
            </a:pPr>
            <a:r>
              <a:rPr lang="en-GB" sz="2550" dirty="0" err="1"/>
              <a:t>Equiip</a:t>
            </a:r>
            <a:r>
              <a:rPr lang="en-GB" sz="2550" dirty="0"/>
              <a:t> (2017). Strategies and Recommendations for the International Classroom [Online]. Available at: </a:t>
            </a:r>
            <a:r>
              <a:rPr lang="en-GB" sz="2550" u="sng" dirty="0">
                <a:hlinkClick r:id="rId5"/>
              </a:rPr>
              <a:t>https://equiip.eu/2017/08/18/new-videos-by-ubordeaux</a:t>
            </a:r>
            <a:r>
              <a:rPr lang="en-GB" sz="2550" u="sng" dirty="0"/>
              <a:t> </a:t>
            </a:r>
            <a:r>
              <a:rPr lang="en-GB" sz="2550" dirty="0"/>
              <a:t>Accessed 8 January 2019.</a:t>
            </a:r>
          </a:p>
          <a:p>
            <a:pPr marL="0" indent="0" fontAlgn="t">
              <a:buNone/>
            </a:pPr>
            <a:r>
              <a:rPr lang="en-GB" sz="2550" dirty="0"/>
              <a:t> </a:t>
            </a:r>
          </a:p>
          <a:p>
            <a:pPr marL="0" indent="0" fontAlgn="t">
              <a:buNone/>
            </a:pPr>
            <a:r>
              <a:rPr lang="en-GB" sz="2550" dirty="0"/>
              <a:t>Florian, L. and H. Linklater (2010). Preparing teachers for inclusive education: using inclusive pedagogy to enhance teaching and learning for all. In Cambridge Journal of Education, Vol. 40 (2010), Issue 4, 369-386. Available at: </a:t>
            </a:r>
            <a:r>
              <a:rPr lang="en-US" sz="2550" u="sng" dirty="0">
                <a:hlinkClick r:id="rId6"/>
              </a:rPr>
              <a:t>https://www.tandfonline.com/doi/full/10.1080/0305764X.2010.526588?scroll=top&amp;needAccess=true</a:t>
            </a:r>
            <a:r>
              <a:rPr lang="en-GB" sz="2550" dirty="0"/>
              <a:t> Accessed 11 February 2019 </a:t>
            </a:r>
          </a:p>
          <a:p>
            <a:pPr marL="0" indent="0" fontAlgn="t">
              <a:buNone/>
            </a:pPr>
            <a:endParaRPr lang="en-GB" sz="2550" dirty="0"/>
          </a:p>
          <a:p>
            <a:pPr marL="0" indent="0" fontAlgn="t">
              <a:buNone/>
            </a:pPr>
            <a:r>
              <a:rPr lang="en-GB" sz="2550" dirty="0"/>
              <a:t>University of Nebraska (2018). Inclusive teaching. In: Graduate Connections Newsletter, accessed 13/06/2019 via </a:t>
            </a:r>
            <a:r>
              <a:rPr lang="en-GB" sz="2550" dirty="0">
                <a:hlinkClick r:id="rId7"/>
              </a:rPr>
              <a:t>https://tomprof.stanford.edu/posting/1684</a:t>
            </a:r>
            <a:endParaRPr lang="en-GB" sz="2550" dirty="0"/>
          </a:p>
          <a:p>
            <a:pPr marL="0" indent="0" fontAlgn="t">
              <a:buNone/>
            </a:pPr>
            <a:r>
              <a:rPr lang="en-GB" sz="2550" dirty="0"/>
              <a:t> </a:t>
            </a:r>
          </a:p>
          <a:p>
            <a:pPr marL="0" indent="0" fontAlgn="t">
              <a:buNone/>
            </a:pPr>
            <a:r>
              <a:rPr lang="en-US" sz="2550" dirty="0" err="1"/>
              <a:t>Leask</a:t>
            </a:r>
            <a:r>
              <a:rPr lang="en-US" sz="2550" dirty="0"/>
              <a:t>, B. and J. Carroll (2013). A Quick Guide to Developing English Language Skills. Melbourne: IEAA. Available at: </a:t>
            </a:r>
            <a:r>
              <a:rPr lang="en-US" sz="2550" u="sng" dirty="0">
                <a:hlinkClick r:id="rId8"/>
              </a:rPr>
              <a:t>https://www.ieaa.org.au/documents/item/128</a:t>
            </a:r>
            <a:r>
              <a:rPr lang="en-US" sz="2550" u="sng" dirty="0"/>
              <a:t> </a:t>
            </a:r>
            <a:r>
              <a:rPr lang="en-GB" sz="2550" dirty="0"/>
              <a:t>  Accessed 09 January 2019 </a:t>
            </a:r>
            <a:r>
              <a:rPr lang="en-US" sz="2550" u="sng" dirty="0"/>
              <a:t>  </a:t>
            </a:r>
            <a:endParaRPr lang="en-GB" sz="2550" dirty="0"/>
          </a:p>
          <a:p>
            <a:pPr marL="0" indent="0" fontAlgn="t">
              <a:buNone/>
            </a:pPr>
            <a:r>
              <a:rPr lang="en-US" sz="2550" dirty="0"/>
              <a:t> </a:t>
            </a:r>
            <a:endParaRPr lang="en-GB" sz="2550" dirty="0"/>
          </a:p>
          <a:p>
            <a:pPr marL="0" indent="0" fontAlgn="t">
              <a:buNone/>
            </a:pPr>
            <a:r>
              <a:rPr lang="en-US" sz="2550" dirty="0" err="1"/>
              <a:t>Leask</a:t>
            </a:r>
            <a:r>
              <a:rPr lang="en-US" sz="2550" dirty="0"/>
              <a:t>, B. (2015). Internationalizing the Curriculum. London, New York: Routledge.</a:t>
            </a:r>
            <a:endParaRPr lang="en-GB" sz="2550" dirty="0"/>
          </a:p>
          <a:p>
            <a:pPr marL="0" indent="0" fontAlgn="t">
              <a:buNone/>
            </a:pPr>
            <a:r>
              <a:rPr lang="en-GB" sz="2550" dirty="0"/>
              <a:t> </a:t>
            </a:r>
          </a:p>
          <a:p>
            <a:pPr marL="0" indent="0" fontAlgn="t">
              <a:buNone/>
            </a:pPr>
            <a:r>
              <a:rPr lang="en-US" sz="2550" dirty="0"/>
              <a:t>Thomas, L., 2016. Developing inclusive learning to improve the engagement, belonging, retention, and success of students from diverse groups. In Widening Higher Education Participation (pp. 135-159). </a:t>
            </a:r>
            <a:r>
              <a:rPr lang="en-US" sz="2550" dirty="0" err="1"/>
              <a:t>Chandos</a:t>
            </a:r>
            <a:r>
              <a:rPr lang="en-US" sz="2550" dirty="0"/>
              <a:t> Publishing.</a:t>
            </a:r>
          </a:p>
          <a:p>
            <a:pPr marL="0" indent="0" fontAlgn="t">
              <a:buNone/>
            </a:pPr>
            <a:endParaRPr lang="en-GB" dirty="0"/>
          </a:p>
          <a:p>
            <a:endParaRPr lang="en-GB" dirty="0"/>
          </a:p>
        </p:txBody>
      </p:sp>
    </p:spTree>
    <p:extLst>
      <p:ext uri="{BB962C8B-B14F-4D97-AF65-F5344CB8AC3E}">
        <p14:creationId xmlns:p14="http://schemas.microsoft.com/office/powerpoint/2010/main" val="41498046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669701" y="823410"/>
            <a:ext cx="7341238" cy="2893100"/>
          </a:xfrm>
          <a:prstGeom prst="rect">
            <a:avLst/>
          </a:prstGeom>
        </p:spPr>
        <p:txBody>
          <a:bodyPr wrap="square">
            <a:spAutoFit/>
          </a:bodyPr>
          <a:lstStyle/>
          <a:p>
            <a:pPr algn="ctr"/>
            <a:r>
              <a:rPr lang="en-GB" sz="4000" b="1" dirty="0" smtClean="0"/>
              <a:t>Keynote Speaker:</a:t>
            </a:r>
          </a:p>
          <a:p>
            <a:pPr algn="ctr"/>
            <a:r>
              <a:rPr lang="en-GB" sz="4000" b="1" dirty="0" smtClean="0"/>
              <a:t>Addressing Economic Inequalities</a:t>
            </a:r>
            <a:r>
              <a:rPr lang="en-GB" b="1" dirty="0" smtClean="0"/>
              <a:t/>
            </a:r>
            <a:br>
              <a:rPr lang="en-GB" b="1" dirty="0" smtClean="0"/>
            </a:br>
            <a:endParaRPr lang="en-GB" b="1" dirty="0" smtClean="0"/>
          </a:p>
          <a:p>
            <a:pPr algn="ctr"/>
            <a:r>
              <a:rPr lang="en-GB" sz="2800" dirty="0" smtClean="0"/>
              <a:t>Professor Karen Rowlingson</a:t>
            </a:r>
          </a:p>
          <a:p>
            <a:pPr algn="ctr"/>
            <a:r>
              <a:rPr lang="en-GB" sz="2800" dirty="0" smtClean="0"/>
              <a:t>Professor of Social Policy</a:t>
            </a:r>
          </a:p>
          <a:p>
            <a:pPr algn="ctr"/>
            <a:r>
              <a:rPr lang="en-GB" sz="2800" dirty="0" smtClean="0"/>
              <a:t>University of Birmingham </a:t>
            </a:r>
            <a:endParaRPr lang="en-GB" sz="2800" dirty="0"/>
          </a:p>
        </p:txBody>
      </p:sp>
    </p:spTree>
    <p:extLst>
      <p:ext uri="{BB962C8B-B14F-4D97-AF65-F5344CB8AC3E}">
        <p14:creationId xmlns:p14="http://schemas.microsoft.com/office/powerpoint/2010/main" val="496045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421556"/>
          </a:xfrm>
        </p:spPr>
        <p:txBody>
          <a:bodyPr>
            <a:noAutofit/>
          </a:bodyPr>
          <a:lstStyle/>
          <a:p>
            <a:r>
              <a:rPr lang="en-GB" sz="2400" dirty="0"/>
              <a:t>To sum up: finding the expert within</a:t>
            </a:r>
          </a:p>
        </p:txBody>
      </p:sp>
      <p:sp>
        <p:nvSpPr>
          <p:cNvPr id="3" name="Content Placeholder 2"/>
          <p:cNvSpPr>
            <a:spLocks noGrp="1"/>
          </p:cNvSpPr>
          <p:nvPr>
            <p:ph idx="1"/>
          </p:nvPr>
        </p:nvSpPr>
        <p:spPr>
          <a:xfrm>
            <a:off x="1485900" y="629934"/>
            <a:ext cx="6326460" cy="4156062"/>
          </a:xfrm>
        </p:spPr>
        <p:txBody>
          <a:bodyPr>
            <a:normAutofit fontScale="25000" lnSpcReduction="20000"/>
          </a:bodyPr>
          <a:lstStyle/>
          <a:p>
            <a:pPr marL="0" indent="0">
              <a:lnSpc>
                <a:spcPct val="120000"/>
              </a:lnSpc>
              <a:buNone/>
            </a:pPr>
            <a:r>
              <a:rPr lang="en-GB" sz="7200" b="1" dirty="0"/>
              <a:t>Acknowledge our existing expertise, question /evaluate our and our peers’ practices, and build further skills: </a:t>
            </a:r>
          </a:p>
          <a:p>
            <a:pPr marL="0" indent="0">
              <a:lnSpc>
                <a:spcPct val="120000"/>
              </a:lnSpc>
              <a:buNone/>
            </a:pPr>
            <a:endParaRPr lang="en-GB" sz="7200" b="1" dirty="0"/>
          </a:p>
          <a:p>
            <a:pPr marL="0" indent="0">
              <a:lnSpc>
                <a:spcPct val="120000"/>
              </a:lnSpc>
              <a:buNone/>
            </a:pPr>
            <a:r>
              <a:rPr lang="en-GB" sz="7200" dirty="0"/>
              <a:t>1. </a:t>
            </a:r>
            <a:r>
              <a:rPr lang="en-GB" sz="7200" u="sng" dirty="0"/>
              <a:t>Audit of our expertise</a:t>
            </a:r>
            <a:r>
              <a:rPr lang="en-GB" sz="7200" dirty="0"/>
              <a:t> Effective teaching is also inclusive teaching. What have we learnt  through teaching certain  groups of students that we can extend to other students?</a:t>
            </a:r>
          </a:p>
          <a:p>
            <a:pPr marL="0" indent="0">
              <a:lnSpc>
                <a:spcPct val="120000"/>
              </a:lnSpc>
              <a:buNone/>
            </a:pPr>
            <a:r>
              <a:rPr lang="en-GB" sz="7200" dirty="0"/>
              <a:t>2. </a:t>
            </a:r>
            <a:r>
              <a:rPr lang="en-GB" sz="7200" u="sng" dirty="0"/>
              <a:t>Questioning our (implicit) standards</a:t>
            </a:r>
            <a:r>
              <a:rPr lang="en-GB" sz="7200" dirty="0"/>
              <a:t>: are they Eurocentric, </a:t>
            </a:r>
            <a:r>
              <a:rPr lang="en-GB" sz="7200" dirty="0" err="1"/>
              <a:t>ablist</a:t>
            </a:r>
            <a:r>
              <a:rPr lang="en-GB" sz="7200" dirty="0"/>
              <a:t>, outdated…?</a:t>
            </a:r>
          </a:p>
          <a:p>
            <a:pPr marL="0" indent="0">
              <a:lnSpc>
                <a:spcPct val="120000"/>
              </a:lnSpc>
              <a:buNone/>
            </a:pPr>
            <a:r>
              <a:rPr lang="en-GB" sz="7200" dirty="0"/>
              <a:t>3. </a:t>
            </a:r>
            <a:r>
              <a:rPr lang="en-GB" sz="7200" u="sng" dirty="0"/>
              <a:t>Engaging with peers</a:t>
            </a:r>
            <a:r>
              <a:rPr lang="en-GB" sz="7200" dirty="0"/>
              <a:t>: observing teaching, starting dialogues…</a:t>
            </a:r>
          </a:p>
          <a:p>
            <a:pPr marL="0" indent="0">
              <a:lnSpc>
                <a:spcPct val="120000"/>
              </a:lnSpc>
              <a:buNone/>
            </a:pPr>
            <a:r>
              <a:rPr lang="en-GB" sz="7200" dirty="0"/>
              <a:t>4.</a:t>
            </a:r>
            <a:r>
              <a:rPr lang="en-GB" sz="7200" u="sng" dirty="0"/>
              <a:t>Observing and checking with students</a:t>
            </a:r>
            <a:r>
              <a:rPr lang="en-GB" sz="7200" dirty="0"/>
              <a:t>; thinking about inclusivity during course design</a:t>
            </a:r>
            <a:r>
              <a:rPr lang="en-GB" sz="7200" u="sng" dirty="0"/>
              <a:t> </a:t>
            </a:r>
          </a:p>
          <a:p>
            <a:pPr marL="0" indent="0">
              <a:lnSpc>
                <a:spcPct val="120000"/>
              </a:lnSpc>
              <a:buNone/>
            </a:pPr>
            <a:r>
              <a:rPr lang="en-GB" sz="7200" dirty="0"/>
              <a:t>5. </a:t>
            </a:r>
            <a:r>
              <a:rPr lang="en-GB" sz="7200" u="sng" dirty="0"/>
              <a:t>Reading up and keeping informed </a:t>
            </a:r>
            <a:r>
              <a:rPr lang="en-GB" sz="7200" dirty="0"/>
              <a:t>on matters related to inclusivity</a:t>
            </a:r>
          </a:p>
          <a:p>
            <a:pPr marL="385763" indent="-385763">
              <a:buAutoNum type="arabicParenR"/>
            </a:pPr>
            <a:endParaRPr lang="en-GB" dirty="0"/>
          </a:p>
        </p:txBody>
      </p:sp>
    </p:spTree>
    <p:extLst>
      <p:ext uri="{BB962C8B-B14F-4D97-AF65-F5344CB8AC3E}">
        <p14:creationId xmlns:p14="http://schemas.microsoft.com/office/powerpoint/2010/main" val="31064567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2050" name="Picture 2" descr="Image result for brookfield four lenses"/>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143000" y="87474"/>
            <a:ext cx="6777372" cy="505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430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34850" y="166587"/>
            <a:ext cx="8615966" cy="4616648"/>
          </a:xfrm>
          <a:prstGeom prst="rect">
            <a:avLst/>
          </a:prstGeom>
        </p:spPr>
        <p:txBody>
          <a:bodyPr wrap="square">
            <a:spAutoFit/>
          </a:bodyPr>
          <a:lstStyle/>
          <a:p>
            <a:pPr algn="ctr"/>
            <a:r>
              <a:rPr lang="en-GB" sz="3600" b="1" dirty="0" smtClean="0"/>
              <a:t>Parallel session 3B: Addressing Inequality</a:t>
            </a:r>
          </a:p>
          <a:p>
            <a:endParaRPr lang="en-GB" sz="1000" b="1" dirty="0" smtClean="0"/>
          </a:p>
          <a:p>
            <a:endParaRPr lang="en-GB" sz="1000" b="1" dirty="0" smtClean="0"/>
          </a:p>
          <a:p>
            <a:r>
              <a:rPr lang="en-GB" sz="1400" b="1" dirty="0" smtClean="0"/>
              <a:t>3.5 How can teachers avoid reinforcing international  educational inequality? </a:t>
            </a:r>
            <a:r>
              <a:rPr lang="en-GB" sz="1400" dirty="0"/>
              <a:t/>
            </a:r>
            <a:br>
              <a:rPr lang="en-GB" sz="1400" dirty="0"/>
            </a:br>
            <a:r>
              <a:rPr lang="en-GB" sz="1400" dirty="0" smtClean="0"/>
              <a:t>Eleanor Chowns, International Development Department, University of Birmingham</a:t>
            </a:r>
            <a:endParaRPr lang="en-GB" sz="1400" b="1" dirty="0" smtClean="0"/>
          </a:p>
          <a:p>
            <a:endParaRPr lang="en-GB" sz="900" b="1" dirty="0" smtClean="0"/>
          </a:p>
          <a:p>
            <a:r>
              <a:rPr lang="en-GB" sz="1400" b="1" dirty="0" smtClean="0"/>
              <a:t>3.6 Students’ perceptions of institute reputation; fostering a genuine culture of belonging and inclusion in Higher Education </a:t>
            </a:r>
            <a:r>
              <a:rPr lang="en-GB" sz="1400" dirty="0"/>
              <a:t/>
            </a:r>
            <a:br>
              <a:rPr lang="en-GB" sz="1400" dirty="0"/>
            </a:br>
            <a:r>
              <a:rPr lang="en-GB" sz="1400" dirty="0" smtClean="0"/>
              <a:t>Sandhya Duggal, Department of Social Work and Social Care, School of Social Policy, University of Birmingham</a:t>
            </a:r>
          </a:p>
          <a:p>
            <a:endParaRPr lang="en-GB" sz="900" b="1" dirty="0" smtClean="0"/>
          </a:p>
          <a:p>
            <a:r>
              <a:rPr lang="en-GB" sz="1400" b="1" dirty="0" smtClean="0"/>
              <a:t>3.7 Exploring 8 Situational Lenses in Curriculum Design </a:t>
            </a:r>
            <a:r>
              <a:rPr lang="en-GB" sz="1400" dirty="0"/>
              <a:t/>
            </a:r>
            <a:br>
              <a:rPr lang="en-GB" sz="1400" dirty="0"/>
            </a:br>
            <a:r>
              <a:rPr lang="en-GB" sz="1400" dirty="0" smtClean="0"/>
              <a:t>Danielle Hinton, Higher Education, University of Birmingham</a:t>
            </a:r>
          </a:p>
          <a:p>
            <a:endParaRPr lang="en-GB" sz="900" b="1" dirty="0" smtClean="0"/>
          </a:p>
          <a:p>
            <a:r>
              <a:rPr lang="en-GB" sz="1400" b="1" dirty="0" smtClean="0"/>
              <a:t>3.8 Models of higher education provision for refugees within UK and European universities </a:t>
            </a:r>
            <a:r>
              <a:rPr lang="en-GB" sz="1400" dirty="0"/>
              <a:t/>
            </a:r>
            <a:br>
              <a:rPr lang="en-GB" sz="1400" dirty="0"/>
            </a:br>
            <a:r>
              <a:rPr lang="en-GB" sz="1400" dirty="0" smtClean="0"/>
              <a:t>Gabi Witthaus, College of Arts and Law, Digital Education Team, University of Birmingham</a:t>
            </a:r>
          </a:p>
          <a:p>
            <a:endParaRPr lang="en-GB" sz="900" b="1" dirty="0" smtClean="0"/>
          </a:p>
          <a:p>
            <a:r>
              <a:rPr lang="en-GB" sz="1400" b="1" dirty="0" smtClean="0"/>
              <a:t>3.9 Queer pedagogies and transnational education for disruptive practice </a:t>
            </a:r>
            <a:r>
              <a:rPr lang="en-GB" sz="1400" dirty="0"/>
              <a:t/>
            </a:r>
            <a:br>
              <a:rPr lang="en-GB" sz="1400" dirty="0"/>
            </a:br>
            <a:r>
              <a:rPr lang="en-GB" sz="1400" dirty="0" smtClean="0"/>
              <a:t>Holly Foss, Birmingham Centre for Railway Research and Education, University of Birmingham</a:t>
            </a:r>
            <a:endParaRPr lang="en-GB" sz="1400" dirty="0"/>
          </a:p>
          <a:p>
            <a:r>
              <a:rPr lang="en-GB" sz="2400" dirty="0" smtClean="0"/>
              <a:t/>
            </a:r>
            <a:br>
              <a:rPr lang="en-GB" sz="2400" dirty="0" smtClean="0"/>
            </a:br>
            <a:endParaRPr lang="en-GB" sz="2400" dirty="0" smtClean="0"/>
          </a:p>
        </p:txBody>
      </p:sp>
    </p:spTree>
    <p:extLst>
      <p:ext uri="{BB962C8B-B14F-4D97-AF65-F5344CB8AC3E}">
        <p14:creationId xmlns:p14="http://schemas.microsoft.com/office/powerpoint/2010/main" val="4221847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a:xfrm>
            <a:off x="1439466" y="1869281"/>
            <a:ext cx="4591050" cy="1296591"/>
          </a:xfrm>
        </p:spPr>
        <p:txBody>
          <a:bodyPr/>
          <a:lstStyle/>
          <a:p>
            <a:pPr>
              <a:defRPr/>
            </a:pPr>
            <a:r>
              <a:rPr lang="en-GB" sz="2100" b="1" dirty="0">
                <a:latin typeface="+mn-lt"/>
              </a:rPr>
              <a:t>Students’ perceptions of institute reputation; fostering a genuine culture of belonging and inclusion in Higher Education </a:t>
            </a:r>
            <a:r>
              <a:rPr lang="en-GB" sz="2100" dirty="0">
                <a:latin typeface="+mn-lt"/>
              </a:rPr>
              <a:t/>
            </a:r>
            <a:br>
              <a:rPr lang="en-GB" sz="2100" dirty="0">
                <a:latin typeface="+mn-lt"/>
              </a:rPr>
            </a:br>
            <a:r>
              <a:rPr lang="en-GB" sz="2100" dirty="0">
                <a:latin typeface="+mn-lt"/>
              </a:rPr>
              <a:t/>
            </a:r>
            <a:br>
              <a:rPr lang="en-GB" sz="2100" dirty="0">
                <a:latin typeface="+mn-lt"/>
              </a:rPr>
            </a:br>
            <a:endParaRPr lang="en-US" altLang="en-US" sz="2100" dirty="0">
              <a:latin typeface="+mn-lt"/>
              <a:cs typeface="Georgia" panose="02040502050405020303" pitchFamily="18" charset="0"/>
            </a:endParaRPr>
          </a:p>
        </p:txBody>
      </p:sp>
      <p:sp>
        <p:nvSpPr>
          <p:cNvPr id="7171" name="Content Placeholder 4"/>
          <p:cNvSpPr>
            <a:spLocks noGrp="1"/>
          </p:cNvSpPr>
          <p:nvPr>
            <p:ph sz="quarter" idx="10"/>
          </p:nvPr>
        </p:nvSpPr>
        <p:spPr>
          <a:xfrm>
            <a:off x="1439466" y="2842023"/>
            <a:ext cx="4591050" cy="864394"/>
          </a:xfrm>
        </p:spPr>
        <p:txBody>
          <a:bodyPr/>
          <a:lstStyle/>
          <a:p>
            <a:r>
              <a:rPr lang="en-GB" altLang="en-US" sz="1500"/>
              <a:t>Dr Sandhya Duggal</a:t>
            </a:r>
          </a:p>
          <a:p>
            <a:r>
              <a:rPr lang="en-GB" altLang="en-US" sz="1500">
                <a:hlinkClick r:id="rId3"/>
              </a:rPr>
              <a:t>s.duggal@bham.ac.uk</a:t>
            </a:r>
            <a:r>
              <a:rPr lang="en-GB" altLang="en-US" sz="1500"/>
              <a:t> </a:t>
            </a:r>
          </a:p>
          <a:p>
            <a:r>
              <a:rPr lang="en-GB" altLang="en-US" sz="1350"/>
              <a:t>Department of Social Work and Social Care,</a:t>
            </a:r>
            <a:br>
              <a:rPr lang="en-GB" altLang="en-US" sz="1350"/>
            </a:br>
            <a:r>
              <a:rPr lang="en-GB" altLang="en-US" sz="1350"/>
              <a:t>School of Social Policy</a:t>
            </a:r>
            <a:r>
              <a:rPr lang="en-GB" altLang="en-US" b="1" smtClean="0"/>
              <a:t>	</a:t>
            </a:r>
            <a:endParaRPr lang="en-US" altLang="en-US" smtClean="0"/>
          </a:p>
        </p:txBody>
      </p:sp>
    </p:spTree>
    <p:extLst>
      <p:ext uri="{BB962C8B-B14F-4D97-AF65-F5344CB8AC3E}">
        <p14:creationId xmlns:p14="http://schemas.microsoft.com/office/powerpoint/2010/main" val="39238793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440656" y="357188"/>
            <a:ext cx="5829300" cy="857250"/>
          </a:xfrm>
        </p:spPr>
        <p:txBody>
          <a:bodyPr/>
          <a:lstStyle/>
          <a:p>
            <a:r>
              <a:rPr lang="en-GB" altLang="en-US" sz="2400">
                <a:latin typeface="Georgia" panose="02040502050405020303" pitchFamily="18" charset="0"/>
                <a:cs typeface="Georgia" panose="02040502050405020303" pitchFamily="18" charset="0"/>
              </a:rPr>
              <a:t>Recent teaching experience</a:t>
            </a:r>
          </a:p>
        </p:txBody>
      </p:sp>
      <p:sp>
        <p:nvSpPr>
          <p:cNvPr id="3" name="Content Placeholder 2"/>
          <p:cNvSpPr>
            <a:spLocks noGrp="1"/>
          </p:cNvSpPr>
          <p:nvPr>
            <p:ph idx="1"/>
          </p:nvPr>
        </p:nvSpPr>
        <p:spPr>
          <a:xfrm>
            <a:off x="1433513" y="1591866"/>
            <a:ext cx="3999310" cy="3033713"/>
          </a:xfrm>
        </p:spPr>
        <p:txBody>
          <a:bodyPr/>
          <a:lstStyle/>
          <a:p>
            <a:pPr>
              <a:buFont typeface="Courier New" panose="02070309020205020404" pitchFamily="49" charset="0"/>
              <a:buChar char="o"/>
              <a:defRPr/>
            </a:pPr>
            <a:r>
              <a:rPr lang="en-GB" sz="1500" dirty="0"/>
              <a:t>Assessing first year undergraduate student assignments </a:t>
            </a:r>
          </a:p>
          <a:p>
            <a:pPr>
              <a:buFont typeface="Courier New" panose="02070309020205020404" pitchFamily="49" charset="0"/>
              <a:buChar char="o"/>
              <a:defRPr/>
            </a:pPr>
            <a:endParaRPr lang="en-GB" sz="1500" dirty="0"/>
          </a:p>
          <a:p>
            <a:pPr>
              <a:buFont typeface="Courier New" panose="02070309020205020404" pitchFamily="49" charset="0"/>
              <a:buChar char="o"/>
              <a:defRPr/>
            </a:pPr>
            <a:r>
              <a:rPr lang="en-GB" sz="1500" dirty="0"/>
              <a:t>Reflective piece about experience of admissions process to </a:t>
            </a:r>
            <a:r>
              <a:rPr lang="en-GB" sz="1500" dirty="0" err="1"/>
              <a:t>UoB</a:t>
            </a:r>
            <a:endParaRPr lang="en-GB" sz="1500" dirty="0"/>
          </a:p>
          <a:p>
            <a:pPr>
              <a:buFont typeface="Courier New" panose="02070309020205020404" pitchFamily="49" charset="0"/>
              <a:buChar char="o"/>
              <a:defRPr/>
            </a:pPr>
            <a:endParaRPr lang="en-GB" sz="1500" dirty="0"/>
          </a:p>
          <a:p>
            <a:pPr>
              <a:buFont typeface="Courier New" panose="02070309020205020404" pitchFamily="49" charset="0"/>
              <a:buChar char="o"/>
              <a:defRPr/>
            </a:pPr>
            <a:r>
              <a:rPr lang="en-GB" sz="1500" dirty="0"/>
              <a:t>Typical experiences described</a:t>
            </a:r>
          </a:p>
          <a:p>
            <a:pPr>
              <a:buFont typeface="Courier New" panose="02070309020205020404" pitchFamily="49" charset="0"/>
              <a:buChar char="o"/>
              <a:defRPr/>
            </a:pPr>
            <a:endParaRPr lang="en-GB" sz="1500" dirty="0"/>
          </a:p>
          <a:p>
            <a:pPr>
              <a:buFont typeface="Courier New" panose="02070309020205020404" pitchFamily="49" charset="0"/>
              <a:buChar char="o"/>
              <a:defRPr/>
            </a:pPr>
            <a:r>
              <a:rPr lang="en-GB" sz="1500" dirty="0"/>
              <a:t>Another theme also emerged… </a:t>
            </a:r>
          </a:p>
          <a:p>
            <a:pPr marL="0" indent="0">
              <a:buNone/>
              <a:defRPr/>
            </a:pPr>
            <a:endParaRPr lang="en-GB" sz="1500" dirty="0"/>
          </a:p>
        </p:txBody>
      </p:sp>
      <p:pic>
        <p:nvPicPr>
          <p:cNvPr id="13320" name="Picture 8" descr="Woman, Girl, People, Female, Hand, No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9520" y="1"/>
            <a:ext cx="2561480" cy="1707654"/>
          </a:xfrm>
          <a:prstGeom prst="rect">
            <a:avLst/>
          </a:prstGeom>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4439306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rot="21033903">
            <a:off x="2974181" y="1450092"/>
            <a:ext cx="3024188" cy="1200329"/>
          </a:xfrm>
          <a:prstGeom prst="rect">
            <a:avLst/>
          </a:prstGeom>
          <a:noFill/>
        </p:spPr>
        <p:txBody>
          <a:bodyPr>
            <a:spAutoFit/>
          </a:bodyPr>
          <a:lstStyle/>
          <a:p>
            <a:pPr algn="ctr" defTabSz="685800" eaLnBrk="0" fontAlgn="base" hangingPunct="0">
              <a:spcBef>
                <a:spcPct val="0"/>
              </a:spcBef>
              <a:spcAft>
                <a:spcPct val="0"/>
              </a:spcAft>
              <a:defRPr/>
            </a:pPr>
            <a:r>
              <a:rPr lang="en-GB" altLang="en-US" b="1" i="1" kern="0" dirty="0">
                <a:solidFill>
                  <a:srgbClr val="000000"/>
                </a:solidFill>
                <a:latin typeface="Bradley Hand ITC" panose="03070402050302030203" pitchFamily="66" charset="0"/>
                <a:ea typeface="MS PGothic" panose="020B0600070205080204" pitchFamily="34" charset="-128"/>
              </a:rPr>
              <a:t>“it was my back up choice because I never thought I’d be good enough to get into Birmingham”</a:t>
            </a:r>
          </a:p>
        </p:txBody>
      </p:sp>
      <p:sp>
        <p:nvSpPr>
          <p:cNvPr id="5" name="Content Placeholder 2"/>
          <p:cNvSpPr txBox="1">
            <a:spLocks/>
          </p:cNvSpPr>
          <p:nvPr/>
        </p:nvSpPr>
        <p:spPr bwMode="auto">
          <a:xfrm rot="21064074">
            <a:off x="3187304" y="2914650"/>
            <a:ext cx="1724025" cy="108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4C6B66"/>
              </a:buClr>
              <a:buSzPct val="80000"/>
              <a:buFont typeface="Wingdings" panose="05000000000000000000" pitchFamily="2" charset="2"/>
              <a:buChar char="o"/>
              <a:defRPr sz="2800" b="0">
                <a:solidFill>
                  <a:schemeClr val="bg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4C6B66"/>
              </a:buClr>
              <a:buChar char="–"/>
              <a:defRPr sz="2800" b="0">
                <a:solidFill>
                  <a:schemeClr val="bg1"/>
                </a:solidFill>
                <a:latin typeface="+mn-lt"/>
                <a:ea typeface="MS PGothic" pitchFamily="34" charset="-128"/>
              </a:defRPr>
            </a:lvl2pPr>
            <a:lvl3pPr marL="1143000" indent="-228600" algn="l" rtl="0" eaLnBrk="0" fontAlgn="base" hangingPunct="0">
              <a:spcBef>
                <a:spcPct val="20000"/>
              </a:spcBef>
              <a:spcAft>
                <a:spcPct val="0"/>
              </a:spcAft>
              <a:buClr>
                <a:srgbClr val="4C6B66"/>
              </a:buClr>
              <a:buSzPct val="65000"/>
              <a:buFont typeface="Wingdings" panose="05000000000000000000" pitchFamily="2" charset="2"/>
              <a:buChar char="o"/>
              <a:defRPr sz="2800" b="0">
                <a:solidFill>
                  <a:schemeClr val="bg1"/>
                </a:solidFill>
                <a:latin typeface="+mn-lt"/>
                <a:ea typeface="MS PGothic" pitchFamily="34" charset="-128"/>
              </a:defRPr>
            </a:lvl3pPr>
            <a:lvl4pPr marL="1600200" indent="-228600" algn="l" rtl="0" eaLnBrk="0" fontAlgn="base" hangingPunct="0">
              <a:spcBef>
                <a:spcPct val="20000"/>
              </a:spcBef>
              <a:spcAft>
                <a:spcPct val="0"/>
              </a:spcAft>
              <a:buClr>
                <a:srgbClr val="4C6B66"/>
              </a:buClr>
              <a:buSzPct val="80000"/>
              <a:buChar char="–"/>
              <a:defRPr sz="2800" b="0">
                <a:solidFill>
                  <a:schemeClr val="bg1"/>
                </a:solidFill>
                <a:latin typeface="+mn-lt"/>
                <a:ea typeface="MS PGothic" pitchFamily="34" charset="-128"/>
              </a:defRPr>
            </a:lvl4pPr>
            <a:lvl5pPr marL="2057400" indent="-228600" algn="l" rtl="0" eaLnBrk="0" fontAlgn="base" hangingPunct="0">
              <a:spcBef>
                <a:spcPct val="20000"/>
              </a:spcBef>
              <a:spcAft>
                <a:spcPct val="0"/>
              </a:spcAft>
              <a:buClr>
                <a:srgbClr val="4C6B66"/>
              </a:buClr>
              <a:buSzPct val="90000"/>
              <a:buChar char="»"/>
              <a:defRPr sz="2800" b="0">
                <a:solidFill>
                  <a:schemeClr val="bg1"/>
                </a:solidFill>
                <a:latin typeface="+mn-lt"/>
                <a:ea typeface="MS PGothic" pitchFamily="34" charset="-128"/>
              </a:defRPr>
            </a:lvl5pPr>
            <a:lvl6pPr marL="2514600" indent="-228600" algn="l" rtl="0" fontAlgn="base">
              <a:spcBef>
                <a:spcPct val="20000"/>
              </a:spcBef>
              <a:spcAft>
                <a:spcPct val="0"/>
              </a:spcAft>
              <a:buClr>
                <a:srgbClr val="CCFFFF"/>
              </a:buClr>
              <a:buSzPct val="90000"/>
              <a:buChar char="»"/>
              <a:defRPr sz="2800" b="1">
                <a:solidFill>
                  <a:schemeClr val="tx1"/>
                </a:solidFill>
                <a:latin typeface="+mn-lt"/>
              </a:defRPr>
            </a:lvl6pPr>
            <a:lvl7pPr marL="2971800" indent="-228600" algn="l" rtl="0" fontAlgn="base">
              <a:spcBef>
                <a:spcPct val="20000"/>
              </a:spcBef>
              <a:spcAft>
                <a:spcPct val="0"/>
              </a:spcAft>
              <a:buClr>
                <a:srgbClr val="CCFFFF"/>
              </a:buClr>
              <a:buSzPct val="90000"/>
              <a:buChar char="»"/>
              <a:defRPr sz="2800" b="1">
                <a:solidFill>
                  <a:schemeClr val="tx1"/>
                </a:solidFill>
                <a:latin typeface="+mn-lt"/>
              </a:defRPr>
            </a:lvl7pPr>
            <a:lvl8pPr marL="3429000" indent="-228600" algn="l" rtl="0" fontAlgn="base">
              <a:spcBef>
                <a:spcPct val="20000"/>
              </a:spcBef>
              <a:spcAft>
                <a:spcPct val="0"/>
              </a:spcAft>
              <a:buClr>
                <a:srgbClr val="CCFFFF"/>
              </a:buClr>
              <a:buSzPct val="90000"/>
              <a:buChar char="»"/>
              <a:defRPr sz="2800" b="1">
                <a:solidFill>
                  <a:schemeClr val="tx1"/>
                </a:solidFill>
                <a:latin typeface="+mn-lt"/>
              </a:defRPr>
            </a:lvl8pPr>
            <a:lvl9pPr marL="3886200" indent="-228600" algn="l" rtl="0" fontAlgn="base">
              <a:spcBef>
                <a:spcPct val="20000"/>
              </a:spcBef>
              <a:spcAft>
                <a:spcPct val="0"/>
              </a:spcAft>
              <a:buClr>
                <a:srgbClr val="CCFFFF"/>
              </a:buClr>
              <a:buSzPct val="90000"/>
              <a:buChar char="»"/>
              <a:defRPr sz="2800" b="1">
                <a:solidFill>
                  <a:schemeClr val="tx1"/>
                </a:solidFill>
                <a:latin typeface="+mn-lt"/>
              </a:defRPr>
            </a:lvl9pPr>
          </a:lstStyle>
          <a:p>
            <a:pPr marL="0" indent="0" algn="ctr" defTabSz="685800">
              <a:buNone/>
              <a:defRPr/>
            </a:pPr>
            <a:r>
              <a:rPr lang="en-GB" altLang="en-US" sz="1500" b="1" i="1" kern="0" dirty="0">
                <a:solidFill>
                  <a:srgbClr val="000000"/>
                </a:solidFill>
                <a:latin typeface="Bradley Hand ITC" panose="03070402050302030203" pitchFamily="66" charset="0"/>
                <a:cs typeface="+mn-cs"/>
              </a:rPr>
              <a:t>“I was shocked when I got in, but then I was worried I wouldn't fit in…”</a:t>
            </a:r>
          </a:p>
        </p:txBody>
      </p:sp>
      <p:sp>
        <p:nvSpPr>
          <p:cNvPr id="6" name="Content Placeholder 2"/>
          <p:cNvSpPr txBox="1">
            <a:spLocks/>
          </p:cNvSpPr>
          <p:nvPr/>
        </p:nvSpPr>
        <p:spPr bwMode="auto">
          <a:xfrm rot="21064074">
            <a:off x="4861322" y="2699147"/>
            <a:ext cx="17240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4C6B66"/>
              </a:buClr>
              <a:buSzPct val="80000"/>
              <a:buFont typeface="Wingdings" panose="05000000000000000000" pitchFamily="2" charset="2"/>
              <a:buChar char="o"/>
              <a:defRPr sz="2800" b="0">
                <a:solidFill>
                  <a:schemeClr val="bg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4C6B66"/>
              </a:buClr>
              <a:buChar char="–"/>
              <a:defRPr sz="2800" b="0">
                <a:solidFill>
                  <a:schemeClr val="bg1"/>
                </a:solidFill>
                <a:latin typeface="+mn-lt"/>
                <a:ea typeface="MS PGothic" pitchFamily="34" charset="-128"/>
              </a:defRPr>
            </a:lvl2pPr>
            <a:lvl3pPr marL="1143000" indent="-228600" algn="l" rtl="0" eaLnBrk="0" fontAlgn="base" hangingPunct="0">
              <a:spcBef>
                <a:spcPct val="20000"/>
              </a:spcBef>
              <a:spcAft>
                <a:spcPct val="0"/>
              </a:spcAft>
              <a:buClr>
                <a:srgbClr val="4C6B66"/>
              </a:buClr>
              <a:buSzPct val="65000"/>
              <a:buFont typeface="Wingdings" panose="05000000000000000000" pitchFamily="2" charset="2"/>
              <a:buChar char="o"/>
              <a:defRPr sz="2800" b="0">
                <a:solidFill>
                  <a:schemeClr val="bg1"/>
                </a:solidFill>
                <a:latin typeface="+mn-lt"/>
                <a:ea typeface="MS PGothic" pitchFamily="34" charset="-128"/>
              </a:defRPr>
            </a:lvl3pPr>
            <a:lvl4pPr marL="1600200" indent="-228600" algn="l" rtl="0" eaLnBrk="0" fontAlgn="base" hangingPunct="0">
              <a:spcBef>
                <a:spcPct val="20000"/>
              </a:spcBef>
              <a:spcAft>
                <a:spcPct val="0"/>
              </a:spcAft>
              <a:buClr>
                <a:srgbClr val="4C6B66"/>
              </a:buClr>
              <a:buSzPct val="80000"/>
              <a:buChar char="–"/>
              <a:defRPr sz="2800" b="0">
                <a:solidFill>
                  <a:schemeClr val="bg1"/>
                </a:solidFill>
                <a:latin typeface="+mn-lt"/>
                <a:ea typeface="MS PGothic" pitchFamily="34" charset="-128"/>
              </a:defRPr>
            </a:lvl4pPr>
            <a:lvl5pPr marL="2057400" indent="-228600" algn="l" rtl="0" eaLnBrk="0" fontAlgn="base" hangingPunct="0">
              <a:spcBef>
                <a:spcPct val="20000"/>
              </a:spcBef>
              <a:spcAft>
                <a:spcPct val="0"/>
              </a:spcAft>
              <a:buClr>
                <a:srgbClr val="4C6B66"/>
              </a:buClr>
              <a:buSzPct val="90000"/>
              <a:buChar char="»"/>
              <a:defRPr sz="2800" b="0">
                <a:solidFill>
                  <a:schemeClr val="bg1"/>
                </a:solidFill>
                <a:latin typeface="+mn-lt"/>
                <a:ea typeface="MS PGothic" pitchFamily="34" charset="-128"/>
              </a:defRPr>
            </a:lvl5pPr>
            <a:lvl6pPr marL="2514600" indent="-228600" algn="l" rtl="0" fontAlgn="base">
              <a:spcBef>
                <a:spcPct val="20000"/>
              </a:spcBef>
              <a:spcAft>
                <a:spcPct val="0"/>
              </a:spcAft>
              <a:buClr>
                <a:srgbClr val="CCFFFF"/>
              </a:buClr>
              <a:buSzPct val="90000"/>
              <a:buChar char="»"/>
              <a:defRPr sz="2800" b="1">
                <a:solidFill>
                  <a:schemeClr val="tx1"/>
                </a:solidFill>
                <a:latin typeface="+mn-lt"/>
              </a:defRPr>
            </a:lvl6pPr>
            <a:lvl7pPr marL="2971800" indent="-228600" algn="l" rtl="0" fontAlgn="base">
              <a:spcBef>
                <a:spcPct val="20000"/>
              </a:spcBef>
              <a:spcAft>
                <a:spcPct val="0"/>
              </a:spcAft>
              <a:buClr>
                <a:srgbClr val="CCFFFF"/>
              </a:buClr>
              <a:buSzPct val="90000"/>
              <a:buChar char="»"/>
              <a:defRPr sz="2800" b="1">
                <a:solidFill>
                  <a:schemeClr val="tx1"/>
                </a:solidFill>
                <a:latin typeface="+mn-lt"/>
              </a:defRPr>
            </a:lvl7pPr>
            <a:lvl8pPr marL="3429000" indent="-228600" algn="l" rtl="0" fontAlgn="base">
              <a:spcBef>
                <a:spcPct val="20000"/>
              </a:spcBef>
              <a:spcAft>
                <a:spcPct val="0"/>
              </a:spcAft>
              <a:buClr>
                <a:srgbClr val="CCFFFF"/>
              </a:buClr>
              <a:buSzPct val="90000"/>
              <a:buChar char="»"/>
              <a:defRPr sz="2800" b="1">
                <a:solidFill>
                  <a:schemeClr val="tx1"/>
                </a:solidFill>
                <a:latin typeface="+mn-lt"/>
              </a:defRPr>
            </a:lvl8pPr>
            <a:lvl9pPr marL="3886200" indent="-228600" algn="l" rtl="0" fontAlgn="base">
              <a:spcBef>
                <a:spcPct val="20000"/>
              </a:spcBef>
              <a:spcAft>
                <a:spcPct val="0"/>
              </a:spcAft>
              <a:buClr>
                <a:srgbClr val="CCFFFF"/>
              </a:buClr>
              <a:buSzPct val="90000"/>
              <a:buChar char="»"/>
              <a:defRPr sz="2800" b="1">
                <a:solidFill>
                  <a:schemeClr val="tx1"/>
                </a:solidFill>
                <a:latin typeface="+mn-lt"/>
              </a:defRPr>
            </a:lvl9pPr>
          </a:lstStyle>
          <a:p>
            <a:pPr marL="0" indent="0" algn="ctr" defTabSz="685800">
              <a:buNone/>
              <a:defRPr/>
            </a:pPr>
            <a:r>
              <a:rPr lang="en-GB" altLang="en-US" sz="1500" b="1" i="1" kern="0" dirty="0">
                <a:solidFill>
                  <a:srgbClr val="000000"/>
                </a:solidFill>
                <a:latin typeface="Bradley Hand ITC" panose="03070402050302030203" pitchFamily="66" charset="0"/>
                <a:cs typeface="+mn-cs"/>
              </a:rPr>
              <a:t>“I had some doubts if it was the right place for me”</a:t>
            </a:r>
          </a:p>
        </p:txBody>
      </p:sp>
    </p:spTree>
    <p:extLst>
      <p:ext uri="{BB962C8B-B14F-4D97-AF65-F5344CB8AC3E}">
        <p14:creationId xmlns:p14="http://schemas.microsoft.com/office/powerpoint/2010/main" val="30575229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440656" y="357188"/>
            <a:ext cx="5829300" cy="857250"/>
          </a:xfrm>
        </p:spPr>
        <p:txBody>
          <a:bodyPr/>
          <a:lstStyle/>
          <a:p>
            <a:r>
              <a:rPr lang="en-GB" altLang="en-US" sz="2400">
                <a:latin typeface="Georgia" panose="02040502050405020303" pitchFamily="18" charset="0"/>
                <a:cs typeface="Georgia" panose="02040502050405020303" pitchFamily="18" charset="0"/>
              </a:rPr>
              <a:t>Reputation - the world HE lives in </a:t>
            </a:r>
          </a:p>
        </p:txBody>
      </p:sp>
      <p:sp>
        <p:nvSpPr>
          <p:cNvPr id="4" name="Content Placeholder 2"/>
          <p:cNvSpPr txBox="1">
            <a:spLocks/>
          </p:cNvSpPr>
          <p:nvPr/>
        </p:nvSpPr>
        <p:spPr bwMode="auto">
          <a:xfrm>
            <a:off x="1440657" y="1383506"/>
            <a:ext cx="399931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4C6B66"/>
              </a:buClr>
              <a:buSzPct val="80000"/>
              <a:buFont typeface="Wingdings" panose="05000000000000000000" pitchFamily="2" charset="2"/>
              <a:buChar char="o"/>
              <a:defRPr sz="2800" b="0">
                <a:solidFill>
                  <a:schemeClr val="bg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4C6B66"/>
              </a:buClr>
              <a:buChar char="–"/>
              <a:defRPr sz="2800" b="0">
                <a:solidFill>
                  <a:schemeClr val="bg1"/>
                </a:solidFill>
                <a:latin typeface="+mn-lt"/>
                <a:ea typeface="MS PGothic" pitchFamily="34" charset="-128"/>
              </a:defRPr>
            </a:lvl2pPr>
            <a:lvl3pPr marL="1143000" indent="-228600" algn="l" rtl="0" eaLnBrk="0" fontAlgn="base" hangingPunct="0">
              <a:spcBef>
                <a:spcPct val="20000"/>
              </a:spcBef>
              <a:spcAft>
                <a:spcPct val="0"/>
              </a:spcAft>
              <a:buClr>
                <a:srgbClr val="4C6B66"/>
              </a:buClr>
              <a:buSzPct val="65000"/>
              <a:buFont typeface="Wingdings" panose="05000000000000000000" pitchFamily="2" charset="2"/>
              <a:buChar char="o"/>
              <a:defRPr sz="2800" b="0">
                <a:solidFill>
                  <a:schemeClr val="bg1"/>
                </a:solidFill>
                <a:latin typeface="+mn-lt"/>
                <a:ea typeface="MS PGothic" pitchFamily="34" charset="-128"/>
              </a:defRPr>
            </a:lvl3pPr>
            <a:lvl4pPr marL="1600200" indent="-228600" algn="l" rtl="0" eaLnBrk="0" fontAlgn="base" hangingPunct="0">
              <a:spcBef>
                <a:spcPct val="20000"/>
              </a:spcBef>
              <a:spcAft>
                <a:spcPct val="0"/>
              </a:spcAft>
              <a:buClr>
                <a:srgbClr val="4C6B66"/>
              </a:buClr>
              <a:buSzPct val="80000"/>
              <a:buChar char="–"/>
              <a:defRPr sz="2800" b="0">
                <a:solidFill>
                  <a:schemeClr val="bg1"/>
                </a:solidFill>
                <a:latin typeface="+mn-lt"/>
                <a:ea typeface="MS PGothic" pitchFamily="34" charset="-128"/>
              </a:defRPr>
            </a:lvl4pPr>
            <a:lvl5pPr marL="2057400" indent="-228600" algn="l" rtl="0" eaLnBrk="0" fontAlgn="base" hangingPunct="0">
              <a:spcBef>
                <a:spcPct val="20000"/>
              </a:spcBef>
              <a:spcAft>
                <a:spcPct val="0"/>
              </a:spcAft>
              <a:buClr>
                <a:srgbClr val="4C6B66"/>
              </a:buClr>
              <a:buSzPct val="90000"/>
              <a:buChar char="»"/>
              <a:defRPr sz="2800" b="0">
                <a:solidFill>
                  <a:schemeClr val="bg1"/>
                </a:solidFill>
                <a:latin typeface="+mn-lt"/>
                <a:ea typeface="MS PGothic" pitchFamily="34" charset="-128"/>
              </a:defRPr>
            </a:lvl5pPr>
            <a:lvl6pPr marL="2514600" indent="-228600" algn="l" rtl="0" fontAlgn="base">
              <a:spcBef>
                <a:spcPct val="20000"/>
              </a:spcBef>
              <a:spcAft>
                <a:spcPct val="0"/>
              </a:spcAft>
              <a:buClr>
                <a:srgbClr val="CCFFFF"/>
              </a:buClr>
              <a:buSzPct val="90000"/>
              <a:buChar char="»"/>
              <a:defRPr sz="2800" b="1">
                <a:solidFill>
                  <a:schemeClr val="tx1"/>
                </a:solidFill>
                <a:latin typeface="+mn-lt"/>
              </a:defRPr>
            </a:lvl6pPr>
            <a:lvl7pPr marL="2971800" indent="-228600" algn="l" rtl="0" fontAlgn="base">
              <a:spcBef>
                <a:spcPct val="20000"/>
              </a:spcBef>
              <a:spcAft>
                <a:spcPct val="0"/>
              </a:spcAft>
              <a:buClr>
                <a:srgbClr val="CCFFFF"/>
              </a:buClr>
              <a:buSzPct val="90000"/>
              <a:buChar char="»"/>
              <a:defRPr sz="2800" b="1">
                <a:solidFill>
                  <a:schemeClr val="tx1"/>
                </a:solidFill>
                <a:latin typeface="+mn-lt"/>
              </a:defRPr>
            </a:lvl7pPr>
            <a:lvl8pPr marL="3429000" indent="-228600" algn="l" rtl="0" fontAlgn="base">
              <a:spcBef>
                <a:spcPct val="20000"/>
              </a:spcBef>
              <a:spcAft>
                <a:spcPct val="0"/>
              </a:spcAft>
              <a:buClr>
                <a:srgbClr val="CCFFFF"/>
              </a:buClr>
              <a:buSzPct val="90000"/>
              <a:buChar char="»"/>
              <a:defRPr sz="2800" b="1">
                <a:solidFill>
                  <a:schemeClr val="tx1"/>
                </a:solidFill>
                <a:latin typeface="+mn-lt"/>
              </a:defRPr>
            </a:lvl8pPr>
            <a:lvl9pPr marL="3886200" indent="-228600" algn="l" rtl="0" fontAlgn="base">
              <a:spcBef>
                <a:spcPct val="20000"/>
              </a:spcBef>
              <a:spcAft>
                <a:spcPct val="0"/>
              </a:spcAft>
              <a:buClr>
                <a:srgbClr val="CCFFFF"/>
              </a:buClr>
              <a:buSzPct val="90000"/>
              <a:buChar char="»"/>
              <a:defRPr sz="2800" b="1">
                <a:solidFill>
                  <a:schemeClr val="tx1"/>
                </a:solidFill>
                <a:latin typeface="+mn-lt"/>
              </a:defRPr>
            </a:lvl9pPr>
          </a:lstStyle>
          <a:p>
            <a:pPr marL="257175" indent="-257175" defTabSz="685800">
              <a:buFont typeface="Courier New" panose="02070309020205020404" pitchFamily="49" charset="0"/>
              <a:buChar char="o"/>
              <a:defRPr/>
            </a:pPr>
            <a:r>
              <a:rPr lang="en-GB" sz="1500" kern="0" dirty="0">
                <a:solidFill>
                  <a:srgbClr val="000000"/>
                </a:solidFill>
                <a:latin typeface="Arial"/>
              </a:rPr>
              <a:t>Annual rankings</a:t>
            </a:r>
          </a:p>
          <a:p>
            <a:pPr marL="257175" indent="-257175" defTabSz="685800">
              <a:buFont typeface="Courier New" panose="02070309020205020404" pitchFamily="49" charset="0"/>
              <a:buChar char="o"/>
              <a:defRPr/>
            </a:pPr>
            <a:endParaRPr lang="en-GB" sz="1500" kern="0" dirty="0">
              <a:solidFill>
                <a:srgbClr val="000000"/>
              </a:solidFill>
              <a:latin typeface="Arial"/>
            </a:endParaRPr>
          </a:p>
          <a:p>
            <a:pPr marL="257175" indent="-257175" defTabSz="685800">
              <a:buFont typeface="Courier New" panose="02070309020205020404" pitchFamily="49" charset="0"/>
              <a:buChar char="o"/>
              <a:defRPr/>
            </a:pPr>
            <a:r>
              <a:rPr lang="en-GB" sz="1500" kern="0" dirty="0">
                <a:solidFill>
                  <a:srgbClr val="000000"/>
                </a:solidFill>
                <a:latin typeface="Arial"/>
              </a:rPr>
              <a:t>International league tables</a:t>
            </a:r>
          </a:p>
          <a:p>
            <a:pPr marL="257175" indent="-257175" defTabSz="685800">
              <a:buFont typeface="Courier New" panose="02070309020205020404" pitchFamily="49" charset="0"/>
              <a:buChar char="o"/>
              <a:defRPr/>
            </a:pPr>
            <a:endParaRPr lang="en-GB" sz="1500" kern="0" dirty="0">
              <a:solidFill>
                <a:srgbClr val="000000"/>
              </a:solidFill>
              <a:latin typeface="Arial"/>
            </a:endParaRPr>
          </a:p>
          <a:p>
            <a:pPr marL="257175" indent="-257175" defTabSz="685800">
              <a:buFont typeface="Courier New" panose="02070309020205020404" pitchFamily="49" charset="0"/>
              <a:buChar char="o"/>
              <a:defRPr/>
            </a:pPr>
            <a:r>
              <a:rPr lang="en-GB" sz="1500" kern="0" dirty="0">
                <a:solidFill>
                  <a:srgbClr val="000000"/>
                </a:solidFill>
                <a:latin typeface="Arial"/>
              </a:rPr>
              <a:t>Local groupings</a:t>
            </a:r>
          </a:p>
          <a:p>
            <a:pPr marL="0" indent="0" defTabSz="685800">
              <a:buNone/>
              <a:defRPr/>
            </a:pPr>
            <a:endParaRPr lang="en-GB" sz="1500" kern="0" dirty="0">
              <a:solidFill>
                <a:srgbClr val="000000"/>
              </a:solidFill>
              <a:latin typeface="Arial"/>
            </a:endParaRPr>
          </a:p>
          <a:p>
            <a:pPr marL="257175" indent="-257175" defTabSz="685800">
              <a:buFont typeface="Courier New" panose="02070309020205020404" pitchFamily="49" charset="0"/>
              <a:buChar char="o"/>
              <a:defRPr/>
            </a:pPr>
            <a:r>
              <a:rPr lang="en-GB" sz="1500" kern="0" dirty="0">
                <a:solidFill>
                  <a:srgbClr val="000000"/>
                </a:solidFill>
                <a:latin typeface="Arial"/>
              </a:rPr>
              <a:t>But it’s also important for students…</a:t>
            </a:r>
          </a:p>
          <a:p>
            <a:pPr marL="0" indent="0" defTabSz="685800">
              <a:buNone/>
              <a:defRPr/>
            </a:pPr>
            <a:endParaRPr lang="en-GB" sz="1500" kern="0" dirty="0">
              <a:solidFill>
                <a:srgbClr val="000000"/>
              </a:solidFill>
              <a:latin typeface="Arial"/>
            </a:endParaRPr>
          </a:p>
        </p:txBody>
      </p:sp>
      <p:sp>
        <p:nvSpPr>
          <p:cNvPr id="13316" name="AutoShape 4" descr="Image result for qs world world ranking 2019"/>
          <p:cNvSpPr>
            <a:spLocks noChangeAspect="1" noChangeArrowheads="1"/>
          </p:cNvSpPr>
          <p:nvPr/>
        </p:nvSpPr>
        <p:spPr bwMode="auto">
          <a:xfrm>
            <a:off x="1285875" y="-15954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C6B66"/>
              </a:buClr>
              <a:buSzPct val="80000"/>
              <a:buFont typeface="Wingdings" panose="05000000000000000000" pitchFamily="2" charset="2"/>
              <a:buChar char="o"/>
              <a:defRPr sz="28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rgbClr val="4C6B66"/>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rgbClr val="4C6B66"/>
              </a:buClr>
              <a:buSzPct val="65000"/>
              <a:buFont typeface="Wingdings" panose="05000000000000000000" pitchFamily="2" charset="2"/>
              <a:buChar char="o"/>
              <a:defRPr sz="28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rgbClr val="4C6B66"/>
              </a:buClr>
              <a:buSzPct val="80000"/>
              <a:buChar char="–"/>
              <a:defRPr sz="28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rgbClr val="4C6B66"/>
              </a:buClr>
              <a:buSzPct val="90000"/>
              <a:buChar char="»"/>
              <a:defRPr sz="28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4C6B66"/>
              </a:buClr>
              <a:buSzPct val="90000"/>
              <a:buChar char="»"/>
              <a:defRPr sz="2800">
                <a:solidFill>
                  <a:schemeClr val="bg1"/>
                </a:solidFill>
                <a:latin typeface="Arial" panose="020B0604020202020204" pitchFamily="34" charset="0"/>
                <a:ea typeface="MS PGothic" panose="020B0600070205080204" pitchFamily="34" charset="-128"/>
              </a:defRPr>
            </a:lvl9pPr>
          </a:lstStyle>
          <a:p>
            <a:pPr defTabSz="685800" eaLnBrk="0" fontAlgn="base" hangingPunct="0">
              <a:spcBef>
                <a:spcPct val="0"/>
              </a:spcBef>
              <a:spcAft>
                <a:spcPct val="0"/>
              </a:spcAft>
              <a:buClrTx/>
              <a:buSzTx/>
              <a:buNone/>
            </a:pPr>
            <a:endParaRPr lang="en-US" altLang="en-US" sz="2100" b="1">
              <a:solidFill>
                <a:srgbClr val="ECECEC"/>
              </a:solidFill>
            </a:endParaRPr>
          </a:p>
        </p:txBody>
      </p:sp>
      <p:pic>
        <p:nvPicPr>
          <p:cNvPr id="13317" name="Picture 16" descr="Arrows, Marketing, Strategy, Start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8277">
            <a:off x="3948112" y="1457325"/>
            <a:ext cx="36433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0884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440656" y="357188"/>
            <a:ext cx="5829300" cy="857250"/>
          </a:xfrm>
        </p:spPr>
        <p:txBody>
          <a:bodyPr/>
          <a:lstStyle/>
          <a:p>
            <a:r>
              <a:rPr lang="en-US" altLang="en-US" sz="2400">
                <a:latin typeface="Georgia" panose="02040502050405020303" pitchFamily="18" charset="0"/>
                <a:cs typeface="Georgia" panose="02040502050405020303" pitchFamily="18" charset="0"/>
              </a:rPr>
              <a:t>Why do students choose a course?</a:t>
            </a:r>
            <a:br>
              <a:rPr lang="en-US" altLang="en-US" sz="2400">
                <a:latin typeface="Georgia" panose="02040502050405020303" pitchFamily="18" charset="0"/>
                <a:cs typeface="Georgia" panose="02040502050405020303" pitchFamily="18" charset="0"/>
              </a:rPr>
            </a:br>
            <a:r>
              <a:rPr lang="en-US" altLang="en-US" sz="2400">
                <a:latin typeface="Georgia" panose="02040502050405020303" pitchFamily="18" charset="0"/>
                <a:cs typeface="Georgia" panose="02040502050405020303" pitchFamily="18" charset="0"/>
              </a:rPr>
              <a:t>(PTES 2018)</a:t>
            </a:r>
          </a:p>
        </p:txBody>
      </p:sp>
      <p:pic>
        <p:nvPicPr>
          <p:cNvPr id="15363"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68054" y="1653779"/>
            <a:ext cx="5574506" cy="2463403"/>
          </a:xfrm>
        </p:spPr>
      </p:pic>
    </p:spTree>
    <p:extLst>
      <p:ext uri="{BB962C8B-B14F-4D97-AF65-F5344CB8AC3E}">
        <p14:creationId xmlns:p14="http://schemas.microsoft.com/office/powerpoint/2010/main" val="26291069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440656" y="357188"/>
            <a:ext cx="5829300" cy="857250"/>
          </a:xfrm>
        </p:spPr>
        <p:txBody>
          <a:bodyPr/>
          <a:lstStyle/>
          <a:p>
            <a:r>
              <a:rPr lang="en-GB" altLang="en-US" smtClean="0">
                <a:latin typeface="Georgia" panose="02040502050405020303" pitchFamily="18" charset="0"/>
                <a:cs typeface="Georgia" panose="02040502050405020303" pitchFamily="18" charset="0"/>
              </a:rPr>
              <a:t>Importance of belonging</a:t>
            </a:r>
          </a:p>
        </p:txBody>
      </p:sp>
      <p:sp>
        <p:nvSpPr>
          <p:cNvPr id="17411" name="Content Placeholder 2"/>
          <p:cNvSpPr>
            <a:spLocks noGrp="1"/>
          </p:cNvSpPr>
          <p:nvPr>
            <p:ph idx="1"/>
          </p:nvPr>
        </p:nvSpPr>
        <p:spPr>
          <a:xfrm>
            <a:off x="1440656" y="1383507"/>
            <a:ext cx="5829300" cy="2970610"/>
          </a:xfrm>
        </p:spPr>
        <p:txBody>
          <a:bodyPr/>
          <a:lstStyle/>
          <a:p>
            <a:pPr>
              <a:buFont typeface="Courier New" panose="02070309020205020404" pitchFamily="49" charset="0"/>
              <a:buChar char="o"/>
              <a:defRPr/>
            </a:pPr>
            <a:r>
              <a:rPr lang="en-GB" altLang="en-US" sz="1800" dirty="0"/>
              <a:t>Belonging is aligned with the concept of student (academic and social) engagement (Thomas, 2012)</a:t>
            </a:r>
          </a:p>
          <a:p>
            <a:pPr>
              <a:buFont typeface="Courier New" panose="02070309020205020404" pitchFamily="49" charset="0"/>
              <a:buChar char="o"/>
              <a:defRPr/>
            </a:pPr>
            <a:endParaRPr lang="en-GB" altLang="en-US" sz="1800" dirty="0"/>
          </a:p>
          <a:p>
            <a:pPr>
              <a:buFont typeface="Courier New" panose="02070309020205020404" pitchFamily="49" charset="0"/>
              <a:buChar char="o"/>
              <a:defRPr/>
            </a:pPr>
            <a:r>
              <a:rPr lang="en-GB" altLang="en-US" sz="1800" dirty="0"/>
              <a:t>Belonging and inclusion impact on student progress and success </a:t>
            </a:r>
          </a:p>
          <a:p>
            <a:pPr>
              <a:buFont typeface="Courier New" panose="02070309020205020404" pitchFamily="49" charset="0"/>
              <a:buChar char="o"/>
              <a:defRPr/>
            </a:pPr>
            <a:endParaRPr lang="en-GB" altLang="en-US" sz="1800" dirty="0"/>
          </a:p>
          <a:p>
            <a:pPr>
              <a:buFont typeface="Courier New" panose="02070309020205020404" pitchFamily="49" charset="0"/>
              <a:buChar char="o"/>
              <a:defRPr/>
            </a:pPr>
            <a:r>
              <a:rPr lang="en-GB" altLang="en-US" sz="1800" dirty="0"/>
              <a:t>“Students as travellers crossing borders” (Mann, 2001)</a:t>
            </a:r>
          </a:p>
          <a:p>
            <a:pPr marL="0" indent="0">
              <a:buNone/>
              <a:defRPr/>
            </a:pPr>
            <a:endParaRPr lang="en-GB" altLang="en-US" sz="1800" dirty="0"/>
          </a:p>
          <a:p>
            <a:pPr marL="0" indent="0">
              <a:buNone/>
              <a:defRPr/>
            </a:pPr>
            <a:endParaRPr lang="en-GB" altLang="en-US" sz="1800" dirty="0"/>
          </a:p>
          <a:p>
            <a:pPr marL="0" indent="0">
              <a:buNone/>
              <a:defRPr/>
            </a:pPr>
            <a:endParaRPr lang="en-GB" altLang="en-US" dirty="0" smtClean="0"/>
          </a:p>
        </p:txBody>
      </p:sp>
    </p:spTree>
    <p:extLst>
      <p:ext uri="{BB962C8B-B14F-4D97-AF65-F5344CB8AC3E}">
        <p14:creationId xmlns:p14="http://schemas.microsoft.com/office/powerpoint/2010/main" val="1737834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40656" y="357188"/>
            <a:ext cx="5829300" cy="857250"/>
          </a:xfrm>
        </p:spPr>
        <p:txBody>
          <a:bodyPr/>
          <a:lstStyle/>
          <a:p>
            <a:r>
              <a:rPr lang="en-US" altLang="en-US" smtClean="0">
                <a:latin typeface="Georgia" panose="02040502050405020303" pitchFamily="18" charset="0"/>
                <a:cs typeface="Georgia" panose="02040502050405020303" pitchFamily="18" charset="0"/>
              </a:rPr>
              <a:t>What the research tells us (Kandiko and Mawer, 2013)</a:t>
            </a:r>
          </a:p>
        </p:txBody>
      </p:sp>
      <p:sp>
        <p:nvSpPr>
          <p:cNvPr id="3" name="Content Placeholder 2"/>
          <p:cNvSpPr>
            <a:spLocks noGrp="1"/>
          </p:cNvSpPr>
          <p:nvPr>
            <p:ph idx="1"/>
          </p:nvPr>
        </p:nvSpPr>
        <p:spPr>
          <a:xfrm>
            <a:off x="1440656" y="1545432"/>
            <a:ext cx="5829300" cy="2970610"/>
          </a:xfrm>
        </p:spPr>
        <p:txBody>
          <a:bodyPr/>
          <a:lstStyle/>
          <a:p>
            <a:pPr>
              <a:buFont typeface="Courier New" panose="02070309020205020404" pitchFamily="49" charset="0"/>
              <a:buChar char="o"/>
              <a:defRPr/>
            </a:pPr>
            <a:r>
              <a:rPr lang="en-GB" sz="1500" dirty="0"/>
              <a:t>Students incoming experiences of HE come from family, friends, secondary schooling and FE and general media</a:t>
            </a:r>
          </a:p>
          <a:p>
            <a:pPr>
              <a:buFont typeface="Courier New" panose="02070309020205020404" pitchFamily="49" charset="0"/>
              <a:buChar char="o"/>
              <a:defRPr/>
            </a:pPr>
            <a:endParaRPr lang="en-GB" sz="1500" dirty="0"/>
          </a:p>
          <a:p>
            <a:pPr>
              <a:buFont typeface="Courier New" panose="02070309020205020404" pitchFamily="49" charset="0"/>
              <a:buChar char="o"/>
              <a:defRPr/>
            </a:pPr>
            <a:r>
              <a:rPr lang="en-GB" sz="1500" dirty="0"/>
              <a:t>Importance of ‘feeling in the loop’</a:t>
            </a:r>
          </a:p>
          <a:p>
            <a:pPr>
              <a:buFont typeface="Courier New" panose="02070309020205020404" pitchFamily="49" charset="0"/>
              <a:buChar char="o"/>
              <a:defRPr/>
            </a:pPr>
            <a:endParaRPr lang="en-GB" sz="1500" dirty="0"/>
          </a:p>
          <a:p>
            <a:pPr>
              <a:buFont typeface="Courier New" panose="02070309020205020404" pitchFamily="49" charset="0"/>
              <a:buChar char="o"/>
              <a:defRPr/>
            </a:pPr>
            <a:r>
              <a:rPr lang="en-GB" sz="1500" dirty="0"/>
              <a:t>Students expectations rarely matched their subsequent experiences of HE</a:t>
            </a:r>
          </a:p>
          <a:p>
            <a:pPr marL="0" indent="0">
              <a:buNone/>
              <a:defRPr/>
            </a:pPr>
            <a:endParaRPr lang="en-GB" sz="1500" dirty="0"/>
          </a:p>
          <a:p>
            <a:pPr>
              <a:buFont typeface="Courier New" panose="02070309020205020404" pitchFamily="49" charset="0"/>
              <a:buChar char="o"/>
              <a:defRPr/>
            </a:pPr>
            <a:r>
              <a:rPr lang="en-GB" sz="1500" dirty="0"/>
              <a:t>Students felt lost, unsure of what was expected of them and where to go for assistance</a:t>
            </a:r>
          </a:p>
        </p:txBody>
      </p:sp>
    </p:spTree>
    <p:extLst>
      <p:ext uri="{BB962C8B-B14F-4D97-AF65-F5344CB8AC3E}">
        <p14:creationId xmlns:p14="http://schemas.microsoft.com/office/powerpoint/2010/main" val="2852236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34850" y="166587"/>
            <a:ext cx="8615966" cy="5032147"/>
          </a:xfrm>
          <a:prstGeom prst="rect">
            <a:avLst/>
          </a:prstGeom>
        </p:spPr>
        <p:txBody>
          <a:bodyPr wrap="square">
            <a:spAutoFit/>
          </a:bodyPr>
          <a:lstStyle/>
          <a:p>
            <a:pPr algn="ctr"/>
            <a:r>
              <a:rPr lang="en-GB" sz="3600" b="1" dirty="0" smtClean="0"/>
              <a:t>Parallel session 3A: Addressing Inequality</a:t>
            </a:r>
          </a:p>
          <a:p>
            <a:endParaRPr lang="en-GB" sz="1000" b="1" dirty="0" smtClean="0"/>
          </a:p>
          <a:p>
            <a:r>
              <a:rPr lang="en-GB" sz="1600" b="1" dirty="0" smtClean="0"/>
              <a:t>3.1 Using Pebblepad as a tool for portfolio based assessment </a:t>
            </a:r>
            <a:r>
              <a:rPr lang="en-GB" sz="1600" dirty="0"/>
              <a:t/>
            </a:r>
            <a:br>
              <a:rPr lang="en-GB" sz="1600" dirty="0"/>
            </a:br>
            <a:r>
              <a:rPr lang="en-GB" sz="1600" dirty="0" smtClean="0"/>
              <a:t>Sarah-Jane Fenton, Paul Dyson and Dr Marios Hadjianastasis, Institute for Mental Health, School of Social Policy, University of Birmingham</a:t>
            </a:r>
          </a:p>
          <a:p>
            <a:endParaRPr lang="en-GB" sz="900" b="1" dirty="0" smtClean="0"/>
          </a:p>
          <a:p>
            <a:r>
              <a:rPr lang="en-GB" sz="1600" b="1" dirty="0" smtClean="0"/>
              <a:t>3.2 Inclusive Curriculum Development </a:t>
            </a:r>
            <a:r>
              <a:rPr lang="en-GB" sz="1600" dirty="0"/>
              <a:t/>
            </a:r>
            <a:br>
              <a:rPr lang="en-GB" sz="1600" dirty="0"/>
            </a:br>
            <a:r>
              <a:rPr lang="en-GB" sz="1600" dirty="0" smtClean="0"/>
              <a:t>Lucy Atkins and Richard Hall, Freedom to Achieve, De Montfort University</a:t>
            </a:r>
          </a:p>
          <a:p>
            <a:endParaRPr lang="en-GB" sz="900" b="1" dirty="0" smtClean="0"/>
          </a:p>
          <a:p>
            <a:r>
              <a:rPr lang="en-GB" sz="1600" b="1" dirty="0" smtClean="0"/>
              <a:t>3.3 Transition into University for students with BETC and ‘non traditional’ qualifications </a:t>
            </a:r>
            <a:r>
              <a:rPr lang="en-GB" sz="1600" dirty="0"/>
              <a:t/>
            </a:r>
            <a:br>
              <a:rPr lang="en-GB" sz="1600" dirty="0"/>
            </a:br>
            <a:r>
              <a:rPr lang="en-GB" sz="1600" dirty="0" smtClean="0"/>
              <a:t>Dan Herbert and Rob Fleming, Birmingham Business School, University of Birmingham; Rebecca Morris, School of Education, University of Warwick; Rebecca Morris and Helen Mackenzie, School of Education, Loughborough University</a:t>
            </a:r>
          </a:p>
          <a:p>
            <a:endParaRPr lang="en-GB" sz="900" b="1" dirty="0" smtClean="0"/>
          </a:p>
          <a:p>
            <a:r>
              <a:rPr lang="en-GB" sz="1600" b="1" dirty="0" smtClean="0"/>
              <a:t>3.4 Finding the expert within: teaching in more inclusive ways </a:t>
            </a:r>
            <a:r>
              <a:rPr lang="en-GB" sz="1600" dirty="0"/>
              <a:t/>
            </a:r>
            <a:br>
              <a:rPr lang="en-GB" sz="1600" dirty="0"/>
            </a:br>
            <a:r>
              <a:rPr lang="en-GB" sz="1600" dirty="0" smtClean="0"/>
              <a:t>Els Van Geyte, Higher Education Futures Institute; Rina De Vries, Birmingham International Academy, University of Birmingham</a:t>
            </a:r>
            <a:endParaRPr lang="en-GB" sz="1600" dirty="0"/>
          </a:p>
          <a:p>
            <a:r>
              <a:rPr lang="en-GB" sz="2800" dirty="0" smtClean="0"/>
              <a:t/>
            </a:r>
            <a:br>
              <a:rPr lang="en-GB" sz="2800" dirty="0" smtClean="0"/>
            </a:br>
            <a:endParaRPr lang="en-GB" sz="2800" dirty="0" smtClean="0"/>
          </a:p>
        </p:txBody>
      </p:sp>
    </p:spTree>
    <p:extLst>
      <p:ext uri="{BB962C8B-B14F-4D97-AF65-F5344CB8AC3E}">
        <p14:creationId xmlns:p14="http://schemas.microsoft.com/office/powerpoint/2010/main" val="3416822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440656" y="357188"/>
            <a:ext cx="5829300" cy="857250"/>
          </a:xfrm>
        </p:spPr>
        <p:txBody>
          <a:bodyPr/>
          <a:lstStyle/>
          <a:p>
            <a:r>
              <a:rPr lang="en-GB" altLang="en-US" smtClean="0">
                <a:latin typeface="Georgia" panose="02040502050405020303" pitchFamily="18" charset="0"/>
                <a:cs typeface="Georgia" panose="02040502050405020303" pitchFamily="18" charset="0"/>
              </a:rPr>
              <a:t>How can we bridge the gap?</a:t>
            </a:r>
          </a:p>
        </p:txBody>
      </p:sp>
      <p:sp>
        <p:nvSpPr>
          <p:cNvPr id="21507" name="Content Placeholder 2"/>
          <p:cNvSpPr>
            <a:spLocks noGrp="1"/>
          </p:cNvSpPr>
          <p:nvPr>
            <p:ph idx="1"/>
          </p:nvPr>
        </p:nvSpPr>
        <p:spPr>
          <a:xfrm>
            <a:off x="1440656" y="1383507"/>
            <a:ext cx="5829300" cy="2970610"/>
          </a:xfrm>
        </p:spPr>
        <p:txBody>
          <a:bodyPr/>
          <a:lstStyle/>
          <a:p>
            <a:pPr>
              <a:buFont typeface="Courier New" panose="02070309020205020404" pitchFamily="49" charset="0"/>
              <a:buChar char="o"/>
            </a:pPr>
            <a:r>
              <a:rPr lang="en-GB" altLang="en-US" sz="1800"/>
              <a:t>Formally recognise pre-arrival students being in a transitional period</a:t>
            </a:r>
          </a:p>
          <a:p>
            <a:pPr>
              <a:buFont typeface="Courier New" panose="02070309020205020404" pitchFamily="49" charset="0"/>
              <a:buChar char="o"/>
            </a:pPr>
            <a:r>
              <a:rPr lang="en-GB" altLang="en-US" sz="1800"/>
              <a:t>Offer sufficient transitional support </a:t>
            </a:r>
          </a:p>
          <a:p>
            <a:pPr>
              <a:buFont typeface="Courier New" panose="02070309020205020404" pitchFamily="49" charset="0"/>
              <a:buChar char="o"/>
            </a:pPr>
            <a:r>
              <a:rPr lang="en-GB" altLang="en-US" sz="1800"/>
              <a:t>Direct interventions in students transitional experiences </a:t>
            </a:r>
          </a:p>
          <a:p>
            <a:pPr lvl="1">
              <a:buFont typeface="Courier New" panose="02070309020205020404" pitchFamily="49" charset="0"/>
              <a:buChar char="o"/>
            </a:pPr>
            <a:r>
              <a:rPr lang="en-GB" altLang="en-US" sz="1800"/>
              <a:t>peer mentoring </a:t>
            </a:r>
          </a:p>
          <a:p>
            <a:pPr lvl="1">
              <a:buFont typeface="Courier New" panose="02070309020205020404" pitchFamily="49" charset="0"/>
              <a:buChar char="o"/>
            </a:pPr>
            <a:r>
              <a:rPr lang="en-GB" altLang="en-US" sz="1800"/>
              <a:t>pre-entry induction</a:t>
            </a:r>
          </a:p>
          <a:p>
            <a:pPr lvl="1">
              <a:buFont typeface="Courier New" panose="02070309020205020404" pitchFamily="49" charset="0"/>
              <a:buChar char="o"/>
            </a:pPr>
            <a:r>
              <a:rPr lang="en-GB" altLang="en-US" sz="1800"/>
              <a:t>community engagement days</a:t>
            </a:r>
          </a:p>
          <a:p>
            <a:pPr>
              <a:buFont typeface="Courier New" panose="02070309020205020404" pitchFamily="49" charset="0"/>
              <a:buChar char="o"/>
            </a:pPr>
            <a:endParaRPr lang="en-GB" altLang="en-US" sz="1800"/>
          </a:p>
        </p:txBody>
      </p:sp>
    </p:spTree>
    <p:extLst>
      <p:ext uri="{BB962C8B-B14F-4D97-AF65-F5344CB8AC3E}">
        <p14:creationId xmlns:p14="http://schemas.microsoft.com/office/powerpoint/2010/main" val="39052738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440656" y="357188"/>
            <a:ext cx="5829300" cy="857250"/>
          </a:xfrm>
        </p:spPr>
        <p:txBody>
          <a:bodyPr/>
          <a:lstStyle/>
          <a:p>
            <a:r>
              <a:rPr lang="en-GB" altLang="en-US" smtClean="0">
                <a:latin typeface="Georgia" panose="02040502050405020303" pitchFamily="18" charset="0"/>
                <a:cs typeface="Georgia" panose="02040502050405020303" pitchFamily="18" charset="0"/>
              </a:rPr>
              <a:t>Conclusion </a:t>
            </a:r>
          </a:p>
        </p:txBody>
      </p:sp>
      <p:sp>
        <p:nvSpPr>
          <p:cNvPr id="23555" name="Content Placeholder 2"/>
          <p:cNvSpPr>
            <a:spLocks noGrp="1"/>
          </p:cNvSpPr>
          <p:nvPr>
            <p:ph idx="1"/>
          </p:nvPr>
        </p:nvSpPr>
        <p:spPr>
          <a:xfrm>
            <a:off x="1440656" y="1383507"/>
            <a:ext cx="5829300" cy="2970610"/>
          </a:xfrm>
        </p:spPr>
        <p:txBody>
          <a:bodyPr/>
          <a:lstStyle/>
          <a:p>
            <a:pPr>
              <a:buFont typeface="Courier New" panose="02070309020205020404" pitchFamily="49" charset="0"/>
              <a:buChar char="o"/>
            </a:pPr>
            <a:r>
              <a:rPr lang="en-GB" altLang="en-US" sz="1800"/>
              <a:t>Genuine commitment to inclusion and belonging </a:t>
            </a:r>
          </a:p>
          <a:p>
            <a:pPr>
              <a:buFont typeface="Courier New" panose="02070309020205020404" pitchFamily="49" charset="0"/>
              <a:buChar char="o"/>
            </a:pPr>
            <a:endParaRPr lang="en-GB" altLang="en-US" sz="1800"/>
          </a:p>
          <a:p>
            <a:pPr>
              <a:buFont typeface="Courier New" panose="02070309020205020404" pitchFamily="49" charset="0"/>
              <a:buChar char="o"/>
            </a:pPr>
            <a:r>
              <a:rPr lang="en-GB" altLang="en-US" sz="1800"/>
              <a:t>Students as stakeholders</a:t>
            </a:r>
          </a:p>
          <a:p>
            <a:pPr>
              <a:buFont typeface="Courier New" panose="02070309020205020404" pitchFamily="49" charset="0"/>
              <a:buChar char="o"/>
            </a:pPr>
            <a:endParaRPr lang="en-GB" altLang="en-US" sz="1800"/>
          </a:p>
          <a:p>
            <a:pPr>
              <a:buFont typeface="Courier New" panose="02070309020205020404" pitchFamily="49" charset="0"/>
              <a:buChar char="o"/>
            </a:pPr>
            <a:r>
              <a:rPr lang="en-GB" altLang="en-US" sz="1800"/>
              <a:t>Creation of confident and successful HE learners </a:t>
            </a:r>
          </a:p>
          <a:p>
            <a:pPr>
              <a:buFont typeface="Courier New" panose="02070309020205020404" pitchFamily="49" charset="0"/>
              <a:buChar char="o"/>
            </a:pPr>
            <a:endParaRPr lang="en-GB" altLang="en-US" smtClean="0"/>
          </a:p>
        </p:txBody>
      </p:sp>
    </p:spTree>
    <p:extLst>
      <p:ext uri="{BB962C8B-B14F-4D97-AF65-F5344CB8AC3E}">
        <p14:creationId xmlns:p14="http://schemas.microsoft.com/office/powerpoint/2010/main" val="6866916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440656" y="357188"/>
            <a:ext cx="5829300" cy="857250"/>
          </a:xfrm>
        </p:spPr>
        <p:txBody>
          <a:bodyPr/>
          <a:lstStyle/>
          <a:p>
            <a:r>
              <a:rPr lang="en-GB" altLang="en-US" smtClean="0">
                <a:latin typeface="Georgia" panose="02040502050405020303" pitchFamily="18" charset="0"/>
                <a:cs typeface="Georgia" panose="02040502050405020303" pitchFamily="18" charset="0"/>
              </a:rPr>
              <a:t>References</a:t>
            </a:r>
          </a:p>
        </p:txBody>
      </p:sp>
      <p:sp>
        <p:nvSpPr>
          <p:cNvPr id="25603" name="Content Placeholder 2"/>
          <p:cNvSpPr>
            <a:spLocks noGrp="1"/>
          </p:cNvSpPr>
          <p:nvPr>
            <p:ph idx="1"/>
          </p:nvPr>
        </p:nvSpPr>
        <p:spPr>
          <a:xfrm>
            <a:off x="1440657" y="1383507"/>
            <a:ext cx="6155531" cy="2970610"/>
          </a:xfrm>
        </p:spPr>
        <p:txBody>
          <a:bodyPr/>
          <a:lstStyle/>
          <a:p>
            <a:r>
              <a:rPr lang="en-GB" altLang="en-US" sz="1350"/>
              <a:t>Kandiko,  C.  B.  &amp;  Mawer,  M.  (2013).  Student  Expectations  and Perceptions  of  Higher  Education. London: King’s Learning Institute. </a:t>
            </a:r>
          </a:p>
          <a:p>
            <a:endParaRPr lang="en-GB" altLang="en-US" sz="1350"/>
          </a:p>
          <a:p>
            <a:r>
              <a:rPr lang="en-GB" altLang="en-US" sz="1350"/>
              <a:t>Mann, S.J. (2001) ‘Alternative perspectives on the student experience: alienation and engagement.’ Studies in Higher Education, 26(1), 7-19. </a:t>
            </a:r>
          </a:p>
          <a:p>
            <a:endParaRPr lang="en-GB" altLang="en-US" sz="1350"/>
          </a:p>
          <a:p>
            <a:r>
              <a:rPr lang="en-GB" altLang="en-US" sz="1350"/>
              <a:t>Thomas, L. (2012) Building student engagement and belonging in Higher Education at a time of change: a summary of findings and recommendations from the What Works? Student Retention and Success programme. London: Paul Hamlyn Foundation</a:t>
            </a:r>
          </a:p>
        </p:txBody>
      </p:sp>
    </p:spTree>
    <p:extLst>
      <p:ext uri="{BB962C8B-B14F-4D97-AF65-F5344CB8AC3E}">
        <p14:creationId xmlns:p14="http://schemas.microsoft.com/office/powerpoint/2010/main" val="28672726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602480" y="689595"/>
            <a:ext cx="7939040" cy="3077766"/>
          </a:xfrm>
          <a:prstGeom prst="rect">
            <a:avLst/>
          </a:prstGeom>
        </p:spPr>
        <p:txBody>
          <a:bodyPr wrap="square">
            <a:spAutoFit/>
          </a:bodyPr>
          <a:lstStyle/>
          <a:p>
            <a:pPr algn="ctr"/>
            <a:r>
              <a:rPr lang="en-GB" sz="4000" b="1" dirty="0" smtClean="0"/>
              <a:t>Keynote Employer Led Panel:</a:t>
            </a:r>
          </a:p>
          <a:p>
            <a:pPr algn="ctr"/>
            <a:r>
              <a:rPr lang="en-GB" sz="4000" b="1" dirty="0" smtClean="0"/>
              <a:t>Employer-led learning</a:t>
            </a:r>
            <a:r>
              <a:rPr lang="en-GB" b="1" dirty="0" smtClean="0"/>
              <a:t/>
            </a:r>
            <a:br>
              <a:rPr lang="en-GB" b="1" dirty="0" smtClean="0"/>
            </a:br>
            <a:endParaRPr lang="en-GB" b="1" dirty="0" smtClean="0"/>
          </a:p>
          <a:p>
            <a:pPr algn="ctr"/>
            <a:r>
              <a:rPr lang="en-GB" sz="1600" b="1" dirty="0"/>
              <a:t>John Curnow </a:t>
            </a:r>
            <a:r>
              <a:rPr lang="en-GB" sz="1600" dirty="0"/>
              <a:t>(Chair), Direction of Education, College of Medical and Dental </a:t>
            </a:r>
            <a:r>
              <a:rPr lang="en-GB" sz="1600" dirty="0" smtClean="0"/>
              <a:t>Sciences </a:t>
            </a:r>
          </a:p>
          <a:p>
            <a:pPr algn="ctr"/>
            <a:r>
              <a:rPr lang="en-GB" sz="1600" b="1" dirty="0" smtClean="0"/>
              <a:t>Tim </a:t>
            </a:r>
            <a:r>
              <a:rPr lang="en-GB" sz="1600" b="1" dirty="0"/>
              <a:t>Jones</a:t>
            </a:r>
            <a:r>
              <a:rPr lang="en-GB" sz="1600" dirty="0"/>
              <a:t>, Chief Innovation Officer, University Hospitals Birmingham NHS Foundation </a:t>
            </a:r>
            <a:r>
              <a:rPr lang="en-GB" sz="1600" dirty="0" smtClean="0"/>
              <a:t>Trust </a:t>
            </a:r>
          </a:p>
          <a:p>
            <a:pPr algn="ctr"/>
            <a:r>
              <a:rPr lang="en-GB" sz="1600" b="1" dirty="0" smtClean="0"/>
              <a:t>Christina </a:t>
            </a:r>
            <a:r>
              <a:rPr lang="en-GB" sz="1600" b="1" dirty="0"/>
              <a:t>Jackson</a:t>
            </a:r>
            <a:r>
              <a:rPr lang="en-GB" sz="1600" dirty="0"/>
              <a:t>, Technical Director, Ground Engineering, </a:t>
            </a:r>
            <a:r>
              <a:rPr lang="en-GB" sz="1600" dirty="0" smtClean="0"/>
              <a:t>Jacobs</a:t>
            </a:r>
          </a:p>
          <a:p>
            <a:pPr algn="ctr"/>
            <a:r>
              <a:rPr lang="en-GB" sz="1600" b="1" dirty="0" smtClean="0"/>
              <a:t>Simon </a:t>
            </a:r>
            <a:r>
              <a:rPr lang="en-GB" sz="1600" b="1" dirty="0" err="1"/>
              <a:t>Astill</a:t>
            </a:r>
            <a:r>
              <a:rPr lang="en-GB" sz="1600" dirty="0"/>
              <a:t>, Chief Executive, 3PB </a:t>
            </a:r>
            <a:r>
              <a:rPr lang="en-GB" sz="1600" dirty="0" smtClean="0"/>
              <a:t>Barristers</a:t>
            </a:r>
          </a:p>
          <a:p>
            <a:pPr algn="ctr"/>
            <a:r>
              <a:rPr lang="en-GB" sz="1600" b="1" dirty="0" smtClean="0"/>
              <a:t>Charles Hardy</a:t>
            </a:r>
            <a:r>
              <a:rPr lang="en-GB" sz="1600" dirty="0" smtClean="0"/>
              <a:t>, </a:t>
            </a:r>
            <a:r>
              <a:rPr lang="en-GB" sz="1600" dirty="0"/>
              <a:t>Education Engagement Leader, LinkedIn </a:t>
            </a:r>
          </a:p>
          <a:p>
            <a:pPr algn="ctr"/>
            <a:r>
              <a:rPr lang="en-GB" sz="1600" b="1" dirty="0" smtClean="0"/>
              <a:t>Alison </a:t>
            </a:r>
            <a:r>
              <a:rPr lang="en-GB" sz="1600" b="1" dirty="0"/>
              <a:t>Sharp</a:t>
            </a:r>
            <a:r>
              <a:rPr lang="en-GB" sz="1600" dirty="0"/>
              <a:t>, Assistant Director – Innovation, Careers Network, University of Birmingham</a:t>
            </a:r>
          </a:p>
        </p:txBody>
      </p:sp>
    </p:spTree>
    <p:extLst>
      <p:ext uri="{BB962C8B-B14F-4D97-AF65-F5344CB8AC3E}">
        <p14:creationId xmlns:p14="http://schemas.microsoft.com/office/powerpoint/2010/main" val="1840724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669701" y="823410"/>
            <a:ext cx="7341238" cy="3108543"/>
          </a:xfrm>
          <a:prstGeom prst="rect">
            <a:avLst/>
          </a:prstGeom>
        </p:spPr>
        <p:txBody>
          <a:bodyPr wrap="square">
            <a:spAutoFit/>
          </a:bodyPr>
          <a:lstStyle/>
          <a:p>
            <a:pPr algn="ctr"/>
            <a:r>
              <a:rPr lang="en-GB" sz="3200" b="1" dirty="0" smtClean="0"/>
              <a:t>Plenary Session and Panel Discussion: </a:t>
            </a:r>
          </a:p>
          <a:p>
            <a:pPr algn="ctr"/>
            <a:r>
              <a:rPr lang="en-GB" sz="3200" b="1" dirty="0" smtClean="0"/>
              <a:t>What does this mean for the </a:t>
            </a:r>
          </a:p>
          <a:p>
            <a:pPr algn="ctr"/>
            <a:r>
              <a:rPr lang="en-GB" sz="3200" b="1" dirty="0" smtClean="0"/>
              <a:t>next generation university? </a:t>
            </a:r>
          </a:p>
          <a:p>
            <a:pPr algn="ctr"/>
            <a:endParaRPr lang="en-GB" sz="2800" b="1" dirty="0"/>
          </a:p>
          <a:p>
            <a:pPr algn="ctr"/>
            <a:r>
              <a:rPr lang="en-GB" sz="2400" dirty="0"/>
              <a:t>Professor Kathleen Armour </a:t>
            </a:r>
          </a:p>
          <a:p>
            <a:pPr algn="ctr"/>
            <a:r>
              <a:rPr lang="en-GB" sz="2400" dirty="0"/>
              <a:t>Pro-Vice-Chancellor (Education) </a:t>
            </a:r>
          </a:p>
          <a:p>
            <a:pPr algn="ctr"/>
            <a:r>
              <a:rPr lang="en-GB" sz="2400" dirty="0"/>
              <a:t>University of </a:t>
            </a:r>
            <a:r>
              <a:rPr lang="en-GB" sz="2400" dirty="0" smtClean="0"/>
              <a:t>Birmingham</a:t>
            </a:r>
            <a:endParaRPr lang="en-GB" sz="2400" dirty="0"/>
          </a:p>
        </p:txBody>
      </p:sp>
    </p:spTree>
    <p:extLst>
      <p:ext uri="{BB962C8B-B14F-4D97-AF65-F5344CB8AC3E}">
        <p14:creationId xmlns:p14="http://schemas.microsoft.com/office/powerpoint/2010/main" val="1010531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2030" y="2869596"/>
            <a:ext cx="3393831" cy="590931"/>
          </a:xfrm>
        </p:spPr>
        <p:txBody>
          <a:bodyPr/>
          <a:lstStyle/>
          <a:p>
            <a:r>
              <a:rPr lang="en-GB" dirty="0" smtClean="0"/>
              <a:t>Sarah-Jane Fenton*, Paul Dyson, Marios </a:t>
            </a:r>
            <a:r>
              <a:rPr lang="en-GB" dirty="0"/>
              <a:t>Hadjianastasis</a:t>
            </a:r>
          </a:p>
        </p:txBody>
      </p:sp>
      <p:sp>
        <p:nvSpPr>
          <p:cNvPr id="3" name="Text Placeholder 2"/>
          <p:cNvSpPr>
            <a:spLocks noGrp="1"/>
          </p:cNvSpPr>
          <p:nvPr>
            <p:ph type="body" sz="quarter" idx="10"/>
          </p:nvPr>
        </p:nvSpPr>
        <p:spPr>
          <a:xfrm>
            <a:off x="421481" y="1600201"/>
            <a:ext cx="3540919" cy="1214179"/>
          </a:xfrm>
        </p:spPr>
        <p:txBody>
          <a:bodyPr/>
          <a:lstStyle/>
          <a:p>
            <a:r>
              <a:rPr lang="en-GB" sz="2700" dirty="0">
                <a:solidFill>
                  <a:schemeClr val="bg1"/>
                </a:solidFill>
              </a:rPr>
              <a:t>Using </a:t>
            </a:r>
            <a:r>
              <a:rPr lang="en-GB" sz="2700" dirty="0" err="1">
                <a:solidFill>
                  <a:schemeClr val="bg1"/>
                </a:solidFill>
              </a:rPr>
              <a:t>PebblePad</a:t>
            </a:r>
            <a:r>
              <a:rPr lang="en-GB" sz="2700" dirty="0">
                <a:solidFill>
                  <a:schemeClr val="bg1"/>
                </a:solidFill>
              </a:rPr>
              <a:t> as a tool for portfolio based assessment</a:t>
            </a:r>
          </a:p>
        </p:txBody>
      </p:sp>
    </p:spTree>
    <p:extLst>
      <p:ext uri="{BB962C8B-B14F-4D97-AF65-F5344CB8AC3E}">
        <p14:creationId xmlns:p14="http://schemas.microsoft.com/office/powerpoint/2010/main" val="436458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07" y="174008"/>
            <a:ext cx="4233497" cy="840230"/>
          </a:xfrm>
        </p:spPr>
        <p:txBody>
          <a:bodyPr/>
          <a:lstStyle/>
          <a:p>
            <a:r>
              <a:rPr lang="en-GB" dirty="0" smtClean="0"/>
              <a:t>Overview of presentation</a:t>
            </a:r>
            <a:endParaRPr lang="en-GB" dirty="0"/>
          </a:p>
        </p:txBody>
      </p:sp>
      <p:sp>
        <p:nvSpPr>
          <p:cNvPr id="3" name="Content Placeholder 2"/>
          <p:cNvSpPr>
            <a:spLocks noGrp="1"/>
          </p:cNvSpPr>
          <p:nvPr>
            <p:ph idx="1"/>
          </p:nvPr>
        </p:nvSpPr>
        <p:spPr>
          <a:xfrm>
            <a:off x="448406" y="1079073"/>
            <a:ext cx="8201523" cy="2616101"/>
          </a:xfrm>
        </p:spPr>
        <p:txBody>
          <a:bodyPr/>
          <a:lstStyle/>
          <a:p>
            <a:pPr marL="342900" indent="-342900">
              <a:lnSpc>
                <a:spcPct val="200000"/>
              </a:lnSpc>
              <a:buAutoNum type="arabicPeriod"/>
            </a:pPr>
            <a:r>
              <a:rPr lang="en-GB" sz="1800" dirty="0">
                <a:solidFill>
                  <a:srgbClr val="00A1BE"/>
                </a:solidFill>
              </a:rPr>
              <a:t>Why assess differently?</a:t>
            </a:r>
          </a:p>
          <a:p>
            <a:pPr marL="342900" indent="-342900">
              <a:lnSpc>
                <a:spcPct val="200000"/>
              </a:lnSpc>
              <a:buAutoNum type="arabicPeriod"/>
            </a:pPr>
            <a:r>
              <a:rPr lang="en-GB" sz="1800" dirty="0">
                <a:solidFill>
                  <a:srgbClr val="00A1BE"/>
                </a:solidFill>
              </a:rPr>
              <a:t>What did I do differently?</a:t>
            </a:r>
          </a:p>
          <a:p>
            <a:pPr marL="342900" indent="-342900">
              <a:lnSpc>
                <a:spcPct val="200000"/>
              </a:lnSpc>
              <a:buAutoNum type="arabicPeriod"/>
            </a:pPr>
            <a:r>
              <a:rPr lang="en-GB" sz="1800" dirty="0">
                <a:solidFill>
                  <a:srgbClr val="00A1BE"/>
                </a:solidFill>
              </a:rPr>
              <a:t>What were the results – what was the feedback from students?</a:t>
            </a:r>
          </a:p>
          <a:p>
            <a:pPr marL="342900" indent="-342900">
              <a:lnSpc>
                <a:spcPct val="200000"/>
              </a:lnSpc>
              <a:buAutoNum type="arabicPeriod"/>
            </a:pPr>
            <a:r>
              <a:rPr lang="en-GB" sz="1800" dirty="0">
                <a:solidFill>
                  <a:srgbClr val="00A1BE"/>
                </a:solidFill>
              </a:rPr>
              <a:t>Overall conclusions</a:t>
            </a:r>
          </a:p>
        </p:txBody>
      </p:sp>
      <p:sp>
        <p:nvSpPr>
          <p:cNvPr id="4" name="TextBox 3"/>
          <p:cNvSpPr txBox="1"/>
          <p:nvPr/>
        </p:nvSpPr>
        <p:spPr>
          <a:xfrm>
            <a:off x="4313903" y="4306530"/>
            <a:ext cx="4336026" cy="738664"/>
          </a:xfrm>
          <a:prstGeom prst="rect">
            <a:avLst/>
          </a:prstGeom>
          <a:noFill/>
        </p:spPr>
        <p:txBody>
          <a:bodyPr wrap="square" rtlCol="0">
            <a:spAutoFit/>
          </a:bodyPr>
          <a:lstStyle/>
          <a:p>
            <a:pPr defTabSz="685800"/>
            <a:r>
              <a:rPr lang="en-GB" sz="1050" dirty="0">
                <a:solidFill>
                  <a:prstClr val="black"/>
                </a:solidFill>
                <a:latin typeface="Calibri" panose="020F0502020204030204"/>
              </a:rPr>
              <a:t>Ethical approval received by the University of Birmingham Humanities and Social Sciences Ethical Review Committee – For study: </a:t>
            </a:r>
            <a:r>
              <a:rPr lang="en-GB" sz="1050" i="1" dirty="0">
                <a:solidFill>
                  <a:prstClr val="black"/>
                </a:solidFill>
                <a:latin typeface="Calibri" panose="020F0502020204030204"/>
              </a:rPr>
              <a:t>Researching secondary data: student assignments and module feedback – to look at innovation in HE teaching practice </a:t>
            </a:r>
            <a:r>
              <a:rPr lang="en-GB" sz="1050" dirty="0">
                <a:solidFill>
                  <a:prstClr val="black"/>
                </a:solidFill>
                <a:latin typeface="Calibri" panose="020F0502020204030204"/>
              </a:rPr>
              <a:t>(ERN_19-0622) </a:t>
            </a:r>
            <a:endParaRPr lang="en-GB" sz="1050" i="1" dirty="0">
              <a:solidFill>
                <a:prstClr val="black"/>
              </a:solidFill>
              <a:latin typeface="Calibri" panose="020F0502020204030204"/>
            </a:endParaRPr>
          </a:p>
        </p:txBody>
      </p:sp>
    </p:spTree>
    <p:extLst>
      <p:ext uri="{BB962C8B-B14F-4D97-AF65-F5344CB8AC3E}">
        <p14:creationId xmlns:p14="http://schemas.microsoft.com/office/powerpoint/2010/main" val="3163148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407" y="360982"/>
            <a:ext cx="4352194" cy="466281"/>
          </a:xfrm>
        </p:spPr>
        <p:txBody>
          <a:bodyPr/>
          <a:lstStyle/>
          <a:p>
            <a:r>
              <a:rPr lang="en-GB" dirty="0" smtClean="0"/>
              <a:t>Why assess differently?</a:t>
            </a:r>
            <a:endParaRPr lang="en-GB" dirty="0"/>
          </a:p>
        </p:txBody>
      </p:sp>
      <p:sp>
        <p:nvSpPr>
          <p:cNvPr id="3" name="Content Placeholder 2"/>
          <p:cNvSpPr>
            <a:spLocks noGrp="1"/>
          </p:cNvSpPr>
          <p:nvPr>
            <p:ph idx="1"/>
          </p:nvPr>
        </p:nvSpPr>
        <p:spPr>
          <a:xfrm>
            <a:off x="448407" y="1079073"/>
            <a:ext cx="4040066" cy="1027204"/>
          </a:xfrm>
        </p:spPr>
        <p:txBody>
          <a:bodyPr/>
          <a:lstStyle/>
          <a:p>
            <a:r>
              <a:rPr lang="en-GB" sz="1350" dirty="0"/>
              <a:t>We know that </a:t>
            </a:r>
            <a:r>
              <a:rPr lang="en-GB" sz="1350" b="1" dirty="0"/>
              <a:t>mental health is an increasing concern within Higher Education</a:t>
            </a:r>
            <a:r>
              <a:rPr lang="en-GB" sz="1350" dirty="0"/>
              <a:t> settings</a:t>
            </a:r>
            <a:r>
              <a:rPr lang="en-GB" sz="1350" baseline="30000" dirty="0"/>
              <a:t>1,2</a:t>
            </a:r>
            <a:r>
              <a:rPr lang="en-GB" sz="1350" dirty="0"/>
              <a:t>. There is currently no research exploring how to design assessment methods to better support students.</a:t>
            </a:r>
          </a:p>
        </p:txBody>
      </p:sp>
      <p:sp>
        <p:nvSpPr>
          <p:cNvPr id="4" name="Content Placeholder 3"/>
          <p:cNvSpPr>
            <a:spLocks noGrp="1"/>
          </p:cNvSpPr>
          <p:nvPr>
            <p:ph idx="10"/>
          </p:nvPr>
        </p:nvSpPr>
        <p:spPr>
          <a:xfrm>
            <a:off x="4681904" y="1079074"/>
            <a:ext cx="4040066" cy="1588127"/>
          </a:xfrm>
        </p:spPr>
        <p:txBody>
          <a:bodyPr/>
          <a:lstStyle/>
          <a:p>
            <a:r>
              <a:rPr lang="en-GB" sz="1350" dirty="0"/>
              <a:t>Portfolio-based learning is not in and of itself new, nor is reflective practice</a:t>
            </a:r>
            <a:r>
              <a:rPr lang="en-GB" sz="1350" baseline="30000" dirty="0"/>
              <a:t>4</a:t>
            </a:r>
            <a:r>
              <a:rPr lang="en-GB" sz="1350" dirty="0"/>
              <a:t>. However, student led portfolio development with reflection built in is more common in applied programmes such as social work or nursing</a:t>
            </a:r>
            <a:r>
              <a:rPr lang="en-GB" sz="1350" baseline="30000" dirty="0"/>
              <a:t>5–7</a:t>
            </a:r>
            <a:r>
              <a:rPr lang="en-GB" sz="1350" dirty="0"/>
              <a:t>. </a:t>
            </a:r>
            <a:r>
              <a:rPr lang="en-GB" sz="1350" b="1" dirty="0"/>
              <a:t>Although e-portfolios are being developed, these are not commonly used within existing Higher Education teaching for assessment</a:t>
            </a:r>
            <a:r>
              <a:rPr lang="en-GB" sz="1350" baseline="30000" dirty="0"/>
              <a:t>8.</a:t>
            </a:r>
          </a:p>
        </p:txBody>
      </p:sp>
      <p:sp>
        <p:nvSpPr>
          <p:cNvPr id="5" name="TextBox 4"/>
          <p:cNvSpPr txBox="1"/>
          <p:nvPr/>
        </p:nvSpPr>
        <p:spPr>
          <a:xfrm>
            <a:off x="448407" y="2308123"/>
            <a:ext cx="3687097" cy="1754326"/>
          </a:xfrm>
          <a:prstGeom prst="rect">
            <a:avLst/>
          </a:prstGeom>
          <a:noFill/>
        </p:spPr>
        <p:txBody>
          <a:bodyPr wrap="square" rtlCol="0">
            <a:spAutoFit/>
          </a:bodyPr>
          <a:lstStyle/>
          <a:p>
            <a:pPr defTabSz="685800"/>
            <a:r>
              <a:rPr lang="en-GB" sz="1350" dirty="0">
                <a:solidFill>
                  <a:prstClr val="black"/>
                </a:solidFill>
                <a:latin typeface="Arial" panose="020B0604020202020204" pitchFamily="34" charset="0"/>
                <a:cs typeface="Arial" panose="020B0604020202020204" pitchFamily="34" charset="0"/>
              </a:rPr>
              <a:t>We know </a:t>
            </a:r>
            <a:r>
              <a:rPr lang="en-GB" sz="1350" b="1" dirty="0">
                <a:solidFill>
                  <a:prstClr val="black"/>
                </a:solidFill>
                <a:latin typeface="Arial" panose="020B0604020202020204" pitchFamily="34" charset="0"/>
                <a:cs typeface="Arial" panose="020B0604020202020204" pitchFamily="34" charset="0"/>
              </a:rPr>
              <a:t>assessment is a key trigger point for stress in students</a:t>
            </a:r>
            <a:r>
              <a:rPr lang="en-GB" sz="1350" baseline="30000" dirty="0">
                <a:solidFill>
                  <a:prstClr val="black"/>
                </a:solidFill>
                <a:latin typeface="Calibri" panose="020F0502020204030204"/>
              </a:rPr>
              <a:t>3</a:t>
            </a:r>
            <a:r>
              <a:rPr lang="en-GB" sz="1350" dirty="0">
                <a:solidFill>
                  <a:prstClr val="black"/>
                </a:solidFill>
                <a:latin typeface="Arial" panose="020B0604020202020204" pitchFamily="34" charset="0"/>
                <a:cs typeface="Arial" panose="020B0604020202020204" pitchFamily="34" charset="0"/>
              </a:rPr>
              <a:t>. Some students find assessment disproportionately stressful. Students reported to me that even where they could take papers away to complete, the requirement to perform in a certain time frame was unsuitable for those students experiencing a period mental ill health.</a:t>
            </a:r>
          </a:p>
        </p:txBody>
      </p:sp>
    </p:spTree>
    <p:extLst>
      <p:ext uri="{BB962C8B-B14F-4D97-AF65-F5344CB8AC3E}">
        <p14:creationId xmlns:p14="http://schemas.microsoft.com/office/powerpoint/2010/main" val="3343213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Freedom to Achieve">
      <a:dk1>
        <a:sysClr val="windowText" lastClr="000000"/>
      </a:dk1>
      <a:lt1>
        <a:sysClr val="window" lastClr="FFFFFF"/>
      </a:lt1>
      <a:dk2>
        <a:srgbClr val="1F497D"/>
      </a:dk2>
      <a:lt2>
        <a:srgbClr val="EEECE1"/>
      </a:lt2>
      <a:accent1>
        <a:srgbClr val="0A6F87"/>
      </a:accent1>
      <a:accent2>
        <a:srgbClr val="3FC0EE"/>
      </a:accent2>
      <a:accent3>
        <a:srgbClr val="1488B8"/>
      </a:accent3>
      <a:accent4>
        <a:srgbClr val="E65913"/>
      </a:accent4>
      <a:accent5>
        <a:srgbClr val="E74D71"/>
      </a:accent5>
      <a:accent6>
        <a:srgbClr val="1899B3"/>
      </a:accent6>
      <a:hlink>
        <a:srgbClr val="0000FF"/>
      </a:hlink>
      <a:folHlink>
        <a:srgbClr val="0671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updated BBS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Custom 2">
      <a:dk1>
        <a:srgbClr val="91C8E1"/>
      </a:dk1>
      <a:lt1>
        <a:srgbClr val="ECECEC"/>
      </a:lt1>
      <a:dk2>
        <a:srgbClr val="000000"/>
      </a:dk2>
      <a:lt2>
        <a:srgbClr val="91C8E1"/>
      </a:lt2>
      <a:accent1>
        <a:srgbClr val="000000"/>
      </a:accent1>
      <a:accent2>
        <a:srgbClr val="ECECEC"/>
      </a:accent2>
      <a:accent3>
        <a:srgbClr val="AAAAAA"/>
      </a:accent3>
      <a:accent4>
        <a:srgbClr val="C9C9C9"/>
      </a:accent4>
      <a:accent5>
        <a:srgbClr val="AAAAAA"/>
      </a:accent5>
      <a:accent6>
        <a:srgbClr val="D6D6D6"/>
      </a:accent6>
      <a:hlink>
        <a:srgbClr val="91C8E1"/>
      </a:hlink>
      <a:folHlink>
        <a:srgbClr val="91C8E1"/>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3659</Words>
  <Application>Microsoft Office PowerPoint</Application>
  <PresentationFormat>On-screen Show (16:9)</PresentationFormat>
  <Paragraphs>532</Paragraphs>
  <Slides>64</Slides>
  <Notes>35</Notes>
  <HiddenSlides>0</HiddenSlides>
  <MMClips>0</MMClips>
  <ScaleCrop>false</ScaleCrop>
  <HeadingPairs>
    <vt:vector size="4" baseType="variant">
      <vt:variant>
        <vt:lpstr>Theme</vt:lpstr>
      </vt:variant>
      <vt:variant>
        <vt:i4>6</vt:i4>
      </vt:variant>
      <vt:variant>
        <vt:lpstr>Slide Titles</vt:lpstr>
      </vt:variant>
      <vt:variant>
        <vt:i4>64</vt:i4>
      </vt:variant>
    </vt:vector>
  </HeadingPairs>
  <TitlesOfParts>
    <vt:vector size="70" baseType="lpstr">
      <vt:lpstr>Office Theme</vt:lpstr>
      <vt:lpstr>1_Office Theme</vt:lpstr>
      <vt:lpstr>2_Office Theme</vt:lpstr>
      <vt:lpstr>updated BBS template</vt:lpstr>
      <vt:lpstr>3_Office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presentation</vt:lpstr>
      <vt:lpstr>Why assess differently?</vt:lpstr>
      <vt:lpstr>Using PebblePad as a tool for portfolio-based assessment</vt:lpstr>
      <vt:lpstr>Patchwork assessment model</vt:lpstr>
      <vt:lpstr>Feedback from students</vt:lpstr>
      <vt:lpstr>Positive outcomes from the change in assessment</vt:lpstr>
      <vt:lpstr>Critiques of the change in approach to assessment</vt:lpstr>
      <vt:lpstr>Overall conclusion:</vt:lpstr>
      <vt:lpstr>References</vt:lpstr>
      <vt:lpstr>PowerPoint Presentation</vt:lpstr>
      <vt:lpstr>The Attainment Gap</vt:lpstr>
      <vt:lpstr>DMU Freedom to Achieve</vt:lpstr>
      <vt:lpstr>Prominent themes</vt:lpstr>
      <vt:lpstr>Outcomes</vt:lpstr>
      <vt:lpstr>Transforming Transitions</vt:lpstr>
      <vt:lpstr>Outline</vt:lpstr>
      <vt:lpstr>Outcomes Differ</vt:lpstr>
      <vt:lpstr>1st year can be transformational</vt:lpstr>
      <vt:lpstr>The Research Problem</vt:lpstr>
      <vt:lpstr>Introducing the Transforming Transitions project</vt:lpstr>
      <vt:lpstr>The Interventions</vt:lpstr>
      <vt:lpstr>Mathematics Support</vt:lpstr>
      <vt:lpstr>Mathematics Support</vt:lpstr>
      <vt:lpstr>Issues and Barriers</vt:lpstr>
      <vt:lpstr>Integrated transition</vt:lpstr>
      <vt:lpstr>PowerPoint Presentation</vt:lpstr>
      <vt:lpstr>PowerPoint Presentation</vt:lpstr>
      <vt:lpstr>From our abstract…</vt:lpstr>
      <vt:lpstr>Inclusive teaching</vt:lpstr>
      <vt:lpstr>Brookfield’s (2002, 2017) four lenses (for a critically reflective teacher)</vt:lpstr>
      <vt:lpstr>PowerPoint Presentation</vt:lpstr>
      <vt:lpstr>PowerPoint Presentation</vt:lpstr>
      <vt:lpstr>PowerPoint Presentation</vt:lpstr>
      <vt:lpstr>PowerPoint Presentation</vt:lpstr>
      <vt:lpstr>More language examples  from same article</vt:lpstr>
      <vt:lpstr>  Universal Design for Learning and Digital Environments:  The Education Superpower  Coy, K., California State University, Fresno  </vt:lpstr>
      <vt:lpstr>PowerPoint Presentation</vt:lpstr>
      <vt:lpstr>PowerPoint Presentation</vt:lpstr>
      <vt:lpstr>PowerPoint Presentation</vt:lpstr>
      <vt:lpstr>PowerPoint Presentation</vt:lpstr>
      <vt:lpstr>How do we know  if we are an inclusive teacher?</vt:lpstr>
      <vt:lpstr>4. LITERATURE: engage with different theories </vt:lpstr>
      <vt:lpstr>To sum up: finding the expert within</vt:lpstr>
      <vt:lpstr>PowerPoint Presentation</vt:lpstr>
      <vt:lpstr>PowerPoint Presentation</vt:lpstr>
      <vt:lpstr>Students’ perceptions of institute reputation; fostering a genuine culture of belonging and inclusion in Higher Education   </vt:lpstr>
      <vt:lpstr>Recent teaching experience</vt:lpstr>
      <vt:lpstr>PowerPoint Presentation</vt:lpstr>
      <vt:lpstr>Reputation - the world HE lives in </vt:lpstr>
      <vt:lpstr>Why do students choose a course? (PTES 2018)</vt:lpstr>
      <vt:lpstr>Importance of belonging</vt:lpstr>
      <vt:lpstr>What the research tells us (Kandiko and Mawer, 2013)</vt:lpstr>
      <vt:lpstr>How can we bridge the gap?</vt:lpstr>
      <vt:lpstr>Conclusion </vt:lpstr>
      <vt:lpstr>References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 Warder</dc:creator>
  <cp:lastModifiedBy>Helen Rosser</cp:lastModifiedBy>
  <cp:revision>29</cp:revision>
  <dcterms:created xsi:type="dcterms:W3CDTF">2019-05-30T18:53:32Z</dcterms:created>
  <dcterms:modified xsi:type="dcterms:W3CDTF">2019-08-13T14:50:43Z</dcterms:modified>
</cp:coreProperties>
</file>