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 id="2147483697" r:id="rId5"/>
  </p:sldMasterIdLst>
  <p:notesMasterIdLst>
    <p:notesMasterId r:id="rId72"/>
  </p:notesMasterIdLst>
  <p:sldIdLst>
    <p:sldId id="259" r:id="rId6"/>
    <p:sldId id="256" r:id="rId7"/>
    <p:sldId id="260" r:id="rId8"/>
    <p:sldId id="279" r:id="rId9"/>
    <p:sldId id="281" r:id="rId10"/>
    <p:sldId id="280" r:id="rId11"/>
    <p:sldId id="261" r:id="rId12"/>
    <p:sldId id="304" r:id="rId13"/>
    <p:sldId id="305" r:id="rId14"/>
    <p:sldId id="306" r:id="rId15"/>
    <p:sldId id="307" r:id="rId16"/>
    <p:sldId id="308" r:id="rId17"/>
    <p:sldId id="309" r:id="rId18"/>
    <p:sldId id="310" r:id="rId19"/>
    <p:sldId id="311" r:id="rId20"/>
    <p:sldId id="312" r:id="rId21"/>
    <p:sldId id="313" r:id="rId22"/>
    <p:sldId id="314" r:id="rId23"/>
    <p:sldId id="315" r:id="rId24"/>
    <p:sldId id="316" r:id="rId25"/>
    <p:sldId id="317" r:id="rId26"/>
    <p:sldId id="318" r:id="rId27"/>
    <p:sldId id="319" r:id="rId28"/>
    <p:sldId id="320" r:id="rId29"/>
    <p:sldId id="321" r:id="rId30"/>
    <p:sldId id="322" r:id="rId31"/>
    <p:sldId id="323" r:id="rId32"/>
    <p:sldId id="324" r:id="rId33"/>
    <p:sldId id="325" r:id="rId34"/>
    <p:sldId id="326" r:id="rId35"/>
    <p:sldId id="327" r:id="rId36"/>
    <p:sldId id="328" r:id="rId37"/>
    <p:sldId id="329" r:id="rId38"/>
    <p:sldId id="330" r:id="rId39"/>
    <p:sldId id="331" r:id="rId40"/>
    <p:sldId id="332" r:id="rId41"/>
    <p:sldId id="333" r:id="rId42"/>
    <p:sldId id="334" r:id="rId43"/>
    <p:sldId id="335" r:id="rId44"/>
    <p:sldId id="336" r:id="rId45"/>
    <p:sldId id="337" r:id="rId46"/>
    <p:sldId id="283" r:id="rId47"/>
    <p:sldId id="265" r:id="rId48"/>
    <p:sldId id="284" r:id="rId49"/>
    <p:sldId id="266" r:id="rId50"/>
    <p:sldId id="285" r:id="rId51"/>
    <p:sldId id="286" r:id="rId52"/>
    <p:sldId id="287" r:id="rId53"/>
    <p:sldId id="288" r:id="rId54"/>
    <p:sldId id="289" r:id="rId55"/>
    <p:sldId id="290" r:id="rId56"/>
    <p:sldId id="291" r:id="rId57"/>
    <p:sldId id="292" r:id="rId58"/>
    <p:sldId id="293" r:id="rId59"/>
    <p:sldId id="294" r:id="rId60"/>
    <p:sldId id="295" r:id="rId61"/>
    <p:sldId id="296" r:id="rId62"/>
    <p:sldId id="297" r:id="rId63"/>
    <p:sldId id="298" r:id="rId64"/>
    <p:sldId id="299" r:id="rId65"/>
    <p:sldId id="300" r:id="rId66"/>
    <p:sldId id="301" r:id="rId67"/>
    <p:sldId id="302" r:id="rId68"/>
    <p:sldId id="303" r:id="rId69"/>
    <p:sldId id="268" r:id="rId70"/>
    <p:sldId id="269" r:id="rId71"/>
  </p:sldIdLst>
  <p:sldSz cx="9144000" cy="5143500" type="screen16x9"/>
  <p:notesSz cx="6858000" cy="9144000"/>
  <p:defaultText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191" autoAdjust="0"/>
    <p:restoredTop sz="94662"/>
  </p:normalViewPr>
  <p:slideViewPr>
    <p:cSldViewPr snapToGrid="0" snapToObjects="1">
      <p:cViewPr varScale="1">
        <p:scale>
          <a:sx n="118" d="100"/>
          <a:sy n="118" d="100"/>
        </p:scale>
        <p:origin x="-846" y="-90"/>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242C77-4653-4E86-895E-9D56E71B29F7}"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GB"/>
        </a:p>
      </dgm:t>
    </dgm:pt>
    <dgm:pt modelId="{289B8EFE-BCE3-447D-91D8-83F2099536E8}">
      <dgm:prSet phldrT="[Text]"/>
      <dgm:spPr>
        <a:solidFill>
          <a:schemeClr val="tx1"/>
        </a:solidFill>
      </dgm:spPr>
      <dgm:t>
        <a:bodyPr/>
        <a:lstStyle/>
        <a:p>
          <a:r>
            <a:rPr lang="en-GB" b="1" dirty="0">
              <a:solidFill>
                <a:schemeClr val="bg1"/>
              </a:solidFill>
            </a:rPr>
            <a:t>Disruption</a:t>
          </a:r>
        </a:p>
      </dgm:t>
    </dgm:pt>
    <dgm:pt modelId="{4249F2EF-D46D-465F-9005-6CEA68084ECF}" type="parTrans" cxnId="{74103F76-4951-44F8-8622-4AB4AA34D5AF}">
      <dgm:prSet/>
      <dgm:spPr/>
      <dgm:t>
        <a:bodyPr/>
        <a:lstStyle/>
        <a:p>
          <a:endParaRPr lang="en-GB"/>
        </a:p>
      </dgm:t>
    </dgm:pt>
    <dgm:pt modelId="{7C58E077-E54B-40A7-B76B-125008C09A57}" type="sibTrans" cxnId="{74103F76-4951-44F8-8622-4AB4AA34D5AF}">
      <dgm:prSet/>
      <dgm:spPr/>
      <dgm:t>
        <a:bodyPr/>
        <a:lstStyle/>
        <a:p>
          <a:endParaRPr lang="en-GB"/>
        </a:p>
      </dgm:t>
    </dgm:pt>
    <dgm:pt modelId="{05E4F07C-875C-4D38-99EF-EA6A672D3038}">
      <dgm:prSet phldrT="[Text]" custT="1"/>
      <dgm:spPr>
        <a:solidFill>
          <a:schemeClr val="tx2">
            <a:lumMod val="50000"/>
            <a:lumOff val="50000"/>
          </a:schemeClr>
        </a:solidFill>
        <a:ln>
          <a:noFill/>
        </a:ln>
      </dgm:spPr>
      <dgm:t>
        <a:bodyPr/>
        <a:lstStyle/>
        <a:p>
          <a:r>
            <a:rPr lang="en-GB" sz="2400" b="1" dirty="0"/>
            <a:t>Communicate</a:t>
          </a:r>
        </a:p>
      </dgm:t>
    </dgm:pt>
    <dgm:pt modelId="{917F528F-5CBB-4F2C-AB4C-A7DC10307681}" type="parTrans" cxnId="{87213CB2-E5A0-4533-AAD5-F4481BDC8424}">
      <dgm:prSet/>
      <dgm:spPr/>
      <dgm:t>
        <a:bodyPr/>
        <a:lstStyle/>
        <a:p>
          <a:endParaRPr lang="en-GB" dirty="0"/>
        </a:p>
      </dgm:t>
    </dgm:pt>
    <dgm:pt modelId="{D9953E85-C98A-4131-B6D7-425AE79DD99B}" type="sibTrans" cxnId="{87213CB2-E5A0-4533-AAD5-F4481BDC8424}">
      <dgm:prSet/>
      <dgm:spPr/>
      <dgm:t>
        <a:bodyPr/>
        <a:lstStyle/>
        <a:p>
          <a:endParaRPr lang="en-GB"/>
        </a:p>
      </dgm:t>
    </dgm:pt>
    <dgm:pt modelId="{0832F4DF-53F3-41AC-94CF-18589A7D762F}">
      <dgm:prSet phldrT="[Text]" custT="1"/>
      <dgm:spPr>
        <a:solidFill>
          <a:srgbClr val="00B050"/>
        </a:solidFill>
        <a:ln>
          <a:noFill/>
        </a:ln>
      </dgm:spPr>
      <dgm:t>
        <a:bodyPr/>
        <a:lstStyle/>
        <a:p>
          <a:r>
            <a:rPr lang="en-GB" sz="2800" b="1" dirty="0"/>
            <a:t>Act</a:t>
          </a:r>
        </a:p>
      </dgm:t>
    </dgm:pt>
    <dgm:pt modelId="{62AB330F-38BC-491E-B314-088B974FE5AF}" type="parTrans" cxnId="{AD458179-487E-4B0B-91D2-DF737E8CD8F6}">
      <dgm:prSet/>
      <dgm:spPr/>
      <dgm:t>
        <a:bodyPr/>
        <a:lstStyle/>
        <a:p>
          <a:endParaRPr lang="en-GB" dirty="0"/>
        </a:p>
      </dgm:t>
    </dgm:pt>
    <dgm:pt modelId="{9A96692E-E661-4324-A4AA-03063A016040}" type="sibTrans" cxnId="{AD458179-487E-4B0B-91D2-DF737E8CD8F6}">
      <dgm:prSet/>
      <dgm:spPr/>
      <dgm:t>
        <a:bodyPr/>
        <a:lstStyle/>
        <a:p>
          <a:endParaRPr lang="en-GB"/>
        </a:p>
      </dgm:t>
    </dgm:pt>
    <dgm:pt modelId="{C467DEF8-FB6A-45A8-B0C7-E6248BF24AE1}">
      <dgm:prSet phldrT="[Text]" custT="1"/>
      <dgm:spPr>
        <a:solidFill>
          <a:srgbClr val="EEB500"/>
        </a:solidFill>
        <a:ln>
          <a:noFill/>
        </a:ln>
      </dgm:spPr>
      <dgm:t>
        <a:bodyPr/>
        <a:lstStyle/>
        <a:p>
          <a:r>
            <a:rPr lang="en-GB" sz="3200" b="1" dirty="0"/>
            <a:t>Know</a:t>
          </a:r>
        </a:p>
      </dgm:t>
    </dgm:pt>
    <dgm:pt modelId="{6D0A40DA-69CC-4AB9-AB94-3FCF274D68CE}" type="parTrans" cxnId="{A1753175-192F-470A-BC19-B6D12CC53A3C}">
      <dgm:prSet/>
      <dgm:spPr/>
      <dgm:t>
        <a:bodyPr/>
        <a:lstStyle/>
        <a:p>
          <a:endParaRPr lang="en-GB" dirty="0"/>
        </a:p>
      </dgm:t>
    </dgm:pt>
    <dgm:pt modelId="{A3A6F9EE-64C6-41CF-BF8A-E000ABEDE7BF}" type="sibTrans" cxnId="{A1753175-192F-470A-BC19-B6D12CC53A3C}">
      <dgm:prSet/>
      <dgm:spPr/>
      <dgm:t>
        <a:bodyPr/>
        <a:lstStyle/>
        <a:p>
          <a:endParaRPr lang="en-GB"/>
        </a:p>
      </dgm:t>
    </dgm:pt>
    <dgm:pt modelId="{84325984-9F60-4DB6-ACA3-627AB518448E}">
      <dgm:prSet phldrT="[Text]" custT="1"/>
      <dgm:spPr>
        <a:solidFill>
          <a:srgbClr val="FF0000"/>
        </a:solidFill>
        <a:ln>
          <a:noFill/>
        </a:ln>
      </dgm:spPr>
      <dgm:t>
        <a:bodyPr/>
        <a:lstStyle/>
        <a:p>
          <a:r>
            <a:rPr lang="en-GB" sz="2400" b="1" dirty="0"/>
            <a:t>Collaborate</a:t>
          </a:r>
        </a:p>
      </dgm:t>
    </dgm:pt>
    <dgm:pt modelId="{A0E2B2E0-064C-4DB4-BD9B-D15FA52FE83F}" type="sibTrans" cxnId="{AA7E2717-3EDD-438E-888D-FC7337CE64B1}">
      <dgm:prSet/>
      <dgm:spPr/>
      <dgm:t>
        <a:bodyPr/>
        <a:lstStyle/>
        <a:p>
          <a:endParaRPr lang="en-GB"/>
        </a:p>
      </dgm:t>
    </dgm:pt>
    <dgm:pt modelId="{7C2062F7-946E-4457-8B60-3A04F7E8039F}" type="parTrans" cxnId="{AA7E2717-3EDD-438E-888D-FC7337CE64B1}">
      <dgm:prSet/>
      <dgm:spPr/>
      <dgm:t>
        <a:bodyPr/>
        <a:lstStyle/>
        <a:p>
          <a:endParaRPr lang="en-GB" dirty="0"/>
        </a:p>
      </dgm:t>
    </dgm:pt>
    <dgm:pt modelId="{EC45B255-2E69-4AA2-8A53-F2939950802C}" type="pres">
      <dgm:prSet presAssocID="{9A242C77-4653-4E86-895E-9D56E71B29F7}" presName="cycle" presStyleCnt="0">
        <dgm:presLayoutVars>
          <dgm:chMax val="1"/>
          <dgm:dir/>
          <dgm:animLvl val="ctr"/>
          <dgm:resizeHandles val="exact"/>
        </dgm:presLayoutVars>
      </dgm:prSet>
      <dgm:spPr/>
      <dgm:t>
        <a:bodyPr/>
        <a:lstStyle/>
        <a:p>
          <a:endParaRPr lang="en-US"/>
        </a:p>
      </dgm:t>
    </dgm:pt>
    <dgm:pt modelId="{BDDDCFB5-522D-4D34-90E9-CC827EA70830}" type="pres">
      <dgm:prSet presAssocID="{289B8EFE-BCE3-447D-91D8-83F2099536E8}" presName="centerShape" presStyleLbl="node0" presStyleIdx="0" presStyleCnt="1" custScaleX="262932" custScaleY="167160" custLinFactNeighborX="0" custLinFactNeighborY="1788"/>
      <dgm:spPr>
        <a:prstGeom prst="irregularSeal1">
          <a:avLst/>
        </a:prstGeom>
      </dgm:spPr>
      <dgm:t>
        <a:bodyPr/>
        <a:lstStyle/>
        <a:p>
          <a:endParaRPr lang="en-US"/>
        </a:p>
      </dgm:t>
    </dgm:pt>
    <dgm:pt modelId="{E491C258-FB32-4BD8-B64F-6FE74DC1CBF9}" type="pres">
      <dgm:prSet presAssocID="{917F528F-5CBB-4F2C-AB4C-A7DC10307681}" presName="Name9" presStyleLbl="parChTrans1D2" presStyleIdx="0" presStyleCnt="4"/>
      <dgm:spPr/>
      <dgm:t>
        <a:bodyPr/>
        <a:lstStyle/>
        <a:p>
          <a:endParaRPr lang="en-US"/>
        </a:p>
      </dgm:t>
    </dgm:pt>
    <dgm:pt modelId="{12A9983E-ACE7-4C14-B10C-2E1A04414A9E}" type="pres">
      <dgm:prSet presAssocID="{917F528F-5CBB-4F2C-AB4C-A7DC10307681}" presName="connTx" presStyleLbl="parChTrans1D2" presStyleIdx="0" presStyleCnt="4"/>
      <dgm:spPr/>
      <dgm:t>
        <a:bodyPr/>
        <a:lstStyle/>
        <a:p>
          <a:endParaRPr lang="en-US"/>
        </a:p>
      </dgm:t>
    </dgm:pt>
    <dgm:pt modelId="{3A43E1F0-AC02-4A9A-9047-7544449640AD}" type="pres">
      <dgm:prSet presAssocID="{05E4F07C-875C-4D38-99EF-EA6A672D3038}" presName="node" presStyleLbl="node1" presStyleIdx="0" presStyleCnt="4" custScaleX="200989" custScaleY="98365" custRadScaleRad="72952" custRadScaleInc="-5811">
        <dgm:presLayoutVars>
          <dgm:bulletEnabled val="1"/>
        </dgm:presLayoutVars>
      </dgm:prSet>
      <dgm:spPr/>
      <dgm:t>
        <a:bodyPr/>
        <a:lstStyle/>
        <a:p>
          <a:endParaRPr lang="en-US"/>
        </a:p>
      </dgm:t>
    </dgm:pt>
    <dgm:pt modelId="{58849660-E792-4588-95A4-E0059D17418B}" type="pres">
      <dgm:prSet presAssocID="{62AB330F-38BC-491E-B314-088B974FE5AF}" presName="Name9" presStyleLbl="parChTrans1D2" presStyleIdx="1" presStyleCnt="4"/>
      <dgm:spPr/>
      <dgm:t>
        <a:bodyPr/>
        <a:lstStyle/>
        <a:p>
          <a:endParaRPr lang="en-US"/>
        </a:p>
      </dgm:t>
    </dgm:pt>
    <dgm:pt modelId="{60848567-924A-4BFA-8BB1-2B8504F2D721}" type="pres">
      <dgm:prSet presAssocID="{62AB330F-38BC-491E-B314-088B974FE5AF}" presName="connTx" presStyleLbl="parChTrans1D2" presStyleIdx="1" presStyleCnt="4"/>
      <dgm:spPr/>
      <dgm:t>
        <a:bodyPr/>
        <a:lstStyle/>
        <a:p>
          <a:endParaRPr lang="en-US"/>
        </a:p>
      </dgm:t>
    </dgm:pt>
    <dgm:pt modelId="{E96AB4C9-E079-475B-9A38-9C29B0280BBB}" type="pres">
      <dgm:prSet presAssocID="{0832F4DF-53F3-41AC-94CF-18589A7D762F}" presName="node" presStyleLbl="node1" presStyleIdx="1" presStyleCnt="4" custScaleX="170066" custScaleY="103603" custRadScaleRad="128014" custRadScaleInc="-2461">
        <dgm:presLayoutVars>
          <dgm:bulletEnabled val="1"/>
        </dgm:presLayoutVars>
      </dgm:prSet>
      <dgm:spPr/>
      <dgm:t>
        <a:bodyPr/>
        <a:lstStyle/>
        <a:p>
          <a:endParaRPr lang="en-US"/>
        </a:p>
      </dgm:t>
    </dgm:pt>
    <dgm:pt modelId="{8748842E-E70A-4628-8487-0A41E7FB1810}" type="pres">
      <dgm:prSet presAssocID="{6D0A40DA-69CC-4AB9-AB94-3FCF274D68CE}" presName="Name9" presStyleLbl="parChTrans1D2" presStyleIdx="2" presStyleCnt="4"/>
      <dgm:spPr/>
      <dgm:t>
        <a:bodyPr/>
        <a:lstStyle/>
        <a:p>
          <a:endParaRPr lang="en-US"/>
        </a:p>
      </dgm:t>
    </dgm:pt>
    <dgm:pt modelId="{ACF52212-3083-4638-B24A-6A877DC5ADF8}" type="pres">
      <dgm:prSet presAssocID="{6D0A40DA-69CC-4AB9-AB94-3FCF274D68CE}" presName="connTx" presStyleLbl="parChTrans1D2" presStyleIdx="2" presStyleCnt="4"/>
      <dgm:spPr/>
      <dgm:t>
        <a:bodyPr/>
        <a:lstStyle/>
        <a:p>
          <a:endParaRPr lang="en-US"/>
        </a:p>
      </dgm:t>
    </dgm:pt>
    <dgm:pt modelId="{0A8C7B59-4A4F-49EF-8DAF-5BA31304D88D}" type="pres">
      <dgm:prSet presAssocID="{C467DEF8-FB6A-45A8-B0C7-E6248BF24AE1}" presName="node" presStyleLbl="node1" presStyleIdx="2" presStyleCnt="4" custScaleX="194564" custScaleY="102322" custRadScaleRad="82179" custRadScaleInc="-6347">
        <dgm:presLayoutVars>
          <dgm:bulletEnabled val="1"/>
        </dgm:presLayoutVars>
      </dgm:prSet>
      <dgm:spPr/>
      <dgm:t>
        <a:bodyPr/>
        <a:lstStyle/>
        <a:p>
          <a:endParaRPr lang="en-US"/>
        </a:p>
      </dgm:t>
    </dgm:pt>
    <dgm:pt modelId="{08822B7C-B301-4CA9-B2C3-062D1A7812B3}" type="pres">
      <dgm:prSet presAssocID="{7C2062F7-946E-4457-8B60-3A04F7E8039F}" presName="Name9" presStyleLbl="parChTrans1D2" presStyleIdx="3" presStyleCnt="4"/>
      <dgm:spPr/>
      <dgm:t>
        <a:bodyPr/>
        <a:lstStyle/>
        <a:p>
          <a:endParaRPr lang="en-US"/>
        </a:p>
      </dgm:t>
    </dgm:pt>
    <dgm:pt modelId="{9163037F-4383-46B7-9389-4BD7470316B6}" type="pres">
      <dgm:prSet presAssocID="{7C2062F7-946E-4457-8B60-3A04F7E8039F}" presName="connTx" presStyleLbl="parChTrans1D2" presStyleIdx="3" presStyleCnt="4"/>
      <dgm:spPr/>
      <dgm:t>
        <a:bodyPr/>
        <a:lstStyle/>
        <a:p>
          <a:endParaRPr lang="en-US"/>
        </a:p>
      </dgm:t>
    </dgm:pt>
    <dgm:pt modelId="{81E23BC0-94B5-4FE8-9043-AFE05E58F0A2}" type="pres">
      <dgm:prSet presAssocID="{84325984-9F60-4DB6-ACA3-627AB518448E}" presName="node" presStyleLbl="node1" presStyleIdx="3" presStyleCnt="4" custAng="0" custScaleX="172871" custScaleY="93852" custRadScaleRad="138693" custRadScaleInc="-1119">
        <dgm:presLayoutVars>
          <dgm:bulletEnabled val="1"/>
        </dgm:presLayoutVars>
      </dgm:prSet>
      <dgm:spPr/>
      <dgm:t>
        <a:bodyPr/>
        <a:lstStyle/>
        <a:p>
          <a:endParaRPr lang="en-US"/>
        </a:p>
      </dgm:t>
    </dgm:pt>
  </dgm:ptLst>
  <dgm:cxnLst>
    <dgm:cxn modelId="{0C6C51D5-898A-5B4F-9A12-32AE2C9D4E6D}" type="presOf" srcId="{6D0A40DA-69CC-4AB9-AB94-3FCF274D68CE}" destId="{8748842E-E70A-4628-8487-0A41E7FB1810}" srcOrd="0" destOrd="0" presId="urn:microsoft.com/office/officeart/2005/8/layout/radial1"/>
    <dgm:cxn modelId="{8D4B86C2-65BE-F141-A77A-ED4D1DFA8531}" type="presOf" srcId="{C467DEF8-FB6A-45A8-B0C7-E6248BF24AE1}" destId="{0A8C7B59-4A4F-49EF-8DAF-5BA31304D88D}" srcOrd="0" destOrd="0" presId="urn:microsoft.com/office/officeart/2005/8/layout/radial1"/>
    <dgm:cxn modelId="{AD458179-487E-4B0B-91D2-DF737E8CD8F6}" srcId="{289B8EFE-BCE3-447D-91D8-83F2099536E8}" destId="{0832F4DF-53F3-41AC-94CF-18589A7D762F}" srcOrd="1" destOrd="0" parTransId="{62AB330F-38BC-491E-B314-088B974FE5AF}" sibTransId="{9A96692E-E661-4324-A4AA-03063A016040}"/>
    <dgm:cxn modelId="{66D13B65-A360-524A-AAB0-6163247195C3}" type="presOf" srcId="{62AB330F-38BC-491E-B314-088B974FE5AF}" destId="{58849660-E792-4588-95A4-E0059D17418B}" srcOrd="0" destOrd="0" presId="urn:microsoft.com/office/officeart/2005/8/layout/radial1"/>
    <dgm:cxn modelId="{1F8E7635-0891-654A-BB1E-9A364A4D5A03}" type="presOf" srcId="{84325984-9F60-4DB6-ACA3-627AB518448E}" destId="{81E23BC0-94B5-4FE8-9043-AFE05E58F0A2}" srcOrd="0" destOrd="0" presId="urn:microsoft.com/office/officeart/2005/8/layout/radial1"/>
    <dgm:cxn modelId="{08CAC75C-02BD-4141-8E29-BDAE5FAB1069}" type="presOf" srcId="{917F528F-5CBB-4F2C-AB4C-A7DC10307681}" destId="{E491C258-FB32-4BD8-B64F-6FE74DC1CBF9}" srcOrd="0" destOrd="0" presId="urn:microsoft.com/office/officeart/2005/8/layout/radial1"/>
    <dgm:cxn modelId="{5B31250E-F5AB-8648-989B-B0B394B7107B}" type="presOf" srcId="{6D0A40DA-69CC-4AB9-AB94-3FCF274D68CE}" destId="{ACF52212-3083-4638-B24A-6A877DC5ADF8}" srcOrd="1" destOrd="0" presId="urn:microsoft.com/office/officeart/2005/8/layout/radial1"/>
    <dgm:cxn modelId="{87213CB2-E5A0-4533-AAD5-F4481BDC8424}" srcId="{289B8EFE-BCE3-447D-91D8-83F2099536E8}" destId="{05E4F07C-875C-4D38-99EF-EA6A672D3038}" srcOrd="0" destOrd="0" parTransId="{917F528F-5CBB-4F2C-AB4C-A7DC10307681}" sibTransId="{D9953E85-C98A-4131-B6D7-425AE79DD99B}"/>
    <dgm:cxn modelId="{A1753175-192F-470A-BC19-B6D12CC53A3C}" srcId="{289B8EFE-BCE3-447D-91D8-83F2099536E8}" destId="{C467DEF8-FB6A-45A8-B0C7-E6248BF24AE1}" srcOrd="2" destOrd="0" parTransId="{6D0A40DA-69CC-4AB9-AB94-3FCF274D68CE}" sibTransId="{A3A6F9EE-64C6-41CF-BF8A-E000ABEDE7BF}"/>
    <dgm:cxn modelId="{FDCA16A0-DCCC-DA4F-8DAB-8720FEF2D832}" type="presOf" srcId="{0832F4DF-53F3-41AC-94CF-18589A7D762F}" destId="{E96AB4C9-E079-475B-9A38-9C29B0280BBB}" srcOrd="0" destOrd="0" presId="urn:microsoft.com/office/officeart/2005/8/layout/radial1"/>
    <dgm:cxn modelId="{EC9DC6AB-45B5-FA4A-AD84-C767FD718C92}" type="presOf" srcId="{7C2062F7-946E-4457-8B60-3A04F7E8039F}" destId="{9163037F-4383-46B7-9389-4BD7470316B6}" srcOrd="1" destOrd="0" presId="urn:microsoft.com/office/officeart/2005/8/layout/radial1"/>
    <dgm:cxn modelId="{3FC717A7-89C3-FA4B-85E9-07053F7B8751}" type="presOf" srcId="{62AB330F-38BC-491E-B314-088B974FE5AF}" destId="{60848567-924A-4BFA-8BB1-2B8504F2D721}" srcOrd="1" destOrd="0" presId="urn:microsoft.com/office/officeart/2005/8/layout/radial1"/>
    <dgm:cxn modelId="{ACCB2B78-1DBD-C245-82AC-888CAAD56967}" type="presOf" srcId="{05E4F07C-875C-4D38-99EF-EA6A672D3038}" destId="{3A43E1F0-AC02-4A9A-9047-7544449640AD}" srcOrd="0" destOrd="0" presId="urn:microsoft.com/office/officeart/2005/8/layout/radial1"/>
    <dgm:cxn modelId="{C5916B7A-5695-2C4B-A4F0-15F8254D56ED}" type="presOf" srcId="{289B8EFE-BCE3-447D-91D8-83F2099536E8}" destId="{BDDDCFB5-522D-4D34-90E9-CC827EA70830}" srcOrd="0" destOrd="0" presId="urn:microsoft.com/office/officeart/2005/8/layout/radial1"/>
    <dgm:cxn modelId="{370D15CA-1E00-FD44-A46F-E10AA58639B2}" type="presOf" srcId="{7C2062F7-946E-4457-8B60-3A04F7E8039F}" destId="{08822B7C-B301-4CA9-B2C3-062D1A7812B3}" srcOrd="0" destOrd="0" presId="urn:microsoft.com/office/officeart/2005/8/layout/radial1"/>
    <dgm:cxn modelId="{74103F76-4951-44F8-8622-4AB4AA34D5AF}" srcId="{9A242C77-4653-4E86-895E-9D56E71B29F7}" destId="{289B8EFE-BCE3-447D-91D8-83F2099536E8}" srcOrd="0" destOrd="0" parTransId="{4249F2EF-D46D-465F-9005-6CEA68084ECF}" sibTransId="{7C58E077-E54B-40A7-B76B-125008C09A57}"/>
    <dgm:cxn modelId="{7BF2CE9E-EAE1-DE46-9DA2-C4212C7AD300}" type="presOf" srcId="{9A242C77-4653-4E86-895E-9D56E71B29F7}" destId="{EC45B255-2E69-4AA2-8A53-F2939950802C}" srcOrd="0" destOrd="0" presId="urn:microsoft.com/office/officeart/2005/8/layout/radial1"/>
    <dgm:cxn modelId="{4C20842F-2F3B-CF45-8845-9D3D91B83BC3}" type="presOf" srcId="{917F528F-5CBB-4F2C-AB4C-A7DC10307681}" destId="{12A9983E-ACE7-4C14-B10C-2E1A04414A9E}" srcOrd="1" destOrd="0" presId="urn:microsoft.com/office/officeart/2005/8/layout/radial1"/>
    <dgm:cxn modelId="{AA7E2717-3EDD-438E-888D-FC7337CE64B1}" srcId="{289B8EFE-BCE3-447D-91D8-83F2099536E8}" destId="{84325984-9F60-4DB6-ACA3-627AB518448E}" srcOrd="3" destOrd="0" parTransId="{7C2062F7-946E-4457-8B60-3A04F7E8039F}" sibTransId="{A0E2B2E0-064C-4DB4-BD9B-D15FA52FE83F}"/>
    <dgm:cxn modelId="{86C1F6CF-07DA-464D-9D79-20DACA2D4F10}" type="presParOf" srcId="{EC45B255-2E69-4AA2-8A53-F2939950802C}" destId="{BDDDCFB5-522D-4D34-90E9-CC827EA70830}" srcOrd="0" destOrd="0" presId="urn:microsoft.com/office/officeart/2005/8/layout/radial1"/>
    <dgm:cxn modelId="{E6265717-DBB7-DC48-BF09-8F80CAF2A838}" type="presParOf" srcId="{EC45B255-2E69-4AA2-8A53-F2939950802C}" destId="{E491C258-FB32-4BD8-B64F-6FE74DC1CBF9}" srcOrd="1" destOrd="0" presId="urn:microsoft.com/office/officeart/2005/8/layout/radial1"/>
    <dgm:cxn modelId="{677E4A14-FE41-114C-ABED-C3D7B26822F2}" type="presParOf" srcId="{E491C258-FB32-4BD8-B64F-6FE74DC1CBF9}" destId="{12A9983E-ACE7-4C14-B10C-2E1A04414A9E}" srcOrd="0" destOrd="0" presId="urn:microsoft.com/office/officeart/2005/8/layout/radial1"/>
    <dgm:cxn modelId="{6B1DC6A1-3C65-B14C-B809-81DE92C00B9B}" type="presParOf" srcId="{EC45B255-2E69-4AA2-8A53-F2939950802C}" destId="{3A43E1F0-AC02-4A9A-9047-7544449640AD}" srcOrd="2" destOrd="0" presId="urn:microsoft.com/office/officeart/2005/8/layout/radial1"/>
    <dgm:cxn modelId="{590668F2-2E67-0C43-BD5F-5E401FFDE6D7}" type="presParOf" srcId="{EC45B255-2E69-4AA2-8A53-F2939950802C}" destId="{58849660-E792-4588-95A4-E0059D17418B}" srcOrd="3" destOrd="0" presId="urn:microsoft.com/office/officeart/2005/8/layout/radial1"/>
    <dgm:cxn modelId="{29683035-6F7E-0348-8066-A99A92E96D71}" type="presParOf" srcId="{58849660-E792-4588-95A4-E0059D17418B}" destId="{60848567-924A-4BFA-8BB1-2B8504F2D721}" srcOrd="0" destOrd="0" presId="urn:microsoft.com/office/officeart/2005/8/layout/radial1"/>
    <dgm:cxn modelId="{99EFB810-D26B-6B47-93E7-912737575A22}" type="presParOf" srcId="{EC45B255-2E69-4AA2-8A53-F2939950802C}" destId="{E96AB4C9-E079-475B-9A38-9C29B0280BBB}" srcOrd="4" destOrd="0" presId="urn:microsoft.com/office/officeart/2005/8/layout/radial1"/>
    <dgm:cxn modelId="{8BB4DD2C-23AB-F64B-BB32-9FF48EB878C4}" type="presParOf" srcId="{EC45B255-2E69-4AA2-8A53-F2939950802C}" destId="{8748842E-E70A-4628-8487-0A41E7FB1810}" srcOrd="5" destOrd="0" presId="urn:microsoft.com/office/officeart/2005/8/layout/radial1"/>
    <dgm:cxn modelId="{0B36ACFA-BAB2-2F48-8286-CA6B3CC60745}" type="presParOf" srcId="{8748842E-E70A-4628-8487-0A41E7FB1810}" destId="{ACF52212-3083-4638-B24A-6A877DC5ADF8}" srcOrd="0" destOrd="0" presId="urn:microsoft.com/office/officeart/2005/8/layout/radial1"/>
    <dgm:cxn modelId="{70ACBEFD-3420-9A4F-9D02-B6494601DDF0}" type="presParOf" srcId="{EC45B255-2E69-4AA2-8A53-F2939950802C}" destId="{0A8C7B59-4A4F-49EF-8DAF-5BA31304D88D}" srcOrd="6" destOrd="0" presId="urn:microsoft.com/office/officeart/2005/8/layout/radial1"/>
    <dgm:cxn modelId="{E70FAAAD-6ED6-FF40-90B9-A61666560E77}" type="presParOf" srcId="{EC45B255-2E69-4AA2-8A53-F2939950802C}" destId="{08822B7C-B301-4CA9-B2C3-062D1A7812B3}" srcOrd="7" destOrd="0" presId="urn:microsoft.com/office/officeart/2005/8/layout/radial1"/>
    <dgm:cxn modelId="{3E47BF06-BDA4-0745-9E86-15278DD8E3A4}" type="presParOf" srcId="{08822B7C-B301-4CA9-B2C3-062D1A7812B3}" destId="{9163037F-4383-46B7-9389-4BD7470316B6}" srcOrd="0" destOrd="0" presId="urn:microsoft.com/office/officeart/2005/8/layout/radial1"/>
    <dgm:cxn modelId="{7A9B75D7-3A44-0C4B-AEA2-A66624AB7C3D}" type="presParOf" srcId="{EC45B255-2E69-4AA2-8A53-F2939950802C}" destId="{81E23BC0-94B5-4FE8-9043-AFE05E58F0A2}"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8EC118-2EE2-4B2E-A2F6-F2CD15C119BB}" type="datetimeFigureOut">
              <a:rPr lang="en-GB" smtClean="0"/>
              <a:t>13/08/2019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F7854A-A0B2-467A-A25F-7BDED51A6B44}" type="slidenum">
              <a:rPr lang="en-GB" smtClean="0"/>
              <a:t>‹#›</a:t>
            </a:fld>
            <a:endParaRPr lang="en-GB"/>
          </a:p>
        </p:txBody>
      </p:sp>
    </p:spTree>
    <p:extLst>
      <p:ext uri="{BB962C8B-B14F-4D97-AF65-F5344CB8AC3E}">
        <p14:creationId xmlns:p14="http://schemas.microsoft.com/office/powerpoint/2010/main" val="1709278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8ED68A-99AC-4C62-82B4-9D755E50DEBE}" type="slidenum">
              <a:rPr kumimoji="0" lang="en-GB"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GB"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695462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kern="1200" dirty="0">
                <a:solidFill>
                  <a:schemeClr val="tx1"/>
                </a:solidFill>
                <a:effectLst/>
                <a:latin typeface="Arial" charset="0"/>
                <a:ea typeface="+mn-ea"/>
                <a:cs typeface="+mn-cs"/>
              </a:rPr>
              <a:t>IDFC Institute has been set up as an independent, economic development-focused think/do tank to investigate the political, economic and spatial dimensions of India's ongoing transition from a low-income, state-led country to a prosperous market-based economy. We provide in-depth, actionable research and recommendations that are grounded in a contextual understanding of the political economy of execution.</a:t>
            </a:r>
          </a:p>
          <a:p>
            <a:pPr rtl="0"/>
            <a:r>
              <a:rPr lang="en-GB" sz="1200" b="0" i="0" kern="1200" dirty="0">
                <a:solidFill>
                  <a:schemeClr val="tx1"/>
                </a:solidFill>
                <a:effectLst/>
                <a:latin typeface="Arial" charset="0"/>
                <a:ea typeface="+mn-ea"/>
                <a:cs typeface="+mn-cs"/>
              </a:rPr>
              <a:t>Our approach to public policy issues rests on a solid foundation of evidence-based research. We use this to parse symptom from the disease, to get to the “what” of diagnosing problems correctly and developing appropriate solutions. Yet a common concern from government is how to get things done. A critical part of our work is therefore liaising with relevant stakeholders to understand “how” to get solutions implemented and institutionalised.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58EC37-F447-4CE2-8193-DCA7D94AE1A6}"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GB"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37228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BLOGS Overall, this is a small percentage of the sample of preservice teachers who report usage for educational purposes. This is contrary to other higher education settings in which blogs are reputed to play an important role in students’ learning activities especially in the education discipline.</a:t>
            </a:r>
          </a:p>
          <a:p>
            <a:endParaRPr lang="en-US" dirty="0"/>
          </a:p>
          <a:p>
            <a:endParaRPr lang="en-US" dirty="0"/>
          </a:p>
          <a:p>
            <a:r>
              <a:rPr lang="en-US" dirty="0"/>
              <a:t>Don’t seem that effective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58EC37-F447-4CE2-8193-DCA7D94AE1A6}"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GB"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73249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58EC37-F447-4CE2-8193-DCA7D94AE1A6}"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00162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58EC37-F447-4CE2-8193-DCA7D94AE1A6}"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94450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GB" dirty="0"/>
              <a:t>Background/Birmingham</a:t>
            </a:r>
            <a:r>
              <a:rPr lang="en-GB" baseline="0" dirty="0"/>
              <a:t> context</a:t>
            </a:r>
          </a:p>
          <a:p>
            <a:pPr marL="171450" indent="-171450">
              <a:buFont typeface="Arial" pitchFamily="34" charset="0"/>
              <a:buChar char="•"/>
            </a:pPr>
            <a:r>
              <a:rPr lang="en-GB" baseline="0" dirty="0"/>
              <a:t>Movements in sector/literature and practice: research-intensive learning as a powerful alternative to the divide</a:t>
            </a:r>
          </a:p>
          <a:p>
            <a:pPr marL="171450" indent="-171450">
              <a:buFont typeface="Arial" pitchFamily="34" charset="0"/>
              <a:buChar char="•"/>
            </a:pPr>
            <a:r>
              <a:rPr lang="en-GB" baseline="0" dirty="0"/>
              <a:t>Application at Birmingham: project aims and</a:t>
            </a:r>
          </a:p>
          <a:p>
            <a:pPr marL="171450" indent="-171450">
              <a:buFont typeface="Arial" pitchFamily="34" charset="0"/>
              <a:buChar char="•"/>
            </a:pPr>
            <a:r>
              <a:rPr lang="en-GB" baseline="0" dirty="0"/>
              <a:t>Showcasing results from Geography, Biosciences and Business School</a:t>
            </a:r>
          </a:p>
          <a:p>
            <a:pPr marL="171450" indent="-171450">
              <a:buFont typeface="Arial" pitchFamily="34" charset="0"/>
              <a:buChar char="•"/>
            </a:pPr>
            <a:r>
              <a:rPr lang="en-GB" baseline="0" dirty="0"/>
              <a:t>The future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A91C9-A19D-4FF9-933C-78EE87FAE9C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0993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A91C9-A19D-4FF9-933C-78EE87FAE9C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6893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Inevitably perhaps,</a:t>
            </a:r>
            <a:r>
              <a:rPr lang="en-GB" baseline="0" dirty="0"/>
              <a:t> we must fast-forward to 1990, and the publication of Ernest Boyer’s seminal work, </a:t>
            </a:r>
            <a:r>
              <a:rPr lang="en-GB" i="1" baseline="0" dirty="0"/>
              <a:t>Scholarship Reconsidered. </a:t>
            </a:r>
            <a:r>
              <a:rPr lang="en-GB" i="0" baseline="0" dirty="0"/>
              <a:t>Boyer’s work was a stinging critique of something which is no doubt familiar to us, almost 30 years later: the understanding of academic success purely as research, and the consequent neglect of teaching. Boyer highlighted the contrast between universities as businesses which market the university experience to prospective students, “aggressively” recruiting them using “glossy brochures” (xi), but not delivering on the high quality teaching they advertise as a result of the prioritisation of research. For Boyer, teaching was an activity that should be mutually beneficial and critical in our journey of discovery, echoing the ideals of Humboldt and Newman.</a:t>
            </a:r>
          </a:p>
          <a:p>
            <a:endParaRPr lang="en-GB" i="0" baseline="0" dirty="0"/>
          </a:p>
          <a:p>
            <a:r>
              <a:rPr lang="en-GB" i="0" baseline="0" dirty="0"/>
              <a:t>Boyer’s more holistic view of higher education, where research and teaching are not to be seen in an oppositional framework, had great resonance. The publication in 1998 of the findings of the Boyer Commission, three years after Boyer’s death in 1995, called for a rethinking of curricula towards a more enquiry- and research-based model which spans across higher education from the beginning to the end. </a:t>
            </a:r>
          </a:p>
          <a:p>
            <a:endParaRPr lang="en-GB" i="0" baseline="0" dirty="0"/>
          </a:p>
          <a:p>
            <a:r>
              <a:rPr lang="en-GB" i="0" baseline="0" dirty="0"/>
              <a:t>Boyer’s work, and the work of the commission, inspired the work of others, such as Healey &amp; Jenkins, and Angela Brew for example.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A91C9-A19D-4FF9-933C-78EE87FAE9C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6066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Mick</a:t>
            </a:r>
            <a:r>
              <a:rPr lang="en-GB" baseline="0" dirty="0"/>
              <a:t> Healey and Alan Jenkins took the mantle in the UK, who along with many other colleagues produced numerous publications on the benefits or an integrated, research-based model in higher education. They went on to write up numerous case studies in order to promote such a model, and in the previous decade you will remember the drive for enquiry-based learning, along the now long gone Centre for Excellence in EBL in Manchester. Angela Brew’s work is also pivotal here. In Research and Teaching: Beyond the Divide she acknowledges that teaching and research were pitched in competition against each other, and proposes ways of mitigating the effects of such a divisive understanding of the functions of higher education. Ron Barnett also sought to offer a broader philosophical framework which often deals with concerns on what is expressed as a conflict between the ‘original’ function of universities, and universities today. And finally, many others weighed into this debate with valuable observations and research into practice in disciplines, such as Malcolm Tight and Helen </a:t>
            </a:r>
            <a:r>
              <a:rPr lang="en-GB" baseline="0" dirty="0" err="1"/>
              <a:t>Walkington</a:t>
            </a:r>
            <a:r>
              <a:rPr lang="en-GB" baseline="0" dirty="0"/>
              <a:t> for example.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A91C9-A19D-4FF9-933C-78EE87FAE9C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9916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will end this mini literature review with a</a:t>
            </a:r>
            <a:r>
              <a:rPr lang="en-GB" baseline="0" dirty="0"/>
              <a:t> mention of Dilly Fung’s </a:t>
            </a:r>
            <a:r>
              <a:rPr lang="en-GB" i="1" baseline="0" dirty="0"/>
              <a:t>Connected Curriculum. </a:t>
            </a:r>
            <a:r>
              <a:rPr lang="en-GB" i="0" baseline="0" dirty="0"/>
              <a:t>Much like its predecessors, Fung’s work at UCL proposes a 6-point framework which seeks to propose a way out of the divide into a more integrated approach which also mirrors Boyer’s work. The Connected Curriculum, published a couple of years ago, has made a mark across UK institutions. But has it really made a difference? And in fact, has anything made a difference?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A91C9-A19D-4FF9-933C-78EE87FAE9C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8163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Birmingham I dare say we</a:t>
            </a:r>
            <a:r>
              <a:rPr lang="en-GB" baseline="0" dirty="0"/>
              <a:t> followed the trend of RIUs until very recently. It was generally assumed that as long as we had excellent research, excellent teaching would surely follow. A former Pro-Vice Chancellor at Birmingham told our new cohort of </a:t>
            </a:r>
            <a:r>
              <a:rPr lang="en-GB" baseline="0" dirty="0" err="1"/>
              <a:t>PGCert</a:t>
            </a:r>
            <a:r>
              <a:rPr lang="en-GB" baseline="0" dirty="0"/>
              <a:t> participants that “you are all excellent researchers, therefore your teaching is research-informed”. Thankfully those days are long gone. Our current PVC-Education, Kathy Armour follows a strict, Boyer-inspired approach to raising the profile and standards of teaching and learning. Her work promotes and champions teaching, and has created a framework for reward and recognition of teaching-focused staff, something which in the Russell Group has been a long time coming. </a:t>
            </a:r>
          </a:p>
          <a:p>
            <a:endParaRPr lang="en-GB" baseline="0" dirty="0"/>
          </a:p>
          <a:p>
            <a:r>
              <a:rPr lang="en-GB" baseline="0" dirty="0"/>
              <a:t>In 2016 we hosted a 3-day U21 conference which discussed and reiterated its commitment to the findings of the Boyer Commission Report, with a position statement issued in 2017.</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A91C9-A19D-4FF9-933C-78EE87FAE9C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7241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2/3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58EC37-F447-4CE2-8193-DCA7D94AE1A6}"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010373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‘-informed’ to ‘-intensive…</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At Birmingham</a:t>
            </a:r>
            <a:r>
              <a:rPr lang="en-GB" baseline="0" dirty="0"/>
              <a:t> we decided to slightly change the term we use for what we traditionally knew as research-informed teaching, to ‘research-intensive learning and teaching’. Although in my book there is little difference between the different ideas expressed since the Boyer days, the term research-informed is often misunderstood and requires further explanation: I am sure we have all had the conversations where research-informed teaching is described as “I tell my students about my research” or “I have research papers in my reading list”. </a:t>
            </a:r>
            <a:endParaRPr lang="en-GB" dirty="0"/>
          </a:p>
          <a:p>
            <a:endParaRPr lang="en-GB" dirty="0"/>
          </a:p>
          <a:p>
            <a:r>
              <a:rPr lang="en-GB" dirty="0"/>
              <a:t>So,</a:t>
            </a:r>
            <a:r>
              <a:rPr lang="en-GB" baseline="0" dirty="0"/>
              <a:t> to the project I’ve been running. I decided to identify and showcase instances where a deliberate attempt was made to organise learning in a research-intensive manner (or –based, or indeed –informed in the true sense). The project aimed at bringing to the surface such instances of great practice which often went unnoticed outside the disciplinary context. This would serve as a bit of showing off, while at the same time throw down the gauntlet to other areas of our institution where such practice is still considered to happen by osmosis and by association with research excellence. </a:t>
            </a:r>
          </a:p>
          <a:p>
            <a:endParaRPr lang="en-GB" baseline="0" dirty="0"/>
          </a:p>
          <a:p>
            <a:r>
              <a:rPr lang="en-GB" baseline="0" dirty="0"/>
              <a:t>Finally, having concrete examples from our own institution coming from diverse disciplines could really help in my role as educational developer. Having such examples and evidence to showcase somehow makes conversations much more powerful than using cases from the Healey &amp; Jenkins publications or other published scholarship. I hope to develop material we can use in our </a:t>
            </a:r>
            <a:r>
              <a:rPr lang="en-GB" baseline="0" dirty="0" err="1"/>
              <a:t>PGCert</a:t>
            </a:r>
            <a:r>
              <a:rPr lang="en-GB" baseline="0" dirty="0"/>
              <a:t>, but also in support for curriculum redesign in departments which we are often asked to support. </a:t>
            </a:r>
          </a:p>
          <a:p>
            <a:endParaRPr lang="en-GB" baseline="0" dirty="0"/>
          </a:p>
          <a:p>
            <a:r>
              <a:rPr lang="en-GB" baseline="0" dirty="0"/>
              <a:t>The response has been overwhelming. Although I had a limited budget for a postgraduate student to support me with a literature review, and only aimed at gathering five cases in total, I have at least 13 cases in the pipeline, all to be completed by July of this year! Below I showcase three of these.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A91C9-A19D-4FF9-933C-78EE87FAE9C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7663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A91C9-A19D-4FF9-933C-78EE87FAE9C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1081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A91C9-A19D-4FF9-933C-78EE87FAE9C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308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A91C9-A19D-4FF9-933C-78EE87FAE9C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3890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A91C9-A19D-4FF9-933C-78EE87FAE9C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78030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A91C9-A19D-4FF9-933C-78EE87FAE9C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078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A91C9-A19D-4FF9-933C-78EE87FAE9C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12845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A91C9-A19D-4FF9-933C-78EE87FAE9C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5167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A91C9-A19D-4FF9-933C-78EE87FAE9C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4966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58EC37-F447-4CE2-8193-DCA7D94AE1A6}"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69664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digital, physical and biological systems in a way never seen before.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58EC37-F447-4CE2-8193-DCA7D94AE1A6}"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93902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They are systems that function intelligently and independently – they are not humans.</a:t>
            </a:r>
          </a:p>
          <a:p>
            <a:endParaRPr lang="en-US"/>
          </a:p>
          <a:p>
            <a:r>
              <a:rPr lang="en-US"/>
              <a:t>How well self-driving cars and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58EC37-F447-4CE2-8193-DCA7D94AE1A6}"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88897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58EC37-F447-4CE2-8193-DCA7D94AE1A6}"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76523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VR activity (Winnipeg) which is allowing breast cancer patients to have a very personalised experience of simulated radiotherapy in advance of the real radiotherapy. And they’ve found that this has a really beneficial effect in terms of patient wellbeing, patient… you know, it’s very anxiety reducing. Patient recovery is linked to anxiety – so less anxious patients recover better.</a:t>
            </a:r>
          </a:p>
          <a:p>
            <a:endParaRPr lang="en-GB" dirty="0"/>
          </a:p>
          <a:p>
            <a:r>
              <a:rPr lang="en-GB" dirty="0"/>
              <a:t>And that’s something that you can’t easily do in the real world, without using very expensive resources. </a:t>
            </a:r>
          </a:p>
          <a:p>
            <a:endParaRPr lang="en-GB" dirty="0"/>
          </a:p>
          <a:p>
            <a:r>
              <a:rPr lang="en-GB" dirty="0"/>
              <a:t>at surgical residents can do, where they can practice techniques not on real patients, that’s a real opportunity, a real benefit. </a:t>
            </a:r>
          </a:p>
          <a:p>
            <a:endParaRPr lang="en-GB" dirty="0"/>
          </a:p>
          <a:p>
            <a:r>
              <a:rPr lang="en-GB" dirty="0"/>
              <a:t>UCL -  used VR simulation where GP trainees can interact with VR avatars - . They  explore some of the very delicate conversations you might have with parents and children around child protection, and child abuse issues, - very difficult to do in the real world, even with actors and role play but actually within a VR environment offer some real advantages and opportunities to advance the pedagogy. </a:t>
            </a:r>
          </a:p>
          <a:p>
            <a:endParaRPr lang="en-GB" dirty="0"/>
          </a:p>
          <a:p>
            <a:r>
              <a:rPr lang="en-GB" dirty="0"/>
              <a:t>However, there is not that much skill in universities at the moment re thinking how to to use the technologies to advance the pedagogy. T</a:t>
            </a:r>
          </a:p>
          <a:p>
            <a:endParaRPr lang="en-GB" dirty="0"/>
          </a:p>
          <a:p>
            <a:r>
              <a:rPr lang="en-GB" dirty="0"/>
              <a:t>here’s a lot of interest, but there is a big overhead in investing in the equipment, investing in the staff development. And it’s really early days for the meaningful use of these technologies..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58EC37-F447-4CE2-8193-DCA7D94AE1A6}"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72346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Arial" charset="0"/>
                <a:ea typeface="+mn-ea"/>
                <a:cs typeface="+mn-cs"/>
              </a:rPr>
              <a:t>Low volume manufacturing</a:t>
            </a:r>
            <a:endParaRPr lang="en-GB" sz="1200" b="0" i="0" kern="1200" dirty="0">
              <a:solidFill>
                <a:schemeClr val="tx1"/>
              </a:solidFill>
              <a:effectLst/>
              <a:latin typeface="Arial" charset="0"/>
              <a:ea typeface="+mn-ea"/>
              <a:cs typeface="+mn-cs"/>
            </a:endParaRPr>
          </a:p>
          <a:p>
            <a:r>
              <a:rPr lang="en-GB" sz="1200" b="0" i="0" kern="1200" dirty="0">
                <a:solidFill>
                  <a:schemeClr val="tx1"/>
                </a:solidFill>
                <a:effectLst/>
                <a:latin typeface="Arial" charset="0"/>
                <a:ea typeface="+mn-ea"/>
                <a:cs typeface="+mn-cs"/>
              </a:rPr>
              <a:t>Moving across to 3D printing will make it possible for businesses to consider short-run part production, where focused product teams can launch new products more frequently. They will be able to work beyond the realms of their imagination and certainly beyond the restraints that come with traditional methods. It delivers an agile development process for physical parts and has the ability to accelerate the production and the time it takes to get to market.</a:t>
            </a:r>
          </a:p>
          <a:p>
            <a:r>
              <a:rPr lang="en-GB" sz="1200" b="0" i="0" kern="1200" dirty="0">
                <a:solidFill>
                  <a:schemeClr val="tx1"/>
                </a:solidFill>
                <a:effectLst/>
                <a:latin typeface="Arial" charset="0"/>
                <a:ea typeface="+mn-ea"/>
                <a:cs typeface="+mn-cs"/>
              </a:rPr>
              <a:t>There is no doubt that 3D printing is way ahead of conventional methods when it comes to manufacturing the first several hundred parts. But is 3D printing also suitable for manufacturing on large scale?</a:t>
            </a:r>
          </a:p>
          <a:p>
            <a:r>
              <a:rPr lang="en-GB" dirty="0"/>
              <a:t/>
            </a:r>
            <a:br>
              <a:rPr lang="en-GB" dirty="0"/>
            </a:br>
            <a:endParaRPr lang="en-GB" dirty="0"/>
          </a:p>
          <a:p>
            <a:r>
              <a:rPr lang="en-GB" sz="1200" b="1" i="0" kern="1200" dirty="0">
                <a:solidFill>
                  <a:schemeClr val="tx1"/>
                </a:solidFill>
                <a:effectLst/>
                <a:latin typeface="Arial" charset="0"/>
                <a:ea typeface="+mn-ea"/>
                <a:cs typeface="+mn-cs"/>
              </a:rPr>
              <a:t>High volume manufacturing</a:t>
            </a:r>
            <a:endParaRPr lang="en-GB" sz="1200" b="0" i="0" kern="1200" dirty="0">
              <a:solidFill>
                <a:schemeClr val="tx1"/>
              </a:solidFill>
              <a:effectLst/>
              <a:latin typeface="Arial" charset="0"/>
              <a:ea typeface="+mn-ea"/>
              <a:cs typeface="+mn-cs"/>
            </a:endParaRPr>
          </a:p>
          <a:p>
            <a:r>
              <a:rPr lang="en-GB" sz="1200" b="0" i="0" kern="1200" dirty="0">
                <a:solidFill>
                  <a:schemeClr val="tx1"/>
                </a:solidFill>
                <a:effectLst/>
                <a:latin typeface="Arial" charset="0"/>
                <a:ea typeface="+mn-ea"/>
                <a:cs typeface="+mn-cs"/>
              </a:rPr>
              <a:t>3D printing is a technology that is developing and growing faster than most other technologies due to the way it can influence manufacturing processes and help businesses perform to a higher level. A production line that is set up for 3D printing is easier to alter than that of a production line for traditional manufacturing, making 3D printing a feasible option for many reasons.</a:t>
            </a:r>
          </a:p>
          <a:p>
            <a:r>
              <a:rPr lang="en-GB" sz="1200" b="0" i="0" kern="1200" dirty="0">
                <a:solidFill>
                  <a:schemeClr val="tx1"/>
                </a:solidFill>
                <a:effectLst/>
                <a:latin typeface="Arial" charset="0"/>
                <a:ea typeface="+mn-ea"/>
                <a:cs typeface="+mn-cs"/>
              </a:rPr>
              <a:t>The whole production line can be adjusted and adapted with the speed of the printing production line. Therefore, improvements to machinery, adjustments to the print speed or even a change of product can be made almost instantly. When you consider this against older methods, it can take several weeks or months to make the changes and then begin producing again.</a:t>
            </a:r>
          </a:p>
          <a:p>
            <a:r>
              <a:rPr lang="en-GB" sz="1200" b="0" i="0" kern="1200" dirty="0">
                <a:solidFill>
                  <a:schemeClr val="tx1"/>
                </a:solidFill>
                <a:effectLst/>
                <a:latin typeface="Arial" charset="0"/>
                <a:ea typeface="+mn-ea"/>
                <a:cs typeface="+mn-cs"/>
              </a:rPr>
              <a:t>It is inevitable that the capabilities that come with 3D printing and the way in which technology is evolving will enable businesses to adopt this new way of producing products or parts and it is likely that this adoption is going to grow well in the future.</a:t>
            </a:r>
          </a:p>
          <a:p>
            <a:endParaRPr lang="en-US" dirty="0"/>
          </a:p>
          <a:p>
            <a:endParaRPr lang="en-US" dirty="0"/>
          </a:p>
          <a:p>
            <a:r>
              <a:rPr lang="en-GB" sz="1200" b="1" i="0" kern="1200" dirty="0">
                <a:solidFill>
                  <a:schemeClr val="tx1"/>
                </a:solidFill>
                <a:effectLst/>
                <a:latin typeface="Arial" charset="0"/>
                <a:ea typeface="+mn-ea"/>
                <a:cs typeface="+mn-cs"/>
              </a:rPr>
              <a:t>1. Reduction in costs</a:t>
            </a:r>
            <a:endParaRPr lang="en-GB" sz="1200" b="0" i="0" kern="1200" dirty="0">
              <a:solidFill>
                <a:schemeClr val="tx1"/>
              </a:solidFill>
              <a:effectLst/>
              <a:latin typeface="Arial" charset="0"/>
              <a:ea typeface="+mn-ea"/>
              <a:cs typeface="+mn-cs"/>
            </a:endParaRPr>
          </a:p>
          <a:p>
            <a:r>
              <a:rPr lang="en-GB" sz="1200" b="0" i="0" kern="1200" dirty="0">
                <a:solidFill>
                  <a:schemeClr val="tx1"/>
                </a:solidFill>
                <a:effectLst/>
                <a:latin typeface="Arial" charset="0"/>
                <a:ea typeface="+mn-ea"/>
                <a:cs typeface="+mn-cs"/>
              </a:rPr>
              <a:t>Traditional manufacturing methods are notoriously expensive, whereas the 3D printing process makes the creation of parts products cheaper and more accessible. Unlike traditional manufacturing where many different people may be required to operate a number of machines or a production line is required to piece together the product, 3D printing removes this. Each 3D printer will require an operator to start the machine before it begins an automated process of creating the uploaded design. Therefore, when using 3D printing for manufacturing, the labour costs are significantly lower as there is no need for skilled machinists or operators to form part of the process.</a:t>
            </a:r>
          </a:p>
          <a:p>
            <a:r>
              <a:rPr lang="en-GB" sz="1200" b="1" i="0" kern="1200" dirty="0">
                <a:solidFill>
                  <a:schemeClr val="tx1"/>
                </a:solidFill>
                <a:effectLst/>
                <a:latin typeface="Arial" charset="0"/>
                <a:ea typeface="+mn-ea"/>
                <a:cs typeface="+mn-cs"/>
              </a:rPr>
              <a:t>2. Reduction of risks</a:t>
            </a:r>
            <a:endParaRPr lang="en-GB" sz="1200" b="0" i="0" kern="1200" dirty="0">
              <a:solidFill>
                <a:schemeClr val="tx1"/>
              </a:solidFill>
              <a:effectLst/>
              <a:latin typeface="Arial" charset="0"/>
              <a:ea typeface="+mn-ea"/>
              <a:cs typeface="+mn-cs"/>
            </a:endParaRPr>
          </a:p>
          <a:p>
            <a:r>
              <a:rPr lang="en-GB" sz="1200" b="0" i="0" kern="1200" dirty="0">
                <a:solidFill>
                  <a:schemeClr val="tx1"/>
                </a:solidFill>
                <a:effectLst/>
                <a:latin typeface="Arial" charset="0"/>
                <a:ea typeface="+mn-ea"/>
                <a:cs typeface="+mn-cs"/>
              </a:rPr>
              <a:t>When businesses have the ability to confirm a design before committing it to production, it can help to remove the risk of errors, wasted materials and money. Creating products with 3D printing can help to increase confidence, especially when you consider that a 3D prototype is easier to redesign and alter than anything that has been created using a traditional method.</a:t>
            </a:r>
            <a:br>
              <a:rPr lang="en-GB" sz="1200" b="0" i="0" kern="1200" dirty="0">
                <a:solidFill>
                  <a:schemeClr val="tx1"/>
                </a:solidFill>
                <a:effectLst/>
                <a:latin typeface="Arial" charset="0"/>
                <a:ea typeface="+mn-ea"/>
                <a:cs typeface="+mn-cs"/>
              </a:rPr>
            </a:br>
            <a:r>
              <a:rPr lang="en-GB" sz="1200" b="0" i="0" kern="1200" dirty="0">
                <a:solidFill>
                  <a:schemeClr val="tx1"/>
                </a:solidFill>
                <a:effectLst/>
                <a:latin typeface="Arial" charset="0"/>
                <a:ea typeface="+mn-ea"/>
                <a:cs typeface="+mn-cs"/>
              </a:rPr>
              <a:t>When it comes to setup costs, manufacturers won’t have to produce so much of a product in order to justify the setup costs. The traditional methods of production often relies on the efficiencies of mass production and requires a large number of assembly workers, whereas, 3D printing requires the filament material and not a lot more to fulfil an order.</a:t>
            </a:r>
          </a:p>
          <a:p>
            <a:r>
              <a:rPr lang="en-GB" sz="1200" b="1" i="0" kern="1200" dirty="0">
                <a:solidFill>
                  <a:schemeClr val="tx1"/>
                </a:solidFill>
                <a:effectLst/>
                <a:latin typeface="Arial" charset="0"/>
                <a:ea typeface="+mn-ea"/>
                <a:cs typeface="+mn-cs"/>
              </a:rPr>
              <a:t>3. Failure is cheaper and faster</a:t>
            </a:r>
            <a:endParaRPr lang="en-GB" sz="1200" b="0" i="0" kern="1200" dirty="0">
              <a:solidFill>
                <a:schemeClr val="tx1"/>
              </a:solidFill>
              <a:effectLst/>
              <a:latin typeface="Arial" charset="0"/>
              <a:ea typeface="+mn-ea"/>
              <a:cs typeface="+mn-cs"/>
            </a:endParaRPr>
          </a:p>
          <a:p>
            <a:r>
              <a:rPr lang="en-GB" sz="1200" b="0" i="0" kern="1200" dirty="0">
                <a:solidFill>
                  <a:schemeClr val="tx1"/>
                </a:solidFill>
                <a:effectLst/>
                <a:latin typeface="Arial" charset="0"/>
                <a:ea typeface="+mn-ea"/>
                <a:cs typeface="+mn-cs"/>
              </a:rPr>
              <a:t>3D printers will not need to be retooled between production runs. The speed at which a 3D printer can assemble could be deemed to be slower than that of a traditional assembly line. However, when you factor in machinery problems that can stop production and human error, there is more that can go wrong with traditional manufacturing.</a:t>
            </a:r>
          </a:p>
          <a:p>
            <a:r>
              <a:rPr lang="en-GB" sz="1200" b="1" i="0" kern="1200" dirty="0">
                <a:solidFill>
                  <a:schemeClr val="tx1"/>
                </a:solidFill>
                <a:effectLst/>
                <a:latin typeface="Arial" charset="0"/>
                <a:ea typeface="+mn-ea"/>
                <a:cs typeface="+mn-cs"/>
              </a:rPr>
              <a:t>4. Time to market</a:t>
            </a:r>
            <a:endParaRPr lang="en-GB" sz="1200" b="0" i="0" kern="1200" dirty="0">
              <a:solidFill>
                <a:schemeClr val="tx1"/>
              </a:solidFill>
              <a:effectLst/>
              <a:latin typeface="Arial" charset="0"/>
              <a:ea typeface="+mn-ea"/>
              <a:cs typeface="+mn-cs"/>
            </a:endParaRPr>
          </a:p>
          <a:p>
            <a:r>
              <a:rPr lang="en-GB" sz="1200" b="0" i="0" kern="1200" dirty="0">
                <a:solidFill>
                  <a:schemeClr val="tx1"/>
                </a:solidFill>
                <a:effectLst/>
                <a:latin typeface="Arial" charset="0"/>
                <a:ea typeface="+mn-ea"/>
                <a:cs typeface="+mn-cs"/>
              </a:rPr>
              <a:t>3D printing makes it possible to develop ideas at a faster pace. In some instances, it could be possible for 3D concepts to be designed and printed on the same day but in terms of large-scale manufacturing, it is certainly faster than conventional methods. This can help companies to reduce manufacturing time from months to days while ensuring that they remain ahead of their competitors.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58EC37-F447-4CE2-8193-DCA7D94AE1A6}"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89139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Uber – gaining investment for a taxi business where you don’t own an assets</a:t>
            </a:r>
          </a:p>
          <a:p>
            <a:endParaRPr lang="en-US" dirty="0"/>
          </a:p>
          <a:p>
            <a:r>
              <a:rPr lang="en-US" dirty="0"/>
              <a:t>AirBnB – gaining investment for a hotel business where you don’t have the assets</a:t>
            </a:r>
          </a:p>
          <a:p>
            <a:endParaRPr lang="en-US" dirty="0"/>
          </a:p>
          <a:p>
            <a:endParaRPr lang="en-US" dirty="0"/>
          </a:p>
          <a:p>
            <a:r>
              <a:rPr lang="en-US" dirty="0"/>
              <a:t>Procuring software</a:t>
            </a:r>
          </a:p>
          <a:p>
            <a:endParaRPr lang="en-US" dirty="0"/>
          </a:p>
          <a:p>
            <a:r>
              <a:rPr lang="en-US" dirty="0"/>
              <a:t>Can only gain capital funding for assets – but software is more frequently being ‘sold’ as Software as a Service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58EC37-F447-4CE2-8193-DCA7D94AE1A6}"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69302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GB"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GB"/>
          </a:p>
        </p:txBody>
      </p:sp>
      <p:sp>
        <p:nvSpPr>
          <p:cNvPr id="4" name="Date Placeholder 3"/>
          <p:cNvSpPr>
            <a:spLocks noGrp="1"/>
          </p:cNvSpPr>
          <p:nvPr>
            <p:ph type="dt" sz="half" idx="10"/>
          </p:nvPr>
        </p:nvSpPr>
        <p:spPr/>
        <p:txBody>
          <a:bodyPr/>
          <a:lstStyle/>
          <a:p>
            <a:fld id="{32B83D17-931E-1A49-87D7-0C8A83510E87}" type="datetimeFigureOut">
              <a:rPr lang="en-GB" smtClean="0"/>
              <a:t>13/08/2019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2951CF6-E3B0-2142-8DF3-41551D76EF40}" type="slidenum">
              <a:rPr lang="en-GB" smtClean="0"/>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32B83D17-931E-1A49-87D7-0C8A83510E87}" type="datetimeFigureOut">
              <a:rPr lang="en-GB" smtClean="0"/>
              <a:t>13/08/2019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2951CF6-E3B0-2142-8DF3-41551D76EF40}" type="slidenum">
              <a:rPr lang="en-GB" smtClean="0"/>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32B83D17-931E-1A49-87D7-0C8A83510E87}" type="datetimeFigureOut">
              <a:rPr lang="en-GB" smtClean="0"/>
              <a:t>13/08/2019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2951CF6-E3B0-2142-8DF3-41551D76EF40}" type="slidenum">
              <a:rPr lang="en-GB" smtClean="0"/>
              <a:t>‹#›</a:t>
            </a:fld>
            <a:endParaRPr lang="en-GB"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881DF76-83EA-41E7-BC5B-CEA758BF3F0B}" type="datetimeFigureOut">
              <a:rPr lang="en-GB" smtClean="0"/>
              <a:t>13/08/2019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18EA2A-D6FB-495E-96BD-92486283C929}" type="slidenum">
              <a:rPr lang="en-GB" smtClean="0"/>
              <a:t>‹#›</a:t>
            </a:fld>
            <a:endParaRPr lang="en-GB"/>
          </a:p>
        </p:txBody>
      </p:sp>
    </p:spTree>
    <p:extLst>
      <p:ext uri="{BB962C8B-B14F-4D97-AF65-F5344CB8AC3E}">
        <p14:creationId xmlns:p14="http://schemas.microsoft.com/office/powerpoint/2010/main" val="2728039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881DF76-83EA-41E7-BC5B-CEA758BF3F0B}" type="datetimeFigureOut">
              <a:rPr lang="en-GB" smtClean="0"/>
              <a:t>13/08/2019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18EA2A-D6FB-495E-96BD-92486283C929}" type="slidenum">
              <a:rPr lang="en-GB" smtClean="0"/>
              <a:t>‹#›</a:t>
            </a:fld>
            <a:endParaRPr lang="en-GB"/>
          </a:p>
        </p:txBody>
      </p:sp>
    </p:spTree>
    <p:extLst>
      <p:ext uri="{BB962C8B-B14F-4D97-AF65-F5344CB8AC3E}">
        <p14:creationId xmlns:p14="http://schemas.microsoft.com/office/powerpoint/2010/main" val="2676496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881DF76-83EA-41E7-BC5B-CEA758BF3F0B}" type="datetimeFigureOut">
              <a:rPr lang="en-GB" smtClean="0"/>
              <a:t>13/08/2019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18EA2A-D6FB-495E-96BD-92486283C929}" type="slidenum">
              <a:rPr lang="en-GB" smtClean="0"/>
              <a:t>‹#›</a:t>
            </a:fld>
            <a:endParaRPr lang="en-GB"/>
          </a:p>
        </p:txBody>
      </p:sp>
    </p:spTree>
    <p:extLst>
      <p:ext uri="{BB962C8B-B14F-4D97-AF65-F5344CB8AC3E}">
        <p14:creationId xmlns:p14="http://schemas.microsoft.com/office/powerpoint/2010/main" val="643611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881DF76-83EA-41E7-BC5B-CEA758BF3F0B}" type="datetimeFigureOut">
              <a:rPr lang="en-GB" smtClean="0"/>
              <a:t>13/08/2019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18EA2A-D6FB-495E-96BD-92486283C929}" type="slidenum">
              <a:rPr lang="en-GB" smtClean="0"/>
              <a:t>‹#›</a:t>
            </a:fld>
            <a:endParaRPr lang="en-GB"/>
          </a:p>
        </p:txBody>
      </p:sp>
    </p:spTree>
    <p:extLst>
      <p:ext uri="{BB962C8B-B14F-4D97-AF65-F5344CB8AC3E}">
        <p14:creationId xmlns:p14="http://schemas.microsoft.com/office/powerpoint/2010/main" val="1752826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881DF76-83EA-41E7-BC5B-CEA758BF3F0B}" type="datetimeFigureOut">
              <a:rPr lang="en-GB" smtClean="0"/>
              <a:t>13/08/2019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618EA2A-D6FB-495E-96BD-92486283C929}" type="slidenum">
              <a:rPr lang="en-GB" smtClean="0"/>
              <a:t>‹#›</a:t>
            </a:fld>
            <a:endParaRPr lang="en-GB"/>
          </a:p>
        </p:txBody>
      </p:sp>
    </p:spTree>
    <p:extLst>
      <p:ext uri="{BB962C8B-B14F-4D97-AF65-F5344CB8AC3E}">
        <p14:creationId xmlns:p14="http://schemas.microsoft.com/office/powerpoint/2010/main" val="22118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881DF76-83EA-41E7-BC5B-CEA758BF3F0B}" type="datetimeFigureOut">
              <a:rPr lang="en-GB" smtClean="0"/>
              <a:t>13/08/2019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618EA2A-D6FB-495E-96BD-92486283C929}" type="slidenum">
              <a:rPr lang="en-GB" smtClean="0"/>
              <a:t>‹#›</a:t>
            </a:fld>
            <a:endParaRPr lang="en-GB"/>
          </a:p>
        </p:txBody>
      </p:sp>
    </p:spTree>
    <p:extLst>
      <p:ext uri="{BB962C8B-B14F-4D97-AF65-F5344CB8AC3E}">
        <p14:creationId xmlns:p14="http://schemas.microsoft.com/office/powerpoint/2010/main" val="3970902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81DF76-83EA-41E7-BC5B-CEA758BF3F0B}" type="datetimeFigureOut">
              <a:rPr lang="en-GB" smtClean="0"/>
              <a:t>13/08/2019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618EA2A-D6FB-495E-96BD-92486283C929}" type="slidenum">
              <a:rPr lang="en-GB" smtClean="0"/>
              <a:t>‹#›</a:t>
            </a:fld>
            <a:endParaRPr lang="en-GB"/>
          </a:p>
        </p:txBody>
      </p:sp>
    </p:spTree>
    <p:extLst>
      <p:ext uri="{BB962C8B-B14F-4D97-AF65-F5344CB8AC3E}">
        <p14:creationId xmlns:p14="http://schemas.microsoft.com/office/powerpoint/2010/main" val="27055966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6881DF76-83EA-41E7-BC5B-CEA758BF3F0B}" type="datetimeFigureOut">
              <a:rPr lang="en-GB" smtClean="0"/>
              <a:t>13/08/2019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18EA2A-D6FB-495E-96BD-92486283C929}" type="slidenum">
              <a:rPr lang="en-GB" smtClean="0"/>
              <a:t>‹#›</a:t>
            </a:fld>
            <a:endParaRPr lang="en-GB"/>
          </a:p>
        </p:txBody>
      </p:sp>
    </p:spTree>
    <p:extLst>
      <p:ext uri="{BB962C8B-B14F-4D97-AF65-F5344CB8AC3E}">
        <p14:creationId xmlns:p14="http://schemas.microsoft.com/office/powerpoint/2010/main" val="496010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32B83D17-931E-1A49-87D7-0C8A83510E87}" type="datetimeFigureOut">
              <a:rPr lang="en-GB" smtClean="0"/>
              <a:t>13/08/2019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2951CF6-E3B0-2142-8DF3-41551D76EF40}" type="slidenum">
              <a:rPr lang="en-GB" smtClean="0"/>
              <a:t>‹#›</a:t>
            </a:fld>
            <a:endParaRPr lang="en-GB"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6881DF76-83EA-41E7-BC5B-CEA758BF3F0B}" type="datetimeFigureOut">
              <a:rPr lang="en-GB" smtClean="0"/>
              <a:t>13/08/2019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18EA2A-D6FB-495E-96BD-92486283C929}" type="slidenum">
              <a:rPr lang="en-GB" smtClean="0"/>
              <a:t>‹#›</a:t>
            </a:fld>
            <a:endParaRPr lang="en-GB"/>
          </a:p>
        </p:txBody>
      </p:sp>
    </p:spTree>
    <p:extLst>
      <p:ext uri="{BB962C8B-B14F-4D97-AF65-F5344CB8AC3E}">
        <p14:creationId xmlns:p14="http://schemas.microsoft.com/office/powerpoint/2010/main" val="1327231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881DF76-83EA-41E7-BC5B-CEA758BF3F0B}" type="datetimeFigureOut">
              <a:rPr lang="en-GB" smtClean="0"/>
              <a:t>13/08/2019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18EA2A-D6FB-495E-96BD-92486283C929}" type="slidenum">
              <a:rPr lang="en-GB" smtClean="0"/>
              <a:t>‹#›</a:t>
            </a:fld>
            <a:endParaRPr lang="en-GB"/>
          </a:p>
        </p:txBody>
      </p:sp>
    </p:spTree>
    <p:extLst>
      <p:ext uri="{BB962C8B-B14F-4D97-AF65-F5344CB8AC3E}">
        <p14:creationId xmlns:p14="http://schemas.microsoft.com/office/powerpoint/2010/main" val="24380303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881DF76-83EA-41E7-BC5B-CEA758BF3F0B}" type="datetimeFigureOut">
              <a:rPr lang="en-GB" smtClean="0"/>
              <a:t>13/08/2019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18EA2A-D6FB-495E-96BD-92486283C929}" type="slidenum">
              <a:rPr lang="en-GB" smtClean="0"/>
              <a:t>‹#›</a:t>
            </a:fld>
            <a:endParaRPr lang="en-GB"/>
          </a:p>
        </p:txBody>
      </p:sp>
    </p:spTree>
    <p:extLst>
      <p:ext uri="{BB962C8B-B14F-4D97-AF65-F5344CB8AC3E}">
        <p14:creationId xmlns:p14="http://schemas.microsoft.com/office/powerpoint/2010/main" val="1221804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DA618D4-E9E1-478C-9E26-DE658658BB4F}" type="datetimeFigureOut">
              <a:rPr lang="en-GB" smtClean="0"/>
              <a:t>13/08/2019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286B48-A153-405F-A9B4-1B8E60BFB7B6}" type="slidenum">
              <a:rPr lang="en-GB" smtClean="0"/>
              <a:t>‹#›</a:t>
            </a:fld>
            <a:endParaRPr lang="en-GB"/>
          </a:p>
        </p:txBody>
      </p:sp>
    </p:spTree>
    <p:extLst>
      <p:ext uri="{BB962C8B-B14F-4D97-AF65-F5344CB8AC3E}">
        <p14:creationId xmlns:p14="http://schemas.microsoft.com/office/powerpoint/2010/main" val="249291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DA618D4-E9E1-478C-9E26-DE658658BB4F}" type="datetimeFigureOut">
              <a:rPr lang="en-GB" smtClean="0"/>
              <a:t>13/08/2019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286B48-A153-405F-A9B4-1B8E60BFB7B6}" type="slidenum">
              <a:rPr lang="en-GB" smtClean="0"/>
              <a:t>‹#›</a:t>
            </a:fld>
            <a:endParaRPr lang="en-GB"/>
          </a:p>
        </p:txBody>
      </p:sp>
    </p:spTree>
    <p:extLst>
      <p:ext uri="{BB962C8B-B14F-4D97-AF65-F5344CB8AC3E}">
        <p14:creationId xmlns:p14="http://schemas.microsoft.com/office/powerpoint/2010/main" val="1730193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A618D4-E9E1-478C-9E26-DE658658BB4F}" type="datetimeFigureOut">
              <a:rPr lang="en-GB" smtClean="0"/>
              <a:t>13/08/2019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286B48-A153-405F-A9B4-1B8E60BFB7B6}" type="slidenum">
              <a:rPr lang="en-GB" smtClean="0"/>
              <a:t>‹#›</a:t>
            </a:fld>
            <a:endParaRPr lang="en-GB"/>
          </a:p>
        </p:txBody>
      </p:sp>
    </p:spTree>
    <p:extLst>
      <p:ext uri="{BB962C8B-B14F-4D97-AF65-F5344CB8AC3E}">
        <p14:creationId xmlns:p14="http://schemas.microsoft.com/office/powerpoint/2010/main" val="16434085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DA618D4-E9E1-478C-9E26-DE658658BB4F}" type="datetimeFigureOut">
              <a:rPr lang="en-GB" smtClean="0"/>
              <a:t>13/08/2019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286B48-A153-405F-A9B4-1B8E60BFB7B6}" type="slidenum">
              <a:rPr lang="en-GB" smtClean="0"/>
              <a:t>‹#›</a:t>
            </a:fld>
            <a:endParaRPr lang="en-GB"/>
          </a:p>
        </p:txBody>
      </p:sp>
    </p:spTree>
    <p:extLst>
      <p:ext uri="{BB962C8B-B14F-4D97-AF65-F5344CB8AC3E}">
        <p14:creationId xmlns:p14="http://schemas.microsoft.com/office/powerpoint/2010/main" val="11879428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DA618D4-E9E1-478C-9E26-DE658658BB4F}" type="datetimeFigureOut">
              <a:rPr lang="en-GB" smtClean="0"/>
              <a:t>13/08/2019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A286B48-A153-405F-A9B4-1B8E60BFB7B6}" type="slidenum">
              <a:rPr lang="en-GB" smtClean="0"/>
              <a:t>‹#›</a:t>
            </a:fld>
            <a:endParaRPr lang="en-GB"/>
          </a:p>
        </p:txBody>
      </p:sp>
    </p:spTree>
    <p:extLst>
      <p:ext uri="{BB962C8B-B14F-4D97-AF65-F5344CB8AC3E}">
        <p14:creationId xmlns:p14="http://schemas.microsoft.com/office/powerpoint/2010/main" val="22031491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DA618D4-E9E1-478C-9E26-DE658658BB4F}" type="datetimeFigureOut">
              <a:rPr lang="en-GB" smtClean="0"/>
              <a:t>13/08/2019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A286B48-A153-405F-A9B4-1B8E60BFB7B6}" type="slidenum">
              <a:rPr lang="en-GB" smtClean="0"/>
              <a:t>‹#›</a:t>
            </a:fld>
            <a:endParaRPr lang="en-GB"/>
          </a:p>
        </p:txBody>
      </p:sp>
    </p:spTree>
    <p:extLst>
      <p:ext uri="{BB962C8B-B14F-4D97-AF65-F5344CB8AC3E}">
        <p14:creationId xmlns:p14="http://schemas.microsoft.com/office/powerpoint/2010/main" val="21456956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A618D4-E9E1-478C-9E26-DE658658BB4F}" type="datetimeFigureOut">
              <a:rPr lang="en-GB" smtClean="0"/>
              <a:t>13/08/2019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A286B48-A153-405F-A9B4-1B8E60BFB7B6}" type="slidenum">
              <a:rPr lang="en-GB" smtClean="0"/>
              <a:t>‹#›</a:t>
            </a:fld>
            <a:endParaRPr lang="en-GB"/>
          </a:p>
        </p:txBody>
      </p:sp>
    </p:spTree>
    <p:extLst>
      <p:ext uri="{BB962C8B-B14F-4D97-AF65-F5344CB8AC3E}">
        <p14:creationId xmlns:p14="http://schemas.microsoft.com/office/powerpoint/2010/main" val="292556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32B83D17-931E-1A49-87D7-0C8A83510E87}" type="datetimeFigureOut">
              <a:rPr lang="en-GB" smtClean="0"/>
              <a:t>13/08/2019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2951CF6-E3B0-2142-8DF3-41551D76EF40}" type="slidenum">
              <a:rPr lang="en-GB" smtClean="0"/>
              <a:t>‹#›</a:t>
            </a:fld>
            <a:endParaRPr lang="en-GB"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DA618D4-E9E1-478C-9E26-DE658658BB4F}" type="datetimeFigureOut">
              <a:rPr lang="en-GB" smtClean="0"/>
              <a:t>13/08/2019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286B48-A153-405F-A9B4-1B8E60BFB7B6}" type="slidenum">
              <a:rPr lang="en-GB" smtClean="0"/>
              <a:t>‹#›</a:t>
            </a:fld>
            <a:endParaRPr lang="en-GB"/>
          </a:p>
        </p:txBody>
      </p:sp>
    </p:spTree>
    <p:extLst>
      <p:ext uri="{BB962C8B-B14F-4D97-AF65-F5344CB8AC3E}">
        <p14:creationId xmlns:p14="http://schemas.microsoft.com/office/powerpoint/2010/main" val="25342993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DA618D4-E9E1-478C-9E26-DE658658BB4F}" type="datetimeFigureOut">
              <a:rPr lang="en-GB" smtClean="0"/>
              <a:t>13/08/2019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286B48-A153-405F-A9B4-1B8E60BFB7B6}" type="slidenum">
              <a:rPr lang="en-GB" smtClean="0"/>
              <a:t>‹#›</a:t>
            </a:fld>
            <a:endParaRPr lang="en-GB"/>
          </a:p>
        </p:txBody>
      </p:sp>
    </p:spTree>
    <p:extLst>
      <p:ext uri="{BB962C8B-B14F-4D97-AF65-F5344CB8AC3E}">
        <p14:creationId xmlns:p14="http://schemas.microsoft.com/office/powerpoint/2010/main" val="34166424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DA618D4-E9E1-478C-9E26-DE658658BB4F}" type="datetimeFigureOut">
              <a:rPr lang="en-GB" smtClean="0"/>
              <a:t>13/08/2019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286B48-A153-405F-A9B4-1B8E60BFB7B6}" type="slidenum">
              <a:rPr lang="en-GB" smtClean="0"/>
              <a:t>‹#›</a:t>
            </a:fld>
            <a:endParaRPr lang="en-GB"/>
          </a:p>
        </p:txBody>
      </p:sp>
    </p:spTree>
    <p:extLst>
      <p:ext uri="{BB962C8B-B14F-4D97-AF65-F5344CB8AC3E}">
        <p14:creationId xmlns:p14="http://schemas.microsoft.com/office/powerpoint/2010/main" val="38522308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DA618D4-E9E1-478C-9E26-DE658658BB4F}" type="datetimeFigureOut">
              <a:rPr lang="en-GB" smtClean="0"/>
              <a:t>13/08/2019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286B48-A153-405F-A9B4-1B8E60BFB7B6}" type="slidenum">
              <a:rPr lang="en-GB" smtClean="0"/>
              <a:t>‹#›</a:t>
            </a:fld>
            <a:endParaRPr lang="en-GB"/>
          </a:p>
        </p:txBody>
      </p:sp>
    </p:spTree>
    <p:extLst>
      <p:ext uri="{BB962C8B-B14F-4D97-AF65-F5344CB8AC3E}">
        <p14:creationId xmlns:p14="http://schemas.microsoft.com/office/powerpoint/2010/main" val="29877242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3569" y="627535"/>
            <a:ext cx="7776863" cy="1809116"/>
          </a:xfrm>
        </p:spPr>
        <p:txBody>
          <a:bodyPr vert="horz" lIns="91440" tIns="45720" rIns="91440" bIns="45720" rtlCol="0" anchor="b" anchorCtr="0">
            <a:noAutofit/>
          </a:bodyPr>
          <a:lstStyle>
            <a:lvl1pPr marL="0" indent="0" algn="ctr" defTabSz="685800" rtl="0" eaLnBrk="1" latinLnBrk="0" hangingPunct="1">
              <a:spcBef>
                <a:spcPct val="0"/>
              </a:spcBef>
              <a:buClr>
                <a:schemeClr val="accent1">
                  <a:lumMod val="60000"/>
                  <a:lumOff val="40000"/>
                </a:schemeClr>
              </a:buClr>
              <a:buSzPct val="110000"/>
              <a:buFont typeface="Wingdings 2" pitchFamily="18" charset="2"/>
              <a:buNone/>
              <a:defRPr sz="3450" kern="1200">
                <a:solidFill>
                  <a:schemeClr val="accent1"/>
                </a:solidFill>
                <a:latin typeface="+mj-lt"/>
                <a:ea typeface="+mj-ea"/>
                <a:cs typeface="+mj-cs"/>
              </a:defRPr>
            </a:lvl1pPr>
          </a:lstStyle>
          <a:p>
            <a:r>
              <a:rPr lang="en-GB"/>
              <a:t>Click to edit Master title style</a:t>
            </a:r>
            <a:endParaRPr/>
          </a:p>
        </p:txBody>
      </p:sp>
      <p:sp>
        <p:nvSpPr>
          <p:cNvPr id="3" name="Subtitle 2"/>
          <p:cNvSpPr>
            <a:spLocks noGrp="1"/>
          </p:cNvSpPr>
          <p:nvPr>
            <p:ph type="subTitle" idx="1"/>
          </p:nvPr>
        </p:nvSpPr>
        <p:spPr>
          <a:xfrm>
            <a:off x="1322922" y="2474259"/>
            <a:ext cx="6498159" cy="687481"/>
          </a:xfrm>
        </p:spPr>
        <p:txBody>
          <a:bodyPr vert="horz" lIns="91440" tIns="45720" rIns="91440" bIns="45720" rtlCol="0">
            <a:normAutofit/>
          </a:bodyPr>
          <a:lstStyle>
            <a:lvl1pPr marL="0" indent="0" algn="ctr" defTabSz="685800" rtl="0" eaLnBrk="1" latinLnBrk="0" hangingPunct="1">
              <a:spcBef>
                <a:spcPts val="225"/>
              </a:spcBef>
              <a:buClr>
                <a:schemeClr val="accent1">
                  <a:lumMod val="60000"/>
                  <a:lumOff val="40000"/>
                </a:schemeClr>
              </a:buClr>
              <a:buSzPct val="110000"/>
              <a:buFont typeface="Wingdings 2" pitchFamily="18" charset="2"/>
              <a:buNone/>
              <a:defRPr sz="1350" kern="1200">
                <a:solidFill>
                  <a:schemeClr val="tx1">
                    <a:tint val="75000"/>
                  </a:schemeClr>
                </a:solidFill>
                <a:latin typeface="+mn-lt"/>
                <a:ea typeface="+mn-ea"/>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8/13/2019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B2DD5CFB-4596-4B42-9797-18457F384B8D}" type="slidenum">
              <a:rPr lang="en-GB" smtClean="0"/>
              <a:pPr>
                <a:defRPr/>
              </a:pPr>
              <a:t>‹#›</a:t>
            </a:fld>
            <a:endParaRPr lang="en-GB"/>
          </a:p>
        </p:txBody>
      </p:sp>
    </p:spTree>
    <p:extLst>
      <p:ext uri="{BB962C8B-B14F-4D97-AF65-F5344CB8AC3E}">
        <p14:creationId xmlns:p14="http://schemas.microsoft.com/office/powerpoint/2010/main" val="28318402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a:p>
        </p:txBody>
      </p:sp>
      <p:sp>
        <p:nvSpPr>
          <p:cNvPr id="3" name="Content Placeholder 2"/>
          <p:cNvSpPr>
            <a:spLocks noGrp="1"/>
          </p:cNvSpPr>
          <p:nvPr>
            <p:ph idx="1"/>
          </p:nvPr>
        </p:nvSpPr>
        <p:spPr/>
        <p:txBody>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8/13/2019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7572903D-4A78-479C-A459-052EC90AF5EE}" type="slidenum">
              <a:rPr lang="en-GB" smtClean="0"/>
              <a:pPr>
                <a:defRPr/>
              </a:pPr>
              <a:t>‹#›</a:t>
            </a:fld>
            <a:endParaRPr lang="en-GB"/>
          </a:p>
        </p:txBody>
      </p:sp>
    </p:spTree>
    <p:extLst>
      <p:ext uri="{BB962C8B-B14F-4D97-AF65-F5344CB8AC3E}">
        <p14:creationId xmlns:p14="http://schemas.microsoft.com/office/powerpoint/2010/main" val="41331183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itle Slide with Pictur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363539" y="2514601"/>
            <a:ext cx="8416925" cy="1102519"/>
          </a:xfrm>
        </p:spPr>
        <p:txBody>
          <a:bodyPr/>
          <a:lstStyle/>
          <a:p>
            <a:r>
              <a:rPr lang="en-GB"/>
              <a:t>Click to edit Master title style</a:t>
            </a:r>
            <a:endParaRPr dirty="0"/>
          </a:p>
        </p:txBody>
      </p:sp>
      <p:sp>
        <p:nvSpPr>
          <p:cNvPr id="3" name="Subtitle 2"/>
          <p:cNvSpPr>
            <a:spLocks noGrp="1"/>
          </p:cNvSpPr>
          <p:nvPr>
            <p:ph type="subTitle" idx="1"/>
          </p:nvPr>
        </p:nvSpPr>
        <p:spPr>
          <a:xfrm>
            <a:off x="363539" y="3578272"/>
            <a:ext cx="8416925" cy="729503"/>
          </a:xfrm>
        </p:spPr>
        <p:txBody>
          <a:bodyPr>
            <a:normAutofit/>
          </a:bodyPr>
          <a:lstStyle>
            <a:lvl1pPr marL="0" indent="0" algn="ctr">
              <a:spcBef>
                <a:spcPts val="225"/>
              </a:spcBef>
              <a:buNone/>
              <a:defRPr sz="135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8/13/2019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F3BA9B32-48DB-4147-99BB-9EEFF7A7B863}" type="slidenum">
              <a:rPr lang="en-GB" smtClean="0"/>
              <a:pPr>
                <a:defRPr/>
              </a:pPr>
              <a:t>‹#›</a:t>
            </a:fld>
            <a:endParaRPr lang="en-GB"/>
          </a:p>
        </p:txBody>
      </p:sp>
      <p:sp>
        <p:nvSpPr>
          <p:cNvPr id="9" name="Picture Placeholder 2"/>
          <p:cNvSpPr>
            <a:spLocks noGrp="1"/>
          </p:cNvSpPr>
          <p:nvPr>
            <p:ph type="pic" idx="13"/>
          </p:nvPr>
        </p:nvSpPr>
        <p:spPr>
          <a:xfrm>
            <a:off x="370980" y="272653"/>
            <a:ext cx="8402040" cy="2127647"/>
          </a:xfrm>
          <a:ln w="3175">
            <a:solidFill>
              <a:schemeClr val="bg1"/>
            </a:solidFill>
          </a:ln>
          <a:effectLst>
            <a:outerShdw blurRad="63500" sx="100500" sy="100500" algn="ctr" rotWithShape="0">
              <a:prstClr val="black">
                <a:alpha val="50000"/>
              </a:prstClr>
            </a:outerShdw>
          </a:effectLst>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Drag picture to placeholder or click icon to add</a:t>
            </a:r>
            <a:endParaRPr/>
          </a:p>
        </p:txBody>
      </p:sp>
    </p:spTree>
    <p:extLst>
      <p:ext uri="{BB962C8B-B14F-4D97-AF65-F5344CB8AC3E}">
        <p14:creationId xmlns:p14="http://schemas.microsoft.com/office/powerpoint/2010/main" val="32772866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49276" y="1802359"/>
            <a:ext cx="8056563" cy="1021556"/>
          </a:xfrm>
        </p:spPr>
        <p:txBody>
          <a:bodyPr anchor="b" anchorCtr="0"/>
          <a:lstStyle>
            <a:lvl1pPr algn="ctr">
              <a:defRPr sz="3450" b="0" cap="none" baseline="0"/>
            </a:lvl1pPr>
          </a:lstStyle>
          <a:p>
            <a:r>
              <a:rPr lang="en-GB"/>
              <a:t>Click to edit Master title style</a:t>
            </a:r>
            <a:endParaRPr/>
          </a:p>
        </p:txBody>
      </p:sp>
      <p:sp>
        <p:nvSpPr>
          <p:cNvPr id="3" name="Text Placeholder 2"/>
          <p:cNvSpPr>
            <a:spLocks noGrp="1"/>
          </p:cNvSpPr>
          <p:nvPr>
            <p:ph type="body" idx="1"/>
          </p:nvPr>
        </p:nvSpPr>
        <p:spPr>
          <a:xfrm>
            <a:off x="549276" y="2802004"/>
            <a:ext cx="8056563" cy="1125140"/>
          </a:xfrm>
        </p:spPr>
        <p:txBody>
          <a:bodyPr anchor="t" anchorCtr="0">
            <a:normAutofit/>
          </a:bodyPr>
          <a:lstStyle>
            <a:lvl1pPr marL="0" indent="0" algn="ctr">
              <a:spcBef>
                <a:spcPts val="225"/>
              </a:spcBef>
              <a:buNone/>
              <a:defRPr sz="135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01F9CA3-105E-4857-9057-6DB6197DA786}" type="datetimeFigureOut">
              <a:rPr lang="en-US" smtClean="0"/>
              <a:t>8/13/2019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495A5C82-88AB-471B-8C96-485AD87B9CD6}" type="slidenum">
              <a:rPr lang="en-GB" smtClean="0"/>
              <a:pPr>
                <a:defRPr/>
              </a:pPr>
              <a:t>‹#›</a:t>
            </a:fld>
            <a:endParaRPr lang="en-GB"/>
          </a:p>
        </p:txBody>
      </p:sp>
    </p:spTree>
    <p:extLst>
      <p:ext uri="{BB962C8B-B14F-4D97-AF65-F5344CB8AC3E}">
        <p14:creationId xmlns:p14="http://schemas.microsoft.com/office/powerpoint/2010/main" val="40206451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49275" y="80682"/>
            <a:ext cx="8042276" cy="1002717"/>
          </a:xfrm>
        </p:spPr>
        <p:txBody>
          <a:bodyPr/>
          <a:lstStyle/>
          <a:p>
            <a:r>
              <a:rPr lang="en-GB"/>
              <a:t>Click to edit Master title style</a:t>
            </a:r>
            <a:endParaRPr/>
          </a:p>
        </p:txBody>
      </p:sp>
      <p:sp>
        <p:nvSpPr>
          <p:cNvPr id="3" name="Content Placeholder 2"/>
          <p:cNvSpPr>
            <a:spLocks noGrp="1"/>
          </p:cNvSpPr>
          <p:nvPr>
            <p:ph sz="half" idx="1"/>
          </p:nvPr>
        </p:nvSpPr>
        <p:spPr>
          <a:xfrm>
            <a:off x="549275" y="1200151"/>
            <a:ext cx="3840480" cy="3257550"/>
          </a:xfrm>
        </p:spPr>
        <p:txBody>
          <a:bodyPr>
            <a:normAutofit/>
          </a:bodyPr>
          <a:lstStyle>
            <a:lvl1pPr>
              <a:spcBef>
                <a:spcPts val="1200"/>
              </a:spcBef>
              <a:defRPr sz="150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4" name="Content Placeholder 3"/>
          <p:cNvSpPr>
            <a:spLocks noGrp="1"/>
          </p:cNvSpPr>
          <p:nvPr>
            <p:ph sz="half" idx="2"/>
          </p:nvPr>
        </p:nvSpPr>
        <p:spPr>
          <a:xfrm>
            <a:off x="4751071" y="1200151"/>
            <a:ext cx="3840480" cy="3257550"/>
          </a:xfrm>
        </p:spPr>
        <p:txBody>
          <a:bodyPr>
            <a:normAutofit/>
          </a:bodyPr>
          <a:lstStyle>
            <a:lvl1pPr>
              <a:spcBef>
                <a:spcPts val="1200"/>
              </a:spcBef>
              <a:defRPr sz="150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5" name="Date Placeholder 4"/>
          <p:cNvSpPr>
            <a:spLocks noGrp="1"/>
          </p:cNvSpPr>
          <p:nvPr>
            <p:ph type="dt" sz="half" idx="10"/>
          </p:nvPr>
        </p:nvSpPr>
        <p:spPr/>
        <p:txBody>
          <a:bodyPr/>
          <a:lstStyle/>
          <a:p>
            <a:fld id="{B01F9CA3-105E-4857-9057-6DB6197DA786}" type="datetimeFigureOut">
              <a:rPr lang="en-US" smtClean="0"/>
              <a:t>8/13/2019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76640970-2890-48EC-A027-3F7711921D3B}" type="slidenum">
              <a:rPr lang="en-GB" smtClean="0"/>
              <a:pPr>
                <a:defRPr/>
              </a:pPr>
              <a:t>‹#›</a:t>
            </a:fld>
            <a:endParaRPr lang="en-GB"/>
          </a:p>
        </p:txBody>
      </p:sp>
    </p:spTree>
    <p:extLst>
      <p:ext uri="{BB962C8B-B14F-4D97-AF65-F5344CB8AC3E}">
        <p14:creationId xmlns:p14="http://schemas.microsoft.com/office/powerpoint/2010/main" val="32811020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49274" y="80682"/>
            <a:ext cx="8042276" cy="1002717"/>
          </a:xfrm>
        </p:spPr>
        <p:txBody>
          <a:bodyPr/>
          <a:lstStyle>
            <a:lvl1pPr>
              <a:defRPr/>
            </a:lvl1pPr>
          </a:lstStyle>
          <a:p>
            <a:r>
              <a:rPr lang="en-GB"/>
              <a:t>Click to edit Master title style</a:t>
            </a:r>
            <a:endParaRPr/>
          </a:p>
        </p:txBody>
      </p:sp>
      <p:sp>
        <p:nvSpPr>
          <p:cNvPr id="3" name="Text Placeholder 2"/>
          <p:cNvSpPr>
            <a:spLocks noGrp="1"/>
          </p:cNvSpPr>
          <p:nvPr>
            <p:ph type="body" idx="1"/>
          </p:nvPr>
        </p:nvSpPr>
        <p:spPr>
          <a:xfrm>
            <a:off x="549274" y="1089919"/>
            <a:ext cx="3840480" cy="563165"/>
          </a:xfrm>
        </p:spPr>
        <p:txBody>
          <a:bodyPr anchor="b">
            <a:noAutofit/>
          </a:bodyPr>
          <a:lstStyle>
            <a:lvl1pPr marL="0" indent="0" algn="ctr">
              <a:spcBef>
                <a:spcPts val="0"/>
              </a:spcBef>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549274" y="1760562"/>
            <a:ext cx="3840480" cy="2697139"/>
          </a:xfrm>
        </p:spPr>
        <p:txBody>
          <a:bodyPr>
            <a:normAutofit/>
          </a:bodyPr>
          <a:lstStyle>
            <a:lvl1pPr>
              <a:spcBef>
                <a:spcPts val="1200"/>
              </a:spcBef>
              <a:defRPr sz="1500"/>
            </a:lvl1pPr>
            <a:lvl2pPr>
              <a:defRPr sz="1350"/>
            </a:lvl2pPr>
            <a:lvl3pPr>
              <a:defRPr sz="1350"/>
            </a:lvl3pPr>
            <a:lvl4pPr>
              <a:defRPr sz="1350"/>
            </a:lvl4pPr>
            <a:lvl5pPr>
              <a:defRPr sz="135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5" name="Text Placeholder 4"/>
          <p:cNvSpPr>
            <a:spLocks noGrp="1"/>
          </p:cNvSpPr>
          <p:nvPr>
            <p:ph type="body" sz="quarter" idx="3"/>
          </p:nvPr>
        </p:nvSpPr>
        <p:spPr>
          <a:xfrm>
            <a:off x="4751070" y="1089919"/>
            <a:ext cx="3840480" cy="563165"/>
          </a:xfrm>
        </p:spPr>
        <p:txBody>
          <a:bodyPr anchor="b">
            <a:noAutofit/>
          </a:bodyPr>
          <a:lstStyle>
            <a:lvl1pPr marL="0" indent="0" algn="ctr">
              <a:spcBef>
                <a:spcPts val="0"/>
              </a:spcBef>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751070" y="1760562"/>
            <a:ext cx="3840480" cy="2697139"/>
          </a:xfrm>
        </p:spPr>
        <p:txBody>
          <a:bodyPr>
            <a:normAutofit/>
          </a:bodyPr>
          <a:lstStyle>
            <a:lvl1pPr>
              <a:spcBef>
                <a:spcPts val="1200"/>
              </a:spcBef>
              <a:defRPr sz="1500"/>
            </a:lvl1pPr>
            <a:lvl2pPr>
              <a:defRPr sz="1350"/>
            </a:lvl2pPr>
            <a:lvl3pPr>
              <a:defRPr sz="1350"/>
            </a:lvl3pPr>
            <a:lvl4pPr>
              <a:defRPr sz="1350"/>
            </a:lvl4pPr>
            <a:lvl5pPr>
              <a:defRPr sz="135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7" name="Date Placeholder 6"/>
          <p:cNvSpPr>
            <a:spLocks noGrp="1"/>
          </p:cNvSpPr>
          <p:nvPr>
            <p:ph type="dt" sz="half" idx="10"/>
          </p:nvPr>
        </p:nvSpPr>
        <p:spPr/>
        <p:txBody>
          <a:bodyPr/>
          <a:lstStyle/>
          <a:p>
            <a:fld id="{B01F9CA3-105E-4857-9057-6DB6197DA786}" type="datetimeFigureOut">
              <a:rPr lang="en-US" smtClean="0"/>
              <a:t>8/13/2019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a:defRPr/>
            </a:pPr>
            <a:fld id="{A7FDD2D3-44FB-4975-A4FE-FE8576720900}" type="slidenum">
              <a:rPr lang="en-GB" smtClean="0"/>
              <a:pPr>
                <a:defRPr/>
              </a:pPr>
              <a:t>‹#›</a:t>
            </a:fld>
            <a:endParaRPr lang="en-GB"/>
          </a:p>
        </p:txBody>
      </p:sp>
    </p:spTree>
    <p:extLst>
      <p:ext uri="{BB962C8B-B14F-4D97-AF65-F5344CB8AC3E}">
        <p14:creationId xmlns:p14="http://schemas.microsoft.com/office/powerpoint/2010/main" val="35039448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Date Placeholder 4"/>
          <p:cNvSpPr>
            <a:spLocks noGrp="1"/>
          </p:cNvSpPr>
          <p:nvPr>
            <p:ph type="dt" sz="half" idx="10"/>
          </p:nvPr>
        </p:nvSpPr>
        <p:spPr/>
        <p:txBody>
          <a:bodyPr/>
          <a:lstStyle/>
          <a:p>
            <a:fld id="{32B83D17-931E-1A49-87D7-0C8A83510E87}" type="datetimeFigureOut">
              <a:rPr lang="en-GB" smtClean="0"/>
              <a:t>13/08/2019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2951CF6-E3B0-2142-8DF3-41551D76EF40}" type="slidenum">
              <a:rPr lang="en-GB" smtClean="0"/>
              <a:t>‹#›</a:t>
            </a:fld>
            <a:endParaRPr lang="en-GB"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a:p>
        </p:txBody>
      </p:sp>
      <p:sp>
        <p:nvSpPr>
          <p:cNvPr id="3" name="Date Placeholder 2"/>
          <p:cNvSpPr>
            <a:spLocks noGrp="1"/>
          </p:cNvSpPr>
          <p:nvPr>
            <p:ph type="dt" sz="half" idx="10"/>
          </p:nvPr>
        </p:nvSpPr>
        <p:spPr/>
        <p:txBody>
          <a:bodyPr/>
          <a:lstStyle/>
          <a:p>
            <a:fld id="{B01F9CA3-105E-4857-9057-6DB6197DA786}" type="datetimeFigureOut">
              <a:rPr lang="en-US" smtClean="0"/>
              <a:t>8/13/2019</a:t>
            </a:fld>
            <a:endParaRPr lang="en-US"/>
          </a:p>
        </p:txBody>
      </p:sp>
      <p:sp>
        <p:nvSpPr>
          <p:cNvPr id="4" name="Footer Placeholder 3"/>
          <p:cNvSpPr>
            <a:spLocks noGrp="1"/>
          </p:cNvSpPr>
          <p:nvPr>
            <p:ph type="ftr" sz="quarter" idx="11"/>
          </p:nvPr>
        </p:nvSpPr>
        <p:spPr/>
        <p:txBody>
          <a:bodyPr/>
          <a:lstStyle/>
          <a:p>
            <a:pPr>
              <a:defRPr/>
            </a:pPr>
            <a:r>
              <a:rPr lang="en-GB"/>
              <a:t>HSC STAFF DEVELOPMENT CONFERENCE – 21ST JUNE 2008</a:t>
            </a:r>
          </a:p>
        </p:txBody>
      </p:sp>
      <p:sp>
        <p:nvSpPr>
          <p:cNvPr id="5" name="Slide Number Placeholder 4"/>
          <p:cNvSpPr>
            <a:spLocks noGrp="1"/>
          </p:cNvSpPr>
          <p:nvPr>
            <p:ph type="sldNum" sz="quarter" idx="12"/>
          </p:nvPr>
        </p:nvSpPr>
        <p:spPr/>
        <p:txBody>
          <a:bodyPr/>
          <a:lstStyle/>
          <a:p>
            <a:pPr>
              <a:defRPr/>
            </a:pPr>
            <a:fld id="{008BC3F1-C765-4AC0-8023-FF99086114F4}" type="slidenum">
              <a:rPr lang="en-GB" smtClean="0"/>
              <a:pPr>
                <a:defRPr/>
              </a:pPr>
              <a:t>‹#›</a:t>
            </a:fld>
            <a:endParaRPr lang="en-GB"/>
          </a:p>
        </p:txBody>
      </p:sp>
    </p:spTree>
    <p:extLst>
      <p:ext uri="{BB962C8B-B14F-4D97-AF65-F5344CB8AC3E}">
        <p14:creationId xmlns:p14="http://schemas.microsoft.com/office/powerpoint/2010/main" val="8270900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30656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3399" y="458904"/>
            <a:ext cx="3840480" cy="871538"/>
          </a:xfrm>
        </p:spPr>
        <p:txBody>
          <a:bodyPr anchor="b"/>
          <a:lstStyle>
            <a:lvl1pPr algn="ctr">
              <a:defRPr sz="2700" b="0"/>
            </a:lvl1pPr>
          </a:lstStyle>
          <a:p>
            <a:r>
              <a:rPr lang="en-GB"/>
              <a:t>Click to edit Master title style</a:t>
            </a:r>
            <a:endParaRPr/>
          </a:p>
        </p:txBody>
      </p:sp>
      <p:sp>
        <p:nvSpPr>
          <p:cNvPr id="3" name="Content Placeholder 2"/>
          <p:cNvSpPr>
            <a:spLocks noGrp="1"/>
          </p:cNvSpPr>
          <p:nvPr>
            <p:ph idx="1"/>
          </p:nvPr>
        </p:nvSpPr>
        <p:spPr>
          <a:xfrm>
            <a:off x="4742824" y="276225"/>
            <a:ext cx="3840480" cy="4181475"/>
          </a:xfrm>
        </p:spPr>
        <p:txBody>
          <a:bodyPr>
            <a:normAutofit/>
          </a:bodyPr>
          <a:lstStyle>
            <a:lvl1pPr>
              <a:spcBef>
                <a:spcPts val="1500"/>
              </a:spcBef>
              <a:defRPr sz="1650"/>
            </a:lvl1pPr>
            <a:lvl2pPr>
              <a:defRPr sz="1500"/>
            </a:lvl2pPr>
            <a:lvl3pPr>
              <a:defRPr sz="1350"/>
            </a:lvl3pPr>
            <a:lvl4pPr>
              <a:defRPr sz="1350"/>
            </a:lvl4pPr>
            <a:lvl5pPr>
              <a:defRPr sz="135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4" name="Text Placeholder 3"/>
          <p:cNvSpPr>
            <a:spLocks noGrp="1"/>
          </p:cNvSpPr>
          <p:nvPr>
            <p:ph type="body" sz="half" idx="2"/>
          </p:nvPr>
        </p:nvSpPr>
        <p:spPr>
          <a:xfrm>
            <a:off x="533399" y="1340892"/>
            <a:ext cx="3840480" cy="2790114"/>
          </a:xfrm>
        </p:spPr>
        <p:txBody>
          <a:bodyPr>
            <a:normAutofit/>
          </a:bodyPr>
          <a:lstStyle>
            <a:lvl1pPr marL="0" indent="0" algn="ctr">
              <a:spcBef>
                <a:spcPts val="450"/>
              </a:spcBef>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t>8/13/2019</a:t>
            </a:fld>
            <a:endParaRPr lang="en-US"/>
          </a:p>
        </p:txBody>
      </p:sp>
      <p:sp>
        <p:nvSpPr>
          <p:cNvPr id="6" name="Footer Placeholder 5"/>
          <p:cNvSpPr>
            <a:spLocks noGrp="1"/>
          </p:cNvSpPr>
          <p:nvPr>
            <p:ph type="ftr" sz="quarter" idx="11"/>
          </p:nvPr>
        </p:nvSpPr>
        <p:spPr/>
        <p:txBody>
          <a:bodyPr/>
          <a:lstStyle/>
          <a:p>
            <a:pPr>
              <a:defRPr/>
            </a:pPr>
            <a:r>
              <a:rPr lang="en-GB"/>
              <a:t>HSC STAF DEVELOPMENT CONFERENCE – 21ST JUNE 2008</a:t>
            </a:r>
          </a:p>
        </p:txBody>
      </p:sp>
      <p:sp>
        <p:nvSpPr>
          <p:cNvPr id="7" name="Slide Number Placeholder 6"/>
          <p:cNvSpPr>
            <a:spLocks noGrp="1"/>
          </p:cNvSpPr>
          <p:nvPr>
            <p:ph type="sldNum" sz="quarter" idx="12"/>
          </p:nvPr>
        </p:nvSpPr>
        <p:spPr/>
        <p:txBody>
          <a:bodyPr/>
          <a:lstStyle/>
          <a:p>
            <a:pPr>
              <a:defRPr/>
            </a:pPr>
            <a:fld id="{544BFBC3-1CFB-4122-8510-88E505E699A5}" type="slidenum">
              <a:rPr lang="en-GB" smtClean="0"/>
              <a:pPr>
                <a:defRPr/>
              </a:pPr>
              <a:t>‹#›</a:t>
            </a:fld>
            <a:endParaRPr lang="en-GB"/>
          </a:p>
        </p:txBody>
      </p:sp>
    </p:spTree>
    <p:extLst>
      <p:ext uri="{BB962C8B-B14F-4D97-AF65-F5344CB8AC3E}">
        <p14:creationId xmlns:p14="http://schemas.microsoft.com/office/powerpoint/2010/main" val="41516842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Picture with Capti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3399" y="458904"/>
            <a:ext cx="4079545" cy="871538"/>
          </a:xfrm>
        </p:spPr>
        <p:txBody>
          <a:bodyPr anchor="b"/>
          <a:lstStyle>
            <a:lvl1pPr algn="ctr">
              <a:defRPr sz="2700" b="0"/>
            </a:lvl1pPr>
          </a:lstStyle>
          <a:p>
            <a:r>
              <a:rPr lang="en-GB"/>
              <a:t>Click to edit Master title style</a:t>
            </a:r>
            <a:endParaRPr/>
          </a:p>
        </p:txBody>
      </p:sp>
      <p:sp>
        <p:nvSpPr>
          <p:cNvPr id="4" name="Text Placeholder 3"/>
          <p:cNvSpPr>
            <a:spLocks noGrp="1"/>
          </p:cNvSpPr>
          <p:nvPr>
            <p:ph type="body" sz="half" idx="2"/>
          </p:nvPr>
        </p:nvSpPr>
        <p:spPr>
          <a:xfrm>
            <a:off x="533399" y="1340892"/>
            <a:ext cx="4079545" cy="2790114"/>
          </a:xfrm>
        </p:spPr>
        <p:txBody>
          <a:bodyPr>
            <a:normAutofit/>
          </a:bodyPr>
          <a:lstStyle>
            <a:lvl1pPr marL="0" indent="0" algn="ctr">
              <a:spcBef>
                <a:spcPts val="450"/>
              </a:spcBef>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t>8/13/2019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93E80DCD-2EAA-456E-93E4-F2BC6EACCC7B}" type="slidenum">
              <a:rPr lang="en-GB" smtClean="0"/>
              <a:pPr>
                <a:defRPr/>
              </a:pPr>
              <a:t>‹#›</a:t>
            </a:fld>
            <a:endParaRPr lang="en-GB"/>
          </a:p>
        </p:txBody>
      </p:sp>
      <p:sp>
        <p:nvSpPr>
          <p:cNvPr id="8" name="Picture Placeholder 2"/>
          <p:cNvSpPr>
            <a:spLocks noGrp="1"/>
          </p:cNvSpPr>
          <p:nvPr>
            <p:ph type="pic" idx="1"/>
          </p:nvPr>
        </p:nvSpPr>
        <p:spPr>
          <a:xfrm>
            <a:off x="5090617" y="269544"/>
            <a:ext cx="3657600" cy="3988558"/>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685800" rtl="0" eaLnBrk="1" latinLnBrk="0" hangingPunct="1">
              <a:spcBef>
                <a:spcPts val="1500"/>
              </a:spcBef>
              <a:buClr>
                <a:schemeClr val="accent1">
                  <a:lumMod val="60000"/>
                  <a:lumOff val="40000"/>
                </a:schemeClr>
              </a:buClr>
              <a:buSzPct val="110000"/>
              <a:buFont typeface="Wingdings 2" pitchFamily="18" charset="2"/>
              <a:buNone/>
              <a:defRPr sz="2400" kern="1200">
                <a:solidFill>
                  <a:schemeClr val="tx1">
                    <a:lumMod val="65000"/>
                    <a:lumOff val="35000"/>
                  </a:schemeClr>
                </a:solidFill>
                <a:latin typeface="+mn-lt"/>
                <a:ea typeface="+mn-ea"/>
                <a:cs typeface="+mn-cs"/>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Drag picture to placeholder or click icon to add</a:t>
            </a:r>
            <a:endParaRPr/>
          </a:p>
        </p:txBody>
      </p:sp>
    </p:spTree>
    <p:extLst>
      <p:ext uri="{BB962C8B-B14F-4D97-AF65-F5344CB8AC3E}">
        <p14:creationId xmlns:p14="http://schemas.microsoft.com/office/powerpoint/2010/main" val="25628887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8/13/2019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815F309C-6D34-4975-AC00-6D7C22DF9900}" type="slidenum">
              <a:rPr lang="en-GB" smtClean="0"/>
              <a:pPr>
                <a:defRPr/>
              </a:pPr>
              <a:t>‹#›</a:t>
            </a:fld>
            <a:endParaRPr lang="en-GB"/>
          </a:p>
        </p:txBody>
      </p:sp>
    </p:spTree>
    <p:extLst>
      <p:ext uri="{BB962C8B-B14F-4D97-AF65-F5344CB8AC3E}">
        <p14:creationId xmlns:p14="http://schemas.microsoft.com/office/powerpoint/2010/main" val="40034126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276226"/>
            <a:ext cx="1524000" cy="4181475"/>
          </a:xfrm>
        </p:spPr>
        <p:txBody>
          <a:bodyPr vert="eaVert"/>
          <a:lstStyle/>
          <a:p>
            <a:r>
              <a:rPr lang="en-GB"/>
              <a:t>Click to edit Master title style</a:t>
            </a:r>
            <a:endParaRPr/>
          </a:p>
        </p:txBody>
      </p:sp>
      <p:sp>
        <p:nvSpPr>
          <p:cNvPr id="3" name="Vertical Text Placeholder 2"/>
          <p:cNvSpPr>
            <a:spLocks noGrp="1"/>
          </p:cNvSpPr>
          <p:nvPr>
            <p:ph type="body" orient="vert" idx="1"/>
          </p:nvPr>
        </p:nvSpPr>
        <p:spPr>
          <a:xfrm>
            <a:off x="549274" y="276226"/>
            <a:ext cx="6689726" cy="4181475"/>
          </a:xfrm>
        </p:spPr>
        <p:txBody>
          <a:bodyPr vert="eaVert"/>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8/13/2019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27748318-9989-427F-BEA3-C499CD3614D0}" type="slidenum">
              <a:rPr lang="en-GB" smtClean="0"/>
              <a:pPr>
                <a:defRPr/>
              </a:pPr>
              <a:t>‹#›</a:t>
            </a:fld>
            <a:endParaRPr lang="en-GB"/>
          </a:p>
        </p:txBody>
      </p:sp>
    </p:spTree>
    <p:extLst>
      <p:ext uri="{BB962C8B-B14F-4D97-AF65-F5344CB8AC3E}">
        <p14:creationId xmlns:p14="http://schemas.microsoft.com/office/powerpoint/2010/main" val="18915985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8548" name="Rectangle 4"/>
          <p:cNvSpPr>
            <a:spLocks noGrp="1" noChangeArrowheads="1"/>
          </p:cNvSpPr>
          <p:nvPr>
            <p:ph type="ctrTitle"/>
          </p:nvPr>
        </p:nvSpPr>
        <p:spPr>
          <a:xfrm>
            <a:off x="346075" y="2462213"/>
            <a:ext cx="6051550" cy="371303"/>
          </a:xfrm>
        </p:spPr>
        <p:txBody>
          <a:bodyPr anchor="t"/>
          <a:lstStyle>
            <a:lvl1pPr>
              <a:defRPr sz="1950">
                <a:solidFill>
                  <a:schemeClr val="tx1"/>
                </a:solidFill>
              </a:defRPr>
            </a:lvl1pPr>
          </a:lstStyle>
          <a:p>
            <a:r>
              <a:rPr lang="en-GB"/>
              <a:t>Title in Black - Arial 40pt</a:t>
            </a:r>
          </a:p>
        </p:txBody>
      </p:sp>
      <p:sp>
        <p:nvSpPr>
          <p:cNvPr id="108549" name="Rectangle 5"/>
          <p:cNvSpPr>
            <a:spLocks noGrp="1" noChangeArrowheads="1"/>
          </p:cNvSpPr>
          <p:nvPr>
            <p:ph type="subTitle" idx="1"/>
          </p:nvPr>
        </p:nvSpPr>
        <p:spPr>
          <a:xfrm>
            <a:off x="346075" y="3894535"/>
            <a:ext cx="7310438" cy="382845"/>
          </a:xfrm>
        </p:spPr>
        <p:txBody>
          <a:bodyPr/>
          <a:lstStyle>
            <a:lvl1pPr marL="0" indent="0">
              <a:buFontTx/>
              <a:buNone/>
              <a:defRPr sz="2025">
                <a:solidFill>
                  <a:schemeClr val="bg2"/>
                </a:solidFill>
              </a:defRPr>
            </a:lvl1pPr>
          </a:lstStyle>
          <a:p>
            <a:r>
              <a:rPr lang="en-GB"/>
              <a:t>Subheading and date in grey - Arial 30pt</a:t>
            </a:r>
          </a:p>
        </p:txBody>
      </p:sp>
      <p:sp>
        <p:nvSpPr>
          <p:cNvPr id="6" name="Rectangle 3"/>
          <p:cNvSpPr>
            <a:spLocks noGrp="1" noChangeArrowheads="1"/>
          </p:cNvSpPr>
          <p:nvPr>
            <p:ph type="sldNum" sz="quarter" idx="11"/>
          </p:nvPr>
        </p:nvSpPr>
        <p:spPr/>
        <p:txBody>
          <a:bodyPr/>
          <a:lstStyle>
            <a:lvl1pPr>
              <a:defRPr sz="750"/>
            </a:lvl1pPr>
          </a:lstStyle>
          <a:p>
            <a:pPr>
              <a:defRPr/>
            </a:pPr>
            <a:fld id="{B2DD5CFB-4596-4B42-9797-18457F384B8D}" type="slidenum">
              <a:rPr lang="en-GB"/>
              <a:pPr>
                <a:defRPr/>
              </a:pPr>
              <a:t>‹#›</a:t>
            </a:fld>
            <a:endParaRPr lang="en-GB"/>
          </a:p>
        </p:txBody>
      </p:sp>
    </p:spTree>
    <p:extLst>
      <p:ext uri="{BB962C8B-B14F-4D97-AF65-F5344CB8AC3E}">
        <p14:creationId xmlns:p14="http://schemas.microsoft.com/office/powerpoint/2010/main" val="370192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sz="quarter" idx="11"/>
          </p:nvPr>
        </p:nvSpPr>
        <p:spPr>
          <a:ln/>
        </p:spPr>
        <p:txBody>
          <a:bodyPr/>
          <a:lstStyle>
            <a:lvl1pPr>
              <a:defRPr/>
            </a:lvl1pPr>
          </a:lstStyle>
          <a:p>
            <a:pPr>
              <a:defRPr/>
            </a:pPr>
            <a:fld id="{7572903D-4A78-479C-A459-052EC90AF5EE}" type="slidenum">
              <a:rPr lang="en-GB"/>
              <a:pPr>
                <a:defRPr/>
              </a:pPr>
              <a:t>‹#›</a:t>
            </a:fld>
            <a:endParaRPr lang="en-GB"/>
          </a:p>
        </p:txBody>
      </p:sp>
    </p:spTree>
    <p:extLst>
      <p:ext uri="{BB962C8B-B14F-4D97-AF65-F5344CB8AC3E}">
        <p14:creationId xmlns:p14="http://schemas.microsoft.com/office/powerpoint/2010/main" val="251469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Rectangle 5"/>
          <p:cNvSpPr>
            <a:spLocks noGrp="1" noChangeArrowheads="1"/>
          </p:cNvSpPr>
          <p:nvPr>
            <p:ph type="sldNum" sz="quarter" idx="11"/>
          </p:nvPr>
        </p:nvSpPr>
        <p:spPr>
          <a:ln/>
        </p:spPr>
        <p:txBody>
          <a:bodyPr/>
          <a:lstStyle>
            <a:lvl1pPr>
              <a:defRPr/>
            </a:lvl1pPr>
          </a:lstStyle>
          <a:p>
            <a:pPr>
              <a:defRPr/>
            </a:pPr>
            <a:fld id="{7887088A-0D15-4C89-A890-F9F53665EAD3}" type="slidenum">
              <a:rPr lang="en-GB"/>
              <a:pPr>
                <a:defRPr/>
              </a:pPr>
              <a:t>‹#›</a:t>
            </a:fld>
            <a:endParaRPr lang="en-GB"/>
          </a:p>
        </p:txBody>
      </p:sp>
    </p:spTree>
    <p:extLst>
      <p:ext uri="{BB962C8B-B14F-4D97-AF65-F5344CB8AC3E}">
        <p14:creationId xmlns:p14="http://schemas.microsoft.com/office/powerpoint/2010/main" val="10078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53288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3003122"/>
            <a:ext cx="7772400" cy="302053"/>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5" name="Rectangle 5"/>
          <p:cNvSpPr>
            <a:spLocks noGrp="1" noChangeArrowheads="1"/>
          </p:cNvSpPr>
          <p:nvPr>
            <p:ph type="sldNum" sz="quarter" idx="11"/>
          </p:nvPr>
        </p:nvSpPr>
        <p:spPr>
          <a:ln/>
        </p:spPr>
        <p:txBody>
          <a:bodyPr/>
          <a:lstStyle>
            <a:lvl1pPr>
              <a:defRPr/>
            </a:lvl1pPr>
          </a:lstStyle>
          <a:p>
            <a:pPr>
              <a:defRPr/>
            </a:pPr>
            <a:fld id="{495A5C82-88AB-471B-8C96-485AD87B9CD6}" type="slidenum">
              <a:rPr lang="en-GB"/>
              <a:pPr>
                <a:defRPr/>
              </a:pPr>
              <a:t>‹#›</a:t>
            </a:fld>
            <a:endParaRPr lang="en-GB"/>
          </a:p>
        </p:txBody>
      </p:sp>
    </p:spTree>
    <p:extLst>
      <p:ext uri="{BB962C8B-B14F-4D97-AF65-F5344CB8AC3E}">
        <p14:creationId xmlns:p14="http://schemas.microsoft.com/office/powerpoint/2010/main" val="69015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7" name="Date Placeholder 6"/>
          <p:cNvSpPr>
            <a:spLocks noGrp="1"/>
          </p:cNvSpPr>
          <p:nvPr>
            <p:ph type="dt" sz="half" idx="10"/>
          </p:nvPr>
        </p:nvSpPr>
        <p:spPr/>
        <p:txBody>
          <a:bodyPr/>
          <a:lstStyle/>
          <a:p>
            <a:fld id="{32B83D17-931E-1A49-87D7-0C8A83510E87}" type="datetimeFigureOut">
              <a:rPr lang="en-GB" smtClean="0"/>
              <a:t>13/08/2019</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F2951CF6-E3B0-2142-8DF3-41551D76EF40}" type="slidenum">
              <a:rPr lang="en-GB" smtClean="0"/>
              <a:t>‹#›</a:t>
            </a:fld>
            <a:endParaRPr lang="en-GB"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6076" y="1859756"/>
            <a:ext cx="4037013" cy="150238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35488" y="1859756"/>
            <a:ext cx="4037012" cy="150238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sldNum" sz="quarter" idx="11"/>
          </p:nvPr>
        </p:nvSpPr>
        <p:spPr/>
        <p:txBody>
          <a:bodyPr/>
          <a:lstStyle>
            <a:lvl1pPr>
              <a:defRPr/>
            </a:lvl1pPr>
          </a:lstStyle>
          <a:p>
            <a:pPr>
              <a:defRPr/>
            </a:pPr>
            <a:fld id="{76640970-2890-48EC-A027-3F7711921D3B}" type="slidenum">
              <a:rPr lang="en-GB"/>
              <a:pPr>
                <a:defRPr/>
              </a:pPr>
              <a:t>‹#›</a:t>
            </a:fld>
            <a:endParaRPr lang="en-GB"/>
          </a:p>
        </p:txBody>
      </p:sp>
    </p:spTree>
    <p:extLst>
      <p:ext uri="{BB962C8B-B14F-4D97-AF65-F5344CB8AC3E}">
        <p14:creationId xmlns:p14="http://schemas.microsoft.com/office/powerpoint/2010/main" val="3098854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14327"/>
            <a:ext cx="8229600" cy="440553"/>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82937"/>
            <a:ext cx="4040188" cy="34822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131771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82937"/>
            <a:ext cx="4041775" cy="34822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131771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sldNum" sz="quarter" idx="11"/>
          </p:nvPr>
        </p:nvSpPr>
        <p:spPr/>
        <p:txBody>
          <a:bodyPr/>
          <a:lstStyle>
            <a:lvl1pPr>
              <a:defRPr/>
            </a:lvl1pPr>
          </a:lstStyle>
          <a:p>
            <a:pPr>
              <a:defRPr/>
            </a:pPr>
            <a:fld id="{A7FDD2D3-44FB-4975-A4FE-FE8576720900}" type="slidenum">
              <a:rPr lang="en-GB"/>
              <a:pPr>
                <a:defRPr/>
              </a:pPr>
              <a:t>‹#›</a:t>
            </a:fld>
            <a:endParaRPr lang="en-GB"/>
          </a:p>
        </p:txBody>
      </p:sp>
    </p:spTree>
    <p:extLst>
      <p:ext uri="{BB962C8B-B14F-4D97-AF65-F5344CB8AC3E}">
        <p14:creationId xmlns:p14="http://schemas.microsoft.com/office/powerpoint/2010/main" val="283560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xfrm>
            <a:off x="1547814" y="4683919"/>
            <a:ext cx="5761037" cy="357188"/>
          </a:xfrm>
          <a:prstGeom prst="rect">
            <a:avLst/>
          </a:prstGeom>
          <a:ln/>
        </p:spPr>
        <p:txBody>
          <a:bodyPr/>
          <a:lstStyle>
            <a:lvl1pPr>
              <a:defRPr/>
            </a:lvl1pPr>
          </a:lstStyle>
          <a:p>
            <a:pPr>
              <a:defRPr/>
            </a:pPr>
            <a:r>
              <a:rPr lang="en-GB"/>
              <a:t>HSC STAFF DEVELOPMENT CONFERENCE – 21ST JUNE 2008</a:t>
            </a:r>
          </a:p>
        </p:txBody>
      </p:sp>
      <p:sp>
        <p:nvSpPr>
          <p:cNvPr id="4" name="Rectangle 5"/>
          <p:cNvSpPr>
            <a:spLocks noGrp="1" noChangeArrowheads="1"/>
          </p:cNvSpPr>
          <p:nvPr>
            <p:ph type="sldNum" sz="quarter" idx="11"/>
          </p:nvPr>
        </p:nvSpPr>
        <p:spPr>
          <a:ln/>
        </p:spPr>
        <p:txBody>
          <a:bodyPr/>
          <a:lstStyle>
            <a:lvl1pPr>
              <a:defRPr/>
            </a:lvl1pPr>
          </a:lstStyle>
          <a:p>
            <a:pPr>
              <a:defRPr/>
            </a:pPr>
            <a:fld id="{008BC3F1-C765-4AC0-8023-FF99086114F4}" type="slidenum">
              <a:rPr lang="en-GB"/>
              <a:pPr>
                <a:defRPr/>
              </a:pPr>
              <a:t>‹#›</a:t>
            </a:fld>
            <a:endParaRPr lang="en-GB"/>
          </a:p>
        </p:txBody>
      </p:sp>
    </p:spTree>
    <p:extLst>
      <p:ext uri="{BB962C8B-B14F-4D97-AF65-F5344CB8AC3E}">
        <p14:creationId xmlns:p14="http://schemas.microsoft.com/office/powerpoint/2010/main" val="286438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xfrm>
            <a:off x="1547814" y="4683919"/>
            <a:ext cx="5761037" cy="357188"/>
          </a:xfrm>
          <a:prstGeom prst="rect">
            <a:avLst/>
          </a:prstGeom>
          <a:ln/>
        </p:spPr>
        <p:txBody>
          <a:bodyPr/>
          <a:lstStyle>
            <a:lvl1pPr>
              <a:defRPr/>
            </a:lvl1pPr>
          </a:lstStyle>
          <a:p>
            <a:pPr>
              <a:defRPr/>
            </a:pPr>
            <a:r>
              <a:rPr lang="en-GB"/>
              <a:t>HSC STAFF DEVELOPMENT CONFERENCE – 21ST JUNE 2008</a:t>
            </a:r>
          </a:p>
        </p:txBody>
      </p:sp>
      <p:sp>
        <p:nvSpPr>
          <p:cNvPr id="3" name="Rectangle 5"/>
          <p:cNvSpPr>
            <a:spLocks noGrp="1" noChangeArrowheads="1"/>
          </p:cNvSpPr>
          <p:nvPr>
            <p:ph type="sldNum" sz="quarter" idx="11"/>
          </p:nvPr>
        </p:nvSpPr>
        <p:spPr>
          <a:ln/>
        </p:spPr>
        <p:txBody>
          <a:bodyPr/>
          <a:lstStyle>
            <a:lvl1pPr>
              <a:defRPr/>
            </a:lvl1pPr>
          </a:lstStyle>
          <a:p>
            <a:pPr>
              <a:defRPr/>
            </a:pPr>
            <a:fld id="{463C7274-D982-4D45-9AE5-F9E8252D7F8B}" type="slidenum">
              <a:rPr lang="en-GB"/>
              <a:pPr>
                <a:defRPr/>
              </a:pPr>
              <a:t>‹#›</a:t>
            </a:fld>
            <a:endParaRPr lang="en-GB"/>
          </a:p>
        </p:txBody>
      </p:sp>
    </p:spTree>
    <p:extLst>
      <p:ext uri="{BB962C8B-B14F-4D97-AF65-F5344CB8AC3E}">
        <p14:creationId xmlns:p14="http://schemas.microsoft.com/office/powerpoint/2010/main" val="274822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774272"/>
            <a:ext cx="3008313" cy="302053"/>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171474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23280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Footer Placeholder 4"/>
          <p:cNvSpPr>
            <a:spLocks noGrp="1" noChangeArrowheads="1"/>
          </p:cNvSpPr>
          <p:nvPr>
            <p:ph type="ftr" sz="quarter" idx="10"/>
          </p:nvPr>
        </p:nvSpPr>
        <p:spPr>
          <a:xfrm>
            <a:off x="1547814" y="4683919"/>
            <a:ext cx="5761037" cy="357188"/>
          </a:xfrm>
          <a:prstGeom prst="rect">
            <a:avLst/>
          </a:prstGeom>
        </p:spPr>
        <p:txBody>
          <a:bodyPr/>
          <a:lstStyle>
            <a:lvl1pPr>
              <a:defRPr/>
            </a:lvl1pPr>
          </a:lstStyle>
          <a:p>
            <a:pPr>
              <a:defRPr/>
            </a:pPr>
            <a:r>
              <a:rPr lang="en-GB"/>
              <a:t>HSC STAF DEVELOPMENT CONFERENCE – 21ST JUNE 2008</a:t>
            </a:r>
          </a:p>
        </p:txBody>
      </p:sp>
      <p:sp>
        <p:nvSpPr>
          <p:cNvPr id="6" name="Rectangle 5"/>
          <p:cNvSpPr>
            <a:spLocks noGrp="1" noChangeArrowheads="1"/>
          </p:cNvSpPr>
          <p:nvPr>
            <p:ph type="sldNum" sz="quarter" idx="11"/>
          </p:nvPr>
        </p:nvSpPr>
        <p:spPr/>
        <p:txBody>
          <a:bodyPr/>
          <a:lstStyle>
            <a:lvl1pPr>
              <a:defRPr/>
            </a:lvl1pPr>
          </a:lstStyle>
          <a:p>
            <a:pPr>
              <a:defRPr/>
            </a:pPr>
            <a:fld id="{544BFBC3-1CFB-4122-8510-88E505E699A5}" type="slidenum">
              <a:rPr lang="en-GB"/>
              <a:pPr>
                <a:defRPr/>
              </a:pPr>
              <a:t>‹#›</a:t>
            </a:fld>
            <a:endParaRPr lang="en-GB"/>
          </a:p>
        </p:txBody>
      </p:sp>
    </p:spTree>
    <p:extLst>
      <p:ext uri="{BB962C8B-B14F-4D97-AF65-F5344CB8AC3E}">
        <p14:creationId xmlns:p14="http://schemas.microsoft.com/office/powerpoint/2010/main" val="314811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723451"/>
            <a:ext cx="5486400" cy="302053"/>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440553"/>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23280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Rectangle 5"/>
          <p:cNvSpPr>
            <a:spLocks noGrp="1" noChangeArrowheads="1"/>
          </p:cNvSpPr>
          <p:nvPr>
            <p:ph type="sldNum" sz="quarter" idx="11"/>
          </p:nvPr>
        </p:nvSpPr>
        <p:spPr/>
        <p:txBody>
          <a:bodyPr/>
          <a:lstStyle>
            <a:lvl1pPr>
              <a:defRPr/>
            </a:lvl1pPr>
          </a:lstStyle>
          <a:p>
            <a:pPr>
              <a:defRPr/>
            </a:pPr>
            <a:fld id="{93E80DCD-2EAA-456E-93E4-F2BC6EACCC7B}" type="slidenum">
              <a:rPr lang="en-GB"/>
              <a:pPr>
                <a:defRPr/>
              </a:pPr>
              <a:t>‹#›</a:t>
            </a:fld>
            <a:endParaRPr lang="en-GB"/>
          </a:p>
        </p:txBody>
      </p:sp>
    </p:spTree>
    <p:extLst>
      <p:ext uri="{BB962C8B-B14F-4D97-AF65-F5344CB8AC3E}">
        <p14:creationId xmlns:p14="http://schemas.microsoft.com/office/powerpoint/2010/main" val="3389520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773672" y="1859756"/>
            <a:ext cx="3798829" cy="1730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sz="quarter" idx="11"/>
          </p:nvPr>
        </p:nvSpPr>
        <p:spPr>
          <a:ln/>
        </p:spPr>
        <p:txBody>
          <a:bodyPr/>
          <a:lstStyle>
            <a:lvl1pPr>
              <a:defRPr/>
            </a:lvl1pPr>
          </a:lstStyle>
          <a:p>
            <a:pPr>
              <a:defRPr/>
            </a:pPr>
            <a:fld id="{815F309C-6D34-4975-AC00-6D7C22DF9900}" type="slidenum">
              <a:rPr lang="en-GB"/>
              <a:pPr>
                <a:defRPr/>
              </a:pPr>
              <a:t>‹#›</a:t>
            </a:fld>
            <a:endParaRPr lang="en-GB"/>
          </a:p>
        </p:txBody>
      </p:sp>
    </p:spTree>
    <p:extLst>
      <p:ext uri="{BB962C8B-B14F-4D97-AF65-F5344CB8AC3E}">
        <p14:creationId xmlns:p14="http://schemas.microsoft.com/office/powerpoint/2010/main" val="267699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46904" y="821531"/>
            <a:ext cx="881107" cy="26527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310132" y="821531"/>
            <a:ext cx="2090669" cy="26527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sz="quarter" idx="11"/>
          </p:nvPr>
        </p:nvSpPr>
        <p:spPr>
          <a:ln/>
        </p:spPr>
        <p:txBody>
          <a:bodyPr/>
          <a:lstStyle>
            <a:lvl1pPr>
              <a:defRPr/>
            </a:lvl1pPr>
          </a:lstStyle>
          <a:p>
            <a:pPr>
              <a:defRPr/>
            </a:pPr>
            <a:fld id="{27748318-9989-427F-BEA3-C499CD3614D0}" type="slidenum">
              <a:rPr lang="en-GB"/>
              <a:pPr>
                <a:defRPr/>
              </a:pPr>
              <a:t>‹#›</a:t>
            </a:fld>
            <a:endParaRPr lang="en-GB"/>
          </a:p>
        </p:txBody>
      </p:sp>
    </p:spTree>
    <p:extLst>
      <p:ext uri="{BB962C8B-B14F-4D97-AF65-F5344CB8AC3E}">
        <p14:creationId xmlns:p14="http://schemas.microsoft.com/office/powerpoint/2010/main" val="330030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95289" y="810211"/>
            <a:ext cx="8226425" cy="440553"/>
          </a:xfrm>
        </p:spPr>
        <p:txBody>
          <a:bodyPr/>
          <a:lstStyle/>
          <a:p>
            <a:r>
              <a:rPr lang="en-US"/>
              <a:t>Click to edit Master title style</a:t>
            </a:r>
          </a:p>
        </p:txBody>
      </p:sp>
      <p:sp>
        <p:nvSpPr>
          <p:cNvPr id="3" name="Table Placeholder 2"/>
          <p:cNvSpPr>
            <a:spLocks noGrp="1"/>
          </p:cNvSpPr>
          <p:nvPr>
            <p:ph type="tbl" idx="1"/>
          </p:nvPr>
        </p:nvSpPr>
        <p:spPr>
          <a:xfrm>
            <a:off x="346076" y="1859756"/>
            <a:ext cx="8226425" cy="359761"/>
          </a:xfrm>
        </p:spPr>
        <p:txBody>
          <a:bodyPr/>
          <a:lstStyle/>
          <a:p>
            <a:pPr lvl="0"/>
            <a:endParaRPr lang="en-US" noProof="0"/>
          </a:p>
        </p:txBody>
      </p:sp>
      <p:sp>
        <p:nvSpPr>
          <p:cNvPr id="5" name="Rectangle 5"/>
          <p:cNvSpPr>
            <a:spLocks noGrp="1" noChangeArrowheads="1"/>
          </p:cNvSpPr>
          <p:nvPr>
            <p:ph type="sldNum" sz="quarter" idx="11"/>
          </p:nvPr>
        </p:nvSpPr>
        <p:spPr>
          <a:ln/>
        </p:spPr>
        <p:txBody>
          <a:bodyPr/>
          <a:lstStyle>
            <a:lvl1pPr>
              <a:defRPr/>
            </a:lvl1pPr>
          </a:lstStyle>
          <a:p>
            <a:pPr>
              <a:defRPr/>
            </a:pPr>
            <a:fld id="{90D8D91E-C5CB-4997-B3C9-795C0CEBF25C}" type="slidenum">
              <a:rPr lang="en-GB"/>
              <a:pPr>
                <a:defRPr/>
              </a:pPr>
              <a:t>‹#›</a:t>
            </a:fld>
            <a:endParaRPr lang="en-GB"/>
          </a:p>
        </p:txBody>
      </p:sp>
    </p:spTree>
    <p:extLst>
      <p:ext uri="{BB962C8B-B14F-4D97-AF65-F5344CB8AC3E}">
        <p14:creationId xmlns:p14="http://schemas.microsoft.com/office/powerpoint/2010/main" val="3455296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Date Placeholder 2"/>
          <p:cNvSpPr>
            <a:spLocks noGrp="1"/>
          </p:cNvSpPr>
          <p:nvPr>
            <p:ph type="dt" sz="half" idx="10"/>
          </p:nvPr>
        </p:nvSpPr>
        <p:spPr/>
        <p:txBody>
          <a:bodyPr/>
          <a:lstStyle/>
          <a:p>
            <a:fld id="{32B83D17-931E-1A49-87D7-0C8A83510E87}" type="datetimeFigureOut">
              <a:rPr lang="en-GB" smtClean="0"/>
              <a:t>13/08/2019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2951CF6-E3B0-2142-8DF3-41551D76EF40}" type="slidenum">
              <a:rPr lang="en-GB" smtClean="0"/>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B83D17-931E-1A49-87D7-0C8A83510E87}" type="datetimeFigureOut">
              <a:rPr lang="en-GB" smtClean="0"/>
              <a:t>13/08/2019</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F2951CF6-E3B0-2142-8DF3-41551D76EF40}" type="slidenum">
              <a:rPr lang="en-GB" smtClean="0"/>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GB" smtClean="0"/>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32B83D17-931E-1A49-87D7-0C8A83510E87}" type="datetimeFigureOut">
              <a:rPr lang="en-GB" smtClean="0"/>
              <a:t>13/08/2019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2951CF6-E3B0-2142-8DF3-41551D76EF40}" type="slidenum">
              <a:rPr lang="en-GB" smtClean="0"/>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GB"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32B83D17-931E-1A49-87D7-0C8A83510E87}" type="datetimeFigureOut">
              <a:rPr lang="en-GB" smtClean="0"/>
              <a:t>13/08/2019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2951CF6-E3B0-2142-8DF3-41551D76EF40}" type="slidenum">
              <a:rPr lang="en-GB" smtClean="0"/>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2B83D17-931E-1A49-87D7-0C8A83510E87}" type="datetimeFigureOut">
              <a:rPr lang="en-GB" smtClean="0"/>
              <a:t>13/08/2019</a:t>
            </a:fld>
            <a:endParaRPr lang="en-GB"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2951CF6-E3B0-2142-8DF3-41551D76EF40}" type="slidenum">
              <a:rPr lang="en-GB" smtClean="0"/>
              <a:t>‹#›</a:t>
            </a:fld>
            <a:endParaRPr lang="en-GB"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881DF76-83EA-41E7-BC5B-CEA758BF3F0B}" type="datetimeFigureOut">
              <a:rPr lang="en-GB" smtClean="0"/>
              <a:t>13/08/2019</a:t>
            </a:fld>
            <a:endParaRPr lang="en-GB"/>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618EA2A-D6FB-495E-96BD-92486283C929}" type="slidenum">
              <a:rPr lang="en-GB" smtClean="0"/>
              <a:t>‹#›</a:t>
            </a:fld>
            <a:endParaRPr lang="en-GB"/>
          </a:p>
        </p:txBody>
      </p:sp>
    </p:spTree>
    <p:extLst>
      <p:ext uri="{BB962C8B-B14F-4D97-AF65-F5344CB8AC3E}">
        <p14:creationId xmlns:p14="http://schemas.microsoft.com/office/powerpoint/2010/main" val="38796139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DA618D4-E9E1-478C-9E26-DE658658BB4F}" type="datetimeFigureOut">
              <a:rPr lang="en-GB" smtClean="0"/>
              <a:t>13/08/2019</a:t>
            </a:fld>
            <a:endParaRPr lang="en-GB"/>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A286B48-A153-405F-A9B4-1B8E60BFB7B6}" type="slidenum">
              <a:rPr lang="en-GB" smtClean="0"/>
              <a:t>‹#›</a:t>
            </a:fld>
            <a:endParaRPr lang="en-GB"/>
          </a:p>
        </p:txBody>
      </p:sp>
    </p:spTree>
    <p:extLst>
      <p:ext uri="{BB962C8B-B14F-4D97-AF65-F5344CB8AC3E}">
        <p14:creationId xmlns:p14="http://schemas.microsoft.com/office/powerpoint/2010/main" val="32469353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85800" rtl="0" eaLnBrk="1" latinLnBrk="0" hangingPunct="1">
        <a:spcBef>
          <a:spcPct val="0"/>
        </a:spcBef>
        <a:buNone/>
        <a:defRPr sz="3300" kern="1200">
          <a:solidFill>
            <a:schemeClr val="accent3">
              <a:lumMod val="20000"/>
              <a:lumOff val="80000"/>
            </a:schemeClr>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accent3">
              <a:lumMod val="20000"/>
              <a:lumOff val="80000"/>
            </a:schemeClr>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accent3">
              <a:lumMod val="20000"/>
              <a:lumOff val="80000"/>
            </a:schemeClr>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accent3">
              <a:lumMod val="20000"/>
              <a:lumOff val="80000"/>
            </a:schemeClr>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accent3">
              <a:lumMod val="20000"/>
              <a:lumOff val="80000"/>
            </a:schemeClr>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accent3">
              <a:lumMod val="20000"/>
              <a:lumOff val="80000"/>
            </a:schemeClr>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80682"/>
            <a:ext cx="8042276" cy="1002717"/>
          </a:xfrm>
          <a:prstGeom prst="rect">
            <a:avLst/>
          </a:prstGeom>
        </p:spPr>
        <p:txBody>
          <a:bodyPr vert="horz" lIns="91440" tIns="45720" rIns="91440" bIns="45720" rtlCol="0" anchor="b" anchorCtr="0">
            <a:noAutofit/>
          </a:bodyPr>
          <a:lstStyle/>
          <a:p>
            <a:r>
              <a:rPr lang="en-GB"/>
              <a:t>Click to edit Master title style</a:t>
            </a:r>
            <a:endParaRPr/>
          </a:p>
        </p:txBody>
      </p:sp>
      <p:sp>
        <p:nvSpPr>
          <p:cNvPr id="3" name="Text Placeholder 2"/>
          <p:cNvSpPr>
            <a:spLocks noGrp="1"/>
          </p:cNvSpPr>
          <p:nvPr>
            <p:ph type="body" idx="1"/>
          </p:nvPr>
        </p:nvSpPr>
        <p:spPr>
          <a:xfrm>
            <a:off x="549275" y="1200151"/>
            <a:ext cx="8042276" cy="325755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4" name="Date Placeholder 3"/>
          <p:cNvSpPr>
            <a:spLocks noGrp="1"/>
          </p:cNvSpPr>
          <p:nvPr>
            <p:ph type="dt" sz="half" idx="2"/>
          </p:nvPr>
        </p:nvSpPr>
        <p:spPr>
          <a:xfrm>
            <a:off x="5629835" y="4706751"/>
            <a:ext cx="2133600" cy="273844"/>
          </a:xfrm>
          <a:prstGeom prst="rect">
            <a:avLst/>
          </a:prstGeom>
        </p:spPr>
        <p:txBody>
          <a:bodyPr vert="horz" lIns="91440" tIns="45720" rIns="91440" bIns="45720" rtlCol="0" anchor="ctr"/>
          <a:lstStyle>
            <a:lvl1pPr algn="r">
              <a:defRPr sz="900">
                <a:solidFill>
                  <a:schemeClr val="bg1"/>
                </a:solidFill>
              </a:defRPr>
            </a:lvl1pPr>
          </a:lstStyle>
          <a:p>
            <a:fld id="{B01F9CA3-105E-4857-9057-6DB6197DA786}" type="datetimeFigureOut">
              <a:rPr lang="en-US" smtClean="0"/>
              <a:t>8/13/2019</a:t>
            </a:fld>
            <a:endParaRPr lang="en-US"/>
          </a:p>
        </p:txBody>
      </p:sp>
      <p:sp>
        <p:nvSpPr>
          <p:cNvPr id="5" name="Footer Placeholder 4"/>
          <p:cNvSpPr>
            <a:spLocks noGrp="1"/>
          </p:cNvSpPr>
          <p:nvPr>
            <p:ph type="ftr" sz="quarter" idx="3"/>
          </p:nvPr>
        </p:nvSpPr>
        <p:spPr>
          <a:xfrm>
            <a:off x="264459" y="4706751"/>
            <a:ext cx="4840941" cy="273844"/>
          </a:xfrm>
          <a:prstGeom prst="rect">
            <a:avLst/>
          </a:prstGeom>
        </p:spPr>
        <p:txBody>
          <a:bodyPr vert="horz" lIns="91440" tIns="45720" rIns="91440" bIns="45720" rtlCol="0" anchor="ctr"/>
          <a:lstStyle>
            <a:lvl1pPr algn="l">
              <a:defRPr sz="900">
                <a:solidFill>
                  <a:schemeClr val="bg1"/>
                </a:solidFill>
              </a:defRPr>
            </a:lvl1pPr>
          </a:lstStyle>
          <a:p>
            <a:endParaRPr lang="en-US"/>
          </a:p>
        </p:txBody>
      </p:sp>
      <p:sp>
        <p:nvSpPr>
          <p:cNvPr id="6" name="Slide Number Placeholder 5"/>
          <p:cNvSpPr>
            <a:spLocks noGrp="1"/>
          </p:cNvSpPr>
          <p:nvPr>
            <p:ph type="sldNum" sz="quarter" idx="4"/>
          </p:nvPr>
        </p:nvSpPr>
        <p:spPr>
          <a:xfrm>
            <a:off x="7897906" y="4706751"/>
            <a:ext cx="990600" cy="273844"/>
          </a:xfrm>
          <a:prstGeom prst="rect">
            <a:avLst/>
          </a:prstGeom>
        </p:spPr>
        <p:txBody>
          <a:bodyPr vert="horz" lIns="91440" tIns="45720" rIns="91440" bIns="45720" rtlCol="0" anchor="ctr"/>
          <a:lstStyle>
            <a:lvl1pPr algn="r">
              <a:defRPr sz="2700">
                <a:solidFill>
                  <a:schemeClr val="bg1"/>
                </a:solidFill>
              </a:defRPr>
            </a:lvl1pPr>
          </a:lstStyle>
          <a:p>
            <a:pPr>
              <a:defRPr/>
            </a:pPr>
            <a:fld id="{F3BA9B32-48DB-4147-99BB-9EEFF7A7B863}" type="slidenum">
              <a:rPr lang="en-GB" smtClean="0"/>
              <a:pPr>
                <a:defRPr/>
              </a:pPr>
              <a:t>‹#›</a:t>
            </a:fld>
            <a:endParaRPr lang="en-GB"/>
          </a:p>
        </p:txBody>
      </p:sp>
    </p:spTree>
    <p:extLst>
      <p:ext uri="{BB962C8B-B14F-4D97-AF65-F5344CB8AC3E}">
        <p14:creationId xmlns:p14="http://schemas.microsoft.com/office/powerpoint/2010/main" val="50339636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algn="ctr" defTabSz="685800" rtl="0" eaLnBrk="1" latinLnBrk="0" hangingPunct="1">
        <a:spcBef>
          <a:spcPct val="0"/>
        </a:spcBef>
        <a:buNone/>
        <a:defRPr sz="3450" kern="1200">
          <a:solidFill>
            <a:schemeClr val="accent1"/>
          </a:solidFill>
          <a:latin typeface="+mj-lt"/>
          <a:ea typeface="+mj-ea"/>
          <a:cs typeface="+mj-cs"/>
        </a:defRPr>
      </a:lvl1pPr>
    </p:titleStyle>
    <p:bodyStyle>
      <a:lvl1pPr marL="261938" indent="-261938" algn="l" defTabSz="685800" rtl="0" eaLnBrk="1" latinLnBrk="0" hangingPunct="1">
        <a:spcBef>
          <a:spcPts val="15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1pPr>
      <a:lvl2pPr marL="514350" indent="-252413" algn="l" defTabSz="685800" rtl="0" eaLnBrk="1" latinLnBrk="0" hangingPunct="1">
        <a:spcBef>
          <a:spcPts val="450"/>
        </a:spcBef>
        <a:buClr>
          <a:schemeClr val="accent1">
            <a:lumMod val="75000"/>
          </a:schemeClr>
        </a:buClr>
        <a:buSzPct val="110000"/>
        <a:buFont typeface="Wingdings 2" pitchFamily="18" charset="2"/>
        <a:buChar char=""/>
        <a:defRPr sz="1650" kern="1200">
          <a:solidFill>
            <a:schemeClr val="tx1">
              <a:lumMod val="65000"/>
              <a:lumOff val="35000"/>
            </a:schemeClr>
          </a:solidFill>
          <a:latin typeface="+mn-lt"/>
          <a:ea typeface="+mn-ea"/>
          <a:cs typeface="+mn-cs"/>
        </a:defRPr>
      </a:lvl2pPr>
      <a:lvl3pPr marL="726281" indent="-211931" algn="l" defTabSz="685800" rtl="0" eaLnBrk="1" latinLnBrk="0" hangingPunct="1">
        <a:spcBef>
          <a:spcPts val="450"/>
        </a:spcBef>
        <a:buClr>
          <a:schemeClr val="accent1">
            <a:lumMod val="60000"/>
            <a:lumOff val="40000"/>
          </a:schemeClr>
        </a:buClr>
        <a:buSzPct val="110000"/>
        <a:buFont typeface="Wingdings 2" pitchFamily="18" charset="2"/>
        <a:buChar char=""/>
        <a:defRPr sz="1500" kern="1200">
          <a:solidFill>
            <a:schemeClr val="tx1">
              <a:lumMod val="65000"/>
              <a:lumOff val="35000"/>
            </a:schemeClr>
          </a:solidFill>
          <a:latin typeface="+mn-lt"/>
          <a:ea typeface="+mn-ea"/>
          <a:cs typeface="+mn-cs"/>
        </a:defRPr>
      </a:lvl3pPr>
      <a:lvl4pPr marL="947738" indent="-221456" algn="l" defTabSz="685800" rtl="0" eaLnBrk="1" latinLnBrk="0" hangingPunct="1">
        <a:spcBef>
          <a:spcPts val="450"/>
        </a:spcBef>
        <a:buClr>
          <a:schemeClr val="accent1">
            <a:lumMod val="75000"/>
          </a:schemeClr>
        </a:buClr>
        <a:buSzPct val="110000"/>
        <a:buFont typeface="Wingdings 2" pitchFamily="18" charset="2"/>
        <a:buChar char=""/>
        <a:defRPr sz="1350" kern="1200">
          <a:solidFill>
            <a:schemeClr val="tx1">
              <a:lumMod val="65000"/>
              <a:lumOff val="35000"/>
            </a:schemeClr>
          </a:solidFill>
          <a:latin typeface="+mn-lt"/>
          <a:ea typeface="+mn-ea"/>
          <a:cs typeface="+mn-cs"/>
        </a:defRPr>
      </a:lvl4pPr>
      <a:lvl5pPr marL="1159669" indent="-211931" algn="l" defTabSz="685800" rtl="0" eaLnBrk="1" latinLnBrk="0" hangingPunct="1">
        <a:spcBef>
          <a:spcPts val="450"/>
        </a:spcBef>
        <a:buClr>
          <a:schemeClr val="accent1">
            <a:lumMod val="60000"/>
            <a:lumOff val="40000"/>
          </a:schemeClr>
        </a:buClr>
        <a:buSzPct val="110000"/>
        <a:buFont typeface="Wingdings 2" pitchFamily="18" charset="2"/>
        <a:buChar char=""/>
        <a:defRPr sz="1350" kern="1200">
          <a:solidFill>
            <a:schemeClr val="tx1">
              <a:lumMod val="65000"/>
              <a:lumOff val="35000"/>
            </a:schemeClr>
          </a:solidFill>
          <a:latin typeface="+mn-lt"/>
          <a:ea typeface="+mn-ea"/>
          <a:cs typeface="+mn-cs"/>
        </a:defRPr>
      </a:lvl5pPr>
      <a:lvl6pPr marL="1371600" indent="-211931" algn="l" defTabSz="685800" rtl="0" eaLnBrk="1" latinLnBrk="0" hangingPunct="1">
        <a:spcBef>
          <a:spcPct val="20000"/>
        </a:spcBef>
        <a:buClr>
          <a:schemeClr val="accent2"/>
        </a:buClr>
        <a:buSzPct val="110000"/>
        <a:buFont typeface="Wingdings 2" pitchFamily="18" charset="2"/>
        <a:buChar char=""/>
        <a:defRPr lang="en-US" sz="1350" kern="1200" dirty="0" smtClean="0">
          <a:solidFill>
            <a:schemeClr val="tx1">
              <a:lumMod val="65000"/>
              <a:lumOff val="35000"/>
            </a:schemeClr>
          </a:solidFill>
          <a:latin typeface="+mn-lt"/>
          <a:ea typeface="+mn-ea"/>
          <a:cs typeface="+mn-cs"/>
        </a:defRPr>
      </a:lvl6pPr>
      <a:lvl7pPr marL="1588294" indent="-211931" algn="l" defTabSz="685800" rtl="0" eaLnBrk="1" latinLnBrk="0" hangingPunct="1">
        <a:spcBef>
          <a:spcPct val="20000"/>
        </a:spcBef>
        <a:buClr>
          <a:schemeClr val="accent1">
            <a:lumMod val="60000"/>
            <a:lumOff val="40000"/>
          </a:schemeClr>
        </a:buClr>
        <a:buSzPct val="110000"/>
        <a:buFont typeface="Wingdings 2" pitchFamily="18" charset="2"/>
        <a:buChar char=""/>
        <a:defRPr lang="en-US" sz="1350" kern="1200" dirty="0" smtClean="0">
          <a:solidFill>
            <a:schemeClr val="tx1">
              <a:lumMod val="65000"/>
              <a:lumOff val="35000"/>
            </a:schemeClr>
          </a:solidFill>
          <a:latin typeface="+mn-lt"/>
          <a:ea typeface="+mn-ea"/>
          <a:cs typeface="+mn-cs"/>
        </a:defRPr>
      </a:lvl7pPr>
      <a:lvl8pPr marL="1799035" indent="-211931" algn="l" defTabSz="685800" rtl="0" eaLnBrk="1" latinLnBrk="0" hangingPunct="1">
        <a:spcBef>
          <a:spcPct val="20000"/>
        </a:spcBef>
        <a:buClr>
          <a:schemeClr val="accent2"/>
        </a:buClr>
        <a:buSzPct val="110000"/>
        <a:buFont typeface="Wingdings 2" pitchFamily="18" charset="2"/>
        <a:buChar char=""/>
        <a:defRPr lang="en-US" sz="1350" kern="1200" dirty="0" smtClean="0">
          <a:solidFill>
            <a:schemeClr val="tx1">
              <a:lumMod val="65000"/>
              <a:lumOff val="35000"/>
            </a:schemeClr>
          </a:solidFill>
          <a:latin typeface="+mn-lt"/>
          <a:ea typeface="+mn-ea"/>
          <a:cs typeface="+mn-cs"/>
        </a:defRPr>
      </a:lvl8pPr>
      <a:lvl9pPr marL="2016919" indent="-211931" algn="l" defTabSz="685800" rtl="0" eaLnBrk="1" latinLnBrk="0" hangingPunct="1">
        <a:spcBef>
          <a:spcPct val="20000"/>
        </a:spcBef>
        <a:buClr>
          <a:schemeClr val="accent1">
            <a:lumMod val="60000"/>
            <a:lumOff val="40000"/>
          </a:schemeClr>
        </a:buClr>
        <a:buSzPct val="110000"/>
        <a:buFont typeface="Wingdings 2" pitchFamily="18" charset="2"/>
        <a:buChar char=""/>
        <a:defRPr lang="en-US" sz="1350" kern="1200" dirty="0">
          <a:solidFill>
            <a:schemeClr val="tx1">
              <a:lumMod val="65000"/>
              <a:lumOff val="35000"/>
            </a:schemeClr>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9" y="810211"/>
            <a:ext cx="8226425" cy="440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0533" tIns="35266" rIns="70533" bIns="35266" numCol="1" anchor="ctr" anchorCtr="0" compatLnSpc="1">
            <a:prstTxWarp prst="textNoShape">
              <a:avLst/>
            </a:prstTxWarp>
            <a:spAutoFit/>
          </a:bodyPr>
          <a:lstStyle/>
          <a:p>
            <a:pPr lvl="0"/>
            <a:r>
              <a:rPr lang="en-GB"/>
              <a:t>Title in colour - Arial 48pt</a:t>
            </a:r>
          </a:p>
        </p:txBody>
      </p:sp>
      <p:sp>
        <p:nvSpPr>
          <p:cNvPr id="1027" name="Rectangle 3"/>
          <p:cNvSpPr>
            <a:spLocks noGrp="1" noChangeArrowheads="1"/>
          </p:cNvSpPr>
          <p:nvPr>
            <p:ph type="body" idx="1"/>
          </p:nvPr>
        </p:nvSpPr>
        <p:spPr bwMode="auto">
          <a:xfrm>
            <a:off x="346076" y="1859756"/>
            <a:ext cx="8226425" cy="173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0533" tIns="35266" rIns="70533" bIns="35266" numCol="1" anchor="t" anchorCtr="0" compatLnSpc="1">
            <a:prstTxWarp prst="textNoShape">
              <a:avLst/>
            </a:prstTxWarp>
            <a:spAutoFit/>
          </a:bodyPr>
          <a:lstStyle/>
          <a:p>
            <a:pPr lvl="0"/>
            <a:r>
              <a:rPr lang="en-GB"/>
              <a:t>Tabbed text information in black with bullet - Arial 28pt</a:t>
            </a:r>
          </a:p>
          <a:p>
            <a:pPr lvl="1"/>
            <a:r>
              <a:rPr lang="en-GB"/>
              <a:t>Bullet point should be in the same colour as heading</a:t>
            </a:r>
          </a:p>
          <a:p>
            <a:pPr lvl="2"/>
            <a:r>
              <a:rPr lang="en-GB"/>
              <a:t>Third level</a:t>
            </a:r>
          </a:p>
          <a:p>
            <a:pPr lvl="3"/>
            <a:r>
              <a:rPr lang="en-GB"/>
              <a:t>Fourth level</a:t>
            </a:r>
          </a:p>
          <a:p>
            <a:pPr lvl="4"/>
            <a:r>
              <a:rPr lang="en-GB"/>
              <a:t>Fifth level</a:t>
            </a:r>
          </a:p>
        </p:txBody>
      </p:sp>
      <p:sp>
        <p:nvSpPr>
          <p:cNvPr id="107525" name="Rectangle 5"/>
          <p:cNvSpPr>
            <a:spLocks noGrp="1" noChangeArrowheads="1"/>
          </p:cNvSpPr>
          <p:nvPr>
            <p:ph type="sldNum" sz="quarter" idx="4"/>
          </p:nvPr>
        </p:nvSpPr>
        <p:spPr bwMode="auto">
          <a:xfrm>
            <a:off x="6551614" y="4683919"/>
            <a:ext cx="2135187" cy="357188"/>
          </a:xfrm>
          <a:prstGeom prst="rect">
            <a:avLst/>
          </a:prstGeom>
          <a:noFill/>
          <a:ln w="9525">
            <a:noFill/>
            <a:miter lim="800000"/>
            <a:headEnd/>
            <a:tailEnd/>
          </a:ln>
          <a:effectLst/>
        </p:spPr>
        <p:txBody>
          <a:bodyPr vert="horz" wrap="square" lIns="70533" tIns="35266" rIns="70533" bIns="35266" numCol="1" anchor="t" anchorCtr="0" compatLnSpc="1">
            <a:prstTxWarp prst="textNoShape">
              <a:avLst/>
            </a:prstTxWarp>
          </a:bodyPr>
          <a:lstStyle>
            <a:lvl1pPr algn="r">
              <a:defRPr sz="1050">
                <a:solidFill>
                  <a:schemeClr val="tx1"/>
                </a:solidFill>
                <a:latin typeface="Arial" charset="0"/>
              </a:defRPr>
            </a:lvl1pPr>
          </a:lstStyle>
          <a:p>
            <a:pPr>
              <a:defRPr/>
            </a:pPr>
            <a:fld id="{F3BA9B32-48DB-4147-99BB-9EEFF7A7B863}" type="slidenum">
              <a:rPr lang="en-GB"/>
              <a:pPr>
                <a:defRPr/>
              </a:pPr>
              <a:t>‹#›</a:t>
            </a:fld>
            <a:endParaRPr lang="en-GB"/>
          </a:p>
        </p:txBody>
      </p:sp>
    </p:spTree>
    <p:extLst>
      <p:ext uri="{BB962C8B-B14F-4D97-AF65-F5344CB8AC3E}">
        <p14:creationId xmlns:p14="http://schemas.microsoft.com/office/powerpoint/2010/main" val="202289685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algn="l" defTabSz="531019" rtl="0" eaLnBrk="0" fontAlgn="base" hangingPunct="0">
        <a:spcBef>
          <a:spcPct val="0"/>
        </a:spcBef>
        <a:spcAft>
          <a:spcPct val="0"/>
        </a:spcAft>
        <a:defRPr sz="2400" b="1">
          <a:solidFill>
            <a:srgbClr val="365496"/>
          </a:solidFill>
          <a:latin typeface="+mj-lt"/>
          <a:ea typeface="+mj-ea"/>
          <a:cs typeface="+mj-cs"/>
        </a:defRPr>
      </a:lvl1pPr>
      <a:lvl2pPr algn="l" defTabSz="531019" rtl="0" eaLnBrk="0" fontAlgn="base" hangingPunct="0">
        <a:spcBef>
          <a:spcPct val="0"/>
        </a:spcBef>
        <a:spcAft>
          <a:spcPct val="0"/>
        </a:spcAft>
        <a:defRPr sz="2400" b="1">
          <a:solidFill>
            <a:srgbClr val="365496"/>
          </a:solidFill>
          <a:latin typeface="Arial" charset="0"/>
        </a:defRPr>
      </a:lvl2pPr>
      <a:lvl3pPr algn="l" defTabSz="531019" rtl="0" eaLnBrk="0" fontAlgn="base" hangingPunct="0">
        <a:spcBef>
          <a:spcPct val="0"/>
        </a:spcBef>
        <a:spcAft>
          <a:spcPct val="0"/>
        </a:spcAft>
        <a:defRPr sz="2400" b="1">
          <a:solidFill>
            <a:srgbClr val="365496"/>
          </a:solidFill>
          <a:latin typeface="Arial" charset="0"/>
        </a:defRPr>
      </a:lvl3pPr>
      <a:lvl4pPr algn="l" defTabSz="531019" rtl="0" eaLnBrk="0" fontAlgn="base" hangingPunct="0">
        <a:spcBef>
          <a:spcPct val="0"/>
        </a:spcBef>
        <a:spcAft>
          <a:spcPct val="0"/>
        </a:spcAft>
        <a:defRPr sz="2400" b="1">
          <a:solidFill>
            <a:srgbClr val="365496"/>
          </a:solidFill>
          <a:latin typeface="Arial" charset="0"/>
        </a:defRPr>
      </a:lvl4pPr>
      <a:lvl5pPr algn="l" defTabSz="531019" rtl="0" eaLnBrk="0" fontAlgn="base" hangingPunct="0">
        <a:spcBef>
          <a:spcPct val="0"/>
        </a:spcBef>
        <a:spcAft>
          <a:spcPct val="0"/>
        </a:spcAft>
        <a:defRPr sz="2400" b="1">
          <a:solidFill>
            <a:srgbClr val="365496"/>
          </a:solidFill>
          <a:latin typeface="Arial" charset="0"/>
        </a:defRPr>
      </a:lvl5pPr>
      <a:lvl6pPr marL="342900" algn="l" defTabSz="531019" rtl="0" fontAlgn="base">
        <a:spcBef>
          <a:spcPct val="0"/>
        </a:spcBef>
        <a:spcAft>
          <a:spcPct val="0"/>
        </a:spcAft>
        <a:defRPr sz="2400" b="1">
          <a:solidFill>
            <a:srgbClr val="365496"/>
          </a:solidFill>
          <a:latin typeface="Arial" charset="0"/>
        </a:defRPr>
      </a:lvl6pPr>
      <a:lvl7pPr marL="685800" algn="l" defTabSz="531019" rtl="0" fontAlgn="base">
        <a:spcBef>
          <a:spcPct val="0"/>
        </a:spcBef>
        <a:spcAft>
          <a:spcPct val="0"/>
        </a:spcAft>
        <a:defRPr sz="2400" b="1">
          <a:solidFill>
            <a:srgbClr val="365496"/>
          </a:solidFill>
          <a:latin typeface="Arial" charset="0"/>
        </a:defRPr>
      </a:lvl7pPr>
      <a:lvl8pPr marL="1028700" algn="l" defTabSz="531019" rtl="0" fontAlgn="base">
        <a:spcBef>
          <a:spcPct val="0"/>
        </a:spcBef>
        <a:spcAft>
          <a:spcPct val="0"/>
        </a:spcAft>
        <a:defRPr sz="2400" b="1">
          <a:solidFill>
            <a:srgbClr val="365496"/>
          </a:solidFill>
          <a:latin typeface="Arial" charset="0"/>
        </a:defRPr>
      </a:lvl8pPr>
      <a:lvl9pPr marL="1371600" algn="l" defTabSz="531019" rtl="0" fontAlgn="base">
        <a:spcBef>
          <a:spcPct val="0"/>
        </a:spcBef>
        <a:spcAft>
          <a:spcPct val="0"/>
        </a:spcAft>
        <a:defRPr sz="2400" b="1">
          <a:solidFill>
            <a:srgbClr val="365496"/>
          </a:solidFill>
          <a:latin typeface="Arial" charset="0"/>
        </a:defRPr>
      </a:lvl9pPr>
    </p:titleStyle>
    <p:bodyStyle>
      <a:lvl1pPr marL="198835" indent="-198835" algn="l" defTabSz="531019" rtl="0" eaLnBrk="0" fontAlgn="base" hangingPunct="0">
        <a:spcBef>
          <a:spcPct val="20000"/>
        </a:spcBef>
        <a:spcAft>
          <a:spcPct val="0"/>
        </a:spcAft>
        <a:buClr>
          <a:schemeClr val="accent2"/>
        </a:buClr>
        <a:buChar char="•"/>
        <a:defRPr sz="1875">
          <a:solidFill>
            <a:schemeClr val="tx1"/>
          </a:solidFill>
          <a:latin typeface="+mn-lt"/>
          <a:ea typeface="+mn-ea"/>
          <a:cs typeface="+mn-cs"/>
        </a:defRPr>
      </a:lvl1pPr>
      <a:lvl2pPr marL="431006" indent="-165497" algn="l" defTabSz="531019" rtl="0" eaLnBrk="0" fontAlgn="base" hangingPunct="0">
        <a:spcBef>
          <a:spcPct val="20000"/>
        </a:spcBef>
        <a:spcAft>
          <a:spcPct val="0"/>
        </a:spcAft>
        <a:buClr>
          <a:schemeClr val="accent2"/>
        </a:buClr>
        <a:buFont typeface="Arial" pitchFamily="34" charset="0"/>
        <a:buChar char="–"/>
        <a:defRPr sz="1875">
          <a:solidFill>
            <a:schemeClr val="tx1"/>
          </a:solidFill>
          <a:latin typeface="+mn-lt"/>
        </a:defRPr>
      </a:lvl2pPr>
      <a:lvl3pPr marL="661988" indent="-130969" algn="l" defTabSz="531019" rtl="0" eaLnBrk="0" fontAlgn="base" hangingPunct="0">
        <a:spcBef>
          <a:spcPct val="20000"/>
        </a:spcBef>
        <a:spcAft>
          <a:spcPct val="0"/>
        </a:spcAft>
        <a:buClr>
          <a:schemeClr val="accent2"/>
        </a:buClr>
        <a:buChar char="•"/>
        <a:defRPr sz="1875">
          <a:solidFill>
            <a:schemeClr val="tx1"/>
          </a:solidFill>
          <a:latin typeface="+mn-lt"/>
        </a:defRPr>
      </a:lvl3pPr>
      <a:lvl4pPr marL="927497" indent="-132160" algn="l" defTabSz="531019" rtl="0" eaLnBrk="0" fontAlgn="base" hangingPunct="0">
        <a:spcBef>
          <a:spcPct val="20000"/>
        </a:spcBef>
        <a:spcAft>
          <a:spcPct val="0"/>
        </a:spcAft>
        <a:buClr>
          <a:schemeClr val="accent2"/>
        </a:buClr>
        <a:buChar char="–"/>
        <a:defRPr sz="1875">
          <a:solidFill>
            <a:schemeClr val="tx1"/>
          </a:solidFill>
          <a:latin typeface="+mn-lt"/>
        </a:defRPr>
      </a:lvl4pPr>
      <a:lvl5pPr marL="1190625" indent="-132160" algn="l" defTabSz="531019" rtl="0" eaLnBrk="0" fontAlgn="base" hangingPunct="0">
        <a:spcBef>
          <a:spcPct val="20000"/>
        </a:spcBef>
        <a:spcAft>
          <a:spcPct val="0"/>
        </a:spcAft>
        <a:buClr>
          <a:schemeClr val="accent2"/>
        </a:buClr>
        <a:buChar char="»"/>
        <a:defRPr>
          <a:solidFill>
            <a:schemeClr val="tx1"/>
          </a:solidFill>
          <a:latin typeface="+mn-lt"/>
        </a:defRPr>
      </a:lvl5pPr>
      <a:lvl6pPr marL="1533525" indent="-132160" algn="l" defTabSz="531019" rtl="0" fontAlgn="base">
        <a:spcBef>
          <a:spcPct val="20000"/>
        </a:spcBef>
        <a:spcAft>
          <a:spcPct val="0"/>
        </a:spcAft>
        <a:buClr>
          <a:schemeClr val="accent2"/>
        </a:buClr>
        <a:buChar char="»"/>
        <a:defRPr>
          <a:solidFill>
            <a:schemeClr val="tx1"/>
          </a:solidFill>
          <a:latin typeface="+mn-lt"/>
        </a:defRPr>
      </a:lvl6pPr>
      <a:lvl7pPr marL="1876425" indent="-132160" algn="l" defTabSz="531019" rtl="0" fontAlgn="base">
        <a:spcBef>
          <a:spcPct val="20000"/>
        </a:spcBef>
        <a:spcAft>
          <a:spcPct val="0"/>
        </a:spcAft>
        <a:buClr>
          <a:schemeClr val="accent2"/>
        </a:buClr>
        <a:buChar char="»"/>
        <a:defRPr>
          <a:solidFill>
            <a:schemeClr val="tx1"/>
          </a:solidFill>
          <a:latin typeface="+mn-lt"/>
        </a:defRPr>
      </a:lvl7pPr>
      <a:lvl8pPr marL="2219325" indent="-132160" algn="l" defTabSz="531019" rtl="0" fontAlgn="base">
        <a:spcBef>
          <a:spcPct val="20000"/>
        </a:spcBef>
        <a:spcAft>
          <a:spcPct val="0"/>
        </a:spcAft>
        <a:buClr>
          <a:schemeClr val="accent2"/>
        </a:buClr>
        <a:buChar char="»"/>
        <a:defRPr>
          <a:solidFill>
            <a:schemeClr val="tx1"/>
          </a:solidFill>
          <a:latin typeface="+mn-lt"/>
        </a:defRPr>
      </a:lvl8pPr>
      <a:lvl9pPr marL="2562225" indent="-132160" algn="l" defTabSz="531019" rtl="0" fontAlgn="base">
        <a:spcBef>
          <a:spcPct val="20000"/>
        </a:spcBef>
        <a:spcAft>
          <a:spcPct val="0"/>
        </a:spcAft>
        <a:buClr>
          <a:schemeClr val="accent2"/>
        </a:buClr>
        <a:buChar char="»"/>
        <a:defRPr>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hyperlink" Target="https://commons.wikimedia.org/wiki/File:Industry_4.0.png" TargetMode="External"/><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11.tif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7.xml"/><Relationship Id="rId1" Type="http://schemas.openxmlformats.org/officeDocument/2006/relationships/slideLayout" Target="../slideLayouts/slideLayout41.xml"/><Relationship Id="rId4" Type="http://schemas.openxmlformats.org/officeDocument/2006/relationships/hyperlink" Target="https://pixabay.com/photos/clouds-virtual-reality-game-ar-1845517/"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9.xml"/><Relationship Id="rId1" Type="http://schemas.openxmlformats.org/officeDocument/2006/relationships/slideLayout" Target="../slideLayouts/slideLayout41.xml"/><Relationship Id="rId5" Type="http://schemas.openxmlformats.org/officeDocument/2006/relationships/image" Target="../media/image19.tiff"/><Relationship Id="rId4" Type="http://schemas.openxmlformats.org/officeDocument/2006/relationships/image" Target="../media/image18.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wmf"/><Relationship Id="rId4" Type="http://schemas.openxmlformats.org/officeDocument/2006/relationships/image" Target="../media/image6.wmf"/></Relationships>
</file>

<file path=ppt/slides/_rels/slide2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hyperlink" Target="https://www.flickr.com/photos/usfwsnortheast/28273604424" TargetMode="External"/><Relationship Id="rId2" Type="http://schemas.openxmlformats.org/officeDocument/2006/relationships/image" Target="../media/image23.jp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4.emf"/><Relationship Id="rId2" Type="http://schemas.openxmlformats.org/officeDocument/2006/relationships/diagramData" Target="../diagrams/data1.xml"/><Relationship Id="rId1" Type="http://schemas.openxmlformats.org/officeDocument/2006/relationships/slideLayout" Target="../slideLayouts/slideLayout4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mailto:Linda.Price@beds.ac.uk" TargetMode="External"/><Relationship Id="rId1" Type="http://schemas.openxmlformats.org/officeDocument/2006/relationships/slideLayout" Target="../slideLayouts/slideLayout53.xml"/><Relationship Id="rId4" Type="http://schemas.openxmlformats.org/officeDocument/2006/relationships/image" Target="file:////Users/lindaprice/Library/Containers/com.microsoft.Outlook/Data/Library/Caches/Signatures/signature_685921331"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32.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35.jpe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4.xml"/><Relationship Id="rId5" Type="http://schemas.openxmlformats.org/officeDocument/2006/relationships/image" Target="../media/image43.png"/><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hyperlink" Target="https://www.e-ir.info/2018/01/29/what-is-sovereignty-lessons-from-the-uk/" TargetMode="External"/><Relationship Id="rId7" Type="http://schemas.openxmlformats.org/officeDocument/2006/relationships/hyperlink" Target="https://archive.org/details/theideaofauniver24526gut/page/n1" TargetMode="External"/><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hyperlink" Target="http://ir.lib.hiroshima-u.ac.jp/files/public/3/31450/20141016181556308145/DaigakuRonshu_42_325.pdf" TargetMode="External"/><Relationship Id="rId5" Type="http://schemas.openxmlformats.org/officeDocument/2006/relationships/hyperlink" Target="https://www.timeshighereducation.com/news/academics-fight-birminghams-plan-cut-time-research" TargetMode="External"/><Relationship Id="rId4" Type="http://schemas.openxmlformats.org/officeDocument/2006/relationships/hyperlink" Target="http://www.ceebl.manchester.ac.uk/"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s://www.e-ir.info/2019/02/09/a-critical-reflection-on-sovereignty-in-international-relations-today/" TargetMode="External"/><Relationship Id="rId3" Type="http://schemas.openxmlformats.org/officeDocument/2006/relationships/hyperlink" Target="https://www.timeshighereducation.com/news/universities-urged-rule-out-submitting-redundant-staff-ref" TargetMode="External"/><Relationship Id="rId7" Type="http://schemas.openxmlformats.org/officeDocument/2006/relationships/hyperlink" Target="https://edoc.hu-berlin.de/bitstream/handle/18452/5305/229.pdf?sequence=1&amp;isAllowed=y" TargetMode="External"/><Relationship Id="rId2" Type="http://schemas.openxmlformats.org/officeDocument/2006/relationships/notesSlide" Target="../notesSlides/notesSlide28.xml"/><Relationship Id="rId1" Type="http://schemas.openxmlformats.org/officeDocument/2006/relationships/slideLayout" Target="../slideLayouts/slideLayout24.xml"/><Relationship Id="rId6" Type="http://schemas.openxmlformats.org/officeDocument/2006/relationships/hyperlink" Target="https://universitas21.com/sites/default/files/2018-06/EI%20Value%20Proposition%20for%20Students.pdf" TargetMode="External"/><Relationship Id="rId5" Type="http://schemas.openxmlformats.org/officeDocument/2006/relationships/hyperlink" Target="https://www.e-ir.info/2018/03/05/the-crimean-precedent-and-unrecognized-states-in-the-post-soviet-space/" TargetMode="External"/><Relationship Id="rId4" Type="http://schemas.openxmlformats.org/officeDocument/2006/relationships/hyperlink" Target="https://www.irishtimes.com/culture/unthinkable-has-cardinal-john-henry-newman-s-vision-for-universities-died-1.2017424" TargetMode="External"/><Relationship Id="rId9" Type="http://schemas.openxmlformats.org/officeDocument/2006/relationships/hyperlink" Target="https://www.telegraph.co.uk/education/2017/10/09/universities-must-prioritise-students-research-interests-says/"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8BE845C-076E-404E-A2E5-8548960F1FD3}"/>
              </a:ext>
            </a:extLst>
          </p:cNvPr>
          <p:cNvSpPr txBox="1"/>
          <p:nvPr/>
        </p:nvSpPr>
        <p:spPr>
          <a:xfrm>
            <a:off x="1709682" y="1005576"/>
            <a:ext cx="5292588" cy="3693319"/>
          </a:xfrm>
          <a:prstGeom prst="rect">
            <a:avLst/>
          </a:prstGeom>
          <a:noFill/>
        </p:spPr>
        <p:txBody>
          <a:bodyPr wrap="square" rtlCol="0">
            <a:spAutoFit/>
          </a:bodyPr>
          <a:lstStyle/>
          <a:p>
            <a:pPr marL="257175" indent="-257175" defTabSz="685800" fontAlgn="base">
              <a:spcBef>
                <a:spcPct val="0"/>
              </a:spcBef>
              <a:spcAft>
                <a:spcPct val="0"/>
              </a:spcAft>
              <a:buFont typeface="Arial" panose="020B0604020202020204" pitchFamily="34" charset="0"/>
              <a:buChar char="•"/>
            </a:pPr>
            <a:r>
              <a:rPr lang="en-GB" dirty="0">
                <a:solidFill>
                  <a:prstClr val="black"/>
                </a:solidFill>
                <a:latin typeface="Arial" pitchFamily="34" charset="0"/>
              </a:rPr>
              <a:t>Limitless consumption for things</a:t>
            </a:r>
          </a:p>
          <a:p>
            <a:pPr marL="257175" indent="-257175" defTabSz="685800" fontAlgn="base">
              <a:spcBef>
                <a:spcPct val="0"/>
              </a:spcBef>
              <a:spcAft>
                <a:spcPct val="0"/>
              </a:spcAft>
              <a:buFont typeface="Arial" panose="020B0604020202020204" pitchFamily="34" charset="0"/>
              <a:buChar char="•"/>
            </a:pPr>
            <a:r>
              <a:rPr lang="en-GB" dirty="0">
                <a:solidFill>
                  <a:prstClr val="black"/>
                </a:solidFill>
                <a:latin typeface="Arial" pitchFamily="34" charset="0"/>
              </a:rPr>
              <a:t>Warming the climate</a:t>
            </a:r>
          </a:p>
          <a:p>
            <a:pPr marL="257175" indent="-257175" defTabSz="685800" fontAlgn="base">
              <a:spcBef>
                <a:spcPct val="0"/>
              </a:spcBef>
              <a:spcAft>
                <a:spcPct val="0"/>
              </a:spcAft>
              <a:buFont typeface="Arial" panose="020B0604020202020204" pitchFamily="34" charset="0"/>
              <a:buChar char="•"/>
            </a:pPr>
            <a:r>
              <a:rPr lang="en-GB" dirty="0">
                <a:solidFill>
                  <a:prstClr val="black"/>
                </a:solidFill>
                <a:latin typeface="Arial" pitchFamily="34" charset="0"/>
              </a:rPr>
              <a:t>Overspending financial resources </a:t>
            </a:r>
          </a:p>
          <a:p>
            <a:pPr marL="257175" indent="-257175" defTabSz="685800" fontAlgn="base">
              <a:spcBef>
                <a:spcPct val="0"/>
              </a:spcBef>
              <a:spcAft>
                <a:spcPct val="0"/>
              </a:spcAft>
              <a:buFont typeface="Arial" panose="020B0604020202020204" pitchFamily="34" charset="0"/>
              <a:buChar char="•"/>
            </a:pPr>
            <a:r>
              <a:rPr lang="en-GB" dirty="0">
                <a:solidFill>
                  <a:prstClr val="black"/>
                </a:solidFill>
                <a:latin typeface="Arial" pitchFamily="34" charset="0"/>
              </a:rPr>
              <a:t>Requiring more fresh water</a:t>
            </a:r>
          </a:p>
          <a:p>
            <a:pPr marL="257175" indent="-257175" defTabSz="685800" fontAlgn="base">
              <a:spcBef>
                <a:spcPct val="0"/>
              </a:spcBef>
              <a:spcAft>
                <a:spcPct val="0"/>
              </a:spcAft>
              <a:buFont typeface="Arial" panose="020B0604020202020204" pitchFamily="34" charset="0"/>
              <a:buChar char="•"/>
            </a:pPr>
            <a:r>
              <a:rPr lang="en-GB" dirty="0">
                <a:solidFill>
                  <a:prstClr val="black"/>
                </a:solidFill>
                <a:latin typeface="Arial" pitchFamily="34" charset="0"/>
              </a:rPr>
              <a:t>Increasing income inequality</a:t>
            </a:r>
          </a:p>
          <a:p>
            <a:pPr marL="257175" indent="-257175" defTabSz="685800" fontAlgn="base">
              <a:spcBef>
                <a:spcPct val="0"/>
              </a:spcBef>
              <a:spcAft>
                <a:spcPct val="0"/>
              </a:spcAft>
              <a:buFont typeface="Arial" panose="020B0604020202020204" pitchFamily="34" charset="0"/>
              <a:buChar char="•"/>
            </a:pPr>
            <a:r>
              <a:rPr lang="en-GB" dirty="0">
                <a:solidFill>
                  <a:prstClr val="black"/>
                </a:solidFill>
                <a:latin typeface="Arial" pitchFamily="34" charset="0"/>
              </a:rPr>
              <a:t>Diminishing other species </a:t>
            </a:r>
          </a:p>
          <a:p>
            <a:pPr marL="257175" indent="-257175" defTabSz="685800" fontAlgn="base">
              <a:spcBef>
                <a:spcPct val="0"/>
              </a:spcBef>
              <a:spcAft>
                <a:spcPct val="0"/>
              </a:spcAft>
              <a:buFont typeface="Arial" panose="020B0604020202020204" pitchFamily="34" charset="0"/>
              <a:buChar char="•"/>
            </a:pPr>
            <a:endParaRPr lang="en-GB" dirty="0">
              <a:solidFill>
                <a:prstClr val="black"/>
              </a:solidFill>
              <a:latin typeface="Arial" pitchFamily="34" charset="0"/>
            </a:endParaRPr>
          </a:p>
          <a:p>
            <a:pPr marL="257175" indent="-257175" defTabSz="685800" fontAlgn="base">
              <a:spcBef>
                <a:spcPct val="0"/>
              </a:spcBef>
              <a:spcAft>
                <a:spcPct val="0"/>
              </a:spcAft>
              <a:buFont typeface="Arial" panose="020B0604020202020204" pitchFamily="34" charset="0"/>
              <a:buChar char="•"/>
            </a:pPr>
            <a:r>
              <a:rPr lang="en-GB" dirty="0">
                <a:solidFill>
                  <a:prstClr val="black"/>
                </a:solidFill>
                <a:latin typeface="Arial" pitchFamily="34" charset="0"/>
              </a:rPr>
              <a:t>Billions are at the “bottom” of the economy </a:t>
            </a:r>
          </a:p>
          <a:p>
            <a:pPr marL="257175" indent="-257175" defTabSz="685800" fontAlgn="base">
              <a:spcBef>
                <a:spcPct val="0"/>
              </a:spcBef>
              <a:spcAft>
                <a:spcPct val="0"/>
              </a:spcAft>
              <a:buFont typeface="Arial" panose="020B0604020202020204" pitchFamily="34" charset="0"/>
              <a:buChar char="•"/>
            </a:pPr>
            <a:r>
              <a:rPr lang="en-GB" dirty="0">
                <a:solidFill>
                  <a:prstClr val="black"/>
                </a:solidFill>
                <a:latin typeface="Arial" pitchFamily="34" charset="0"/>
              </a:rPr>
              <a:t>Rampant youth underemployment in many countries</a:t>
            </a:r>
          </a:p>
          <a:p>
            <a:pPr marL="257175" indent="-257175" defTabSz="685800" fontAlgn="base">
              <a:spcBef>
                <a:spcPct val="0"/>
              </a:spcBef>
              <a:spcAft>
                <a:spcPct val="0"/>
              </a:spcAft>
              <a:buFont typeface="Arial" panose="020B0604020202020204" pitchFamily="34" charset="0"/>
              <a:buChar char="•"/>
            </a:pPr>
            <a:r>
              <a:rPr lang="en-GB" dirty="0">
                <a:solidFill>
                  <a:prstClr val="black"/>
                </a:solidFill>
                <a:latin typeface="Arial" pitchFamily="34" charset="0"/>
              </a:rPr>
              <a:t>The forecast is for billions to remain stuck for their whole lives.</a:t>
            </a:r>
          </a:p>
          <a:p>
            <a:pPr defTabSz="685800" fontAlgn="base">
              <a:spcBef>
                <a:spcPct val="0"/>
              </a:spcBef>
              <a:spcAft>
                <a:spcPct val="0"/>
              </a:spcAft>
            </a:pPr>
            <a:endParaRPr lang="en-US" dirty="0">
              <a:solidFill>
                <a:prstClr val="black"/>
              </a:solidFill>
              <a:latin typeface="Arial" pitchFamily="34" charset="0"/>
            </a:endParaRPr>
          </a:p>
        </p:txBody>
      </p:sp>
      <p:sp>
        <p:nvSpPr>
          <p:cNvPr id="3" name="TextBox 2">
            <a:extLst>
              <a:ext uri="{FF2B5EF4-FFF2-40B4-BE49-F238E27FC236}">
                <a16:creationId xmlns:a16="http://schemas.microsoft.com/office/drawing/2014/main" xmlns="" id="{0203C382-E75A-2B41-B269-A5B6938C298F}"/>
              </a:ext>
            </a:extLst>
          </p:cNvPr>
          <p:cNvSpPr txBox="1"/>
          <p:nvPr/>
        </p:nvSpPr>
        <p:spPr>
          <a:xfrm>
            <a:off x="4517994" y="4840002"/>
            <a:ext cx="3474028" cy="230832"/>
          </a:xfrm>
          <a:prstGeom prst="rect">
            <a:avLst/>
          </a:prstGeom>
          <a:noFill/>
        </p:spPr>
        <p:txBody>
          <a:bodyPr wrap="none" rtlCol="0">
            <a:spAutoFit/>
          </a:bodyPr>
          <a:lstStyle/>
          <a:p>
            <a:pPr defTabSz="685800" fontAlgn="base">
              <a:spcBef>
                <a:spcPct val="0"/>
              </a:spcBef>
              <a:spcAft>
                <a:spcPct val="0"/>
              </a:spcAft>
            </a:pPr>
            <a:r>
              <a:rPr lang="en-GB" sz="900" dirty="0">
                <a:solidFill>
                  <a:prstClr val="black"/>
                </a:solidFill>
                <a:latin typeface="Arial" pitchFamily="34" charset="0"/>
              </a:rPr>
              <a:t>Dan </a:t>
            </a:r>
            <a:r>
              <a:rPr lang="en-GB" sz="900" dirty="0" err="1">
                <a:solidFill>
                  <a:prstClr val="black"/>
                </a:solidFill>
                <a:latin typeface="Arial" pitchFamily="34" charset="0"/>
              </a:rPr>
              <a:t>Abelow</a:t>
            </a:r>
            <a:r>
              <a:rPr lang="en-GB" sz="900">
                <a:solidFill>
                  <a:prstClr val="black"/>
                </a:solidFill>
                <a:latin typeface="Arial" pitchFamily="34" charset="0"/>
              </a:rPr>
              <a:t>, Imagine A New Future: Creating Greatness for All, </a:t>
            </a:r>
            <a:endParaRPr lang="en-US" sz="900">
              <a:solidFill>
                <a:prstClr val="black"/>
              </a:solidFill>
              <a:latin typeface="Arial" pitchFamily="34" charset="0"/>
            </a:endParaRPr>
          </a:p>
        </p:txBody>
      </p:sp>
      <p:sp>
        <p:nvSpPr>
          <p:cNvPr id="4" name="TextBox 3">
            <a:extLst>
              <a:ext uri="{FF2B5EF4-FFF2-40B4-BE49-F238E27FC236}">
                <a16:creationId xmlns:a16="http://schemas.microsoft.com/office/drawing/2014/main" xmlns="" id="{F8BF7CFB-EA04-944D-B486-14C1254E148B}"/>
              </a:ext>
            </a:extLst>
          </p:cNvPr>
          <p:cNvSpPr txBox="1"/>
          <p:nvPr/>
        </p:nvSpPr>
        <p:spPr>
          <a:xfrm>
            <a:off x="2951820" y="300233"/>
            <a:ext cx="2608406" cy="646331"/>
          </a:xfrm>
          <a:prstGeom prst="rect">
            <a:avLst/>
          </a:prstGeom>
          <a:noFill/>
        </p:spPr>
        <p:txBody>
          <a:bodyPr wrap="none" rtlCol="0">
            <a:spAutoFit/>
          </a:bodyPr>
          <a:lstStyle/>
          <a:p>
            <a:pPr defTabSz="685800" fontAlgn="base">
              <a:spcBef>
                <a:spcPct val="0"/>
              </a:spcBef>
              <a:spcAft>
                <a:spcPct val="0"/>
              </a:spcAft>
            </a:pPr>
            <a:r>
              <a:rPr lang="en-US" sz="3600">
                <a:solidFill>
                  <a:srgbClr val="0070C0"/>
                </a:solidFill>
                <a:latin typeface="Chalkduster" panose="03050602040202020205" pitchFamily="66" charset="77"/>
                <a:ea typeface="Ayuthaya" pitchFamily="2" charset="-34"/>
                <a:cs typeface="Ayuthaya" pitchFamily="2" charset="-34"/>
              </a:rPr>
              <a:t>Challenges</a:t>
            </a:r>
          </a:p>
        </p:txBody>
      </p:sp>
    </p:spTree>
    <p:extLst>
      <p:ext uri="{BB962C8B-B14F-4D97-AF65-F5344CB8AC3E}">
        <p14:creationId xmlns:p14="http://schemas.microsoft.com/office/powerpoint/2010/main" val="2305864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CF4E82B-ABBA-2C4A-93DC-FF8DB5839C61}"/>
              </a:ext>
            </a:extLst>
          </p:cNvPr>
          <p:cNvSpPr txBox="1"/>
          <p:nvPr/>
        </p:nvSpPr>
        <p:spPr>
          <a:xfrm>
            <a:off x="4951113" y="4894008"/>
            <a:ext cx="3102131" cy="230832"/>
          </a:xfrm>
          <a:prstGeom prst="rect">
            <a:avLst/>
          </a:prstGeom>
          <a:noFill/>
        </p:spPr>
        <p:txBody>
          <a:bodyPr wrap="none" rtlCol="0">
            <a:spAutoFit/>
          </a:bodyPr>
          <a:lstStyle/>
          <a:p>
            <a:pPr defTabSz="685800" fontAlgn="base">
              <a:spcBef>
                <a:spcPct val="0"/>
              </a:spcBef>
              <a:spcAft>
                <a:spcPct val="0"/>
              </a:spcAft>
            </a:pPr>
            <a:r>
              <a:rPr lang="en-GB" sz="900">
                <a:solidFill>
                  <a:prstClr val="black"/>
                </a:solidFill>
                <a:latin typeface="Arial" pitchFamily="34" charset="0"/>
                <a:hlinkClick r:id="rId3"/>
              </a:rPr>
              <a:t>https://commons.wikimedia.org/wiki/File:Industry_4.0.png</a:t>
            </a:r>
            <a:endParaRPr lang="en-US" sz="900">
              <a:solidFill>
                <a:prstClr val="black"/>
              </a:solidFill>
              <a:latin typeface="Arial" pitchFamily="34" charset="0"/>
            </a:endParaRPr>
          </a:p>
        </p:txBody>
      </p:sp>
      <p:pic>
        <p:nvPicPr>
          <p:cNvPr id="5" name="Picture 4">
            <a:extLst>
              <a:ext uri="{FF2B5EF4-FFF2-40B4-BE49-F238E27FC236}">
                <a16:creationId xmlns:a16="http://schemas.microsoft.com/office/drawing/2014/main" xmlns="" id="{D193209F-908B-8046-9A03-E1DE970D41DB}"/>
              </a:ext>
            </a:extLst>
          </p:cNvPr>
          <p:cNvPicPr>
            <a:picLocks noChangeAspect="1"/>
          </p:cNvPicPr>
          <p:nvPr/>
        </p:nvPicPr>
        <p:blipFill>
          <a:blip r:embed="rId4"/>
          <a:stretch>
            <a:fillRect/>
          </a:stretch>
        </p:blipFill>
        <p:spPr>
          <a:xfrm>
            <a:off x="1157310" y="1437624"/>
            <a:ext cx="6858000" cy="3334703"/>
          </a:xfrm>
          <a:prstGeom prst="rect">
            <a:avLst/>
          </a:prstGeom>
        </p:spPr>
      </p:pic>
      <p:sp>
        <p:nvSpPr>
          <p:cNvPr id="2" name="TextBox 1">
            <a:extLst>
              <a:ext uri="{FF2B5EF4-FFF2-40B4-BE49-F238E27FC236}">
                <a16:creationId xmlns:a16="http://schemas.microsoft.com/office/drawing/2014/main" xmlns="" id="{DACFBC72-3615-394F-BFB7-D21CFD71716D}"/>
              </a:ext>
            </a:extLst>
          </p:cNvPr>
          <p:cNvSpPr txBox="1"/>
          <p:nvPr/>
        </p:nvSpPr>
        <p:spPr>
          <a:xfrm>
            <a:off x="2573778" y="303498"/>
            <a:ext cx="2841727" cy="369332"/>
          </a:xfrm>
          <a:prstGeom prst="rect">
            <a:avLst/>
          </a:prstGeom>
          <a:noFill/>
        </p:spPr>
        <p:txBody>
          <a:bodyPr wrap="square" rtlCol="0">
            <a:spAutoFit/>
          </a:bodyPr>
          <a:lstStyle/>
          <a:p>
            <a:pPr defTabSz="685800" fontAlgn="base">
              <a:spcBef>
                <a:spcPct val="0"/>
              </a:spcBef>
              <a:spcAft>
                <a:spcPct val="0"/>
              </a:spcAft>
            </a:pPr>
            <a:r>
              <a:rPr lang="en-GB">
                <a:solidFill>
                  <a:prstClr val="black"/>
                </a:solidFill>
                <a:latin typeface="Arial" pitchFamily="34" charset="0"/>
              </a:rPr>
              <a:t> </a:t>
            </a:r>
            <a:endParaRPr lang="en-US">
              <a:solidFill>
                <a:prstClr val="black"/>
              </a:solidFill>
              <a:latin typeface="Arial" pitchFamily="34" charset="0"/>
            </a:endParaRPr>
          </a:p>
        </p:txBody>
      </p:sp>
      <p:sp>
        <p:nvSpPr>
          <p:cNvPr id="4" name="TextBox 3">
            <a:extLst>
              <a:ext uri="{FF2B5EF4-FFF2-40B4-BE49-F238E27FC236}">
                <a16:creationId xmlns:a16="http://schemas.microsoft.com/office/drawing/2014/main" xmlns="" id="{68C90466-4930-E24E-9001-75A10E779E47}"/>
              </a:ext>
            </a:extLst>
          </p:cNvPr>
          <p:cNvSpPr txBox="1"/>
          <p:nvPr/>
        </p:nvSpPr>
        <p:spPr>
          <a:xfrm>
            <a:off x="2542361" y="294712"/>
            <a:ext cx="4134465" cy="507831"/>
          </a:xfrm>
          <a:prstGeom prst="rect">
            <a:avLst/>
          </a:prstGeom>
          <a:noFill/>
        </p:spPr>
        <p:txBody>
          <a:bodyPr wrap="none" rtlCol="0">
            <a:spAutoFit/>
          </a:bodyPr>
          <a:lstStyle/>
          <a:p>
            <a:pPr defTabSz="685800" fontAlgn="base">
              <a:spcBef>
                <a:spcPct val="0"/>
              </a:spcBef>
              <a:spcAft>
                <a:spcPct val="0"/>
              </a:spcAft>
            </a:pPr>
            <a:r>
              <a:rPr lang="en-US" sz="2700" b="1">
                <a:solidFill>
                  <a:prstClr val="black"/>
                </a:solidFill>
                <a:latin typeface="Arial" pitchFamily="34" charset="0"/>
              </a:rPr>
              <a:t>4</a:t>
            </a:r>
            <a:r>
              <a:rPr lang="en-US" sz="2700" b="1" baseline="30000">
                <a:solidFill>
                  <a:prstClr val="black"/>
                </a:solidFill>
                <a:latin typeface="Arial" pitchFamily="34" charset="0"/>
              </a:rPr>
              <a:t>th</a:t>
            </a:r>
            <a:r>
              <a:rPr lang="en-US" sz="2700" b="1">
                <a:solidFill>
                  <a:prstClr val="black"/>
                </a:solidFill>
                <a:latin typeface="Arial" pitchFamily="34" charset="0"/>
              </a:rPr>
              <a:t> Industrial Revolution</a:t>
            </a:r>
          </a:p>
        </p:txBody>
      </p:sp>
    </p:spTree>
    <p:extLst>
      <p:ext uri="{BB962C8B-B14F-4D97-AF65-F5344CB8AC3E}">
        <p14:creationId xmlns:p14="http://schemas.microsoft.com/office/powerpoint/2010/main" val="736151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83150" y="366788"/>
            <a:ext cx="6031707" cy="1002717"/>
          </a:xfrm>
        </p:spPr>
        <p:txBody>
          <a:bodyPr/>
          <a:lstStyle/>
          <a:p>
            <a:r>
              <a:rPr lang="en-US" b="1"/>
              <a:t>What will the fourth industrial revolution bring?</a:t>
            </a:r>
          </a:p>
        </p:txBody>
      </p:sp>
      <p:sp>
        <p:nvSpPr>
          <p:cNvPr id="3" name="Content Placeholder 2"/>
          <p:cNvSpPr>
            <a:spLocks noGrp="1"/>
          </p:cNvSpPr>
          <p:nvPr>
            <p:ph idx="1"/>
          </p:nvPr>
        </p:nvSpPr>
        <p:spPr>
          <a:xfrm>
            <a:off x="1331640" y="1535477"/>
            <a:ext cx="2484276" cy="2488796"/>
          </a:xfrm>
          <a:ln>
            <a:noFill/>
          </a:ln>
        </p:spPr>
        <p:style>
          <a:lnRef idx="2">
            <a:schemeClr val="dk1"/>
          </a:lnRef>
          <a:fillRef idx="1">
            <a:schemeClr val="lt1"/>
          </a:fillRef>
          <a:effectRef idx="0">
            <a:schemeClr val="dk1"/>
          </a:effectRef>
          <a:fontRef idx="minor">
            <a:schemeClr val="dk1"/>
          </a:fontRef>
        </p:style>
        <p:txBody>
          <a:bodyPr>
            <a:normAutofit/>
          </a:bodyPr>
          <a:lstStyle/>
          <a:p>
            <a:pPr fontAlgn="base"/>
            <a:r>
              <a:rPr lang="en-GB"/>
              <a:t>artificial intelligence</a:t>
            </a:r>
          </a:p>
          <a:p>
            <a:pPr fontAlgn="base"/>
            <a:r>
              <a:rPr lang="en-GB"/>
              <a:t>genome editing</a:t>
            </a:r>
          </a:p>
          <a:p>
            <a:pPr fontAlgn="base"/>
            <a:r>
              <a:rPr lang="en-GB"/>
              <a:t>virtual reality</a:t>
            </a:r>
          </a:p>
          <a:p>
            <a:pPr fontAlgn="base"/>
            <a:r>
              <a:rPr lang="en-GB"/>
              <a:t>robotics</a:t>
            </a:r>
          </a:p>
          <a:p>
            <a:pPr fontAlgn="base"/>
            <a:r>
              <a:rPr lang="en-GB"/>
              <a:t>3-D printing</a:t>
            </a:r>
          </a:p>
          <a:p>
            <a:pPr marL="0" indent="0">
              <a:spcBef>
                <a:spcPts val="0"/>
              </a:spcBef>
              <a:buNone/>
            </a:pPr>
            <a:endParaRPr lang="en-US">
              <a:latin typeface="Baskerville" charset="0"/>
              <a:ea typeface="Baskerville" charset="0"/>
              <a:cs typeface="Baskerville" charset="0"/>
            </a:endParaRPr>
          </a:p>
        </p:txBody>
      </p:sp>
      <p:sp>
        <p:nvSpPr>
          <p:cNvPr id="4" name="TextBox 3">
            <a:extLst>
              <a:ext uri="{FF2B5EF4-FFF2-40B4-BE49-F238E27FC236}">
                <a16:creationId xmlns:a16="http://schemas.microsoft.com/office/drawing/2014/main" xmlns="" id="{763605D2-BCB6-3A4D-BDE9-2B38182494EB}"/>
              </a:ext>
            </a:extLst>
          </p:cNvPr>
          <p:cNvSpPr txBox="1"/>
          <p:nvPr/>
        </p:nvSpPr>
        <p:spPr>
          <a:xfrm>
            <a:off x="3923928" y="1462033"/>
            <a:ext cx="3571008" cy="2862322"/>
          </a:xfrm>
          <a:prstGeom prst="rect">
            <a:avLst/>
          </a:prstGeom>
          <a:noFill/>
        </p:spPr>
        <p:txBody>
          <a:bodyPr wrap="square" rtlCol="0">
            <a:spAutoFit/>
          </a:bodyPr>
          <a:lstStyle/>
          <a:p>
            <a:pPr marL="257175" indent="-257175" defTabSz="685800" fontAlgn="base">
              <a:spcBef>
                <a:spcPct val="0"/>
              </a:spcBef>
              <a:spcAft>
                <a:spcPct val="0"/>
              </a:spcAft>
              <a:buFont typeface="Arial" panose="020B0604020202020204" pitchFamily="34" charset="0"/>
              <a:buChar char="•"/>
            </a:pPr>
            <a:r>
              <a:rPr lang="en-GB">
                <a:solidFill>
                  <a:prstClr val="black"/>
                </a:solidFill>
                <a:latin typeface="Arial" pitchFamily="34" charset="0"/>
              </a:rPr>
              <a:t>rapidly changing the way humans create, exchange, and distribute value </a:t>
            </a:r>
          </a:p>
          <a:p>
            <a:pPr marL="257175" indent="-257175" defTabSz="685800" fontAlgn="base">
              <a:spcBef>
                <a:spcPct val="0"/>
              </a:spcBef>
              <a:spcAft>
                <a:spcPct val="0"/>
              </a:spcAft>
              <a:buFont typeface="Arial" panose="020B0604020202020204" pitchFamily="34" charset="0"/>
              <a:buChar char="•"/>
            </a:pPr>
            <a:r>
              <a:rPr lang="en-GB">
                <a:solidFill>
                  <a:prstClr val="black"/>
                </a:solidFill>
                <a:latin typeface="Arial" pitchFamily="34" charset="0"/>
              </a:rPr>
              <a:t>will profoundly transform institutions, industries, and individuals.</a:t>
            </a:r>
          </a:p>
          <a:p>
            <a:pPr marL="257175" indent="-257175" defTabSz="685800" fontAlgn="base">
              <a:spcBef>
                <a:spcPct val="0"/>
              </a:spcBef>
              <a:spcAft>
                <a:spcPct val="0"/>
              </a:spcAft>
              <a:buFont typeface="Arial" panose="020B0604020202020204" pitchFamily="34" charset="0"/>
              <a:buChar char="•"/>
            </a:pPr>
            <a:r>
              <a:rPr lang="en-GB">
                <a:solidFill>
                  <a:prstClr val="black"/>
                </a:solidFill>
                <a:latin typeface="Arial" pitchFamily="34" charset="0"/>
              </a:rPr>
              <a:t>It will be guided by the choices that people make today </a:t>
            </a:r>
          </a:p>
          <a:p>
            <a:pPr defTabSz="685800" fontAlgn="base">
              <a:spcBef>
                <a:spcPct val="0"/>
              </a:spcBef>
              <a:spcAft>
                <a:spcPct val="0"/>
              </a:spcAft>
            </a:pPr>
            <a:endParaRPr lang="en-US">
              <a:solidFill>
                <a:prstClr val="black"/>
              </a:solidFill>
              <a:latin typeface="Arial" pitchFamily="34" charset="0"/>
            </a:endParaRPr>
          </a:p>
        </p:txBody>
      </p:sp>
      <p:sp>
        <p:nvSpPr>
          <p:cNvPr id="5" name="TextBox 4">
            <a:extLst>
              <a:ext uri="{FF2B5EF4-FFF2-40B4-BE49-F238E27FC236}">
                <a16:creationId xmlns:a16="http://schemas.microsoft.com/office/drawing/2014/main" xmlns="" id="{00D87033-6F2F-044F-A548-709BBD5EE829}"/>
              </a:ext>
            </a:extLst>
          </p:cNvPr>
          <p:cNvSpPr txBox="1"/>
          <p:nvPr/>
        </p:nvSpPr>
        <p:spPr>
          <a:xfrm>
            <a:off x="1655676" y="4190244"/>
            <a:ext cx="5663578" cy="923330"/>
          </a:xfrm>
          <a:prstGeom prst="rect">
            <a:avLst/>
          </a:prstGeom>
          <a:noFill/>
        </p:spPr>
        <p:txBody>
          <a:bodyPr wrap="square" rtlCol="0">
            <a:spAutoFit/>
          </a:bodyPr>
          <a:lstStyle/>
          <a:p>
            <a:pPr defTabSz="685800" fontAlgn="base">
              <a:spcBef>
                <a:spcPct val="0"/>
              </a:spcBef>
              <a:spcAft>
                <a:spcPct val="0"/>
              </a:spcAft>
            </a:pPr>
            <a:r>
              <a:rPr lang="en-GB">
                <a:solidFill>
                  <a:prstClr val="black"/>
                </a:solidFill>
                <a:latin typeface="Arial" pitchFamily="34" charset="0"/>
              </a:rPr>
              <a:t>It  will be shaped by how we invest in and deploy these powerful new technologies.</a:t>
            </a:r>
          </a:p>
          <a:p>
            <a:pPr defTabSz="685800" fontAlgn="base">
              <a:spcBef>
                <a:spcPct val="0"/>
              </a:spcBef>
              <a:spcAft>
                <a:spcPct val="0"/>
              </a:spcAft>
            </a:pPr>
            <a:endParaRPr lang="en-US">
              <a:solidFill>
                <a:prstClr val="black"/>
              </a:solidFill>
              <a:latin typeface="Arial" pitchFamily="34" charset="0"/>
            </a:endParaRPr>
          </a:p>
        </p:txBody>
      </p:sp>
    </p:spTree>
    <p:extLst>
      <p:ext uri="{BB962C8B-B14F-4D97-AF65-F5344CB8AC3E}">
        <p14:creationId xmlns:p14="http://schemas.microsoft.com/office/powerpoint/2010/main" val="106461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97B7C60-B418-3146-A8D0-3D61A89DDAAC}"/>
              </a:ext>
            </a:extLst>
          </p:cNvPr>
          <p:cNvPicPr>
            <a:picLocks noChangeAspect="1"/>
          </p:cNvPicPr>
          <p:nvPr/>
        </p:nvPicPr>
        <p:blipFill>
          <a:blip r:embed="rId3"/>
          <a:stretch>
            <a:fillRect/>
          </a:stretch>
        </p:blipFill>
        <p:spPr>
          <a:xfrm>
            <a:off x="1128244" y="-12170"/>
            <a:ext cx="7587462" cy="5276103"/>
          </a:xfrm>
          <a:prstGeom prst="rect">
            <a:avLst/>
          </a:prstGeom>
        </p:spPr>
      </p:pic>
      <p:sp>
        <p:nvSpPr>
          <p:cNvPr id="3" name="TextBox 2">
            <a:extLst>
              <a:ext uri="{FF2B5EF4-FFF2-40B4-BE49-F238E27FC236}">
                <a16:creationId xmlns:a16="http://schemas.microsoft.com/office/drawing/2014/main" xmlns="" id="{DF3B6391-9E47-DA48-A8E6-00C905C90474}"/>
              </a:ext>
            </a:extLst>
          </p:cNvPr>
          <p:cNvSpPr txBox="1"/>
          <p:nvPr/>
        </p:nvSpPr>
        <p:spPr>
          <a:xfrm>
            <a:off x="3113839" y="87474"/>
            <a:ext cx="3191899" cy="461665"/>
          </a:xfrm>
          <a:prstGeom prst="rect">
            <a:avLst/>
          </a:prstGeom>
          <a:noFill/>
        </p:spPr>
        <p:txBody>
          <a:bodyPr wrap="none" rtlCol="0">
            <a:spAutoFit/>
          </a:bodyPr>
          <a:lstStyle/>
          <a:p>
            <a:pPr defTabSz="685800" fontAlgn="base">
              <a:spcBef>
                <a:spcPct val="0"/>
              </a:spcBef>
              <a:spcAft>
                <a:spcPct val="0"/>
              </a:spcAft>
            </a:pPr>
            <a:r>
              <a:rPr lang="en-US" sz="2400" b="1">
                <a:solidFill>
                  <a:prstClr val="white"/>
                </a:solidFill>
                <a:latin typeface="Arial" pitchFamily="34" charset="0"/>
              </a:rPr>
              <a:t>Artificial Intelligence</a:t>
            </a:r>
          </a:p>
        </p:txBody>
      </p:sp>
      <p:sp>
        <p:nvSpPr>
          <p:cNvPr id="4" name="TextBox 3">
            <a:extLst>
              <a:ext uri="{FF2B5EF4-FFF2-40B4-BE49-F238E27FC236}">
                <a16:creationId xmlns:a16="http://schemas.microsoft.com/office/drawing/2014/main" xmlns="" id="{35A1AE3E-9F8B-1F46-BD43-A8A20E033986}"/>
              </a:ext>
            </a:extLst>
          </p:cNvPr>
          <p:cNvSpPr txBox="1"/>
          <p:nvPr/>
        </p:nvSpPr>
        <p:spPr>
          <a:xfrm>
            <a:off x="1482400" y="652626"/>
            <a:ext cx="6518600" cy="3139321"/>
          </a:xfrm>
          <a:prstGeom prst="rect">
            <a:avLst/>
          </a:prstGeom>
          <a:noFill/>
        </p:spPr>
        <p:txBody>
          <a:bodyPr wrap="square" rtlCol="0">
            <a:spAutoFit/>
          </a:bodyPr>
          <a:lstStyle/>
          <a:p>
            <a:pPr defTabSz="685800" fontAlgn="base">
              <a:spcBef>
                <a:spcPct val="0"/>
              </a:spcBef>
              <a:spcAft>
                <a:spcPct val="0"/>
              </a:spcAft>
            </a:pPr>
            <a:r>
              <a:rPr lang="en-US" sz="1650">
                <a:solidFill>
                  <a:prstClr val="white"/>
                </a:solidFill>
                <a:latin typeface="Arial" pitchFamily="34" charset="0"/>
              </a:rPr>
              <a:t>Google: every time you search, google is storing your preferences</a:t>
            </a:r>
          </a:p>
          <a:p>
            <a:pPr defTabSz="685800" fontAlgn="base">
              <a:spcBef>
                <a:spcPct val="0"/>
              </a:spcBef>
              <a:spcAft>
                <a:spcPct val="0"/>
              </a:spcAft>
            </a:pPr>
            <a:endParaRPr lang="en-US" sz="1650">
              <a:solidFill>
                <a:prstClr val="white"/>
              </a:solidFill>
              <a:latin typeface="Arial" pitchFamily="34" charset="0"/>
            </a:endParaRPr>
          </a:p>
          <a:p>
            <a:pPr defTabSz="685800" fontAlgn="base">
              <a:spcBef>
                <a:spcPct val="0"/>
              </a:spcBef>
              <a:spcAft>
                <a:spcPct val="0"/>
              </a:spcAft>
            </a:pPr>
            <a:r>
              <a:rPr lang="en-US" sz="1650">
                <a:solidFill>
                  <a:prstClr val="white"/>
                </a:solidFill>
                <a:latin typeface="Arial" pitchFamily="34" charset="0"/>
              </a:rPr>
              <a:t>Process automation, predicting buyer preferences, chatbots, medical diagnostics</a:t>
            </a:r>
          </a:p>
          <a:p>
            <a:pPr defTabSz="685800" fontAlgn="base">
              <a:spcBef>
                <a:spcPct val="0"/>
              </a:spcBef>
              <a:spcAft>
                <a:spcPct val="0"/>
              </a:spcAft>
            </a:pPr>
            <a:endParaRPr lang="en-US" sz="1650">
              <a:solidFill>
                <a:prstClr val="white"/>
              </a:solidFill>
              <a:latin typeface="Arial" pitchFamily="34" charset="0"/>
            </a:endParaRPr>
          </a:p>
          <a:p>
            <a:pPr defTabSz="685800" fontAlgn="base">
              <a:spcBef>
                <a:spcPct val="0"/>
              </a:spcBef>
              <a:spcAft>
                <a:spcPct val="0"/>
              </a:spcAft>
            </a:pPr>
            <a:r>
              <a:rPr lang="en-US" sz="1650">
                <a:solidFill>
                  <a:prstClr val="white"/>
                </a:solidFill>
                <a:latin typeface="Arial" pitchFamily="34" charset="0"/>
              </a:rPr>
              <a:t>Siri  or Alexa don’t understand language – they just match keywords with actions (Weak AI)</a:t>
            </a:r>
          </a:p>
          <a:p>
            <a:pPr defTabSz="685800" fontAlgn="base">
              <a:spcBef>
                <a:spcPct val="0"/>
              </a:spcBef>
              <a:spcAft>
                <a:spcPct val="0"/>
              </a:spcAft>
            </a:pPr>
            <a:endParaRPr lang="en-US" sz="1650">
              <a:solidFill>
                <a:prstClr val="white"/>
              </a:solidFill>
              <a:latin typeface="Arial" pitchFamily="34" charset="0"/>
            </a:endParaRPr>
          </a:p>
          <a:p>
            <a:pPr defTabSz="685800" fontAlgn="base">
              <a:spcBef>
                <a:spcPct val="0"/>
              </a:spcBef>
              <a:spcAft>
                <a:spcPct val="0"/>
              </a:spcAft>
            </a:pPr>
            <a:r>
              <a:rPr lang="en-US" sz="1650">
                <a:solidFill>
                  <a:prstClr val="white"/>
                </a:solidFill>
                <a:latin typeface="Arial" pitchFamily="34" charset="0"/>
              </a:rPr>
              <a:t>Computer Games – self teach and learn better and faster actions (Strong AI)</a:t>
            </a:r>
          </a:p>
          <a:p>
            <a:pPr defTabSz="685800" fontAlgn="base">
              <a:spcBef>
                <a:spcPct val="0"/>
              </a:spcBef>
              <a:spcAft>
                <a:spcPct val="0"/>
              </a:spcAft>
            </a:pPr>
            <a:endParaRPr lang="en-US" sz="1650">
              <a:solidFill>
                <a:prstClr val="white"/>
              </a:solidFill>
              <a:latin typeface="Arial" pitchFamily="34" charset="0"/>
            </a:endParaRPr>
          </a:p>
          <a:p>
            <a:pPr defTabSz="685800" fontAlgn="base">
              <a:spcBef>
                <a:spcPct val="0"/>
              </a:spcBef>
              <a:spcAft>
                <a:spcPct val="0"/>
              </a:spcAft>
            </a:pPr>
            <a:r>
              <a:rPr lang="en-US" sz="1650">
                <a:solidFill>
                  <a:prstClr val="white"/>
                </a:solidFill>
                <a:latin typeface="Arial" pitchFamily="34" charset="0"/>
              </a:rPr>
              <a:t>Self-Driving cars (general AI)</a:t>
            </a:r>
          </a:p>
        </p:txBody>
      </p:sp>
      <p:sp>
        <p:nvSpPr>
          <p:cNvPr id="5" name="TextBox 4">
            <a:extLst>
              <a:ext uri="{FF2B5EF4-FFF2-40B4-BE49-F238E27FC236}">
                <a16:creationId xmlns:a16="http://schemas.microsoft.com/office/drawing/2014/main" xmlns="" id="{7F3A36DC-1486-0742-A054-AABE9D54F2B7}"/>
              </a:ext>
            </a:extLst>
          </p:cNvPr>
          <p:cNvSpPr txBox="1"/>
          <p:nvPr/>
        </p:nvSpPr>
        <p:spPr>
          <a:xfrm>
            <a:off x="1763689" y="3845038"/>
            <a:ext cx="6426714" cy="1200329"/>
          </a:xfrm>
          <a:prstGeom prst="rect">
            <a:avLst/>
          </a:prstGeom>
          <a:noFill/>
        </p:spPr>
        <p:txBody>
          <a:bodyPr wrap="square" rtlCol="0">
            <a:spAutoFit/>
          </a:bodyPr>
          <a:lstStyle/>
          <a:p>
            <a:pPr defTabSz="685800" fontAlgn="base">
              <a:spcBef>
                <a:spcPct val="0"/>
              </a:spcBef>
              <a:spcAft>
                <a:spcPct val="0"/>
              </a:spcAft>
            </a:pPr>
            <a:r>
              <a:rPr lang="en-US" b="1">
                <a:solidFill>
                  <a:prstClr val="white"/>
                </a:solidFill>
                <a:latin typeface="Arial" pitchFamily="34" charset="0"/>
              </a:rPr>
              <a:t>Risks: </a:t>
            </a:r>
          </a:p>
          <a:p>
            <a:pPr defTabSz="685800" fontAlgn="base">
              <a:spcBef>
                <a:spcPct val="0"/>
              </a:spcBef>
              <a:spcAft>
                <a:spcPct val="0"/>
              </a:spcAft>
            </a:pPr>
            <a:r>
              <a:rPr lang="en-GB">
                <a:solidFill>
                  <a:prstClr val="white"/>
                </a:solidFill>
                <a:latin typeface="Arial" pitchFamily="34" charset="0"/>
              </a:rPr>
              <a:t>AI is programmed to do something devastating</a:t>
            </a:r>
          </a:p>
          <a:p>
            <a:pPr defTabSz="685800" fontAlgn="base">
              <a:spcBef>
                <a:spcPct val="0"/>
              </a:spcBef>
              <a:spcAft>
                <a:spcPct val="0"/>
              </a:spcAft>
            </a:pPr>
            <a:r>
              <a:rPr lang="en-GB">
                <a:solidFill>
                  <a:prstClr val="white"/>
                </a:solidFill>
                <a:latin typeface="Arial" pitchFamily="34" charset="0"/>
              </a:rPr>
              <a:t>AI is programmed to do something beneficial, but it develops a destructive methods</a:t>
            </a:r>
            <a:endParaRPr lang="en-US">
              <a:solidFill>
                <a:prstClr val="white"/>
              </a:solidFill>
              <a:latin typeface="Arial" pitchFamily="34" charset="0"/>
            </a:endParaRPr>
          </a:p>
        </p:txBody>
      </p:sp>
    </p:spTree>
    <p:extLst>
      <p:ext uri="{BB962C8B-B14F-4D97-AF65-F5344CB8AC3E}">
        <p14:creationId xmlns:p14="http://schemas.microsoft.com/office/powerpoint/2010/main" val="728119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B62995C-91CB-C849-9860-ACE27D077468}"/>
              </a:ext>
            </a:extLst>
          </p:cNvPr>
          <p:cNvPicPr>
            <a:picLocks noChangeAspect="1"/>
          </p:cNvPicPr>
          <p:nvPr/>
        </p:nvPicPr>
        <p:blipFill>
          <a:blip r:embed="rId3">
            <a:extLst/>
          </a:blip>
          <a:stretch>
            <a:fillRect/>
          </a:stretch>
        </p:blipFill>
        <p:spPr>
          <a:xfrm>
            <a:off x="-180528" y="-149088"/>
            <a:ext cx="8316924" cy="5292588"/>
          </a:xfrm>
          <a:prstGeom prst="rect">
            <a:avLst/>
          </a:prstGeom>
          <a:gradFill>
            <a:gsLst>
              <a:gs pos="58000">
                <a:schemeClr val="accent1">
                  <a:alpha val="76000"/>
                  <a:lumMod val="71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27000">
              <a:schemeClr val="accent1">
                <a:alpha val="51000"/>
              </a:schemeClr>
            </a:glow>
            <a:outerShdw blurRad="1231900" dist="50800" dir="5400000" algn="ctr" rotWithShape="0">
              <a:srgbClr val="000000">
                <a:alpha val="90000"/>
              </a:srgbClr>
            </a:outerShdw>
            <a:reflection stA="35000" endPos="65000" dist="50800" dir="5400000" sy="-100000" algn="bl" rotWithShape="0"/>
          </a:effectLst>
        </p:spPr>
      </p:pic>
      <p:sp>
        <p:nvSpPr>
          <p:cNvPr id="3" name="TextBox 2">
            <a:extLst>
              <a:ext uri="{FF2B5EF4-FFF2-40B4-BE49-F238E27FC236}">
                <a16:creationId xmlns:a16="http://schemas.microsoft.com/office/drawing/2014/main" xmlns="" id="{2D5989B8-E2E7-A049-857D-529414D46E9F}"/>
              </a:ext>
            </a:extLst>
          </p:cNvPr>
          <p:cNvSpPr txBox="1"/>
          <p:nvPr/>
        </p:nvSpPr>
        <p:spPr>
          <a:xfrm>
            <a:off x="2987196" y="108704"/>
            <a:ext cx="2541080" cy="738664"/>
          </a:xfrm>
          <a:prstGeom prst="rect">
            <a:avLst/>
          </a:prstGeom>
          <a:noFill/>
        </p:spPr>
        <p:txBody>
          <a:bodyPr wrap="none" rtlCol="0">
            <a:spAutoFit/>
          </a:bodyPr>
          <a:lstStyle/>
          <a:p>
            <a:pPr defTabSz="685800" fontAlgn="base">
              <a:spcBef>
                <a:spcPct val="0"/>
              </a:spcBef>
              <a:spcAft>
                <a:spcPct val="0"/>
              </a:spcAft>
            </a:pPr>
            <a:r>
              <a:rPr lang="en-GB" sz="2400" b="1">
                <a:solidFill>
                  <a:prstClr val="black"/>
                </a:solidFill>
                <a:latin typeface="Arial" pitchFamily="34" charset="0"/>
              </a:rPr>
              <a:t>Genome Editing</a:t>
            </a:r>
          </a:p>
          <a:p>
            <a:pPr defTabSz="685800" fontAlgn="base">
              <a:spcBef>
                <a:spcPct val="0"/>
              </a:spcBef>
              <a:spcAft>
                <a:spcPct val="0"/>
              </a:spcAft>
            </a:pPr>
            <a:endParaRPr lang="en-US">
              <a:solidFill>
                <a:prstClr val="black"/>
              </a:solidFill>
              <a:latin typeface="Arial" pitchFamily="34" charset="0"/>
            </a:endParaRPr>
          </a:p>
        </p:txBody>
      </p:sp>
      <p:sp>
        <p:nvSpPr>
          <p:cNvPr id="2" name="TextBox 1">
            <a:extLst>
              <a:ext uri="{FF2B5EF4-FFF2-40B4-BE49-F238E27FC236}">
                <a16:creationId xmlns:a16="http://schemas.microsoft.com/office/drawing/2014/main" xmlns="" id="{D70A27D4-F8F3-9A45-86F3-92B6AB147EEC}"/>
              </a:ext>
            </a:extLst>
          </p:cNvPr>
          <p:cNvSpPr txBox="1"/>
          <p:nvPr/>
        </p:nvSpPr>
        <p:spPr>
          <a:xfrm>
            <a:off x="1132427" y="633518"/>
            <a:ext cx="6183306" cy="369332"/>
          </a:xfrm>
          <a:prstGeom prst="rect">
            <a:avLst/>
          </a:prstGeom>
          <a:noFill/>
        </p:spPr>
        <p:txBody>
          <a:bodyPr wrap="square" rtlCol="0">
            <a:spAutoFit/>
          </a:bodyPr>
          <a:lstStyle/>
          <a:p>
            <a:pPr defTabSz="685800" fontAlgn="base">
              <a:spcBef>
                <a:spcPct val="0"/>
              </a:spcBef>
              <a:spcAft>
                <a:spcPct val="0"/>
              </a:spcAft>
            </a:pPr>
            <a:r>
              <a:rPr lang="en-GB">
                <a:solidFill>
                  <a:prstClr val="black"/>
                </a:solidFill>
                <a:latin typeface="Arial" pitchFamily="34" charset="0"/>
              </a:rPr>
              <a:t>Used to precisely and efficiently modify DNA within a cell</a:t>
            </a:r>
            <a:endParaRPr lang="en-US">
              <a:solidFill>
                <a:prstClr val="black"/>
              </a:solidFill>
              <a:latin typeface="Arial" pitchFamily="34" charset="0"/>
            </a:endParaRPr>
          </a:p>
        </p:txBody>
      </p:sp>
      <p:sp>
        <p:nvSpPr>
          <p:cNvPr id="4" name="TextBox 3">
            <a:extLst>
              <a:ext uri="{FF2B5EF4-FFF2-40B4-BE49-F238E27FC236}">
                <a16:creationId xmlns:a16="http://schemas.microsoft.com/office/drawing/2014/main" xmlns="" id="{8B9AF03B-FC19-DD40-B7D6-E37A65D417D4}"/>
              </a:ext>
            </a:extLst>
          </p:cNvPr>
          <p:cNvSpPr txBox="1"/>
          <p:nvPr/>
        </p:nvSpPr>
        <p:spPr>
          <a:xfrm>
            <a:off x="1817694" y="1036409"/>
            <a:ext cx="5832648" cy="3762568"/>
          </a:xfrm>
          <a:prstGeom prst="rect">
            <a:avLst/>
          </a:prstGeom>
          <a:noFill/>
        </p:spPr>
        <p:txBody>
          <a:bodyPr wrap="square" rtlCol="0">
            <a:spAutoFit/>
          </a:bodyPr>
          <a:lstStyle/>
          <a:p>
            <a:pPr marL="257175" indent="-257175" defTabSz="685800" fontAlgn="base">
              <a:spcBef>
                <a:spcPct val="0"/>
              </a:spcBef>
              <a:spcAft>
                <a:spcPts val="900"/>
              </a:spcAft>
              <a:buFont typeface="Arial" panose="020B0604020202020204" pitchFamily="34" charset="0"/>
              <a:buChar char="•"/>
            </a:pPr>
            <a:r>
              <a:rPr lang="en-GB">
                <a:solidFill>
                  <a:prstClr val="black"/>
                </a:solidFill>
                <a:latin typeface="Arial" pitchFamily="34" charset="0"/>
              </a:rPr>
              <a:t>Can be used to modify human blood cells that are then put back into the body to treat conditions including leukaemia and AIDS. </a:t>
            </a:r>
          </a:p>
          <a:p>
            <a:pPr marL="257175" indent="-257175" defTabSz="685800" fontAlgn="base">
              <a:spcBef>
                <a:spcPct val="0"/>
              </a:spcBef>
              <a:spcAft>
                <a:spcPts val="900"/>
              </a:spcAft>
              <a:buFont typeface="Arial" panose="020B0604020202020204" pitchFamily="34" charset="0"/>
              <a:buChar char="•"/>
            </a:pPr>
            <a:r>
              <a:rPr lang="en-GB">
                <a:solidFill>
                  <a:prstClr val="black"/>
                </a:solidFill>
                <a:latin typeface="Arial" pitchFamily="34" charset="0"/>
              </a:rPr>
              <a:t>Has potential to be used to treat other infections (such as MRSA) and simple genetic conditions (such as muscular dystrophy and haemophilia).</a:t>
            </a:r>
          </a:p>
          <a:p>
            <a:pPr marL="257175" indent="-257175" defTabSz="685800" fontAlgn="base">
              <a:spcBef>
                <a:spcPct val="0"/>
              </a:spcBef>
              <a:spcAft>
                <a:spcPts val="900"/>
              </a:spcAft>
              <a:buFont typeface="Arial" panose="020B0604020202020204" pitchFamily="34" charset="0"/>
              <a:buChar char="•"/>
            </a:pPr>
            <a:r>
              <a:rPr lang="en-GB">
                <a:solidFill>
                  <a:prstClr val="black"/>
                </a:solidFill>
                <a:latin typeface="Arial" pitchFamily="34" charset="0"/>
              </a:rPr>
              <a:t>CRISPR-Cas9 is a widely used genome editing method. </a:t>
            </a:r>
          </a:p>
          <a:p>
            <a:pPr marL="257175" indent="-257175" defTabSz="685800" fontAlgn="base">
              <a:spcBef>
                <a:spcPct val="0"/>
              </a:spcBef>
              <a:spcAft>
                <a:spcPts val="900"/>
              </a:spcAft>
              <a:buFont typeface="Arial" panose="020B0604020202020204" pitchFamily="34" charset="0"/>
              <a:buChar char="•"/>
            </a:pPr>
            <a:r>
              <a:rPr lang="en-GB">
                <a:solidFill>
                  <a:prstClr val="black"/>
                </a:solidFill>
                <a:latin typeface="Arial" pitchFamily="34" charset="0"/>
              </a:rPr>
              <a:t>Specific sequences can be produced relatively easily in a laboratory, or obtained in the form of commercially available kits that can be purchased online.</a:t>
            </a:r>
            <a:endParaRPr lang="en-US">
              <a:solidFill>
                <a:prstClr val="black"/>
              </a:solidFill>
              <a:latin typeface="Arial" pitchFamily="34" charset="0"/>
            </a:endParaRPr>
          </a:p>
        </p:txBody>
      </p:sp>
    </p:spTree>
    <p:extLst>
      <p:ext uri="{BB962C8B-B14F-4D97-AF65-F5344CB8AC3E}">
        <p14:creationId xmlns:p14="http://schemas.microsoft.com/office/powerpoint/2010/main" val="770625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7051CAA-980E-5E46-94D8-21188ED258E1}"/>
              </a:ext>
            </a:extLst>
          </p:cNvPr>
          <p:cNvPicPr>
            <a:picLocks noChangeAspect="1"/>
          </p:cNvPicPr>
          <p:nvPr/>
        </p:nvPicPr>
        <p:blipFill>
          <a:blip r:embed="rId3"/>
          <a:stretch>
            <a:fillRect/>
          </a:stretch>
        </p:blipFill>
        <p:spPr>
          <a:xfrm>
            <a:off x="1143001" y="0"/>
            <a:ext cx="7544390" cy="5568512"/>
          </a:xfrm>
          <a:prstGeom prst="rect">
            <a:avLst/>
          </a:prstGeom>
          <a:effectLst>
            <a:outerShdw blurRad="50800" dist="50800" dir="5400000" algn="ctr" rotWithShape="0">
              <a:srgbClr val="000000">
                <a:alpha val="50000"/>
              </a:srgbClr>
            </a:outerShdw>
          </a:effectLst>
        </p:spPr>
      </p:pic>
      <p:sp>
        <p:nvSpPr>
          <p:cNvPr id="2" name="TextBox 1">
            <a:extLst>
              <a:ext uri="{FF2B5EF4-FFF2-40B4-BE49-F238E27FC236}">
                <a16:creationId xmlns:a16="http://schemas.microsoft.com/office/drawing/2014/main" xmlns="" id="{E85835E5-BCD1-B14B-9E0D-396439B9BCC3}"/>
              </a:ext>
            </a:extLst>
          </p:cNvPr>
          <p:cNvSpPr txBox="1"/>
          <p:nvPr/>
        </p:nvSpPr>
        <p:spPr>
          <a:xfrm>
            <a:off x="3167844" y="234210"/>
            <a:ext cx="2230932" cy="461665"/>
          </a:xfrm>
          <a:prstGeom prst="rect">
            <a:avLst/>
          </a:prstGeom>
          <a:noFill/>
        </p:spPr>
        <p:txBody>
          <a:bodyPr wrap="none" rtlCol="0">
            <a:spAutoFit/>
          </a:bodyPr>
          <a:lstStyle/>
          <a:p>
            <a:pPr defTabSz="685800" fontAlgn="base">
              <a:spcBef>
                <a:spcPct val="0"/>
              </a:spcBef>
              <a:spcAft>
                <a:spcPct val="0"/>
              </a:spcAft>
            </a:pPr>
            <a:r>
              <a:rPr lang="en-US" sz="2400" b="1">
                <a:solidFill>
                  <a:prstClr val="black"/>
                </a:solidFill>
                <a:latin typeface="Arial" pitchFamily="34" charset="0"/>
              </a:rPr>
              <a:t>Virtual Reality</a:t>
            </a:r>
          </a:p>
        </p:txBody>
      </p:sp>
      <p:sp>
        <p:nvSpPr>
          <p:cNvPr id="3" name="TextBox 2">
            <a:extLst>
              <a:ext uri="{FF2B5EF4-FFF2-40B4-BE49-F238E27FC236}">
                <a16:creationId xmlns:a16="http://schemas.microsoft.com/office/drawing/2014/main" xmlns="" id="{36FA22FA-4AA0-EF4C-BA05-CCAD62A49F4D}"/>
              </a:ext>
            </a:extLst>
          </p:cNvPr>
          <p:cNvSpPr txBox="1"/>
          <p:nvPr/>
        </p:nvSpPr>
        <p:spPr>
          <a:xfrm>
            <a:off x="1439652" y="947663"/>
            <a:ext cx="4698522" cy="4247317"/>
          </a:xfrm>
          <a:prstGeom prst="rect">
            <a:avLst/>
          </a:prstGeom>
          <a:noFill/>
        </p:spPr>
        <p:txBody>
          <a:bodyPr wrap="square" rtlCol="0">
            <a:spAutoFit/>
          </a:bodyPr>
          <a:lstStyle/>
          <a:p>
            <a:pPr defTabSz="685800" fontAlgn="base">
              <a:spcBef>
                <a:spcPct val="0"/>
              </a:spcBef>
              <a:spcAft>
                <a:spcPct val="0"/>
              </a:spcAft>
            </a:pPr>
            <a:r>
              <a:rPr lang="en-US" dirty="0">
                <a:solidFill>
                  <a:prstClr val="black"/>
                </a:solidFill>
                <a:latin typeface="Arial" pitchFamily="34" charset="0"/>
              </a:rPr>
              <a:t>Using VR to walk patients through cancer treatments (Winnipeg)</a:t>
            </a:r>
          </a:p>
          <a:p>
            <a:pPr defTabSz="685800" fontAlgn="base">
              <a:spcBef>
                <a:spcPct val="0"/>
              </a:spcBef>
              <a:spcAft>
                <a:spcPct val="0"/>
              </a:spcAft>
            </a:pPr>
            <a:endParaRPr lang="en-US" dirty="0">
              <a:solidFill>
                <a:prstClr val="black"/>
              </a:solidFill>
              <a:latin typeface="Arial" pitchFamily="34" charset="0"/>
            </a:endParaRPr>
          </a:p>
          <a:p>
            <a:pPr defTabSz="685800" fontAlgn="base">
              <a:spcBef>
                <a:spcPct val="0"/>
              </a:spcBef>
              <a:spcAft>
                <a:spcPct val="0"/>
              </a:spcAft>
            </a:pPr>
            <a:r>
              <a:rPr lang="en-US" dirty="0">
                <a:solidFill>
                  <a:prstClr val="black"/>
                </a:solidFill>
                <a:latin typeface="Arial" pitchFamily="34" charset="0"/>
              </a:rPr>
              <a:t>Surgical residents can use VR to practice skills</a:t>
            </a:r>
          </a:p>
          <a:p>
            <a:pPr defTabSz="685800" fontAlgn="base">
              <a:spcBef>
                <a:spcPct val="0"/>
              </a:spcBef>
              <a:spcAft>
                <a:spcPct val="0"/>
              </a:spcAft>
            </a:pPr>
            <a:endParaRPr lang="en-US" dirty="0">
              <a:solidFill>
                <a:prstClr val="black"/>
              </a:solidFill>
              <a:latin typeface="Arial" pitchFamily="34" charset="0"/>
            </a:endParaRPr>
          </a:p>
          <a:p>
            <a:pPr defTabSz="685800" fontAlgn="base">
              <a:spcBef>
                <a:spcPct val="0"/>
              </a:spcBef>
              <a:spcAft>
                <a:spcPct val="0"/>
              </a:spcAft>
            </a:pPr>
            <a:r>
              <a:rPr lang="en-US" dirty="0">
                <a:solidFill>
                  <a:prstClr val="black"/>
                </a:solidFill>
                <a:latin typeface="Arial" pitchFamily="34" charset="0"/>
              </a:rPr>
              <a:t>GP Trainees can practice difficult conversations around child abuse issues (UCL)</a:t>
            </a:r>
          </a:p>
          <a:p>
            <a:pPr defTabSz="685800" fontAlgn="base">
              <a:spcBef>
                <a:spcPct val="0"/>
              </a:spcBef>
              <a:spcAft>
                <a:spcPct val="0"/>
              </a:spcAft>
            </a:pPr>
            <a:endParaRPr lang="en-US" dirty="0">
              <a:solidFill>
                <a:prstClr val="black"/>
              </a:solidFill>
              <a:latin typeface="Arial" pitchFamily="34" charset="0"/>
            </a:endParaRPr>
          </a:p>
          <a:p>
            <a:pPr defTabSz="685800" fontAlgn="base">
              <a:spcBef>
                <a:spcPct val="0"/>
              </a:spcBef>
              <a:spcAft>
                <a:spcPct val="0"/>
              </a:spcAft>
            </a:pPr>
            <a:r>
              <a:rPr lang="en-US" dirty="0">
                <a:solidFill>
                  <a:prstClr val="black"/>
                </a:solidFill>
                <a:latin typeface="Arial" pitchFamily="34" charset="0"/>
              </a:rPr>
              <a:t>Pharmacists practicing difficult conversations in VR environments (</a:t>
            </a:r>
            <a:r>
              <a:rPr lang="en-US" dirty="0" err="1">
                <a:solidFill>
                  <a:prstClr val="black"/>
                </a:solidFill>
                <a:latin typeface="Arial" pitchFamily="34" charset="0"/>
              </a:rPr>
              <a:t>Umeå</a:t>
            </a:r>
            <a:r>
              <a:rPr lang="en-US" dirty="0">
                <a:solidFill>
                  <a:prstClr val="black"/>
                </a:solidFill>
                <a:latin typeface="Arial" pitchFamily="34" charset="0"/>
              </a:rPr>
              <a:t>, Sweden)</a:t>
            </a:r>
          </a:p>
          <a:p>
            <a:pPr defTabSz="685800" fontAlgn="base">
              <a:spcBef>
                <a:spcPct val="0"/>
              </a:spcBef>
              <a:spcAft>
                <a:spcPct val="0"/>
              </a:spcAft>
            </a:pPr>
            <a:endParaRPr lang="en-US" dirty="0">
              <a:solidFill>
                <a:prstClr val="black"/>
              </a:solidFill>
              <a:latin typeface="Arial" pitchFamily="34" charset="0"/>
            </a:endParaRPr>
          </a:p>
          <a:p>
            <a:pPr defTabSz="685800" fontAlgn="base">
              <a:spcBef>
                <a:spcPct val="0"/>
              </a:spcBef>
              <a:spcAft>
                <a:spcPct val="0"/>
              </a:spcAft>
            </a:pPr>
            <a:r>
              <a:rPr lang="en-US" dirty="0">
                <a:solidFill>
                  <a:prstClr val="black"/>
                </a:solidFill>
                <a:latin typeface="Arial" pitchFamily="34" charset="0"/>
              </a:rPr>
              <a:t> </a:t>
            </a:r>
          </a:p>
        </p:txBody>
      </p:sp>
      <p:sp>
        <p:nvSpPr>
          <p:cNvPr id="5" name="Rectangle 4">
            <a:extLst>
              <a:ext uri="{FF2B5EF4-FFF2-40B4-BE49-F238E27FC236}">
                <a16:creationId xmlns:a16="http://schemas.microsoft.com/office/drawing/2014/main" xmlns="" id="{EEF05CDA-C814-304B-A69D-09589C2373CD}"/>
              </a:ext>
            </a:extLst>
          </p:cNvPr>
          <p:cNvSpPr/>
          <p:nvPr/>
        </p:nvSpPr>
        <p:spPr>
          <a:xfrm>
            <a:off x="4662805" y="5287660"/>
            <a:ext cx="4050450" cy="230832"/>
          </a:xfrm>
          <a:prstGeom prst="rect">
            <a:avLst/>
          </a:prstGeom>
        </p:spPr>
        <p:txBody>
          <a:bodyPr wrap="square">
            <a:spAutoFit/>
          </a:bodyPr>
          <a:lstStyle/>
          <a:p>
            <a:pPr defTabSz="685800" fontAlgn="base">
              <a:spcBef>
                <a:spcPct val="0"/>
              </a:spcBef>
              <a:spcAft>
                <a:spcPct val="0"/>
              </a:spcAft>
            </a:pPr>
            <a:r>
              <a:rPr lang="en-GB" sz="900" dirty="0">
                <a:solidFill>
                  <a:prstClr val="black"/>
                </a:solidFill>
                <a:latin typeface="Arial" pitchFamily="34" charset="0"/>
                <a:hlinkClick r:id="rId4"/>
              </a:rPr>
              <a:t>https://pixabay.com/photos/clouds-virtual-reality-game-ar-1845517/</a:t>
            </a:r>
            <a:endParaRPr lang="en-US" sz="900" dirty="0">
              <a:solidFill>
                <a:prstClr val="black"/>
              </a:solidFill>
              <a:latin typeface="Arial" pitchFamily="34" charset="0"/>
            </a:endParaRPr>
          </a:p>
        </p:txBody>
      </p:sp>
    </p:spTree>
    <p:extLst>
      <p:ext uri="{BB962C8B-B14F-4D97-AF65-F5344CB8AC3E}">
        <p14:creationId xmlns:p14="http://schemas.microsoft.com/office/powerpoint/2010/main" val="345518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4E7E2BC-73B7-2845-9703-165D8F122FC9}"/>
              </a:ext>
            </a:extLst>
          </p:cNvPr>
          <p:cNvPicPr>
            <a:picLocks noChangeAspect="1"/>
          </p:cNvPicPr>
          <p:nvPr/>
        </p:nvPicPr>
        <p:blipFill>
          <a:blip r:embed="rId3"/>
          <a:stretch>
            <a:fillRect/>
          </a:stretch>
        </p:blipFill>
        <p:spPr>
          <a:xfrm>
            <a:off x="-204542" y="-614604"/>
            <a:ext cx="9259040" cy="6176556"/>
          </a:xfrm>
          <a:prstGeom prst="rect">
            <a:avLst/>
          </a:prstGeom>
        </p:spPr>
      </p:pic>
      <p:sp>
        <p:nvSpPr>
          <p:cNvPr id="2" name="TextBox 1">
            <a:extLst>
              <a:ext uri="{FF2B5EF4-FFF2-40B4-BE49-F238E27FC236}">
                <a16:creationId xmlns:a16="http://schemas.microsoft.com/office/drawing/2014/main" xmlns="" id="{37B10470-BDFB-724F-91D8-A7BB9EE2974F}"/>
              </a:ext>
            </a:extLst>
          </p:cNvPr>
          <p:cNvSpPr txBox="1"/>
          <p:nvPr/>
        </p:nvSpPr>
        <p:spPr>
          <a:xfrm>
            <a:off x="899592" y="-128550"/>
            <a:ext cx="2238113" cy="553998"/>
          </a:xfrm>
          <a:prstGeom prst="rect">
            <a:avLst/>
          </a:prstGeom>
          <a:noFill/>
        </p:spPr>
        <p:txBody>
          <a:bodyPr wrap="none" rtlCol="0">
            <a:spAutoFit/>
          </a:bodyPr>
          <a:lstStyle/>
          <a:p>
            <a:pPr defTabSz="685800" fontAlgn="base">
              <a:spcBef>
                <a:spcPct val="0"/>
              </a:spcBef>
              <a:spcAft>
                <a:spcPct val="0"/>
              </a:spcAft>
            </a:pPr>
            <a:r>
              <a:rPr lang="en-US" sz="3000" b="1" dirty="0">
                <a:solidFill>
                  <a:prstClr val="black"/>
                </a:solidFill>
                <a:latin typeface="Arial" pitchFamily="34" charset="0"/>
              </a:rPr>
              <a:t>3D Printing</a:t>
            </a:r>
          </a:p>
        </p:txBody>
      </p:sp>
      <p:sp>
        <p:nvSpPr>
          <p:cNvPr id="3" name="TextBox 2">
            <a:extLst>
              <a:ext uri="{FF2B5EF4-FFF2-40B4-BE49-F238E27FC236}">
                <a16:creationId xmlns:a16="http://schemas.microsoft.com/office/drawing/2014/main" xmlns="" id="{70DC93B0-5F4E-AB44-8187-71F8FA21E7E9}"/>
              </a:ext>
            </a:extLst>
          </p:cNvPr>
          <p:cNvSpPr txBox="1"/>
          <p:nvPr/>
        </p:nvSpPr>
        <p:spPr>
          <a:xfrm>
            <a:off x="2519772" y="2024204"/>
            <a:ext cx="4482498" cy="1938992"/>
          </a:xfrm>
          <a:prstGeom prst="rect">
            <a:avLst/>
          </a:prstGeom>
          <a:noFill/>
        </p:spPr>
        <p:txBody>
          <a:bodyPr wrap="square" rtlCol="0">
            <a:spAutoFit/>
          </a:bodyPr>
          <a:lstStyle/>
          <a:p>
            <a:pPr defTabSz="685800" fontAlgn="base">
              <a:spcBef>
                <a:spcPct val="0"/>
              </a:spcBef>
              <a:spcAft>
                <a:spcPct val="0"/>
              </a:spcAft>
            </a:pPr>
            <a:r>
              <a:rPr lang="en-GB" sz="2400" dirty="0">
                <a:solidFill>
                  <a:prstClr val="black"/>
                </a:solidFill>
                <a:latin typeface="Arial" pitchFamily="34" charset="0"/>
              </a:rPr>
              <a:t>A variety of processes where material is joined or solidified under computer control to create a three-dimensional object</a:t>
            </a:r>
            <a:endParaRPr lang="en-US" sz="2400" dirty="0">
              <a:solidFill>
                <a:prstClr val="black"/>
              </a:solidFill>
              <a:latin typeface="Arial" pitchFamily="34" charset="0"/>
            </a:endParaRPr>
          </a:p>
        </p:txBody>
      </p:sp>
    </p:spTree>
    <p:extLst>
      <p:ext uri="{BB962C8B-B14F-4D97-AF65-F5344CB8AC3E}">
        <p14:creationId xmlns:p14="http://schemas.microsoft.com/office/powerpoint/2010/main" val="714846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34CA487-029B-E64C-AE2A-1E2F55C14120}"/>
              </a:ext>
            </a:extLst>
          </p:cNvPr>
          <p:cNvPicPr>
            <a:picLocks noChangeAspect="1"/>
          </p:cNvPicPr>
          <p:nvPr/>
        </p:nvPicPr>
        <p:blipFill>
          <a:blip r:embed="rId2"/>
          <a:stretch>
            <a:fillRect/>
          </a:stretch>
        </p:blipFill>
        <p:spPr>
          <a:xfrm>
            <a:off x="-936612" y="-128549"/>
            <a:ext cx="8937612" cy="5388660"/>
          </a:xfrm>
          <a:prstGeom prst="rect">
            <a:avLst/>
          </a:prstGeom>
        </p:spPr>
      </p:pic>
      <p:sp>
        <p:nvSpPr>
          <p:cNvPr id="3" name="TextBox 2">
            <a:extLst>
              <a:ext uri="{FF2B5EF4-FFF2-40B4-BE49-F238E27FC236}">
                <a16:creationId xmlns:a16="http://schemas.microsoft.com/office/drawing/2014/main" xmlns="" id="{1A352404-5F37-2E4B-B4D1-1CEEF7D23C77}"/>
              </a:ext>
            </a:extLst>
          </p:cNvPr>
          <p:cNvSpPr txBox="1"/>
          <p:nvPr/>
        </p:nvSpPr>
        <p:spPr>
          <a:xfrm>
            <a:off x="6192180" y="131356"/>
            <a:ext cx="1500732" cy="461665"/>
          </a:xfrm>
          <a:prstGeom prst="rect">
            <a:avLst/>
          </a:prstGeom>
          <a:noFill/>
        </p:spPr>
        <p:txBody>
          <a:bodyPr wrap="none" rtlCol="0">
            <a:spAutoFit/>
          </a:bodyPr>
          <a:lstStyle/>
          <a:p>
            <a:pPr defTabSz="685800" fontAlgn="base">
              <a:spcBef>
                <a:spcPct val="0"/>
              </a:spcBef>
              <a:spcAft>
                <a:spcPct val="0"/>
              </a:spcAft>
            </a:pPr>
            <a:r>
              <a:rPr lang="en-US" sz="2400" b="1" dirty="0">
                <a:solidFill>
                  <a:prstClr val="black"/>
                </a:solidFill>
                <a:latin typeface="Arial" pitchFamily="34" charset="0"/>
              </a:rPr>
              <a:t>Robotics</a:t>
            </a:r>
          </a:p>
        </p:txBody>
      </p:sp>
      <p:sp>
        <p:nvSpPr>
          <p:cNvPr id="4" name="TextBox 3">
            <a:extLst>
              <a:ext uri="{FF2B5EF4-FFF2-40B4-BE49-F238E27FC236}">
                <a16:creationId xmlns:a16="http://schemas.microsoft.com/office/drawing/2014/main" xmlns="" id="{0DD8F7E0-4F76-4F41-819A-B11889C4B1E2}"/>
              </a:ext>
            </a:extLst>
          </p:cNvPr>
          <p:cNvSpPr txBox="1"/>
          <p:nvPr/>
        </p:nvSpPr>
        <p:spPr>
          <a:xfrm>
            <a:off x="6159272" y="569938"/>
            <a:ext cx="1944216" cy="2862322"/>
          </a:xfrm>
          <a:prstGeom prst="rect">
            <a:avLst/>
          </a:prstGeom>
          <a:noFill/>
        </p:spPr>
        <p:txBody>
          <a:bodyPr wrap="square" rtlCol="0">
            <a:spAutoFit/>
          </a:bodyPr>
          <a:lstStyle/>
          <a:p>
            <a:pPr defTabSz="685800" fontAlgn="base">
              <a:spcBef>
                <a:spcPct val="0"/>
              </a:spcBef>
              <a:spcAft>
                <a:spcPct val="0"/>
              </a:spcAft>
            </a:pPr>
            <a:r>
              <a:rPr lang="en-GB" dirty="0">
                <a:solidFill>
                  <a:prstClr val="black"/>
                </a:solidFill>
                <a:latin typeface="Arial" pitchFamily="34" charset="0"/>
              </a:rPr>
              <a:t>the design, construction, operation, and use of robots, as well as computer systems for their control, sensory feedback, and information processing.</a:t>
            </a:r>
            <a:endParaRPr lang="en-US" dirty="0">
              <a:solidFill>
                <a:prstClr val="black"/>
              </a:solidFill>
              <a:latin typeface="Arial" pitchFamily="34" charset="0"/>
            </a:endParaRPr>
          </a:p>
        </p:txBody>
      </p:sp>
    </p:spTree>
    <p:extLst>
      <p:ext uri="{BB962C8B-B14F-4D97-AF65-F5344CB8AC3E}">
        <p14:creationId xmlns:p14="http://schemas.microsoft.com/office/powerpoint/2010/main" val="108663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700D48D-C9AA-4000-A912-29A4FEA98A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1354015" y="296165"/>
            <a:ext cx="3217985" cy="4551170"/>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2" name="TextBox 1">
            <a:extLst>
              <a:ext uri="{FF2B5EF4-FFF2-40B4-BE49-F238E27FC236}">
                <a16:creationId xmlns:a16="http://schemas.microsoft.com/office/drawing/2014/main" xmlns="" id="{F7CBF91B-7AC9-6642-9CFE-3236A77AA20C}"/>
              </a:ext>
            </a:extLst>
          </p:cNvPr>
          <p:cNvSpPr txBox="1"/>
          <p:nvPr/>
        </p:nvSpPr>
        <p:spPr>
          <a:xfrm>
            <a:off x="1715965" y="789782"/>
            <a:ext cx="2507864" cy="2301268"/>
          </a:xfrm>
          <a:prstGeom prst="rect">
            <a:avLst/>
          </a:prstGeom>
        </p:spPr>
        <p:txBody>
          <a:bodyPr vert="horz" lIns="68580" tIns="34290" rIns="68580" bIns="34290" rtlCol="0" anchor="b">
            <a:normAutofit/>
          </a:bodyPr>
          <a:lstStyle/>
          <a:p>
            <a:pPr defTabSz="685800" fontAlgn="base">
              <a:lnSpc>
                <a:spcPct val="90000"/>
              </a:lnSpc>
              <a:spcBef>
                <a:spcPct val="0"/>
              </a:spcBef>
              <a:spcAft>
                <a:spcPts val="450"/>
              </a:spcAft>
            </a:pPr>
            <a:r>
              <a:rPr lang="en-US" sz="3825" dirty="0">
                <a:solidFill>
                  <a:srgbClr val="FFFFFF"/>
                </a:solidFill>
                <a:latin typeface="News Gothic MT"/>
              </a:rPr>
              <a:t>Changes that are upon us…</a:t>
            </a:r>
          </a:p>
        </p:txBody>
      </p:sp>
      <p:pic>
        <p:nvPicPr>
          <p:cNvPr id="4" name="Picture 3">
            <a:extLst>
              <a:ext uri="{FF2B5EF4-FFF2-40B4-BE49-F238E27FC236}">
                <a16:creationId xmlns:a16="http://schemas.microsoft.com/office/drawing/2014/main" xmlns="" id="{681EF4B1-8A31-C945-8546-127332B3F624}"/>
              </a:ext>
            </a:extLst>
          </p:cNvPr>
          <p:cNvPicPr>
            <a:picLocks noChangeAspect="1"/>
          </p:cNvPicPr>
          <p:nvPr/>
        </p:nvPicPr>
        <p:blipFill>
          <a:blip r:embed="rId3"/>
          <a:stretch>
            <a:fillRect/>
          </a:stretch>
        </p:blipFill>
        <p:spPr>
          <a:xfrm>
            <a:off x="4787566" y="153868"/>
            <a:ext cx="3031928" cy="947477"/>
          </a:xfrm>
          <a:prstGeom prst="rect">
            <a:avLst/>
          </a:prstGeom>
        </p:spPr>
      </p:pic>
      <p:cxnSp>
        <p:nvCxnSpPr>
          <p:cNvPr id="11" name="Straight Connector 10">
            <a:extLst>
              <a:ext uri="{FF2B5EF4-FFF2-40B4-BE49-F238E27FC236}">
                <a16:creationId xmlns:a16="http://schemas.microsoft.com/office/drawing/2014/main" xmlns="" id="{805E69BC-D844-4AB5-9E35-ED458EE2965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rot="16200000">
            <a:off x="6309101" y="1697355"/>
            <a:ext cx="0" cy="174879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4312C673-8179-457E-AD2A-D1FAE4CC961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769630" y="3151375"/>
            <a:ext cx="1912739"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xmlns="" id="{B3D4E9F8-4CB9-304A-B02E-0FF39CD60EA8}"/>
              </a:ext>
            </a:extLst>
          </p:cNvPr>
          <p:cNvPicPr>
            <a:picLocks noChangeAspect="1"/>
          </p:cNvPicPr>
          <p:nvPr/>
        </p:nvPicPr>
        <p:blipFill>
          <a:blip r:embed="rId4"/>
          <a:stretch>
            <a:fillRect/>
          </a:stretch>
        </p:blipFill>
        <p:spPr>
          <a:xfrm>
            <a:off x="4793137" y="1189418"/>
            <a:ext cx="3031928" cy="1614501"/>
          </a:xfrm>
          <a:prstGeom prst="rect">
            <a:avLst/>
          </a:prstGeom>
        </p:spPr>
      </p:pic>
      <p:pic>
        <p:nvPicPr>
          <p:cNvPr id="5" name="Picture 4">
            <a:extLst>
              <a:ext uri="{FF2B5EF4-FFF2-40B4-BE49-F238E27FC236}">
                <a16:creationId xmlns:a16="http://schemas.microsoft.com/office/drawing/2014/main" xmlns="" id="{AD07361B-4850-4F4A-9275-2E0766E9AE67}"/>
              </a:ext>
            </a:extLst>
          </p:cNvPr>
          <p:cNvPicPr>
            <a:picLocks noChangeAspect="1"/>
          </p:cNvPicPr>
          <p:nvPr/>
        </p:nvPicPr>
        <p:blipFill>
          <a:blip r:embed="rId5"/>
          <a:stretch>
            <a:fillRect/>
          </a:stretch>
        </p:blipFill>
        <p:spPr>
          <a:xfrm>
            <a:off x="4832057" y="2976391"/>
            <a:ext cx="2942946" cy="1955381"/>
          </a:xfrm>
          <a:prstGeom prst="rect">
            <a:avLst/>
          </a:prstGeom>
        </p:spPr>
      </p:pic>
    </p:spTree>
    <p:extLst>
      <p:ext uri="{BB962C8B-B14F-4D97-AF65-F5344CB8AC3E}">
        <p14:creationId xmlns:p14="http://schemas.microsoft.com/office/powerpoint/2010/main" val="31104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C07EDD3-137F-5A49-8B69-DDF98D26C2D7}"/>
              </a:ext>
            </a:extLst>
          </p:cNvPr>
          <p:cNvSpPr txBox="1"/>
          <p:nvPr/>
        </p:nvSpPr>
        <p:spPr>
          <a:xfrm>
            <a:off x="3005826" y="1383618"/>
            <a:ext cx="2914580" cy="600164"/>
          </a:xfrm>
          <a:prstGeom prst="rect">
            <a:avLst/>
          </a:prstGeom>
          <a:noFill/>
        </p:spPr>
        <p:txBody>
          <a:bodyPr wrap="none" rtlCol="0">
            <a:spAutoFit/>
          </a:bodyPr>
          <a:lstStyle/>
          <a:p>
            <a:pPr defTabSz="685800" fontAlgn="base">
              <a:spcBef>
                <a:spcPct val="0"/>
              </a:spcBef>
              <a:spcAft>
                <a:spcPct val="0"/>
              </a:spcAft>
            </a:pPr>
            <a:r>
              <a:rPr lang="en-US" sz="3300" dirty="0">
                <a:solidFill>
                  <a:prstClr val="black"/>
                </a:solidFill>
                <a:latin typeface="Arial" pitchFamily="34" charset="0"/>
              </a:rPr>
              <a:t>Are we ready?</a:t>
            </a:r>
          </a:p>
        </p:txBody>
      </p:sp>
      <p:sp>
        <p:nvSpPr>
          <p:cNvPr id="3" name="TextBox 2">
            <a:extLst>
              <a:ext uri="{FF2B5EF4-FFF2-40B4-BE49-F238E27FC236}">
                <a16:creationId xmlns:a16="http://schemas.microsoft.com/office/drawing/2014/main" xmlns="" id="{64DA3E8D-69AE-4A46-BDFB-0BBD953D8FCF}"/>
              </a:ext>
            </a:extLst>
          </p:cNvPr>
          <p:cNvSpPr txBox="1"/>
          <p:nvPr/>
        </p:nvSpPr>
        <p:spPr>
          <a:xfrm>
            <a:off x="2465766" y="2409732"/>
            <a:ext cx="4701928" cy="600164"/>
          </a:xfrm>
          <a:prstGeom prst="rect">
            <a:avLst/>
          </a:prstGeom>
          <a:noFill/>
        </p:spPr>
        <p:txBody>
          <a:bodyPr wrap="none" rtlCol="0">
            <a:spAutoFit/>
          </a:bodyPr>
          <a:lstStyle/>
          <a:p>
            <a:pPr defTabSz="685800" fontAlgn="base">
              <a:spcBef>
                <a:spcPct val="0"/>
              </a:spcBef>
              <a:spcAft>
                <a:spcPct val="0"/>
              </a:spcAft>
            </a:pPr>
            <a:r>
              <a:rPr lang="en-US" sz="3300" dirty="0">
                <a:solidFill>
                  <a:prstClr val="black"/>
                </a:solidFill>
                <a:latin typeface="Arial" pitchFamily="34" charset="0"/>
              </a:rPr>
              <a:t>Are our students ready?</a:t>
            </a:r>
          </a:p>
        </p:txBody>
      </p:sp>
    </p:spTree>
    <p:extLst>
      <p:ext uri="{BB962C8B-B14F-4D97-AF65-F5344CB8AC3E}">
        <p14:creationId xmlns:p14="http://schemas.microsoft.com/office/powerpoint/2010/main" val="328369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1252331" y="1203337"/>
            <a:ext cx="6758608" cy="2554545"/>
          </a:xfrm>
          <a:prstGeom prst="rect">
            <a:avLst/>
          </a:prstGeom>
        </p:spPr>
        <p:txBody>
          <a:bodyPr wrap="square">
            <a:spAutoFit/>
          </a:bodyPr>
          <a:lstStyle/>
          <a:p>
            <a:pPr algn="ctr"/>
            <a:r>
              <a:rPr lang="en-GB" sz="4000" b="1" dirty="0" smtClean="0"/>
              <a:t>Conference Exhibitors</a:t>
            </a:r>
          </a:p>
          <a:p>
            <a:pPr algn="ctr"/>
            <a:r>
              <a:rPr lang="en-GB" b="1" dirty="0" smtClean="0"/>
              <a:t/>
            </a:r>
            <a:br>
              <a:rPr lang="en-GB" b="1" dirty="0" smtClean="0"/>
            </a:br>
            <a:endParaRPr lang="en-GB" b="1" dirty="0" smtClean="0"/>
          </a:p>
          <a:p>
            <a:pPr algn="ctr"/>
            <a:endParaRPr lang="en-GB" sz="2800" b="1" dirty="0"/>
          </a:p>
          <a:p>
            <a:pPr algn="ctr"/>
            <a:endParaRPr lang="en-GB" sz="2800" b="1" dirty="0" smtClean="0"/>
          </a:p>
          <a:p>
            <a:pPr algn="ctr"/>
            <a:endParaRPr lang="en-GB" sz="2800"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1950814" y="2647699"/>
            <a:ext cx="1095375" cy="250190"/>
          </a:xfrm>
          <a:prstGeom prst="rect">
            <a:avLst/>
          </a:prstGeom>
          <a:noFill/>
          <a:ln>
            <a:noFill/>
          </a:ln>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4075375" y="2664553"/>
            <a:ext cx="1112520" cy="293370"/>
          </a:xfrm>
          <a:prstGeom prst="rect">
            <a:avLst/>
          </a:prstGeom>
          <a:noFill/>
          <a:ln>
            <a:noFill/>
          </a:ln>
        </p:spPr>
      </p:pic>
      <p:pic>
        <p:nvPicPr>
          <p:cNvPr id="7" name="Picture 6"/>
          <p:cNvPicPr/>
          <p:nvPr/>
        </p:nvPicPr>
        <p:blipFill>
          <a:blip r:embed="rId5">
            <a:extLst>
              <a:ext uri="{28A0092B-C50C-407E-A947-70E740481C1C}">
                <a14:useLocalDpi xmlns:a14="http://schemas.microsoft.com/office/drawing/2010/main" val="0"/>
              </a:ext>
            </a:extLst>
          </a:blip>
          <a:srcRect/>
          <a:stretch>
            <a:fillRect/>
          </a:stretch>
        </p:blipFill>
        <p:spPr bwMode="auto">
          <a:xfrm>
            <a:off x="6515288" y="2427671"/>
            <a:ext cx="621030" cy="69024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F43C53C-EB56-3C49-BE9F-F84EA76F0AC3}"/>
              </a:ext>
            </a:extLst>
          </p:cNvPr>
          <p:cNvSpPr txBox="1"/>
          <p:nvPr/>
        </p:nvSpPr>
        <p:spPr>
          <a:xfrm>
            <a:off x="1655676" y="1636659"/>
            <a:ext cx="5670630" cy="2308324"/>
          </a:xfrm>
          <a:prstGeom prst="rect">
            <a:avLst/>
          </a:prstGeom>
          <a:noFill/>
        </p:spPr>
        <p:txBody>
          <a:bodyPr wrap="square" rtlCol="0">
            <a:spAutoFit/>
          </a:bodyPr>
          <a:lstStyle/>
          <a:p>
            <a:pPr defTabSz="685800" fontAlgn="base">
              <a:spcBef>
                <a:spcPct val="0"/>
              </a:spcBef>
              <a:spcAft>
                <a:spcPct val="0"/>
              </a:spcAft>
            </a:pPr>
            <a:r>
              <a:rPr lang="en-GB" dirty="0">
                <a:solidFill>
                  <a:srgbClr val="09213B">
                    <a:lumMod val="75000"/>
                    <a:lumOff val="25000"/>
                  </a:srgbClr>
                </a:solidFill>
                <a:latin typeface="Arial" pitchFamily="34" charset="0"/>
              </a:rPr>
              <a:t>“We have always had a fear of new technology, even as far back as the industrial revolution, but those fears have been largely unfounded, so why is it different now? </a:t>
            </a:r>
          </a:p>
          <a:p>
            <a:pPr defTabSz="685800" fontAlgn="base">
              <a:spcBef>
                <a:spcPct val="0"/>
              </a:spcBef>
              <a:spcAft>
                <a:spcPct val="0"/>
              </a:spcAft>
            </a:pPr>
            <a:endParaRPr lang="en-GB" dirty="0">
              <a:solidFill>
                <a:srgbClr val="09213B">
                  <a:lumMod val="75000"/>
                  <a:lumOff val="25000"/>
                </a:srgbClr>
              </a:solidFill>
              <a:latin typeface="Arial" pitchFamily="34" charset="0"/>
            </a:endParaRPr>
          </a:p>
          <a:p>
            <a:pPr defTabSz="685800" fontAlgn="base">
              <a:spcBef>
                <a:spcPct val="0"/>
              </a:spcBef>
              <a:spcAft>
                <a:spcPct val="0"/>
              </a:spcAft>
            </a:pPr>
            <a:r>
              <a:rPr lang="en-GB" dirty="0">
                <a:solidFill>
                  <a:srgbClr val="09213B">
                    <a:lumMod val="75000"/>
                    <a:lumOff val="25000"/>
                  </a:srgbClr>
                </a:solidFill>
                <a:latin typeface="Arial" pitchFamily="34" charset="0"/>
              </a:rPr>
              <a:t>Well, it’s the speed in which technology has come to the fore. The risk factor we are dealing with is on a grand economic; political and social level.”</a:t>
            </a:r>
            <a:endParaRPr lang="en-US" dirty="0">
              <a:solidFill>
                <a:srgbClr val="09213B">
                  <a:lumMod val="75000"/>
                  <a:lumOff val="25000"/>
                </a:srgbClr>
              </a:solidFill>
              <a:latin typeface="Arial" pitchFamily="34" charset="0"/>
            </a:endParaRPr>
          </a:p>
        </p:txBody>
      </p:sp>
      <p:sp>
        <p:nvSpPr>
          <p:cNvPr id="3" name="TextBox 2">
            <a:extLst>
              <a:ext uri="{FF2B5EF4-FFF2-40B4-BE49-F238E27FC236}">
                <a16:creationId xmlns:a16="http://schemas.microsoft.com/office/drawing/2014/main" xmlns="" id="{633D5E0E-DA8F-8B44-8F7A-059407790A03}"/>
              </a:ext>
            </a:extLst>
          </p:cNvPr>
          <p:cNvSpPr txBox="1"/>
          <p:nvPr/>
        </p:nvSpPr>
        <p:spPr>
          <a:xfrm>
            <a:off x="1547664" y="4123228"/>
            <a:ext cx="6328410" cy="507831"/>
          </a:xfrm>
          <a:prstGeom prst="rect">
            <a:avLst/>
          </a:prstGeom>
          <a:noFill/>
        </p:spPr>
        <p:txBody>
          <a:bodyPr wrap="square" rtlCol="0">
            <a:spAutoFit/>
          </a:bodyPr>
          <a:lstStyle/>
          <a:p>
            <a:pPr defTabSz="685800" fontAlgn="base">
              <a:spcBef>
                <a:spcPct val="0"/>
              </a:spcBef>
              <a:spcAft>
                <a:spcPct val="0"/>
              </a:spcAft>
            </a:pPr>
            <a:r>
              <a:rPr lang="en-GB" sz="1350" dirty="0">
                <a:solidFill>
                  <a:prstClr val="black"/>
                </a:solidFill>
                <a:latin typeface="Arial" pitchFamily="34" charset="0"/>
              </a:rPr>
              <a:t>Dr Reuben Abraham, CEO of Think-Tank the IDFC Institute, speaking at Global Education and Skills Forum (GESF) in Dubai, 2018 </a:t>
            </a:r>
            <a:endParaRPr lang="en-US" sz="1350" dirty="0">
              <a:solidFill>
                <a:prstClr val="black"/>
              </a:solidFill>
              <a:latin typeface="Arial" pitchFamily="34" charset="0"/>
            </a:endParaRPr>
          </a:p>
        </p:txBody>
      </p:sp>
      <p:sp>
        <p:nvSpPr>
          <p:cNvPr id="4" name="TextBox 3">
            <a:extLst>
              <a:ext uri="{FF2B5EF4-FFF2-40B4-BE49-F238E27FC236}">
                <a16:creationId xmlns:a16="http://schemas.microsoft.com/office/drawing/2014/main" xmlns="" id="{9EC219CE-9BAC-324A-9471-C8FD4FE45671}"/>
              </a:ext>
            </a:extLst>
          </p:cNvPr>
          <p:cNvSpPr txBox="1"/>
          <p:nvPr/>
        </p:nvSpPr>
        <p:spPr>
          <a:xfrm>
            <a:off x="1979712" y="534390"/>
            <a:ext cx="3660169" cy="507831"/>
          </a:xfrm>
          <a:prstGeom prst="rect">
            <a:avLst/>
          </a:prstGeom>
          <a:noFill/>
        </p:spPr>
        <p:txBody>
          <a:bodyPr wrap="none" rtlCol="0">
            <a:spAutoFit/>
          </a:bodyPr>
          <a:lstStyle/>
          <a:p>
            <a:pPr defTabSz="685800" fontAlgn="base">
              <a:spcBef>
                <a:spcPct val="0"/>
              </a:spcBef>
              <a:spcAft>
                <a:spcPct val="0"/>
              </a:spcAft>
            </a:pPr>
            <a:r>
              <a:rPr lang="en-US" sz="2700" dirty="0">
                <a:solidFill>
                  <a:prstClr val="black"/>
                </a:solidFill>
                <a:latin typeface="Arial" pitchFamily="34" charset="0"/>
              </a:rPr>
              <a:t>Fear of Technology…..</a:t>
            </a:r>
          </a:p>
        </p:txBody>
      </p:sp>
      <p:pic>
        <p:nvPicPr>
          <p:cNvPr id="5" name="Picture 4">
            <a:extLst>
              <a:ext uri="{FF2B5EF4-FFF2-40B4-BE49-F238E27FC236}">
                <a16:creationId xmlns:a16="http://schemas.microsoft.com/office/drawing/2014/main" xmlns="" id="{06D31C50-D00F-1745-9D21-82F60DB6820C}"/>
              </a:ext>
            </a:extLst>
          </p:cNvPr>
          <p:cNvPicPr>
            <a:picLocks noChangeAspect="1"/>
          </p:cNvPicPr>
          <p:nvPr/>
        </p:nvPicPr>
        <p:blipFill>
          <a:blip r:embed="rId3"/>
          <a:stretch>
            <a:fillRect/>
          </a:stretch>
        </p:blipFill>
        <p:spPr>
          <a:xfrm>
            <a:off x="1061610" y="-50442"/>
            <a:ext cx="7020780" cy="1378340"/>
          </a:xfrm>
          <a:prstGeom prst="rect">
            <a:avLst/>
          </a:prstGeom>
        </p:spPr>
      </p:pic>
    </p:spTree>
    <p:extLst>
      <p:ext uri="{BB962C8B-B14F-4D97-AF65-F5344CB8AC3E}">
        <p14:creationId xmlns:p14="http://schemas.microsoft.com/office/powerpoint/2010/main" val="165068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7066430" y="4706751"/>
            <a:ext cx="742950" cy="273844"/>
          </a:xfrm>
        </p:spPr>
        <p:txBody>
          <a:bodyPr/>
          <a:lstStyle/>
          <a:p>
            <a:pPr defTabSz="685800" fontAlgn="base">
              <a:spcBef>
                <a:spcPct val="0"/>
              </a:spcBef>
              <a:spcAft>
                <a:spcPct val="0"/>
              </a:spcAft>
              <a:defRPr/>
            </a:pPr>
            <a:fld id="{463C7274-D982-4D45-9AE5-F9E8252D7F8B}" type="slidenum">
              <a:rPr lang="en-GB">
                <a:solidFill>
                  <a:prstClr val="white"/>
                </a:solidFill>
                <a:latin typeface="Arial" pitchFamily="34" charset="0"/>
              </a:rPr>
              <a:pPr defTabSz="685800" fontAlgn="base">
                <a:spcBef>
                  <a:spcPct val="0"/>
                </a:spcBef>
                <a:spcAft>
                  <a:spcPct val="0"/>
                </a:spcAft>
                <a:defRPr/>
              </a:pPr>
              <a:t>21</a:t>
            </a:fld>
            <a:endParaRPr lang="en-GB" dirty="0">
              <a:solidFill>
                <a:prstClr val="white"/>
              </a:solidFill>
              <a:latin typeface="Arial" pitchFamily="34" charset="0"/>
            </a:endParaRPr>
          </a:p>
        </p:txBody>
      </p:sp>
      <p:pic>
        <p:nvPicPr>
          <p:cNvPr id="3" name="Picture 2" descr="Routine and non routine jobs.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45949"/>
            <a:ext cx="6858000" cy="5097551"/>
          </a:xfrm>
          <a:prstGeom prst="rect">
            <a:avLst/>
          </a:prstGeom>
        </p:spPr>
      </p:pic>
    </p:spTree>
    <p:extLst>
      <p:ext uri="{BB962C8B-B14F-4D97-AF65-F5344CB8AC3E}">
        <p14:creationId xmlns:p14="http://schemas.microsoft.com/office/powerpoint/2010/main" val="112572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A58F31-6456-464A-A439-46FE2AEED646}"/>
              </a:ext>
            </a:extLst>
          </p:cNvPr>
          <p:cNvSpPr>
            <a:spLocks noGrp="1"/>
          </p:cNvSpPr>
          <p:nvPr>
            <p:ph type="title"/>
          </p:nvPr>
        </p:nvSpPr>
        <p:spPr>
          <a:xfrm>
            <a:off x="1223628" y="156944"/>
            <a:ext cx="6642738" cy="1037246"/>
          </a:xfrm>
        </p:spPr>
        <p:txBody>
          <a:bodyPr/>
          <a:lstStyle/>
          <a:p>
            <a:r>
              <a:rPr lang="en-US" sz="3000" dirty="0">
                <a:latin typeface="+mn-lt"/>
              </a:rPr>
              <a:t>What is it we need to transform? </a:t>
            </a:r>
            <a:br>
              <a:rPr lang="en-US" sz="3000" dirty="0">
                <a:latin typeface="+mn-lt"/>
              </a:rPr>
            </a:br>
            <a:r>
              <a:rPr lang="en-US" sz="3000" dirty="0">
                <a:latin typeface="+mn-lt"/>
              </a:rPr>
              <a:t>Employers top-rated skills</a:t>
            </a:r>
            <a:r>
              <a:rPr lang="en-US" dirty="0">
                <a:latin typeface="+mn-lt"/>
              </a:rPr>
              <a:t>… </a:t>
            </a:r>
          </a:p>
        </p:txBody>
      </p:sp>
      <p:sp>
        <p:nvSpPr>
          <p:cNvPr id="3" name="Content Placeholder 2">
            <a:extLst>
              <a:ext uri="{FF2B5EF4-FFF2-40B4-BE49-F238E27FC236}">
                <a16:creationId xmlns:a16="http://schemas.microsoft.com/office/drawing/2014/main" xmlns="" id="{22118882-A75E-4140-9EF5-B2E9E27561D7}"/>
              </a:ext>
            </a:extLst>
          </p:cNvPr>
          <p:cNvSpPr>
            <a:spLocks noGrp="1"/>
          </p:cNvSpPr>
          <p:nvPr>
            <p:ph idx="1"/>
          </p:nvPr>
        </p:nvSpPr>
        <p:spPr>
          <a:xfrm>
            <a:off x="1554956" y="1200151"/>
            <a:ext cx="6031707" cy="3693857"/>
          </a:xfrm>
        </p:spPr>
        <p:txBody>
          <a:bodyPr>
            <a:normAutofit fontScale="32500" lnSpcReduction="20000"/>
          </a:bodyPr>
          <a:lstStyle/>
          <a:p>
            <a:pPr>
              <a:lnSpc>
                <a:spcPct val="120000"/>
              </a:lnSpc>
              <a:spcBef>
                <a:spcPts val="450"/>
              </a:spcBef>
            </a:pPr>
            <a:r>
              <a:rPr lang="en-GB" sz="4425" dirty="0">
                <a:latin typeface="Arial" panose="020B0604020202020204" pitchFamily="34" charset="0"/>
                <a:cs typeface="Arial" panose="020B0604020202020204" pitchFamily="34" charset="0"/>
              </a:rPr>
              <a:t>Literacy and numeracy</a:t>
            </a:r>
          </a:p>
          <a:p>
            <a:pPr>
              <a:lnSpc>
                <a:spcPct val="120000"/>
              </a:lnSpc>
              <a:spcBef>
                <a:spcPts val="450"/>
              </a:spcBef>
            </a:pPr>
            <a:r>
              <a:rPr lang="en-GB" sz="4425" dirty="0">
                <a:latin typeface="Arial" panose="020B0604020202020204" pitchFamily="34" charset="0"/>
                <a:cs typeface="Arial" panose="020B0604020202020204" pitchFamily="34" charset="0"/>
              </a:rPr>
              <a:t>Time management and organisation</a:t>
            </a:r>
          </a:p>
          <a:p>
            <a:pPr>
              <a:lnSpc>
                <a:spcPct val="120000"/>
              </a:lnSpc>
              <a:spcBef>
                <a:spcPts val="450"/>
              </a:spcBef>
            </a:pPr>
            <a:r>
              <a:rPr lang="en-GB" sz="4425" dirty="0">
                <a:latin typeface="Arial" panose="020B0604020202020204" pitchFamily="34" charset="0"/>
                <a:cs typeface="Arial" panose="020B0604020202020204" pitchFamily="34" charset="0"/>
              </a:rPr>
              <a:t>Oral and written communication</a:t>
            </a:r>
          </a:p>
          <a:p>
            <a:pPr>
              <a:lnSpc>
                <a:spcPct val="120000"/>
              </a:lnSpc>
              <a:spcBef>
                <a:spcPts val="450"/>
              </a:spcBef>
            </a:pPr>
            <a:r>
              <a:rPr lang="en-GB" sz="4425" dirty="0">
                <a:latin typeface="Arial" panose="020B0604020202020204" pitchFamily="34" charset="0"/>
                <a:cs typeface="Arial" panose="020B0604020202020204" pitchFamily="34" charset="0"/>
              </a:rPr>
              <a:t>Teamwork</a:t>
            </a:r>
          </a:p>
          <a:p>
            <a:pPr>
              <a:lnSpc>
                <a:spcPct val="120000"/>
              </a:lnSpc>
              <a:spcBef>
                <a:spcPts val="450"/>
              </a:spcBef>
            </a:pPr>
            <a:r>
              <a:rPr lang="en-GB" sz="4425" dirty="0">
                <a:latin typeface="Arial" panose="020B0604020202020204" pitchFamily="34" charset="0"/>
                <a:cs typeface="Arial" panose="020B0604020202020204" pitchFamily="34" charset="0"/>
              </a:rPr>
              <a:t>Creative problem-solving</a:t>
            </a:r>
          </a:p>
          <a:p>
            <a:pPr>
              <a:lnSpc>
                <a:spcPct val="120000"/>
              </a:lnSpc>
              <a:spcBef>
                <a:spcPts val="450"/>
              </a:spcBef>
            </a:pPr>
            <a:r>
              <a:rPr lang="en-GB" sz="4425" dirty="0">
                <a:latin typeface="Arial" panose="020B0604020202020204" pitchFamily="34" charset="0"/>
                <a:cs typeface="Arial" panose="020B0604020202020204" pitchFamily="34" charset="0"/>
              </a:rPr>
              <a:t>Initiative and enterprise</a:t>
            </a:r>
          </a:p>
          <a:p>
            <a:pPr>
              <a:lnSpc>
                <a:spcPct val="120000"/>
              </a:lnSpc>
              <a:spcBef>
                <a:spcPts val="450"/>
              </a:spcBef>
            </a:pPr>
            <a:r>
              <a:rPr lang="en-GB" sz="4425" dirty="0">
                <a:latin typeface="Arial" panose="020B0604020202020204" pitchFamily="34" charset="0"/>
                <a:cs typeface="Arial" panose="020B0604020202020204" pitchFamily="34" charset="0"/>
              </a:rPr>
              <a:t>Critical and analytical thinking</a:t>
            </a:r>
          </a:p>
          <a:p>
            <a:pPr>
              <a:lnSpc>
                <a:spcPct val="120000"/>
              </a:lnSpc>
              <a:spcBef>
                <a:spcPts val="450"/>
              </a:spcBef>
            </a:pPr>
            <a:r>
              <a:rPr lang="en-GB" sz="4425" dirty="0">
                <a:latin typeface="Arial" panose="020B0604020202020204" pitchFamily="34" charset="0"/>
                <a:cs typeface="Arial" panose="020B0604020202020204" pitchFamily="34" charset="0"/>
              </a:rPr>
              <a:t>Ability to apply discipline, knowledge and concepts</a:t>
            </a:r>
          </a:p>
          <a:p>
            <a:pPr>
              <a:lnSpc>
                <a:spcPct val="120000"/>
              </a:lnSpc>
              <a:spcBef>
                <a:spcPts val="450"/>
              </a:spcBef>
            </a:pPr>
            <a:r>
              <a:rPr lang="en-GB" sz="4425" dirty="0">
                <a:latin typeface="Arial" panose="020B0604020202020204" pitchFamily="34" charset="0"/>
                <a:cs typeface="Arial" panose="020B0604020202020204" pitchFamily="34" charset="0"/>
              </a:rPr>
              <a:t>Information gathering, evaluation and synthesis</a:t>
            </a:r>
          </a:p>
          <a:p>
            <a:pPr>
              <a:lnSpc>
                <a:spcPct val="120000"/>
              </a:lnSpc>
              <a:spcBef>
                <a:spcPts val="450"/>
              </a:spcBef>
            </a:pPr>
            <a:r>
              <a:rPr lang="en-GB" sz="4425" dirty="0">
                <a:latin typeface="Arial" panose="020B0604020202020204" pitchFamily="34" charset="0"/>
                <a:cs typeface="Arial" panose="020B0604020202020204" pitchFamily="34" charset="0"/>
              </a:rPr>
              <a:t>Emotional intelligence and interpersonal skills</a:t>
            </a:r>
          </a:p>
          <a:p>
            <a:pPr>
              <a:lnSpc>
                <a:spcPct val="120000"/>
              </a:lnSpc>
              <a:spcBef>
                <a:spcPts val="450"/>
              </a:spcBef>
            </a:pPr>
            <a:r>
              <a:rPr lang="en-GB" sz="4425" dirty="0">
                <a:latin typeface="Arial" panose="020B0604020202020204" pitchFamily="34" charset="0"/>
                <a:cs typeface="Arial" panose="020B0604020202020204" pitchFamily="34" charset="0"/>
              </a:rPr>
              <a:t>Adaptability</a:t>
            </a:r>
          </a:p>
          <a:p>
            <a:endParaRPr lang="en-US" dirty="0"/>
          </a:p>
        </p:txBody>
      </p:sp>
      <p:pic>
        <p:nvPicPr>
          <p:cNvPr id="4" name="Picture 3">
            <a:extLst>
              <a:ext uri="{FF2B5EF4-FFF2-40B4-BE49-F238E27FC236}">
                <a16:creationId xmlns:a16="http://schemas.microsoft.com/office/drawing/2014/main" xmlns="" id="{41AC42E9-443C-174D-873A-CD8FA0FB1AEB}"/>
              </a:ext>
            </a:extLst>
          </p:cNvPr>
          <p:cNvPicPr>
            <a:picLocks noChangeAspect="1"/>
          </p:cNvPicPr>
          <p:nvPr/>
        </p:nvPicPr>
        <p:blipFill>
          <a:blip r:embed="rId2"/>
          <a:stretch>
            <a:fillRect/>
          </a:stretch>
        </p:blipFill>
        <p:spPr>
          <a:xfrm>
            <a:off x="5706940" y="1761660"/>
            <a:ext cx="2294060" cy="1620180"/>
          </a:xfrm>
          <a:prstGeom prst="rect">
            <a:avLst/>
          </a:prstGeom>
        </p:spPr>
      </p:pic>
    </p:spTree>
    <p:extLst>
      <p:ext uri="{BB962C8B-B14F-4D97-AF65-F5344CB8AC3E}">
        <p14:creationId xmlns:p14="http://schemas.microsoft.com/office/powerpoint/2010/main" val="3308857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21EC99B-8BE4-6248-8D9A-71CF2E4628BB}"/>
              </a:ext>
            </a:extLst>
          </p:cNvPr>
          <p:cNvSpPr>
            <a:spLocks noGrp="1"/>
          </p:cNvSpPr>
          <p:nvPr>
            <p:ph idx="1"/>
          </p:nvPr>
        </p:nvSpPr>
        <p:spPr>
          <a:xfrm>
            <a:off x="1467077" y="1774387"/>
            <a:ext cx="6129259" cy="3227633"/>
          </a:xfrm>
        </p:spPr>
        <p:txBody>
          <a:bodyPr>
            <a:normAutofit fontScale="55000" lnSpcReduction="20000"/>
          </a:bodyPr>
          <a:lstStyle/>
          <a:p>
            <a:pPr marL="0" indent="0">
              <a:lnSpc>
                <a:spcPct val="120000"/>
              </a:lnSpc>
              <a:buNone/>
            </a:pPr>
            <a:r>
              <a:rPr lang="en-GB" sz="2700" dirty="0">
                <a:latin typeface="Arial" panose="020B0604020202020204" pitchFamily="34" charset="0"/>
                <a:cs typeface="Arial" panose="020B0604020202020204" pitchFamily="34" charset="0"/>
              </a:rPr>
              <a:t>Lack of a well-established body of evidence of transformational HE</a:t>
            </a:r>
          </a:p>
          <a:p>
            <a:pPr marL="0" indent="0">
              <a:lnSpc>
                <a:spcPct val="120000"/>
              </a:lnSpc>
              <a:buNone/>
            </a:pPr>
            <a:r>
              <a:rPr lang="en-GB" sz="2700" dirty="0">
                <a:latin typeface="Arial" panose="020B0604020202020204" pitchFamily="34" charset="0"/>
                <a:cs typeface="Arial" panose="020B0604020202020204" pitchFamily="34" charset="0"/>
              </a:rPr>
              <a:t>Concerns about the quality and validity of some research and evaluation studies in TEL (Price and Kirkwood, 2014)</a:t>
            </a:r>
          </a:p>
          <a:p>
            <a:pPr marL="0" indent="0">
              <a:lnSpc>
                <a:spcPct val="120000"/>
              </a:lnSpc>
              <a:buNone/>
            </a:pPr>
            <a:r>
              <a:rPr lang="en-GB" sz="2700" dirty="0">
                <a:latin typeface="Arial" panose="020B0604020202020204" pitchFamily="34" charset="0"/>
                <a:cs typeface="Arial" panose="020B0604020202020204" pitchFamily="34" charset="0"/>
              </a:rPr>
              <a:t>‘“Notoriously sloppy” and “brimming over with lazily executed ‘investigations’ and standalone case studies, while also tolerating some highly questionable thinking” (Selwyn, 2012, p. 213).</a:t>
            </a:r>
          </a:p>
          <a:p>
            <a:pPr marL="0" indent="0">
              <a:lnSpc>
                <a:spcPct val="120000"/>
              </a:lnSpc>
              <a:buNone/>
            </a:pPr>
            <a:r>
              <a:rPr lang="en-GB" sz="2700" dirty="0">
                <a:latin typeface="Arial" panose="020B0604020202020204" pitchFamily="34" charset="0"/>
                <a:cs typeface="Arial" panose="020B0604020202020204" pitchFamily="34" charset="0"/>
              </a:rPr>
              <a:t>…technologies have often been used ‘regardless of whether or not they are pedagogically effective’ (Beetham &amp; Sharpe, 2007, p. 3), (Johnson, Adams Becker, Estrada, &amp; Freeman, 2014)</a:t>
            </a:r>
          </a:p>
          <a:p>
            <a:pPr marL="0" indent="0">
              <a:buNone/>
            </a:pPr>
            <a:endParaRPr lang="en-US" dirty="0"/>
          </a:p>
          <a:p>
            <a:pPr marL="0" indent="0">
              <a:buNone/>
            </a:pPr>
            <a:endParaRPr lang="en-US" dirty="0"/>
          </a:p>
        </p:txBody>
      </p:sp>
      <p:sp>
        <p:nvSpPr>
          <p:cNvPr id="5" name="Title 4">
            <a:extLst>
              <a:ext uri="{FF2B5EF4-FFF2-40B4-BE49-F238E27FC236}">
                <a16:creationId xmlns:a16="http://schemas.microsoft.com/office/drawing/2014/main" xmlns="" id="{A8C5F6D6-6B0E-5349-93E5-73DA59F3A7FB}"/>
              </a:ext>
            </a:extLst>
          </p:cNvPr>
          <p:cNvSpPr>
            <a:spLocks noGrp="1"/>
          </p:cNvSpPr>
          <p:nvPr>
            <p:ph type="title"/>
          </p:nvPr>
        </p:nvSpPr>
        <p:spPr>
          <a:xfrm>
            <a:off x="1143001" y="0"/>
            <a:ext cx="4563125" cy="1572965"/>
          </a:xfrm>
        </p:spPr>
        <p:txBody>
          <a:bodyPr/>
          <a:lstStyle/>
          <a:p>
            <a:r>
              <a:rPr lang="en-US" dirty="0">
                <a:latin typeface="+mn-lt"/>
              </a:rPr>
              <a:t>Can Teaching and Learning with Technology help</a:t>
            </a:r>
            <a:r>
              <a:rPr lang="en-US" dirty="0"/>
              <a:t>?</a:t>
            </a:r>
          </a:p>
        </p:txBody>
      </p:sp>
      <p:pic>
        <p:nvPicPr>
          <p:cNvPr id="4" name="Picture 3">
            <a:extLst>
              <a:ext uri="{FF2B5EF4-FFF2-40B4-BE49-F238E27FC236}">
                <a16:creationId xmlns:a16="http://schemas.microsoft.com/office/drawing/2014/main" xmlns="" id="{DF40242B-81D5-8C46-A9AF-2CD0115C47F5}"/>
              </a:ext>
            </a:extLst>
          </p:cNvPr>
          <p:cNvPicPr>
            <a:picLocks noChangeAspect="1"/>
          </p:cNvPicPr>
          <p:nvPr/>
        </p:nvPicPr>
        <p:blipFill>
          <a:blip r:embed="rId2"/>
          <a:stretch>
            <a:fillRect/>
          </a:stretch>
        </p:blipFill>
        <p:spPr>
          <a:xfrm>
            <a:off x="5424900" y="94238"/>
            <a:ext cx="2553115" cy="1114425"/>
          </a:xfrm>
          <a:prstGeom prst="rect">
            <a:avLst/>
          </a:prstGeom>
        </p:spPr>
      </p:pic>
      <p:sp>
        <p:nvSpPr>
          <p:cNvPr id="7" name="TextBox 6">
            <a:extLst>
              <a:ext uri="{FF2B5EF4-FFF2-40B4-BE49-F238E27FC236}">
                <a16:creationId xmlns:a16="http://schemas.microsoft.com/office/drawing/2014/main" xmlns="" id="{735E8228-0E3A-3743-8BCA-C0E7113A08F7}"/>
              </a:ext>
            </a:extLst>
          </p:cNvPr>
          <p:cNvSpPr txBox="1"/>
          <p:nvPr/>
        </p:nvSpPr>
        <p:spPr>
          <a:xfrm>
            <a:off x="5560046" y="4817528"/>
            <a:ext cx="2464136" cy="196208"/>
          </a:xfrm>
          <a:prstGeom prst="rect">
            <a:avLst/>
          </a:prstGeom>
          <a:noFill/>
        </p:spPr>
        <p:txBody>
          <a:bodyPr wrap="none" rtlCol="0">
            <a:spAutoFit/>
          </a:bodyPr>
          <a:lstStyle/>
          <a:p>
            <a:pPr defTabSz="685800" fontAlgn="base">
              <a:spcBef>
                <a:spcPct val="0"/>
              </a:spcBef>
              <a:spcAft>
                <a:spcPct val="0"/>
              </a:spcAft>
            </a:pPr>
            <a:r>
              <a:rPr lang="en-GB" sz="675" dirty="0">
                <a:solidFill>
                  <a:prstClr val="black"/>
                </a:solidFill>
                <a:latin typeface="Arial" pitchFamily="34" charset="0"/>
                <a:hlinkClick r:id="rId3"/>
              </a:rPr>
              <a:t>https://www.flickr.com/photos/usfwsnortheast/28273604424</a:t>
            </a:r>
            <a:endParaRPr lang="en-US" sz="675" dirty="0">
              <a:solidFill>
                <a:prstClr val="black"/>
              </a:solidFill>
              <a:latin typeface="Arial" pitchFamily="34" charset="0"/>
            </a:endParaRPr>
          </a:p>
        </p:txBody>
      </p:sp>
    </p:spTree>
    <p:extLst>
      <p:ext uri="{BB962C8B-B14F-4D97-AF65-F5344CB8AC3E}">
        <p14:creationId xmlns:p14="http://schemas.microsoft.com/office/powerpoint/2010/main" val="101563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40E522-E57F-904C-B018-FC296E6CFC6A}"/>
              </a:ext>
            </a:extLst>
          </p:cNvPr>
          <p:cNvSpPr>
            <a:spLocks noGrp="1"/>
          </p:cNvSpPr>
          <p:nvPr>
            <p:ph type="title"/>
          </p:nvPr>
        </p:nvSpPr>
        <p:spPr>
          <a:xfrm>
            <a:off x="1554956" y="80682"/>
            <a:ext cx="6031707" cy="870419"/>
          </a:xfrm>
        </p:spPr>
        <p:txBody>
          <a:bodyPr/>
          <a:lstStyle/>
          <a:p>
            <a:r>
              <a:rPr lang="en-US" dirty="0"/>
              <a:t>Ubiquitous Technologies</a:t>
            </a:r>
          </a:p>
        </p:txBody>
      </p:sp>
      <p:sp>
        <p:nvSpPr>
          <p:cNvPr id="3" name="Content Placeholder 2">
            <a:extLst>
              <a:ext uri="{FF2B5EF4-FFF2-40B4-BE49-F238E27FC236}">
                <a16:creationId xmlns:a16="http://schemas.microsoft.com/office/drawing/2014/main" xmlns="" id="{FE3560A7-5E69-9645-AED3-B0CDBEB5929E}"/>
              </a:ext>
            </a:extLst>
          </p:cNvPr>
          <p:cNvSpPr>
            <a:spLocks noGrp="1"/>
          </p:cNvSpPr>
          <p:nvPr>
            <p:ph idx="1"/>
          </p:nvPr>
        </p:nvSpPr>
        <p:spPr>
          <a:xfrm>
            <a:off x="1554956" y="1140549"/>
            <a:ext cx="6031707" cy="3257550"/>
          </a:xfrm>
        </p:spPr>
        <p:txBody>
          <a:bodyPr>
            <a:normAutofit fontScale="92500" lnSpcReduction="10000"/>
          </a:bodyPr>
          <a:lstStyle/>
          <a:p>
            <a:r>
              <a:rPr lang="en-US" dirty="0">
                <a:latin typeface="Arial" panose="020B0604020202020204" pitchFamily="34" charset="0"/>
                <a:cs typeface="Arial" panose="020B0604020202020204" pitchFamily="34" charset="0"/>
              </a:rPr>
              <a:t>How students perceive the value of u-technology and how students use u-technology in their learning. </a:t>
            </a:r>
          </a:p>
          <a:p>
            <a:r>
              <a:rPr lang="en-US" dirty="0">
                <a:latin typeface="Arial" panose="020B0604020202020204" pitchFamily="34" charset="0"/>
                <a:cs typeface="Arial" panose="020B0604020202020204" pitchFamily="34" charset="0"/>
              </a:rPr>
              <a:t>Explored the preferences and usage of u-technologies with pre-service teachers in a German university. </a:t>
            </a:r>
          </a:p>
          <a:p>
            <a:r>
              <a:rPr lang="en-US" dirty="0">
                <a:latin typeface="Arial" panose="020B0604020202020204" pitchFamily="34" charset="0"/>
                <a:cs typeface="Arial" panose="020B0604020202020204" pitchFamily="34" charset="0"/>
              </a:rPr>
              <a:t>It investigated the purpose of the usage and whether it was academic in orientation or leisure-oriented.</a:t>
            </a:r>
            <a:endParaRPr lang="en-GB"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Cohort </a:t>
            </a:r>
            <a:r>
              <a:rPr lang="en-GB" dirty="0">
                <a:latin typeface="Arial" panose="020B0604020202020204" pitchFamily="34" charset="0"/>
                <a:cs typeface="Arial" panose="020B0604020202020204" pitchFamily="34" charset="0"/>
              </a:rPr>
              <a:t>were pre-service teachers</a:t>
            </a:r>
          </a:p>
          <a:p>
            <a:r>
              <a:rPr lang="en-GB" dirty="0">
                <a:latin typeface="Arial" panose="020B0604020202020204" pitchFamily="34" charset="0"/>
                <a:cs typeface="Arial" panose="020B0604020202020204" pitchFamily="34" charset="0"/>
              </a:rPr>
              <a:t>Their experiences were considered relevant in offering insight into how they, as future educators, would view and use technology in their teaching.</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xmlns="" id="{520F1A9D-2338-FE46-A258-B4769C041C50}"/>
              </a:ext>
            </a:extLst>
          </p:cNvPr>
          <p:cNvSpPr>
            <a:spLocks noGrp="1"/>
          </p:cNvSpPr>
          <p:nvPr>
            <p:ph type="sldNum" sz="quarter" idx="12"/>
          </p:nvPr>
        </p:nvSpPr>
        <p:spPr/>
        <p:txBody>
          <a:bodyPr/>
          <a:lstStyle/>
          <a:p>
            <a:pPr defTabSz="685800" fontAlgn="base">
              <a:spcBef>
                <a:spcPct val="0"/>
              </a:spcBef>
              <a:spcAft>
                <a:spcPct val="0"/>
              </a:spcAft>
              <a:defRPr/>
            </a:pPr>
            <a:fld id="{7572903D-4A78-479C-A459-052EC90AF5EE}" type="slidenum">
              <a:rPr lang="en-GB">
                <a:solidFill>
                  <a:prstClr val="white"/>
                </a:solidFill>
                <a:latin typeface="Arial" pitchFamily="34" charset="0"/>
              </a:rPr>
              <a:pPr defTabSz="685800" fontAlgn="base">
                <a:spcBef>
                  <a:spcPct val="0"/>
                </a:spcBef>
                <a:spcAft>
                  <a:spcPct val="0"/>
                </a:spcAft>
                <a:defRPr/>
              </a:pPr>
              <a:t>24</a:t>
            </a:fld>
            <a:endParaRPr lang="en-GB" dirty="0">
              <a:solidFill>
                <a:prstClr val="white"/>
              </a:solidFill>
              <a:latin typeface="Arial" pitchFamily="34" charset="0"/>
            </a:endParaRPr>
          </a:p>
        </p:txBody>
      </p:sp>
      <p:sp>
        <p:nvSpPr>
          <p:cNvPr id="5" name="TextBox 4">
            <a:extLst>
              <a:ext uri="{FF2B5EF4-FFF2-40B4-BE49-F238E27FC236}">
                <a16:creationId xmlns:a16="http://schemas.microsoft.com/office/drawing/2014/main" xmlns="" id="{2441C3D2-B0D0-7E47-9D40-B9C81408A1A5}"/>
              </a:ext>
            </a:extLst>
          </p:cNvPr>
          <p:cNvSpPr txBox="1"/>
          <p:nvPr/>
        </p:nvSpPr>
        <p:spPr>
          <a:xfrm>
            <a:off x="6131277" y="4825955"/>
            <a:ext cx="1737976" cy="253916"/>
          </a:xfrm>
          <a:prstGeom prst="rect">
            <a:avLst/>
          </a:prstGeom>
          <a:noFill/>
        </p:spPr>
        <p:txBody>
          <a:bodyPr wrap="none" rtlCol="0">
            <a:spAutoFit/>
          </a:bodyPr>
          <a:lstStyle/>
          <a:p>
            <a:pPr defTabSz="685800" fontAlgn="base">
              <a:spcBef>
                <a:spcPct val="0"/>
              </a:spcBef>
              <a:spcAft>
                <a:spcPct val="0"/>
              </a:spcAft>
            </a:pPr>
            <a:r>
              <a:rPr lang="en-US" sz="1050" dirty="0">
                <a:solidFill>
                  <a:prstClr val="black"/>
                </a:solidFill>
                <a:latin typeface="Arial" pitchFamily="34" charset="0"/>
              </a:rPr>
              <a:t>(</a:t>
            </a:r>
            <a:r>
              <a:rPr lang="en-US" sz="1050" dirty="0" err="1">
                <a:solidFill>
                  <a:prstClr val="black"/>
                </a:solidFill>
                <a:latin typeface="Arial" pitchFamily="34" charset="0"/>
              </a:rPr>
              <a:t>Daunert</a:t>
            </a:r>
            <a:r>
              <a:rPr lang="en-US" sz="1050" dirty="0">
                <a:solidFill>
                  <a:prstClr val="black"/>
                </a:solidFill>
                <a:latin typeface="Arial" pitchFamily="34" charset="0"/>
              </a:rPr>
              <a:t> and Price, 2019)</a:t>
            </a:r>
          </a:p>
        </p:txBody>
      </p:sp>
    </p:spTree>
    <p:extLst>
      <p:ext uri="{BB962C8B-B14F-4D97-AF65-F5344CB8AC3E}">
        <p14:creationId xmlns:p14="http://schemas.microsoft.com/office/powerpoint/2010/main" val="229631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118F06-9B14-5D44-8EE6-75538545B90F}"/>
              </a:ext>
            </a:extLst>
          </p:cNvPr>
          <p:cNvSpPr>
            <a:spLocks noGrp="1"/>
          </p:cNvSpPr>
          <p:nvPr>
            <p:ph type="title"/>
          </p:nvPr>
        </p:nvSpPr>
        <p:spPr>
          <a:xfrm>
            <a:off x="1554956" y="80682"/>
            <a:ext cx="6031707" cy="654864"/>
          </a:xfrm>
        </p:spPr>
        <p:txBody>
          <a:bodyPr/>
          <a:lstStyle/>
          <a:p>
            <a:r>
              <a:rPr lang="en-US" dirty="0"/>
              <a:t>Influences </a:t>
            </a:r>
          </a:p>
        </p:txBody>
      </p:sp>
      <p:sp>
        <p:nvSpPr>
          <p:cNvPr id="3" name="Content Placeholder 2">
            <a:extLst>
              <a:ext uri="{FF2B5EF4-FFF2-40B4-BE49-F238E27FC236}">
                <a16:creationId xmlns:a16="http://schemas.microsoft.com/office/drawing/2014/main" xmlns="" id="{6A343F18-D531-204C-A04F-45A6FA11E16B}"/>
              </a:ext>
            </a:extLst>
          </p:cNvPr>
          <p:cNvSpPr>
            <a:spLocks noGrp="1"/>
          </p:cNvSpPr>
          <p:nvPr>
            <p:ph idx="1"/>
          </p:nvPr>
        </p:nvSpPr>
        <p:spPr>
          <a:xfrm>
            <a:off x="1554956" y="897564"/>
            <a:ext cx="6031707" cy="3618402"/>
          </a:xfrm>
        </p:spPr>
        <p:txBody>
          <a:bodyPr>
            <a:normAutofit/>
          </a:bodyPr>
          <a:lstStyle/>
          <a:p>
            <a:r>
              <a:rPr lang="en-GB" dirty="0">
                <a:latin typeface="Arial" panose="020B0604020202020204" pitchFamily="34" charset="0"/>
                <a:cs typeface="Arial" panose="020B0604020202020204" pitchFamily="34" charset="0"/>
              </a:rPr>
              <a:t>Teaching models we experience often influence how we teach as teachers </a:t>
            </a:r>
            <a:r>
              <a:rPr lang="en-GB" sz="1275" dirty="0">
                <a:latin typeface="Arial" panose="020B0604020202020204" pitchFamily="34" charset="0"/>
                <a:cs typeface="Arial" panose="020B0604020202020204" pitchFamily="34" charset="0"/>
              </a:rPr>
              <a:t>(Cheek &amp; Castle, 1981; Chicoine, 2004; Frank, 1990; Goodlad, 1982; Herrington, Sparrow, &amp; Herrington, 1999; Hornbach, 2004; Knowles, 1988; Pringle, 2006). </a:t>
            </a:r>
          </a:p>
          <a:p>
            <a:r>
              <a:rPr lang="en-GB" dirty="0">
                <a:latin typeface="Arial" panose="020B0604020202020204" pitchFamily="34" charset="0"/>
                <a:cs typeface="Arial" panose="020B0604020202020204" pitchFamily="34" charset="0"/>
              </a:rPr>
              <a:t>Teacher’s beliefs and approaches to teaching also affect how they use technology </a:t>
            </a:r>
            <a:r>
              <a:rPr lang="en-GB" sz="1350" dirty="0">
                <a:latin typeface="Arial" panose="020B0604020202020204" pitchFamily="34" charset="0"/>
                <a:cs typeface="Arial" panose="020B0604020202020204" pitchFamily="34" charset="0"/>
              </a:rPr>
              <a:t>Englund, Olofsson and Price (2017) </a:t>
            </a:r>
          </a:p>
          <a:p>
            <a:r>
              <a:rPr lang="en-GB" dirty="0">
                <a:latin typeface="Arial" panose="020B0604020202020204" pitchFamily="34" charset="0"/>
                <a:cs typeface="Arial" panose="020B0604020202020204" pitchFamily="34" charset="0"/>
              </a:rPr>
              <a:t>Examining pre-service teachers perceptions and use of technology can provide valuable insights into their development and the development of those that teach them</a:t>
            </a:r>
          </a:p>
          <a:p>
            <a:endParaRPr lang="en-US" dirty="0"/>
          </a:p>
        </p:txBody>
      </p:sp>
      <p:sp>
        <p:nvSpPr>
          <p:cNvPr id="4" name="Slide Number Placeholder 3">
            <a:extLst>
              <a:ext uri="{FF2B5EF4-FFF2-40B4-BE49-F238E27FC236}">
                <a16:creationId xmlns:a16="http://schemas.microsoft.com/office/drawing/2014/main" xmlns="" id="{20C078B4-0101-E548-A2EB-9FE55F444105}"/>
              </a:ext>
            </a:extLst>
          </p:cNvPr>
          <p:cNvSpPr>
            <a:spLocks noGrp="1"/>
          </p:cNvSpPr>
          <p:nvPr>
            <p:ph type="sldNum" sz="quarter" idx="12"/>
          </p:nvPr>
        </p:nvSpPr>
        <p:spPr/>
        <p:txBody>
          <a:bodyPr/>
          <a:lstStyle/>
          <a:p>
            <a:pPr defTabSz="685800" fontAlgn="base">
              <a:spcBef>
                <a:spcPct val="0"/>
              </a:spcBef>
              <a:spcAft>
                <a:spcPct val="0"/>
              </a:spcAft>
              <a:defRPr/>
            </a:pPr>
            <a:fld id="{7572903D-4A78-479C-A459-052EC90AF5EE}" type="slidenum">
              <a:rPr lang="en-GB">
                <a:solidFill>
                  <a:prstClr val="white"/>
                </a:solidFill>
                <a:latin typeface="Arial" pitchFamily="34" charset="0"/>
              </a:rPr>
              <a:pPr defTabSz="685800" fontAlgn="base">
                <a:spcBef>
                  <a:spcPct val="0"/>
                </a:spcBef>
                <a:spcAft>
                  <a:spcPct val="0"/>
                </a:spcAft>
                <a:defRPr/>
              </a:pPr>
              <a:t>25</a:t>
            </a:fld>
            <a:endParaRPr lang="en-GB" dirty="0">
              <a:solidFill>
                <a:prstClr val="white"/>
              </a:solidFill>
              <a:latin typeface="Arial" pitchFamily="34" charset="0"/>
            </a:endParaRPr>
          </a:p>
        </p:txBody>
      </p:sp>
    </p:spTree>
    <p:extLst>
      <p:ext uri="{BB962C8B-B14F-4D97-AF65-F5344CB8AC3E}">
        <p14:creationId xmlns:p14="http://schemas.microsoft.com/office/powerpoint/2010/main" val="251593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CB3F0A-4D13-D94B-9B78-4AF820B87985}"/>
              </a:ext>
            </a:extLst>
          </p:cNvPr>
          <p:cNvSpPr>
            <a:spLocks noGrp="1"/>
          </p:cNvSpPr>
          <p:nvPr>
            <p:ph type="title"/>
          </p:nvPr>
        </p:nvSpPr>
        <p:spPr/>
        <p:txBody>
          <a:bodyPr/>
          <a:lstStyle/>
          <a:p>
            <a:r>
              <a:rPr lang="en-US" dirty="0"/>
              <a:t>The sample</a:t>
            </a:r>
          </a:p>
        </p:txBody>
      </p:sp>
      <p:sp>
        <p:nvSpPr>
          <p:cNvPr id="3" name="Content Placeholder 2">
            <a:extLst>
              <a:ext uri="{FF2B5EF4-FFF2-40B4-BE49-F238E27FC236}">
                <a16:creationId xmlns:a16="http://schemas.microsoft.com/office/drawing/2014/main" xmlns="" id="{4ABD078A-A9C9-EA40-9630-41F1F1BC451D}"/>
              </a:ext>
            </a:extLst>
          </p:cNvPr>
          <p:cNvSpPr>
            <a:spLocks noGrp="1"/>
          </p:cNvSpPr>
          <p:nvPr>
            <p:ph idx="1"/>
          </p:nvPr>
        </p:nvSpPr>
        <p:spPr>
          <a:xfrm>
            <a:off x="1554956" y="1383618"/>
            <a:ext cx="6031707" cy="3257550"/>
          </a:xfrm>
        </p:spPr>
        <p:txBody>
          <a:bodyPr>
            <a:normAutofit/>
          </a:bodyPr>
          <a:lstStyle/>
          <a:p>
            <a:r>
              <a:rPr lang="en-US" dirty="0">
                <a:latin typeface="Arial" panose="020B0604020202020204" pitchFamily="34" charset="0"/>
                <a:cs typeface="Arial" panose="020B0604020202020204" pitchFamily="34" charset="0"/>
              </a:rPr>
              <a:t>A total of 331 respondents participated in the survey. </a:t>
            </a:r>
          </a:p>
          <a:p>
            <a:r>
              <a:rPr lang="en-US" dirty="0">
                <a:latin typeface="Arial" panose="020B0604020202020204" pitchFamily="34" charset="0"/>
                <a:cs typeface="Arial" panose="020B0604020202020204" pitchFamily="34" charset="0"/>
              </a:rPr>
              <a:t>65% were female</a:t>
            </a:r>
          </a:p>
          <a:p>
            <a:r>
              <a:rPr lang="en-US" dirty="0">
                <a:latin typeface="Arial" panose="020B0604020202020204" pitchFamily="34" charset="0"/>
                <a:cs typeface="Arial" panose="020B0604020202020204" pitchFamily="34" charset="0"/>
              </a:rPr>
              <a:t>76% of the sample were in their 3rd semester </a:t>
            </a:r>
          </a:p>
          <a:p>
            <a:r>
              <a:rPr lang="en-US" dirty="0">
                <a:latin typeface="Arial" panose="020B0604020202020204" pitchFamily="34" charset="0"/>
                <a:cs typeface="Arial" panose="020B0604020202020204" pitchFamily="34" charset="0"/>
              </a:rPr>
              <a:t>76% were within the age range of 20 to 22. </a:t>
            </a:r>
          </a:p>
        </p:txBody>
      </p:sp>
      <p:sp>
        <p:nvSpPr>
          <p:cNvPr id="4" name="Slide Number Placeholder 3">
            <a:extLst>
              <a:ext uri="{FF2B5EF4-FFF2-40B4-BE49-F238E27FC236}">
                <a16:creationId xmlns:a16="http://schemas.microsoft.com/office/drawing/2014/main" xmlns="" id="{8F9FE5EF-083B-7948-B252-91A289AD85A7}"/>
              </a:ext>
            </a:extLst>
          </p:cNvPr>
          <p:cNvSpPr>
            <a:spLocks noGrp="1"/>
          </p:cNvSpPr>
          <p:nvPr>
            <p:ph type="sldNum" sz="quarter" idx="12"/>
          </p:nvPr>
        </p:nvSpPr>
        <p:spPr/>
        <p:txBody>
          <a:bodyPr/>
          <a:lstStyle/>
          <a:p>
            <a:pPr defTabSz="685800" fontAlgn="base">
              <a:spcBef>
                <a:spcPct val="0"/>
              </a:spcBef>
              <a:spcAft>
                <a:spcPct val="0"/>
              </a:spcAft>
              <a:defRPr/>
            </a:pPr>
            <a:fld id="{7572903D-4A78-479C-A459-052EC90AF5EE}" type="slidenum">
              <a:rPr lang="en-GB">
                <a:solidFill>
                  <a:prstClr val="white"/>
                </a:solidFill>
                <a:latin typeface="Arial" pitchFamily="34" charset="0"/>
              </a:rPr>
              <a:pPr defTabSz="685800" fontAlgn="base">
                <a:spcBef>
                  <a:spcPct val="0"/>
                </a:spcBef>
                <a:spcAft>
                  <a:spcPct val="0"/>
                </a:spcAft>
                <a:defRPr/>
              </a:pPr>
              <a:t>26</a:t>
            </a:fld>
            <a:endParaRPr lang="en-GB" dirty="0">
              <a:solidFill>
                <a:prstClr val="white"/>
              </a:solidFill>
              <a:latin typeface="Arial" pitchFamily="34" charset="0"/>
            </a:endParaRPr>
          </a:p>
        </p:txBody>
      </p:sp>
    </p:spTree>
    <p:extLst>
      <p:ext uri="{BB962C8B-B14F-4D97-AF65-F5344CB8AC3E}">
        <p14:creationId xmlns:p14="http://schemas.microsoft.com/office/powerpoint/2010/main" val="278941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3570EA-80F3-1049-BB10-D5EC764069D3}"/>
              </a:ext>
            </a:extLst>
          </p:cNvPr>
          <p:cNvSpPr>
            <a:spLocks noGrp="1"/>
          </p:cNvSpPr>
          <p:nvPr>
            <p:ph type="title"/>
          </p:nvPr>
        </p:nvSpPr>
        <p:spPr/>
        <p:txBody>
          <a:bodyPr/>
          <a:lstStyle/>
          <a:p>
            <a:r>
              <a:rPr lang="en-US" dirty="0"/>
              <a:t>Some results</a:t>
            </a:r>
          </a:p>
        </p:txBody>
      </p:sp>
      <p:sp>
        <p:nvSpPr>
          <p:cNvPr id="3" name="Content Placeholder 2">
            <a:extLst>
              <a:ext uri="{FF2B5EF4-FFF2-40B4-BE49-F238E27FC236}">
                <a16:creationId xmlns:a16="http://schemas.microsoft.com/office/drawing/2014/main" xmlns="" id="{5C373A15-4BA4-B541-BC19-F70B56B46F32}"/>
              </a:ext>
            </a:extLst>
          </p:cNvPr>
          <p:cNvSpPr>
            <a:spLocks noGrp="1"/>
          </p:cNvSpPr>
          <p:nvPr>
            <p:ph idx="1"/>
          </p:nvPr>
        </p:nvSpPr>
        <p:spPr>
          <a:xfrm>
            <a:off x="1655676" y="1383618"/>
            <a:ext cx="6031707" cy="2871624"/>
          </a:xfrm>
        </p:spPr>
        <p:txBody>
          <a:bodyPr>
            <a:normAutofit/>
          </a:bodyPr>
          <a:lstStyle/>
          <a:p>
            <a:r>
              <a:rPr lang="en-US" dirty="0"/>
              <a:t>Preferred technological devices</a:t>
            </a:r>
          </a:p>
          <a:p>
            <a:pPr lvl="1"/>
            <a:r>
              <a:rPr lang="en-US" dirty="0"/>
              <a:t>laptops (58.3%)</a:t>
            </a:r>
          </a:p>
          <a:p>
            <a:pPr lvl="1"/>
            <a:r>
              <a:rPr lang="en-US" dirty="0"/>
              <a:t>smartphones (25.4%)</a:t>
            </a:r>
          </a:p>
          <a:p>
            <a:r>
              <a:rPr lang="en-US" dirty="0"/>
              <a:t>Preferred web-based tools and applications</a:t>
            </a:r>
          </a:p>
          <a:p>
            <a:pPr lvl="1"/>
            <a:r>
              <a:rPr lang="en-US" dirty="0"/>
              <a:t>Social networking (54.1%). </a:t>
            </a:r>
          </a:p>
          <a:p>
            <a:pPr marL="0" indent="0">
              <a:buNone/>
            </a:pPr>
            <a:endParaRPr lang="en-US" dirty="0"/>
          </a:p>
        </p:txBody>
      </p:sp>
      <p:sp>
        <p:nvSpPr>
          <p:cNvPr id="4" name="Slide Number Placeholder 3">
            <a:extLst>
              <a:ext uri="{FF2B5EF4-FFF2-40B4-BE49-F238E27FC236}">
                <a16:creationId xmlns:a16="http://schemas.microsoft.com/office/drawing/2014/main" xmlns="" id="{E40E802B-ABAF-9F48-B284-22DCBB030E21}"/>
              </a:ext>
            </a:extLst>
          </p:cNvPr>
          <p:cNvSpPr>
            <a:spLocks noGrp="1"/>
          </p:cNvSpPr>
          <p:nvPr>
            <p:ph type="sldNum" sz="quarter" idx="12"/>
          </p:nvPr>
        </p:nvSpPr>
        <p:spPr/>
        <p:txBody>
          <a:bodyPr/>
          <a:lstStyle/>
          <a:p>
            <a:pPr defTabSz="685800" fontAlgn="base">
              <a:spcBef>
                <a:spcPct val="0"/>
              </a:spcBef>
              <a:spcAft>
                <a:spcPct val="0"/>
              </a:spcAft>
              <a:defRPr/>
            </a:pPr>
            <a:fld id="{7572903D-4A78-479C-A459-052EC90AF5EE}" type="slidenum">
              <a:rPr lang="en-GB">
                <a:solidFill>
                  <a:prstClr val="white"/>
                </a:solidFill>
                <a:latin typeface="Arial" pitchFamily="34" charset="0"/>
              </a:rPr>
              <a:pPr defTabSz="685800" fontAlgn="base">
                <a:spcBef>
                  <a:spcPct val="0"/>
                </a:spcBef>
                <a:spcAft>
                  <a:spcPct val="0"/>
                </a:spcAft>
                <a:defRPr/>
              </a:pPr>
              <a:t>27</a:t>
            </a:fld>
            <a:endParaRPr lang="en-GB" dirty="0">
              <a:solidFill>
                <a:prstClr val="white"/>
              </a:solidFill>
              <a:latin typeface="Arial" pitchFamily="34" charset="0"/>
            </a:endParaRPr>
          </a:p>
        </p:txBody>
      </p:sp>
    </p:spTree>
    <p:extLst>
      <p:ext uri="{BB962C8B-B14F-4D97-AF65-F5344CB8AC3E}">
        <p14:creationId xmlns:p14="http://schemas.microsoft.com/office/powerpoint/2010/main" val="275073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3AF6F8-E814-F84F-A5A7-BAA9A3B0CB37}"/>
              </a:ext>
            </a:extLst>
          </p:cNvPr>
          <p:cNvSpPr>
            <a:spLocks noGrp="1"/>
          </p:cNvSpPr>
          <p:nvPr>
            <p:ph type="title"/>
          </p:nvPr>
        </p:nvSpPr>
        <p:spPr>
          <a:xfrm>
            <a:off x="1554957" y="213656"/>
            <a:ext cx="6254423" cy="1002717"/>
          </a:xfrm>
        </p:spPr>
        <p:txBody>
          <a:bodyPr/>
          <a:lstStyle/>
          <a:p>
            <a:r>
              <a:rPr lang="en-US" dirty="0"/>
              <a:t>So how are they social networking?</a:t>
            </a:r>
          </a:p>
        </p:txBody>
      </p:sp>
      <p:sp>
        <p:nvSpPr>
          <p:cNvPr id="3" name="Content Placeholder 2">
            <a:extLst>
              <a:ext uri="{FF2B5EF4-FFF2-40B4-BE49-F238E27FC236}">
                <a16:creationId xmlns:a16="http://schemas.microsoft.com/office/drawing/2014/main" xmlns="" id="{F8C04655-5634-2E47-B12E-9E17B6D17A2A}"/>
              </a:ext>
            </a:extLst>
          </p:cNvPr>
          <p:cNvSpPr>
            <a:spLocks noGrp="1"/>
          </p:cNvSpPr>
          <p:nvPr>
            <p:ph idx="1"/>
          </p:nvPr>
        </p:nvSpPr>
        <p:spPr/>
        <p:txBody>
          <a:bodyPr>
            <a:normAutofit/>
          </a:bodyPr>
          <a:lstStyle/>
          <a:p>
            <a:r>
              <a:rPr lang="en-US" dirty="0"/>
              <a:t>51.2% claim to use social-networking tools for academic purposes for up to 2 hours per day</a:t>
            </a:r>
          </a:p>
          <a:p>
            <a:r>
              <a:rPr lang="en-US" dirty="0"/>
              <a:t>22.3% up to 4 hours, </a:t>
            </a:r>
          </a:p>
          <a:p>
            <a:r>
              <a:rPr lang="en-US" dirty="0"/>
              <a:t>3.3% up to 6 hours</a:t>
            </a:r>
          </a:p>
          <a:p>
            <a:r>
              <a:rPr lang="en-US" dirty="0"/>
              <a:t>17.6% claim to use blogs for academic purposes up to 2 hours </a:t>
            </a:r>
          </a:p>
          <a:p>
            <a:r>
              <a:rPr lang="en-US" dirty="0"/>
              <a:t>4.5% up to 4 hours per day</a:t>
            </a:r>
          </a:p>
        </p:txBody>
      </p:sp>
      <p:sp>
        <p:nvSpPr>
          <p:cNvPr id="4" name="Slide Number Placeholder 3">
            <a:extLst>
              <a:ext uri="{FF2B5EF4-FFF2-40B4-BE49-F238E27FC236}">
                <a16:creationId xmlns:a16="http://schemas.microsoft.com/office/drawing/2014/main" xmlns="" id="{4A506DCE-CB89-594E-AA4A-F83A7C50918F}"/>
              </a:ext>
            </a:extLst>
          </p:cNvPr>
          <p:cNvSpPr>
            <a:spLocks noGrp="1"/>
          </p:cNvSpPr>
          <p:nvPr>
            <p:ph type="sldNum" sz="quarter" idx="12"/>
          </p:nvPr>
        </p:nvSpPr>
        <p:spPr/>
        <p:txBody>
          <a:bodyPr/>
          <a:lstStyle/>
          <a:p>
            <a:pPr defTabSz="685800" fontAlgn="base">
              <a:spcBef>
                <a:spcPct val="0"/>
              </a:spcBef>
              <a:spcAft>
                <a:spcPct val="0"/>
              </a:spcAft>
              <a:defRPr/>
            </a:pPr>
            <a:fld id="{7572903D-4A78-479C-A459-052EC90AF5EE}" type="slidenum">
              <a:rPr lang="en-GB">
                <a:solidFill>
                  <a:prstClr val="white"/>
                </a:solidFill>
                <a:latin typeface="Arial" pitchFamily="34" charset="0"/>
              </a:rPr>
              <a:pPr defTabSz="685800" fontAlgn="base">
                <a:spcBef>
                  <a:spcPct val="0"/>
                </a:spcBef>
                <a:spcAft>
                  <a:spcPct val="0"/>
                </a:spcAft>
                <a:defRPr/>
              </a:pPr>
              <a:t>28</a:t>
            </a:fld>
            <a:endParaRPr lang="en-GB" dirty="0">
              <a:solidFill>
                <a:prstClr val="white"/>
              </a:solidFill>
              <a:latin typeface="Arial" pitchFamily="34" charset="0"/>
            </a:endParaRPr>
          </a:p>
        </p:txBody>
      </p:sp>
    </p:spTree>
    <p:extLst>
      <p:ext uri="{BB962C8B-B14F-4D97-AF65-F5344CB8AC3E}">
        <p14:creationId xmlns:p14="http://schemas.microsoft.com/office/powerpoint/2010/main" val="400523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1132B7-A2A5-0649-ABF4-245064D9E122}"/>
              </a:ext>
            </a:extLst>
          </p:cNvPr>
          <p:cNvSpPr>
            <a:spLocks noGrp="1"/>
          </p:cNvSpPr>
          <p:nvPr>
            <p:ph type="title"/>
          </p:nvPr>
        </p:nvSpPr>
        <p:spPr/>
        <p:txBody>
          <a:bodyPr/>
          <a:lstStyle/>
          <a:p>
            <a:r>
              <a:rPr lang="en-US" dirty="0"/>
              <a:t>How are they using Uni Systems</a:t>
            </a:r>
          </a:p>
        </p:txBody>
      </p:sp>
      <p:sp>
        <p:nvSpPr>
          <p:cNvPr id="3" name="Content Placeholder 2">
            <a:extLst>
              <a:ext uri="{FF2B5EF4-FFF2-40B4-BE49-F238E27FC236}">
                <a16:creationId xmlns:a16="http://schemas.microsoft.com/office/drawing/2014/main" xmlns="" id="{3B13CCC5-C777-6348-952C-048C640EEF11}"/>
              </a:ext>
            </a:extLst>
          </p:cNvPr>
          <p:cNvSpPr>
            <a:spLocks noGrp="1"/>
          </p:cNvSpPr>
          <p:nvPr>
            <p:ph idx="1"/>
          </p:nvPr>
        </p:nvSpPr>
        <p:spPr>
          <a:xfrm>
            <a:off x="1554956" y="1419846"/>
            <a:ext cx="6031707" cy="3423827"/>
          </a:xfrm>
        </p:spPr>
        <p:txBody>
          <a:bodyPr>
            <a:normAutofit/>
          </a:bodyPr>
          <a:lstStyle/>
          <a:p>
            <a:r>
              <a:rPr lang="en-US" dirty="0">
                <a:latin typeface="Arial" panose="020B0604020202020204" pitchFamily="34" charset="0"/>
                <a:cs typeface="Arial" panose="020B0604020202020204" pitchFamily="34" charset="0"/>
              </a:rPr>
              <a:t>36.7% claimed to use the VLE for up to 2 hours</a:t>
            </a:r>
          </a:p>
          <a:p>
            <a:r>
              <a:rPr lang="en-US" dirty="0">
                <a:latin typeface="Arial" panose="020B0604020202020204" pitchFamily="34" charset="0"/>
                <a:cs typeface="Arial" panose="020B0604020202020204" pitchFamily="34" charset="0"/>
              </a:rPr>
              <a:t>8.8% up to 4 hours</a:t>
            </a:r>
          </a:p>
          <a:p>
            <a:r>
              <a:rPr lang="en-US" dirty="0">
                <a:latin typeface="Arial" panose="020B0604020202020204" pitchFamily="34" charset="0"/>
                <a:cs typeface="Arial" panose="020B0604020202020204" pitchFamily="34" charset="0"/>
              </a:rPr>
              <a:t>1.8% up to 6 hours per day.  </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Although the students can use their university VLE for exchanging ideas or discussion, they mostly use Facebook, Skype, WhatsApp, and email. </a:t>
            </a:r>
          </a:p>
        </p:txBody>
      </p:sp>
      <p:sp>
        <p:nvSpPr>
          <p:cNvPr id="4" name="Slide Number Placeholder 3">
            <a:extLst>
              <a:ext uri="{FF2B5EF4-FFF2-40B4-BE49-F238E27FC236}">
                <a16:creationId xmlns:a16="http://schemas.microsoft.com/office/drawing/2014/main" xmlns="" id="{2930AFE5-4C9E-534B-97D5-15C7BEDD56AA}"/>
              </a:ext>
            </a:extLst>
          </p:cNvPr>
          <p:cNvSpPr>
            <a:spLocks noGrp="1"/>
          </p:cNvSpPr>
          <p:nvPr>
            <p:ph type="sldNum" sz="quarter" idx="12"/>
          </p:nvPr>
        </p:nvSpPr>
        <p:spPr/>
        <p:txBody>
          <a:bodyPr/>
          <a:lstStyle/>
          <a:p>
            <a:pPr defTabSz="685800" fontAlgn="base">
              <a:spcBef>
                <a:spcPct val="0"/>
              </a:spcBef>
              <a:spcAft>
                <a:spcPct val="0"/>
              </a:spcAft>
              <a:defRPr/>
            </a:pPr>
            <a:fld id="{7572903D-4A78-479C-A459-052EC90AF5EE}" type="slidenum">
              <a:rPr lang="en-GB">
                <a:solidFill>
                  <a:prstClr val="white"/>
                </a:solidFill>
                <a:latin typeface="Arial" pitchFamily="34" charset="0"/>
              </a:rPr>
              <a:pPr defTabSz="685800" fontAlgn="base">
                <a:spcBef>
                  <a:spcPct val="0"/>
                </a:spcBef>
                <a:spcAft>
                  <a:spcPct val="0"/>
                </a:spcAft>
                <a:defRPr/>
              </a:pPr>
              <a:t>29</a:t>
            </a:fld>
            <a:endParaRPr lang="en-GB" dirty="0">
              <a:solidFill>
                <a:prstClr val="white"/>
              </a:solidFill>
              <a:latin typeface="Arial" pitchFamily="34" charset="0"/>
            </a:endParaRPr>
          </a:p>
        </p:txBody>
      </p:sp>
    </p:spTree>
    <p:extLst>
      <p:ext uri="{BB962C8B-B14F-4D97-AF65-F5344CB8AC3E}">
        <p14:creationId xmlns:p14="http://schemas.microsoft.com/office/powerpoint/2010/main" val="37535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1252331" y="1203337"/>
            <a:ext cx="6758608" cy="2277547"/>
          </a:xfrm>
          <a:prstGeom prst="rect">
            <a:avLst/>
          </a:prstGeom>
        </p:spPr>
        <p:txBody>
          <a:bodyPr wrap="square">
            <a:spAutoFit/>
          </a:bodyPr>
          <a:lstStyle/>
          <a:p>
            <a:pPr algn="ctr"/>
            <a:r>
              <a:rPr lang="en-GB" sz="4000" b="1" dirty="0" smtClean="0"/>
              <a:t>Welcome</a:t>
            </a:r>
          </a:p>
          <a:p>
            <a:pPr algn="ctr"/>
            <a:r>
              <a:rPr lang="en-GB" b="1" dirty="0" smtClean="0"/>
              <a:t/>
            </a:r>
            <a:br>
              <a:rPr lang="en-GB" b="1" dirty="0" smtClean="0"/>
            </a:br>
            <a:r>
              <a:rPr lang="en-GB" sz="2800" dirty="0" smtClean="0"/>
              <a:t>Professor Kathleen Armour </a:t>
            </a:r>
          </a:p>
          <a:p>
            <a:pPr algn="ctr"/>
            <a:r>
              <a:rPr lang="en-GB" sz="2800" dirty="0" smtClean="0"/>
              <a:t>Pro-Vice-Chancellor (Education) </a:t>
            </a:r>
          </a:p>
          <a:p>
            <a:pPr algn="ctr"/>
            <a:r>
              <a:rPr lang="en-GB" sz="2800" dirty="0" smtClean="0"/>
              <a:t>University of Birmingham</a:t>
            </a:r>
            <a:endParaRPr lang="en-GB" sz="2800" dirty="0"/>
          </a:p>
        </p:txBody>
      </p:sp>
    </p:spTree>
    <p:extLst>
      <p:ext uri="{BB962C8B-B14F-4D97-AF65-F5344CB8AC3E}">
        <p14:creationId xmlns:p14="http://schemas.microsoft.com/office/powerpoint/2010/main" val="23619722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03B26D74-6894-1D47-BBE3-81C664564890}"/>
              </a:ext>
            </a:extLst>
          </p:cNvPr>
          <p:cNvGraphicFramePr>
            <a:graphicFrameLocks noGrp="1"/>
          </p:cNvGraphicFramePr>
          <p:nvPr>
            <p:extLst/>
          </p:nvPr>
        </p:nvGraphicFramePr>
        <p:xfrm>
          <a:off x="1277634" y="219896"/>
          <a:ext cx="6615354" cy="4393479"/>
        </p:xfrm>
        <a:graphic>
          <a:graphicData uri="http://schemas.openxmlformats.org/drawingml/2006/table">
            <a:tbl>
              <a:tblPr firstRow="1" firstCol="1" bandRow="1"/>
              <a:tblGrid>
                <a:gridCol w="5876850">
                  <a:extLst>
                    <a:ext uri="{9D8B030D-6E8A-4147-A177-3AD203B41FA5}">
                      <a16:colId xmlns:a16="http://schemas.microsoft.com/office/drawing/2014/main" xmlns="" val="987344085"/>
                    </a:ext>
                  </a:extLst>
                </a:gridCol>
                <a:gridCol w="738504">
                  <a:extLst>
                    <a:ext uri="{9D8B030D-6E8A-4147-A177-3AD203B41FA5}">
                      <a16:colId xmlns:a16="http://schemas.microsoft.com/office/drawing/2014/main" xmlns="" val="550565054"/>
                    </a:ext>
                  </a:extLst>
                </a:gridCol>
              </a:tblGrid>
              <a:tr h="420624">
                <a:tc>
                  <a:txBody>
                    <a:bodyPr/>
                    <a:lstStyle/>
                    <a:p>
                      <a:pPr>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Statements</a:t>
                      </a:r>
                      <a:endParaRPr lang="en-GB" sz="1200" dirty="0">
                        <a:effectLst/>
                        <a:latin typeface="Arial" panose="020B0604020202020204" pitchFamily="34" charset="0"/>
                        <a:ea typeface="Calibri" panose="020F0502020204030204" pitchFamily="34" charset="0"/>
                        <a:cs typeface="Arial" panose="020B0604020202020204" pitchFamily="34" charset="0"/>
                      </a:endParaRPr>
                    </a:p>
                  </a:txBody>
                  <a:tcPr marL="40109" marR="40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Mean</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200" dirty="0">
                        <a:effectLst/>
                        <a:latin typeface="Arial" panose="020B0604020202020204" pitchFamily="34" charset="0"/>
                        <a:ea typeface="Calibri" panose="020F0502020204030204" pitchFamily="34" charset="0"/>
                        <a:cs typeface="Arial" panose="020B0604020202020204" pitchFamily="34" charset="0"/>
                      </a:endParaRPr>
                    </a:p>
                  </a:txBody>
                  <a:tcPr marL="40109" marR="40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20075865"/>
                  </a:ext>
                </a:extLst>
              </a:tr>
              <a:tr h="416573">
                <a:tc>
                  <a:txBody>
                    <a:bodyPr/>
                    <a:lstStyle/>
                    <a:p>
                      <a:pPr>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1.  I can do most of my learning activities in the university easier and quicker with technical devices than without. </a:t>
                      </a:r>
                      <a:endParaRPr lang="en-GB" sz="1200" dirty="0">
                        <a:effectLst/>
                        <a:latin typeface="Arial" panose="020B0604020202020204" pitchFamily="34" charset="0"/>
                        <a:ea typeface="Calibri" panose="020F0502020204030204" pitchFamily="34" charset="0"/>
                        <a:cs typeface="Arial" panose="020B0604020202020204" pitchFamily="34" charset="0"/>
                      </a:endParaRPr>
                    </a:p>
                  </a:txBody>
                  <a:tcPr marL="40109" marR="40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4.17</a:t>
                      </a:r>
                      <a:endParaRPr lang="en-GB" sz="1200" dirty="0">
                        <a:effectLst/>
                        <a:latin typeface="Arial" panose="020B0604020202020204" pitchFamily="34" charset="0"/>
                        <a:ea typeface="Calibri" panose="020F0502020204030204" pitchFamily="34" charset="0"/>
                        <a:cs typeface="Arial" panose="020B0604020202020204" pitchFamily="34" charset="0"/>
                      </a:endParaRPr>
                    </a:p>
                  </a:txBody>
                  <a:tcPr marL="40109" marR="40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3930480255"/>
                  </a:ext>
                </a:extLst>
              </a:tr>
              <a:tr h="416573">
                <a:tc>
                  <a:txBody>
                    <a:bodyPr/>
                    <a:lstStyle/>
                    <a:p>
                      <a:pPr>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2. If I use a technological device as a working tool, I often work faster and more effectively.</a:t>
                      </a:r>
                      <a:endParaRPr lang="en-GB" sz="1200" dirty="0">
                        <a:effectLst/>
                        <a:latin typeface="Arial" panose="020B0604020202020204" pitchFamily="34" charset="0"/>
                        <a:ea typeface="Calibri" panose="020F0502020204030204" pitchFamily="34" charset="0"/>
                        <a:cs typeface="Arial" panose="020B0604020202020204" pitchFamily="34" charset="0"/>
                      </a:endParaRPr>
                    </a:p>
                  </a:txBody>
                  <a:tcPr marL="40109" marR="40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3.50</a:t>
                      </a:r>
                      <a:endParaRPr lang="en-GB" sz="1200" dirty="0">
                        <a:effectLst/>
                        <a:latin typeface="Arial" panose="020B0604020202020204" pitchFamily="34" charset="0"/>
                        <a:ea typeface="Calibri" panose="020F0502020204030204" pitchFamily="34" charset="0"/>
                        <a:cs typeface="Arial" panose="020B0604020202020204" pitchFamily="34" charset="0"/>
                      </a:endParaRPr>
                    </a:p>
                  </a:txBody>
                  <a:tcPr marL="40109" marR="40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63205116"/>
                  </a:ext>
                </a:extLst>
              </a:tr>
              <a:tr h="467920">
                <a:tc>
                  <a:txBody>
                    <a:bodyPr/>
                    <a:lstStyle/>
                    <a:p>
                      <a:pPr>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3. My laptop/PC with internet connection is a great a big part of my learning because I do not necessarily have to go to the library.</a:t>
                      </a:r>
                      <a:endParaRPr lang="en-GB" sz="1200" dirty="0">
                        <a:effectLst/>
                        <a:latin typeface="Arial" panose="020B0604020202020204" pitchFamily="34" charset="0"/>
                        <a:ea typeface="Calibri" panose="020F0502020204030204" pitchFamily="34" charset="0"/>
                        <a:cs typeface="Arial" panose="020B0604020202020204" pitchFamily="34" charset="0"/>
                      </a:endParaRPr>
                    </a:p>
                  </a:txBody>
                  <a:tcPr marL="40109" marR="40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4.23</a:t>
                      </a:r>
                      <a:endParaRPr lang="en-GB" sz="1200" dirty="0">
                        <a:effectLst/>
                        <a:latin typeface="Arial" panose="020B0604020202020204" pitchFamily="34" charset="0"/>
                        <a:ea typeface="Calibri" panose="020F0502020204030204" pitchFamily="34" charset="0"/>
                        <a:cs typeface="Arial" panose="020B0604020202020204" pitchFamily="34" charset="0"/>
                      </a:endParaRPr>
                    </a:p>
                  </a:txBody>
                  <a:tcPr marL="40109" marR="40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762267705"/>
                  </a:ext>
                </a:extLst>
              </a:tr>
              <a:tr h="365760">
                <a:tc>
                  <a:txBody>
                    <a:bodyPr/>
                    <a:lstStyle/>
                    <a:p>
                      <a:pPr>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4. I find information on the internet very helpful because it makes studying easier and more accessible. </a:t>
                      </a:r>
                      <a:endParaRPr lang="en-GB" sz="1200" dirty="0">
                        <a:effectLst/>
                        <a:latin typeface="Arial" panose="020B0604020202020204" pitchFamily="34" charset="0"/>
                        <a:ea typeface="Calibri" panose="020F0502020204030204" pitchFamily="34" charset="0"/>
                        <a:cs typeface="Arial" panose="020B0604020202020204" pitchFamily="34" charset="0"/>
                      </a:endParaRPr>
                    </a:p>
                  </a:txBody>
                  <a:tcPr marL="40109" marR="40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4.26</a:t>
                      </a:r>
                      <a:endParaRPr lang="en-GB" sz="1200" dirty="0">
                        <a:effectLst/>
                        <a:latin typeface="Arial" panose="020B0604020202020204" pitchFamily="34" charset="0"/>
                        <a:ea typeface="Calibri" panose="020F0502020204030204" pitchFamily="34" charset="0"/>
                        <a:cs typeface="Arial" panose="020B0604020202020204" pitchFamily="34" charset="0"/>
                      </a:endParaRPr>
                    </a:p>
                  </a:txBody>
                  <a:tcPr marL="40109" marR="40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3883407687"/>
                  </a:ext>
                </a:extLst>
              </a:tr>
              <a:tr h="416573">
                <a:tc>
                  <a:txBody>
                    <a:bodyPr/>
                    <a:lstStyle/>
                    <a:p>
                      <a:pPr>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5. I use links and other web-based tools/applications very often because they support the learning process. </a:t>
                      </a:r>
                      <a:endParaRPr lang="en-GB" sz="1200" dirty="0">
                        <a:effectLst/>
                        <a:latin typeface="Arial" panose="020B0604020202020204" pitchFamily="34" charset="0"/>
                        <a:ea typeface="Calibri" panose="020F0502020204030204" pitchFamily="34" charset="0"/>
                        <a:cs typeface="Arial" panose="020B0604020202020204" pitchFamily="34" charset="0"/>
                      </a:endParaRPr>
                    </a:p>
                  </a:txBody>
                  <a:tcPr marL="40109" marR="40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3.12</a:t>
                      </a:r>
                      <a:endParaRPr lang="en-GB" sz="1200" dirty="0">
                        <a:effectLst/>
                        <a:latin typeface="Arial" panose="020B0604020202020204" pitchFamily="34" charset="0"/>
                        <a:ea typeface="Calibri" panose="020F0502020204030204" pitchFamily="34" charset="0"/>
                        <a:cs typeface="Arial" panose="020B0604020202020204" pitchFamily="34" charset="0"/>
                      </a:endParaRPr>
                    </a:p>
                  </a:txBody>
                  <a:tcPr marL="40109" marR="40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75852696"/>
                  </a:ext>
                </a:extLst>
              </a:tr>
              <a:tr h="291887">
                <a:tc>
                  <a:txBody>
                    <a:bodyPr/>
                    <a:lstStyle/>
                    <a:p>
                      <a:pPr>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6. I write my notes/documents only with my laptop/netbook/tablet.</a:t>
                      </a:r>
                      <a:endParaRPr lang="en-GB" sz="1200" dirty="0">
                        <a:effectLst/>
                        <a:latin typeface="Arial" panose="020B0604020202020204" pitchFamily="34" charset="0"/>
                        <a:ea typeface="Calibri" panose="020F0502020204030204" pitchFamily="34" charset="0"/>
                        <a:cs typeface="Arial" panose="020B0604020202020204" pitchFamily="34" charset="0"/>
                      </a:endParaRPr>
                    </a:p>
                  </a:txBody>
                  <a:tcPr marL="40109" marR="40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2.04</a:t>
                      </a:r>
                      <a:endParaRPr lang="en-GB" sz="1200" dirty="0">
                        <a:effectLst/>
                        <a:latin typeface="Arial" panose="020B0604020202020204" pitchFamily="34" charset="0"/>
                        <a:ea typeface="Calibri" panose="020F0502020204030204" pitchFamily="34" charset="0"/>
                        <a:cs typeface="Arial" panose="020B0604020202020204" pitchFamily="34" charset="0"/>
                      </a:endParaRPr>
                    </a:p>
                  </a:txBody>
                  <a:tcPr marL="40109" marR="40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43301390"/>
                  </a:ext>
                </a:extLst>
              </a:tr>
              <a:tr h="365760">
                <a:tc>
                  <a:txBody>
                    <a:bodyPr/>
                    <a:lstStyle/>
                    <a:p>
                      <a:pPr>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7. Communication with instructors or colleagues using e-mail/chat/forum is a great advantage because it is a very convenient way to reach someone.</a:t>
                      </a:r>
                      <a:endParaRPr lang="en-GB" sz="1200" dirty="0">
                        <a:effectLst/>
                        <a:latin typeface="Arial" panose="020B0604020202020204" pitchFamily="34" charset="0"/>
                        <a:ea typeface="Calibri" panose="020F0502020204030204" pitchFamily="34" charset="0"/>
                        <a:cs typeface="Arial" panose="020B0604020202020204" pitchFamily="34" charset="0"/>
                      </a:endParaRPr>
                    </a:p>
                  </a:txBody>
                  <a:tcPr marL="40109" marR="40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4.30</a:t>
                      </a:r>
                      <a:endParaRPr lang="en-GB" sz="1200" dirty="0">
                        <a:effectLst/>
                        <a:latin typeface="Arial" panose="020B0604020202020204" pitchFamily="34" charset="0"/>
                        <a:ea typeface="Calibri" panose="020F0502020204030204" pitchFamily="34" charset="0"/>
                        <a:cs typeface="Arial" panose="020B0604020202020204" pitchFamily="34" charset="0"/>
                      </a:endParaRPr>
                    </a:p>
                  </a:txBody>
                  <a:tcPr marL="40109" marR="40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847662880"/>
                  </a:ext>
                </a:extLst>
              </a:tr>
              <a:tr h="416573">
                <a:tc>
                  <a:txBody>
                    <a:bodyPr/>
                    <a:lstStyle/>
                    <a:p>
                      <a:pPr>
                        <a:spcAft>
                          <a:spcPts val="0"/>
                        </a:spcAft>
                      </a:pPr>
                      <a:r>
                        <a:rPr lang="en-GB" sz="1200" dirty="0">
                          <a:effectLst/>
                          <a:latin typeface="Arial" panose="020B0604020202020204" pitchFamily="34" charset="0"/>
                          <a:ea typeface="Calibri" panose="020F0502020204030204" pitchFamily="34" charset="0"/>
                          <a:cs typeface="Arial" panose="020B0604020202020204" pitchFamily="34" charset="0"/>
                        </a:rPr>
                        <a:t>8. </a:t>
                      </a:r>
                      <a:r>
                        <a:rPr lang="en-US" sz="1200" dirty="0">
                          <a:effectLst/>
                          <a:latin typeface="Arial" panose="020B0604020202020204" pitchFamily="34" charset="0"/>
                          <a:ea typeface="Calibri" panose="020F0502020204030204" pitchFamily="34" charset="0"/>
                          <a:cs typeface="Arial" panose="020B0604020202020204" pitchFamily="34" charset="0"/>
                        </a:rPr>
                        <a:t>I use blogs, wikis, or other web-based collaborative applications/tools support the learning process. </a:t>
                      </a:r>
                      <a:endParaRPr lang="en-GB" sz="1200" dirty="0">
                        <a:effectLst/>
                        <a:latin typeface="Arial" panose="020B0604020202020204" pitchFamily="34" charset="0"/>
                        <a:ea typeface="Calibri" panose="020F0502020204030204" pitchFamily="34" charset="0"/>
                        <a:cs typeface="Arial" panose="020B0604020202020204" pitchFamily="34" charset="0"/>
                      </a:endParaRPr>
                    </a:p>
                  </a:txBody>
                  <a:tcPr marL="40109" marR="40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3.45</a:t>
                      </a:r>
                      <a:endParaRPr lang="en-GB" sz="1200" dirty="0">
                        <a:effectLst/>
                        <a:latin typeface="Arial" panose="020B0604020202020204" pitchFamily="34" charset="0"/>
                        <a:ea typeface="Calibri" panose="020F0502020204030204" pitchFamily="34" charset="0"/>
                        <a:cs typeface="Arial" panose="020B0604020202020204" pitchFamily="34" charset="0"/>
                      </a:endParaRPr>
                    </a:p>
                  </a:txBody>
                  <a:tcPr marL="40109" marR="40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02068494"/>
                  </a:ext>
                </a:extLst>
              </a:tr>
              <a:tr h="416573">
                <a:tc>
                  <a:txBody>
                    <a:bodyPr/>
                    <a:lstStyle/>
                    <a:p>
                      <a:pPr>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9. I cannot imagine myself studying/learning without a technical device and without an internet connection. </a:t>
                      </a:r>
                      <a:endParaRPr lang="en-GB" sz="1200" dirty="0">
                        <a:effectLst/>
                        <a:latin typeface="Arial" panose="020B0604020202020204" pitchFamily="34" charset="0"/>
                        <a:ea typeface="Calibri" panose="020F0502020204030204" pitchFamily="34" charset="0"/>
                        <a:cs typeface="Arial" panose="020B0604020202020204" pitchFamily="34" charset="0"/>
                      </a:endParaRPr>
                    </a:p>
                  </a:txBody>
                  <a:tcPr marL="40109" marR="40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4.19</a:t>
                      </a:r>
                      <a:endParaRPr lang="en-GB" sz="1200" dirty="0">
                        <a:effectLst/>
                        <a:latin typeface="Arial" panose="020B0604020202020204" pitchFamily="34" charset="0"/>
                        <a:ea typeface="Calibri" panose="020F0502020204030204" pitchFamily="34" charset="0"/>
                        <a:cs typeface="Arial" panose="020B0604020202020204" pitchFamily="34" charset="0"/>
                      </a:endParaRPr>
                    </a:p>
                  </a:txBody>
                  <a:tcPr marL="40109" marR="40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22402664"/>
                  </a:ext>
                </a:extLst>
              </a:tr>
              <a:tr h="416573">
                <a:tc>
                  <a:txBody>
                    <a:bodyPr/>
                    <a:lstStyle/>
                    <a:p>
                      <a:pPr>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10. I mainly use web-based applications or tools for my courses at the university.</a:t>
                      </a:r>
                      <a:endParaRPr lang="en-GB" sz="1200" dirty="0">
                        <a:effectLst/>
                        <a:latin typeface="Arial" panose="020B0604020202020204" pitchFamily="34" charset="0"/>
                        <a:ea typeface="Calibri" panose="020F0502020204030204" pitchFamily="34" charset="0"/>
                        <a:cs typeface="Arial" panose="020B0604020202020204" pitchFamily="34" charset="0"/>
                      </a:endParaRPr>
                    </a:p>
                  </a:txBody>
                  <a:tcPr marL="40109" marR="40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3.02</a:t>
                      </a:r>
                      <a:endParaRPr lang="en-GB" sz="1200" dirty="0">
                        <a:effectLst/>
                        <a:latin typeface="Arial" panose="020B0604020202020204" pitchFamily="34" charset="0"/>
                        <a:ea typeface="Calibri" panose="020F0502020204030204" pitchFamily="34" charset="0"/>
                        <a:cs typeface="Arial" panose="020B0604020202020204" pitchFamily="34" charset="0"/>
                      </a:endParaRPr>
                    </a:p>
                  </a:txBody>
                  <a:tcPr marL="40109" marR="40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74716665"/>
                  </a:ext>
                </a:extLst>
              </a:tr>
            </a:tbl>
          </a:graphicData>
        </a:graphic>
      </p:graphicFrame>
    </p:spTree>
    <p:extLst>
      <p:ext uri="{BB962C8B-B14F-4D97-AF65-F5344CB8AC3E}">
        <p14:creationId xmlns:p14="http://schemas.microsoft.com/office/powerpoint/2010/main" val="3234287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23F874-15C1-F842-B9CD-88DB9C2E01FB}"/>
              </a:ext>
            </a:extLst>
          </p:cNvPr>
          <p:cNvSpPr>
            <a:spLocks noGrp="1"/>
          </p:cNvSpPr>
          <p:nvPr>
            <p:ph type="title"/>
          </p:nvPr>
        </p:nvSpPr>
        <p:spPr>
          <a:xfrm>
            <a:off x="1551720" y="197434"/>
            <a:ext cx="3938382" cy="1002717"/>
          </a:xfrm>
        </p:spPr>
        <p:txBody>
          <a:bodyPr/>
          <a:lstStyle/>
          <a:p>
            <a:r>
              <a:rPr lang="en-US" dirty="0"/>
              <a:t>Student’s use of U-technologies</a:t>
            </a:r>
          </a:p>
        </p:txBody>
      </p:sp>
      <p:sp>
        <p:nvSpPr>
          <p:cNvPr id="3" name="Content Placeholder 2">
            <a:extLst>
              <a:ext uri="{FF2B5EF4-FFF2-40B4-BE49-F238E27FC236}">
                <a16:creationId xmlns:a16="http://schemas.microsoft.com/office/drawing/2014/main" xmlns="" id="{EDA4A30C-3C34-EE43-9644-475FF4B21073}"/>
              </a:ext>
            </a:extLst>
          </p:cNvPr>
          <p:cNvSpPr>
            <a:spLocks noGrp="1"/>
          </p:cNvSpPr>
          <p:nvPr>
            <p:ph idx="1"/>
          </p:nvPr>
        </p:nvSpPr>
        <p:spPr>
          <a:xfrm>
            <a:off x="1554956" y="1200151"/>
            <a:ext cx="6031707" cy="3506600"/>
          </a:xfrm>
        </p:spPr>
        <p:txBody>
          <a:bodyPr>
            <a:normAutofit fontScale="92500" lnSpcReduction="10000"/>
          </a:bodyPr>
          <a:lstStyle/>
          <a:p>
            <a:r>
              <a:rPr lang="en-US" dirty="0">
                <a:latin typeface="Arial" panose="020B0604020202020204" pitchFamily="34" charset="0"/>
                <a:cs typeface="Arial" panose="020B0604020202020204" pitchFamily="34" charset="0"/>
              </a:rPr>
              <a:t>Students have creatively adapted the functionalities of the web-based tools into their everyday learning activities. </a:t>
            </a:r>
          </a:p>
          <a:p>
            <a:r>
              <a:rPr lang="en-US" dirty="0">
                <a:latin typeface="Arial" panose="020B0604020202020204" pitchFamily="34" charset="0"/>
                <a:cs typeface="Arial" panose="020B0604020202020204" pitchFamily="34" charset="0"/>
              </a:rPr>
              <a:t>Students want to be able to integrate and take advantage of the tools that they use and are familiar with.</a:t>
            </a:r>
          </a:p>
          <a:p>
            <a:r>
              <a:rPr lang="en-US" dirty="0">
                <a:latin typeface="Arial" panose="020B0604020202020204" pitchFamily="34" charset="0"/>
                <a:cs typeface="Arial" panose="020B0604020202020204" pitchFamily="34" charset="0"/>
              </a:rPr>
              <a:t>Tinto’s model (1997, 1998) of academic and social integration purports that students who are adapted socially as well as academically into the academy are more likely to succeed.</a:t>
            </a:r>
          </a:p>
          <a:p>
            <a:r>
              <a:rPr lang="en-US" dirty="0">
                <a:latin typeface="Arial" panose="020B0604020202020204" pitchFamily="34" charset="0"/>
                <a:cs typeface="Arial" panose="020B0604020202020204" pitchFamily="34" charset="0"/>
              </a:rPr>
              <a:t>Use of u-technologies indicates how students are enacting Tinto’s model in a digitally-mediated world</a:t>
            </a:r>
          </a:p>
          <a:p>
            <a:pPr marL="0" indent="0" algn="ctr">
              <a:buNone/>
            </a:pPr>
            <a:r>
              <a:rPr lang="en-US" b="1" dirty="0">
                <a:solidFill>
                  <a:schemeClr val="tx2">
                    <a:lumMod val="75000"/>
                    <a:lumOff val="25000"/>
                  </a:schemeClr>
                </a:solidFill>
                <a:latin typeface="Arial" panose="020B0604020202020204" pitchFamily="34" charset="0"/>
                <a:cs typeface="Arial" panose="020B0604020202020204" pitchFamily="34" charset="0"/>
              </a:rPr>
              <a:t>Making learning and leisure work together seamlessly</a:t>
            </a:r>
          </a:p>
        </p:txBody>
      </p:sp>
      <p:sp>
        <p:nvSpPr>
          <p:cNvPr id="4" name="Slide Number Placeholder 3">
            <a:extLst>
              <a:ext uri="{FF2B5EF4-FFF2-40B4-BE49-F238E27FC236}">
                <a16:creationId xmlns:a16="http://schemas.microsoft.com/office/drawing/2014/main" xmlns="" id="{2432C7E1-AFDE-BA4D-9033-0D8A49E949A9}"/>
              </a:ext>
            </a:extLst>
          </p:cNvPr>
          <p:cNvSpPr>
            <a:spLocks noGrp="1"/>
          </p:cNvSpPr>
          <p:nvPr>
            <p:ph type="sldNum" sz="quarter" idx="12"/>
          </p:nvPr>
        </p:nvSpPr>
        <p:spPr/>
        <p:txBody>
          <a:bodyPr/>
          <a:lstStyle/>
          <a:p>
            <a:pPr defTabSz="685800" fontAlgn="base">
              <a:spcBef>
                <a:spcPct val="0"/>
              </a:spcBef>
              <a:spcAft>
                <a:spcPct val="0"/>
              </a:spcAft>
              <a:defRPr/>
            </a:pPr>
            <a:fld id="{7572903D-4A78-479C-A459-052EC90AF5EE}" type="slidenum">
              <a:rPr lang="en-GB">
                <a:solidFill>
                  <a:prstClr val="white"/>
                </a:solidFill>
                <a:latin typeface="Arial" pitchFamily="34" charset="0"/>
              </a:rPr>
              <a:pPr defTabSz="685800" fontAlgn="base">
                <a:spcBef>
                  <a:spcPct val="0"/>
                </a:spcBef>
                <a:spcAft>
                  <a:spcPct val="0"/>
                </a:spcAft>
                <a:defRPr/>
              </a:pPr>
              <a:t>31</a:t>
            </a:fld>
            <a:endParaRPr lang="en-GB" dirty="0">
              <a:solidFill>
                <a:prstClr val="white"/>
              </a:solidFill>
              <a:latin typeface="Arial" pitchFamily="34" charset="0"/>
            </a:endParaRPr>
          </a:p>
        </p:txBody>
      </p:sp>
    </p:spTree>
    <p:extLst>
      <p:ext uri="{BB962C8B-B14F-4D97-AF65-F5344CB8AC3E}">
        <p14:creationId xmlns:p14="http://schemas.microsoft.com/office/powerpoint/2010/main" val="341579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7066430" y="4706751"/>
            <a:ext cx="742950" cy="273844"/>
          </a:xfrm>
        </p:spPr>
        <p:txBody>
          <a:bodyPr/>
          <a:lstStyle/>
          <a:p>
            <a:pPr defTabSz="685800" fontAlgn="base">
              <a:spcBef>
                <a:spcPct val="0"/>
              </a:spcBef>
              <a:spcAft>
                <a:spcPct val="0"/>
              </a:spcAft>
              <a:defRPr/>
            </a:pPr>
            <a:fld id="{463C7274-D982-4D45-9AE5-F9E8252D7F8B}" type="slidenum">
              <a:rPr lang="en-GB">
                <a:solidFill>
                  <a:prstClr val="white"/>
                </a:solidFill>
                <a:latin typeface="Arial" pitchFamily="34" charset="0"/>
              </a:rPr>
              <a:pPr defTabSz="685800" fontAlgn="base">
                <a:spcBef>
                  <a:spcPct val="0"/>
                </a:spcBef>
                <a:spcAft>
                  <a:spcPct val="0"/>
                </a:spcAft>
                <a:defRPr/>
              </a:pPr>
              <a:t>32</a:t>
            </a:fld>
            <a:endParaRPr lang="en-GB" dirty="0">
              <a:solidFill>
                <a:prstClr val="white"/>
              </a:solidFill>
              <a:latin typeface="Arial" pitchFamily="34" charset="0"/>
            </a:endParaRPr>
          </a:p>
        </p:txBody>
      </p:sp>
      <p:graphicFrame>
        <p:nvGraphicFramePr>
          <p:cNvPr id="3" name="Diagram 2"/>
          <p:cNvGraphicFramePr/>
          <p:nvPr>
            <p:extLst/>
          </p:nvPr>
        </p:nvGraphicFramePr>
        <p:xfrm>
          <a:off x="1439652" y="793223"/>
          <a:ext cx="6264696" cy="4050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1">
            <a:extLst>
              <a:ext uri="{FF2B5EF4-FFF2-40B4-BE49-F238E27FC236}">
                <a16:creationId xmlns:a16="http://schemas.microsoft.com/office/drawing/2014/main" xmlns="" id="{8C784EAD-2D4B-1B44-BDC3-0F18A7A67EF1}"/>
              </a:ext>
            </a:extLst>
          </p:cNvPr>
          <p:cNvSpPr txBox="1">
            <a:spLocks/>
          </p:cNvSpPr>
          <p:nvPr/>
        </p:nvSpPr>
        <p:spPr>
          <a:xfrm>
            <a:off x="1235176" y="115624"/>
            <a:ext cx="6469172" cy="1267994"/>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defTabSz="685800"/>
            <a:r>
              <a:rPr lang="en-US" sz="3000" b="1" dirty="0">
                <a:solidFill>
                  <a:srgbClr val="2C7C9F"/>
                </a:solidFill>
                <a:latin typeface="News Gothic MT"/>
              </a:rPr>
              <a:t>Digital Disruption</a:t>
            </a:r>
          </a:p>
          <a:p>
            <a:pPr defTabSz="685800"/>
            <a:r>
              <a:rPr lang="en-US" sz="3000" b="1" dirty="0">
                <a:solidFill>
                  <a:srgbClr val="2C7C9F"/>
                </a:solidFill>
                <a:latin typeface="News Gothic MT"/>
              </a:rPr>
              <a:t>- what is being disrupted?</a:t>
            </a:r>
          </a:p>
        </p:txBody>
      </p:sp>
      <p:sp>
        <p:nvSpPr>
          <p:cNvPr id="9" name="Rounded Rectangle 8">
            <a:extLst>
              <a:ext uri="{FF2B5EF4-FFF2-40B4-BE49-F238E27FC236}">
                <a16:creationId xmlns:a16="http://schemas.microsoft.com/office/drawing/2014/main" xmlns="" id="{ED2C19A8-BD45-0947-BA77-E19DCBCCCEB9}"/>
              </a:ext>
            </a:extLst>
          </p:cNvPr>
          <p:cNvSpPr/>
          <p:nvPr/>
        </p:nvSpPr>
        <p:spPr>
          <a:xfrm>
            <a:off x="1651793" y="1491630"/>
            <a:ext cx="1242138" cy="43204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base">
              <a:spcBef>
                <a:spcPct val="0"/>
              </a:spcBef>
              <a:spcAft>
                <a:spcPct val="0"/>
              </a:spcAft>
            </a:pPr>
            <a:r>
              <a:rPr lang="en-GB" b="1" dirty="0">
                <a:solidFill>
                  <a:prstClr val="white"/>
                </a:solidFill>
                <a:latin typeface="News Gothic MT"/>
              </a:rPr>
              <a:t>What</a:t>
            </a:r>
            <a:endParaRPr lang="en-US" b="1" dirty="0">
              <a:solidFill>
                <a:prstClr val="white"/>
              </a:solidFill>
              <a:latin typeface="News Gothic MT"/>
            </a:endParaRPr>
          </a:p>
        </p:txBody>
      </p:sp>
      <p:sp>
        <p:nvSpPr>
          <p:cNvPr id="10" name="Rounded Rectangle 9">
            <a:extLst>
              <a:ext uri="{FF2B5EF4-FFF2-40B4-BE49-F238E27FC236}">
                <a16:creationId xmlns:a16="http://schemas.microsoft.com/office/drawing/2014/main" xmlns="" id="{47C6A347-D2A4-A045-A294-B8D36ED6521B}"/>
              </a:ext>
            </a:extLst>
          </p:cNvPr>
          <p:cNvSpPr/>
          <p:nvPr/>
        </p:nvSpPr>
        <p:spPr>
          <a:xfrm>
            <a:off x="5976156" y="1491630"/>
            <a:ext cx="1242138" cy="43204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base">
              <a:spcBef>
                <a:spcPct val="0"/>
              </a:spcBef>
              <a:spcAft>
                <a:spcPct val="0"/>
              </a:spcAft>
            </a:pPr>
            <a:r>
              <a:rPr lang="en-GB" b="1" dirty="0">
                <a:solidFill>
                  <a:prstClr val="white"/>
                </a:solidFill>
                <a:latin typeface="News Gothic MT"/>
              </a:rPr>
              <a:t>How</a:t>
            </a:r>
            <a:endParaRPr lang="en-US" b="1" dirty="0">
              <a:solidFill>
                <a:prstClr val="white"/>
              </a:solidFill>
              <a:latin typeface="News Gothic MT"/>
            </a:endParaRPr>
          </a:p>
        </p:txBody>
      </p:sp>
      <p:sp>
        <p:nvSpPr>
          <p:cNvPr id="11" name="Rounded Rectangle 10">
            <a:extLst>
              <a:ext uri="{FF2B5EF4-FFF2-40B4-BE49-F238E27FC236}">
                <a16:creationId xmlns:a16="http://schemas.microsoft.com/office/drawing/2014/main" xmlns="" id="{150347F3-D462-974F-B401-869A1B7695D8}"/>
              </a:ext>
            </a:extLst>
          </p:cNvPr>
          <p:cNvSpPr/>
          <p:nvPr/>
        </p:nvSpPr>
        <p:spPr>
          <a:xfrm>
            <a:off x="6084168" y="3921900"/>
            <a:ext cx="1242138" cy="43204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base">
              <a:spcBef>
                <a:spcPct val="0"/>
              </a:spcBef>
              <a:spcAft>
                <a:spcPct val="0"/>
              </a:spcAft>
            </a:pPr>
            <a:r>
              <a:rPr lang="en-GB" b="1" dirty="0">
                <a:solidFill>
                  <a:prstClr val="white"/>
                </a:solidFill>
                <a:latin typeface="News Gothic MT"/>
              </a:rPr>
              <a:t>Speed</a:t>
            </a:r>
            <a:endParaRPr lang="en-US" b="1" dirty="0">
              <a:solidFill>
                <a:prstClr val="white"/>
              </a:solidFill>
              <a:latin typeface="News Gothic MT"/>
            </a:endParaRPr>
          </a:p>
        </p:txBody>
      </p:sp>
      <p:sp>
        <p:nvSpPr>
          <p:cNvPr id="12" name="Rounded Rectangle 11">
            <a:extLst>
              <a:ext uri="{FF2B5EF4-FFF2-40B4-BE49-F238E27FC236}">
                <a16:creationId xmlns:a16="http://schemas.microsoft.com/office/drawing/2014/main" xmlns="" id="{F0498EA3-558C-8144-9692-4641DB33078E}"/>
              </a:ext>
            </a:extLst>
          </p:cNvPr>
          <p:cNvSpPr/>
          <p:nvPr/>
        </p:nvSpPr>
        <p:spPr>
          <a:xfrm>
            <a:off x="1763688" y="3921900"/>
            <a:ext cx="1242138" cy="43204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base">
              <a:spcBef>
                <a:spcPct val="0"/>
              </a:spcBef>
              <a:spcAft>
                <a:spcPct val="0"/>
              </a:spcAft>
            </a:pPr>
            <a:r>
              <a:rPr lang="en-GB" b="1" dirty="0">
                <a:solidFill>
                  <a:prstClr val="white"/>
                </a:solidFill>
                <a:latin typeface="News Gothic MT"/>
              </a:rPr>
              <a:t>Why</a:t>
            </a:r>
            <a:endParaRPr lang="en-US" b="1" dirty="0">
              <a:solidFill>
                <a:prstClr val="white"/>
              </a:solidFill>
              <a:latin typeface="News Gothic MT"/>
            </a:endParaRPr>
          </a:p>
        </p:txBody>
      </p:sp>
      <p:pic>
        <p:nvPicPr>
          <p:cNvPr id="4" name="Picture 3">
            <a:extLst>
              <a:ext uri="{FF2B5EF4-FFF2-40B4-BE49-F238E27FC236}">
                <a16:creationId xmlns:a16="http://schemas.microsoft.com/office/drawing/2014/main" xmlns="" id="{09FDD132-3D63-8F45-BF94-0DF71B5A9357}"/>
              </a:ext>
            </a:extLst>
          </p:cNvPr>
          <p:cNvPicPr>
            <a:picLocks noChangeAspect="1"/>
          </p:cNvPicPr>
          <p:nvPr/>
        </p:nvPicPr>
        <p:blipFill>
          <a:blip r:embed="rId7"/>
          <a:stretch>
            <a:fillRect/>
          </a:stretch>
        </p:blipFill>
        <p:spPr>
          <a:xfrm>
            <a:off x="1143000" y="0"/>
            <a:ext cx="6858000" cy="5143500"/>
          </a:xfrm>
          <a:prstGeom prst="rect">
            <a:avLst/>
          </a:prstGeom>
        </p:spPr>
      </p:pic>
    </p:spTree>
    <p:extLst>
      <p:ext uri="{BB962C8B-B14F-4D97-AF65-F5344CB8AC3E}">
        <p14:creationId xmlns:p14="http://schemas.microsoft.com/office/powerpoint/2010/main" val="3098513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lgn="l" defTabSz="685800" fontAlgn="base">
              <a:spcBef>
                <a:spcPct val="0"/>
              </a:spcBef>
              <a:spcAft>
                <a:spcPct val="0"/>
              </a:spcAft>
              <a:defRPr/>
            </a:pPr>
            <a:endParaRPr lang="en-GB" sz="1800" dirty="0">
              <a:solidFill>
                <a:prstClr val="black"/>
              </a:solidFill>
              <a:latin typeface="Arial" pitchFamily="34" charset="0"/>
            </a:endParaRPr>
          </a:p>
        </p:txBody>
      </p:sp>
      <p:sp>
        <p:nvSpPr>
          <p:cNvPr id="3" name="TextBox 2"/>
          <p:cNvSpPr txBox="1"/>
          <p:nvPr/>
        </p:nvSpPr>
        <p:spPr>
          <a:xfrm>
            <a:off x="1223628" y="249492"/>
            <a:ext cx="2646294" cy="738664"/>
          </a:xfrm>
          <a:prstGeom prst="rect">
            <a:avLst/>
          </a:prstGeom>
          <a:noFill/>
        </p:spPr>
        <p:txBody>
          <a:bodyPr wrap="square" rtlCol="0">
            <a:spAutoFit/>
          </a:bodyPr>
          <a:lstStyle/>
          <a:p>
            <a:pPr defTabSz="685800" fontAlgn="base">
              <a:spcBef>
                <a:spcPct val="0"/>
              </a:spcBef>
              <a:spcAft>
                <a:spcPct val="0"/>
              </a:spcAft>
            </a:pPr>
            <a:r>
              <a:rPr lang="en-US" sz="2100" b="1" dirty="0">
                <a:solidFill>
                  <a:srgbClr val="09213B"/>
                </a:solidFill>
                <a:latin typeface="Arial" pitchFamily="34" charset="0"/>
              </a:rPr>
              <a:t>Critical areas for development</a:t>
            </a:r>
          </a:p>
        </p:txBody>
      </p:sp>
      <p:sp>
        <p:nvSpPr>
          <p:cNvPr id="4" name="Rectangle 3"/>
          <p:cNvSpPr/>
          <p:nvPr/>
        </p:nvSpPr>
        <p:spPr>
          <a:xfrm>
            <a:off x="1331640" y="1869673"/>
            <a:ext cx="1998222" cy="1015663"/>
          </a:xfrm>
          <a:prstGeom prst="rect">
            <a:avLst/>
          </a:prstGeom>
        </p:spPr>
        <p:txBody>
          <a:bodyPr wrap="square">
            <a:spAutoFit/>
          </a:bodyPr>
          <a:lstStyle/>
          <a:p>
            <a:pPr defTabSz="685800" fontAlgn="base">
              <a:spcBef>
                <a:spcPct val="0"/>
              </a:spcBef>
              <a:spcAft>
                <a:spcPct val="0"/>
              </a:spcAft>
            </a:pPr>
            <a:r>
              <a:rPr lang="en-US" sz="2100" b="1" dirty="0">
                <a:solidFill>
                  <a:srgbClr val="09213B"/>
                </a:solidFill>
                <a:latin typeface="Arial" pitchFamily="34" charset="0"/>
              </a:rPr>
              <a:t>Other skills for success</a:t>
            </a:r>
          </a:p>
          <a:p>
            <a:pPr defTabSz="685800" fontAlgn="base">
              <a:spcBef>
                <a:spcPct val="0"/>
              </a:spcBef>
              <a:spcAft>
                <a:spcPct val="0"/>
              </a:spcAft>
            </a:pPr>
            <a:endParaRPr lang="en-US" dirty="0">
              <a:solidFill>
                <a:prstClr val="black"/>
              </a:solidFill>
              <a:latin typeface="Arial" pitchFamily="34" charset="0"/>
            </a:endParaRPr>
          </a:p>
        </p:txBody>
      </p:sp>
      <p:sp>
        <p:nvSpPr>
          <p:cNvPr id="5" name="Oval 4"/>
          <p:cNvSpPr/>
          <p:nvPr/>
        </p:nvSpPr>
        <p:spPr>
          <a:xfrm>
            <a:off x="3005826" y="249492"/>
            <a:ext cx="4806534" cy="1404156"/>
          </a:xfrm>
          <a:prstGeom prst="ellipse">
            <a:avLst/>
          </a:prstGeom>
          <a:solidFill>
            <a:schemeClr val="bg2">
              <a:lumMod val="90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noAutofit/>
          </a:bodyPr>
          <a:lstStyle/>
          <a:p>
            <a:pPr marL="257175" indent="-257175" defTabSz="685800" fontAlgn="base">
              <a:spcBef>
                <a:spcPct val="0"/>
              </a:spcBef>
              <a:spcAft>
                <a:spcPct val="0"/>
              </a:spcAft>
              <a:buFont typeface="Arial"/>
              <a:buChar char="•"/>
            </a:pPr>
            <a:r>
              <a:rPr lang="en-US" b="1" dirty="0">
                <a:solidFill>
                  <a:srgbClr val="09213B">
                    <a:lumMod val="90000"/>
                    <a:lumOff val="10000"/>
                  </a:srgbClr>
                </a:solidFill>
                <a:latin typeface="News Gothic MT"/>
              </a:rPr>
              <a:t>Collaboration &amp; teamwork</a:t>
            </a:r>
          </a:p>
          <a:p>
            <a:pPr marL="257175" indent="-257175" defTabSz="685800" fontAlgn="base">
              <a:spcBef>
                <a:spcPct val="0"/>
              </a:spcBef>
              <a:spcAft>
                <a:spcPct val="0"/>
              </a:spcAft>
              <a:buFont typeface="Arial"/>
              <a:buChar char="•"/>
            </a:pPr>
            <a:r>
              <a:rPr lang="en-US" b="1" dirty="0">
                <a:solidFill>
                  <a:srgbClr val="09213B">
                    <a:lumMod val="90000"/>
                    <a:lumOff val="10000"/>
                  </a:srgbClr>
                </a:solidFill>
                <a:latin typeface="News Gothic MT"/>
              </a:rPr>
              <a:t>Creativity &amp; imagination</a:t>
            </a:r>
          </a:p>
          <a:p>
            <a:pPr marL="257175" indent="-257175" defTabSz="685800" fontAlgn="base">
              <a:spcBef>
                <a:spcPct val="0"/>
              </a:spcBef>
              <a:spcAft>
                <a:spcPct val="0"/>
              </a:spcAft>
              <a:buFont typeface="Arial"/>
              <a:buChar char="•"/>
            </a:pPr>
            <a:r>
              <a:rPr lang="en-US" b="1" dirty="0">
                <a:solidFill>
                  <a:srgbClr val="09213B">
                    <a:lumMod val="90000"/>
                    <a:lumOff val="10000"/>
                  </a:srgbClr>
                </a:solidFill>
                <a:latin typeface="News Gothic MT"/>
              </a:rPr>
              <a:t>Critical thinking</a:t>
            </a:r>
          </a:p>
          <a:p>
            <a:pPr marL="257175" indent="-257175" defTabSz="685800" fontAlgn="base">
              <a:spcBef>
                <a:spcPct val="0"/>
              </a:spcBef>
              <a:spcAft>
                <a:spcPct val="0"/>
              </a:spcAft>
              <a:buFont typeface="Arial"/>
              <a:buChar char="•"/>
            </a:pPr>
            <a:r>
              <a:rPr lang="en-US" b="1" dirty="0">
                <a:solidFill>
                  <a:srgbClr val="09213B">
                    <a:lumMod val="90000"/>
                    <a:lumOff val="10000"/>
                  </a:srgbClr>
                </a:solidFill>
                <a:latin typeface="News Gothic MT"/>
              </a:rPr>
              <a:t>Problem solving</a:t>
            </a:r>
          </a:p>
        </p:txBody>
      </p:sp>
      <p:sp>
        <p:nvSpPr>
          <p:cNvPr id="6" name="Oval 5"/>
          <p:cNvSpPr/>
          <p:nvPr/>
        </p:nvSpPr>
        <p:spPr>
          <a:xfrm>
            <a:off x="3005826" y="1599642"/>
            <a:ext cx="4860540" cy="1512168"/>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noAutofit/>
          </a:bodyPr>
          <a:lstStyle/>
          <a:p>
            <a:pPr marL="257175" indent="-257175" defTabSz="685800" fontAlgn="base">
              <a:spcBef>
                <a:spcPct val="0"/>
              </a:spcBef>
              <a:spcAft>
                <a:spcPct val="0"/>
              </a:spcAft>
              <a:buFont typeface="Arial"/>
              <a:buChar char="•"/>
            </a:pPr>
            <a:r>
              <a:rPr lang="en-US" b="1" dirty="0">
                <a:solidFill>
                  <a:srgbClr val="09213B">
                    <a:lumMod val="90000"/>
                    <a:lumOff val="10000"/>
                  </a:srgbClr>
                </a:solidFill>
                <a:latin typeface="News Gothic MT"/>
              </a:rPr>
              <a:t>Flexibility &amp; adaptability</a:t>
            </a:r>
          </a:p>
          <a:p>
            <a:pPr marL="257175" indent="-257175" defTabSz="685800" fontAlgn="base">
              <a:spcBef>
                <a:spcPct val="0"/>
              </a:spcBef>
              <a:spcAft>
                <a:spcPct val="0"/>
              </a:spcAft>
              <a:buFont typeface="Arial"/>
              <a:buChar char="•"/>
            </a:pPr>
            <a:r>
              <a:rPr lang="en-US" b="1" dirty="0">
                <a:solidFill>
                  <a:srgbClr val="09213B">
                    <a:lumMod val="90000"/>
                    <a:lumOff val="10000"/>
                  </a:srgbClr>
                </a:solidFill>
                <a:latin typeface="News Gothic MT"/>
              </a:rPr>
              <a:t>Global &amp; cultural awareness</a:t>
            </a:r>
          </a:p>
          <a:p>
            <a:pPr marL="257175" indent="-257175" defTabSz="685800" fontAlgn="base">
              <a:spcBef>
                <a:spcPct val="0"/>
              </a:spcBef>
              <a:spcAft>
                <a:spcPct val="0"/>
              </a:spcAft>
              <a:buFont typeface="Arial"/>
              <a:buChar char="•"/>
            </a:pPr>
            <a:r>
              <a:rPr lang="en-US" b="1" dirty="0">
                <a:solidFill>
                  <a:srgbClr val="09213B">
                    <a:lumMod val="90000"/>
                    <a:lumOff val="10000"/>
                  </a:srgbClr>
                </a:solidFill>
                <a:latin typeface="News Gothic MT"/>
              </a:rPr>
              <a:t>Information literacy</a:t>
            </a:r>
          </a:p>
          <a:p>
            <a:pPr marL="257175" indent="-257175" defTabSz="685800" fontAlgn="base">
              <a:spcBef>
                <a:spcPct val="0"/>
              </a:spcBef>
              <a:spcAft>
                <a:spcPct val="0"/>
              </a:spcAft>
              <a:buFont typeface="Arial"/>
              <a:buChar char="•"/>
            </a:pPr>
            <a:r>
              <a:rPr lang="en-US" b="1" dirty="0">
                <a:solidFill>
                  <a:srgbClr val="09213B">
                    <a:lumMod val="90000"/>
                    <a:lumOff val="10000"/>
                  </a:srgbClr>
                </a:solidFill>
                <a:latin typeface="News Gothic MT"/>
              </a:rPr>
              <a:t>Leadership</a:t>
            </a:r>
          </a:p>
        </p:txBody>
      </p:sp>
      <p:sp>
        <p:nvSpPr>
          <p:cNvPr id="7" name="Oval 6"/>
          <p:cNvSpPr/>
          <p:nvPr/>
        </p:nvSpPr>
        <p:spPr>
          <a:xfrm>
            <a:off x="2060340" y="3111810"/>
            <a:ext cx="5940660" cy="1890210"/>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noAutofit/>
          </a:bodyPr>
          <a:lstStyle/>
          <a:p>
            <a:pPr marL="257175" indent="-257175" defTabSz="685800" fontAlgn="base">
              <a:spcBef>
                <a:spcPct val="0"/>
              </a:spcBef>
              <a:spcAft>
                <a:spcPct val="0"/>
              </a:spcAft>
              <a:buFont typeface="Arial"/>
              <a:buChar char="•"/>
            </a:pPr>
            <a:r>
              <a:rPr lang="en-US" b="1" dirty="0">
                <a:solidFill>
                  <a:srgbClr val="0F3661"/>
                </a:solidFill>
                <a:latin typeface="News Gothic MT"/>
              </a:rPr>
              <a:t>Civic literacy &amp; citizenship</a:t>
            </a:r>
          </a:p>
          <a:p>
            <a:pPr marL="257175" indent="-257175" defTabSz="685800" fontAlgn="base">
              <a:spcBef>
                <a:spcPct val="0"/>
              </a:spcBef>
              <a:spcAft>
                <a:spcPct val="0"/>
              </a:spcAft>
              <a:buFont typeface="Arial"/>
              <a:buChar char="•"/>
            </a:pPr>
            <a:r>
              <a:rPr lang="en-US" b="1" dirty="0">
                <a:solidFill>
                  <a:srgbClr val="0F3661"/>
                </a:solidFill>
                <a:latin typeface="News Gothic MT"/>
              </a:rPr>
              <a:t>Oral &amp; written communication skills</a:t>
            </a:r>
          </a:p>
          <a:p>
            <a:pPr marL="257175" indent="-257175" defTabSz="685800" fontAlgn="base">
              <a:spcBef>
                <a:spcPct val="0"/>
              </a:spcBef>
              <a:spcAft>
                <a:spcPct val="0"/>
              </a:spcAft>
              <a:buFont typeface="Arial"/>
              <a:buChar char="•"/>
            </a:pPr>
            <a:r>
              <a:rPr lang="en-US" b="1" dirty="0">
                <a:solidFill>
                  <a:srgbClr val="0F3661"/>
                </a:solidFill>
                <a:latin typeface="News Gothic MT"/>
              </a:rPr>
              <a:t>Social responsibility &amp; ethics</a:t>
            </a:r>
          </a:p>
          <a:p>
            <a:pPr marL="257175" indent="-257175" defTabSz="685800" fontAlgn="base">
              <a:spcBef>
                <a:spcPct val="0"/>
              </a:spcBef>
              <a:spcAft>
                <a:spcPct val="0"/>
              </a:spcAft>
              <a:buFont typeface="Arial"/>
              <a:buChar char="•"/>
            </a:pPr>
            <a:r>
              <a:rPr lang="en-US" b="1" dirty="0">
                <a:solidFill>
                  <a:srgbClr val="0F3661"/>
                </a:solidFill>
                <a:latin typeface="News Gothic MT"/>
              </a:rPr>
              <a:t>Technology literacy</a:t>
            </a:r>
          </a:p>
          <a:p>
            <a:pPr marL="257175" indent="-257175" defTabSz="685800" fontAlgn="base">
              <a:spcBef>
                <a:spcPct val="0"/>
              </a:spcBef>
              <a:spcAft>
                <a:spcPct val="0"/>
              </a:spcAft>
              <a:buFont typeface="Arial"/>
              <a:buChar char="•"/>
            </a:pPr>
            <a:r>
              <a:rPr lang="en-US" b="1" dirty="0">
                <a:solidFill>
                  <a:srgbClr val="0F3661"/>
                </a:solidFill>
                <a:latin typeface="News Gothic MT"/>
              </a:rPr>
              <a:t>Initiative</a:t>
            </a:r>
          </a:p>
        </p:txBody>
      </p:sp>
    </p:spTree>
    <p:extLst>
      <p:ext uri="{BB962C8B-B14F-4D97-AF65-F5344CB8AC3E}">
        <p14:creationId xmlns:p14="http://schemas.microsoft.com/office/powerpoint/2010/main" val="170735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descr="paradig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82556"/>
            <a:ext cx="7236804" cy="5739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Slide Number Placeholder 1"/>
          <p:cNvSpPr>
            <a:spLocks noGrp="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50">
                <a:solidFill>
                  <a:schemeClr val="tx1"/>
                </a:solidFill>
                <a:latin typeface="Arial" charset="0"/>
                <a:ea typeface="ＭＳ Ｐゴシック" charset="0"/>
              </a:defRPr>
            </a:lvl1pPr>
            <a:lvl2pPr marL="417910" indent="-160735" eaLnBrk="0" hangingPunct="0">
              <a:defRPr sz="1350">
                <a:solidFill>
                  <a:schemeClr val="tx1"/>
                </a:solidFill>
                <a:latin typeface="Arial" charset="0"/>
                <a:ea typeface="ＭＳ Ｐゴシック" charset="0"/>
              </a:defRPr>
            </a:lvl2pPr>
            <a:lvl3pPr marL="642938" indent="-128588" eaLnBrk="0" hangingPunct="0">
              <a:defRPr sz="1350">
                <a:solidFill>
                  <a:schemeClr val="tx1"/>
                </a:solidFill>
                <a:latin typeface="Arial" charset="0"/>
                <a:ea typeface="ＭＳ Ｐゴシック" charset="0"/>
              </a:defRPr>
            </a:lvl3pPr>
            <a:lvl4pPr marL="900113" indent="-128588" eaLnBrk="0" hangingPunct="0">
              <a:defRPr sz="1350">
                <a:solidFill>
                  <a:schemeClr val="tx1"/>
                </a:solidFill>
                <a:latin typeface="Arial" charset="0"/>
                <a:ea typeface="ＭＳ Ｐゴシック" charset="0"/>
              </a:defRPr>
            </a:lvl4pPr>
            <a:lvl5pPr marL="1157288" indent="-128588" eaLnBrk="0" hangingPunct="0">
              <a:defRPr sz="1350">
                <a:solidFill>
                  <a:schemeClr val="tx1"/>
                </a:solidFill>
                <a:latin typeface="Arial" charset="0"/>
                <a:ea typeface="ＭＳ Ｐゴシック" charset="0"/>
              </a:defRPr>
            </a:lvl5pPr>
            <a:lvl6pPr marL="1414463" indent="-128588" eaLnBrk="0" fontAlgn="base" hangingPunct="0">
              <a:spcBef>
                <a:spcPct val="0"/>
              </a:spcBef>
              <a:spcAft>
                <a:spcPct val="0"/>
              </a:spcAft>
              <a:defRPr sz="1350">
                <a:solidFill>
                  <a:schemeClr val="tx1"/>
                </a:solidFill>
                <a:latin typeface="Arial" charset="0"/>
                <a:ea typeface="ＭＳ Ｐゴシック" charset="0"/>
              </a:defRPr>
            </a:lvl6pPr>
            <a:lvl7pPr marL="1671638" indent="-128588" eaLnBrk="0" fontAlgn="base" hangingPunct="0">
              <a:spcBef>
                <a:spcPct val="0"/>
              </a:spcBef>
              <a:spcAft>
                <a:spcPct val="0"/>
              </a:spcAft>
              <a:defRPr sz="1350">
                <a:solidFill>
                  <a:schemeClr val="tx1"/>
                </a:solidFill>
                <a:latin typeface="Arial" charset="0"/>
                <a:ea typeface="ＭＳ Ｐゴシック" charset="0"/>
              </a:defRPr>
            </a:lvl7pPr>
            <a:lvl8pPr marL="1928813" indent="-128588" eaLnBrk="0" fontAlgn="base" hangingPunct="0">
              <a:spcBef>
                <a:spcPct val="0"/>
              </a:spcBef>
              <a:spcAft>
                <a:spcPct val="0"/>
              </a:spcAft>
              <a:defRPr sz="1350">
                <a:solidFill>
                  <a:schemeClr val="tx1"/>
                </a:solidFill>
                <a:latin typeface="Arial" charset="0"/>
                <a:ea typeface="ＭＳ Ｐゴシック" charset="0"/>
              </a:defRPr>
            </a:lvl8pPr>
            <a:lvl9pPr marL="2185988" indent="-128588" eaLnBrk="0" fontAlgn="base" hangingPunct="0">
              <a:spcBef>
                <a:spcPct val="0"/>
              </a:spcBef>
              <a:spcAft>
                <a:spcPct val="0"/>
              </a:spcAft>
              <a:defRPr sz="1350">
                <a:solidFill>
                  <a:schemeClr val="tx1"/>
                </a:solidFill>
                <a:latin typeface="Arial" charset="0"/>
                <a:ea typeface="ＭＳ Ｐゴシック" charset="0"/>
              </a:defRPr>
            </a:lvl9pPr>
          </a:lstStyle>
          <a:p>
            <a:pPr algn="l" defTabSz="685800" eaLnBrk="1" fontAlgn="base" hangingPunct="1">
              <a:spcBef>
                <a:spcPct val="0"/>
              </a:spcBef>
              <a:spcAft>
                <a:spcPct val="0"/>
              </a:spcAft>
            </a:pPr>
            <a:fld id="{1DCF384E-7D2A-474D-B579-8037013B07D8}" type="slidenum">
              <a:rPr lang="en-GB" sz="788">
                <a:solidFill>
                  <a:prstClr val="black"/>
                </a:solidFill>
              </a:rPr>
              <a:pPr algn="l" defTabSz="685800" eaLnBrk="1" fontAlgn="base" hangingPunct="1">
                <a:spcBef>
                  <a:spcPct val="0"/>
                </a:spcBef>
                <a:spcAft>
                  <a:spcPct val="0"/>
                </a:spcAft>
              </a:pPr>
              <a:t>34</a:t>
            </a:fld>
            <a:endParaRPr lang="en-GB" sz="788" dirty="0">
              <a:solidFill>
                <a:prstClr val="black"/>
              </a:solidFill>
            </a:endParaRPr>
          </a:p>
        </p:txBody>
      </p:sp>
      <p:sp>
        <p:nvSpPr>
          <p:cNvPr id="28676" name="TextBox 2"/>
          <p:cNvSpPr txBox="1">
            <a:spLocks noChangeArrowheads="1"/>
          </p:cNvSpPr>
          <p:nvPr/>
        </p:nvSpPr>
        <p:spPr bwMode="auto">
          <a:xfrm>
            <a:off x="1223628" y="141481"/>
            <a:ext cx="4482498"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fontAlgn="base" hangingPunct="1">
              <a:spcBef>
                <a:spcPct val="0"/>
              </a:spcBef>
              <a:spcAft>
                <a:spcPct val="0"/>
              </a:spcAft>
            </a:pPr>
            <a:r>
              <a:rPr lang="ja-JP" altLang="en-GB" sz="1800">
                <a:solidFill>
                  <a:srgbClr val="000000"/>
                </a:solidFill>
                <a:latin typeface="Arial" panose="020B0604020202020204" pitchFamily="34" charset="0"/>
                <a:cs typeface="Arial" panose="020B0604020202020204" pitchFamily="34" charset="0"/>
              </a:rPr>
              <a:t>‘</a:t>
            </a:r>
            <a:r>
              <a:rPr lang="en-GB" sz="1800" b="1" dirty="0">
                <a:solidFill>
                  <a:srgbClr val="000000"/>
                </a:solidFill>
                <a:latin typeface="Arial" panose="020B0604020202020204" pitchFamily="34" charset="0"/>
                <a:cs typeface="Arial" panose="020B0604020202020204" pitchFamily="34" charset="0"/>
              </a:rPr>
              <a:t>The quickest way to change student    learning is to change the assessment system</a:t>
            </a:r>
            <a:r>
              <a:rPr lang="ja-JP" altLang="en-GB" sz="1800">
                <a:solidFill>
                  <a:srgbClr val="000000"/>
                </a:solidFill>
                <a:latin typeface="Arial" panose="020B0604020202020204" pitchFamily="34" charset="0"/>
                <a:cs typeface="Arial" panose="020B0604020202020204" pitchFamily="34" charset="0"/>
              </a:rPr>
              <a:t>’</a:t>
            </a:r>
            <a:r>
              <a:rPr lang="en-GB" sz="1800" dirty="0">
                <a:solidFill>
                  <a:srgbClr val="000000"/>
                </a:solidFill>
                <a:latin typeface="Arial" panose="020B0604020202020204" pitchFamily="34" charset="0"/>
                <a:cs typeface="Arial" panose="020B0604020202020204" pitchFamily="34" charset="0"/>
              </a:rPr>
              <a:t>  (Elton &amp; Laurillard, 1979)</a:t>
            </a:r>
          </a:p>
          <a:p>
            <a:pPr defTabSz="685800" eaLnBrk="1" fontAlgn="base" hangingPunct="1">
              <a:spcBef>
                <a:spcPct val="0"/>
              </a:spcBef>
              <a:spcAft>
                <a:spcPct val="0"/>
              </a:spcAft>
            </a:pPr>
            <a:r>
              <a:rPr lang="en-GB" sz="1800" dirty="0">
                <a:solidFill>
                  <a:prstClr val="black">
                    <a:lumMod val="75000"/>
                    <a:lumOff val="25000"/>
                  </a:prstClr>
                </a:solidFill>
                <a:latin typeface="Arial" panose="020B0604020202020204" pitchFamily="34" charset="0"/>
                <a:cs typeface="Arial" panose="020B0604020202020204" pitchFamily="34" charset="0"/>
              </a:rPr>
              <a:t> </a:t>
            </a:r>
          </a:p>
          <a:p>
            <a:pPr defTabSz="685800" eaLnBrk="1" fontAlgn="base" hangingPunct="1">
              <a:spcBef>
                <a:spcPct val="0"/>
              </a:spcBef>
              <a:spcAft>
                <a:spcPct val="0"/>
              </a:spcAft>
            </a:pPr>
            <a:r>
              <a:rPr lang="en-GB" sz="1800" dirty="0">
                <a:solidFill>
                  <a:prstClr val="black">
                    <a:lumMod val="75000"/>
                    <a:lumOff val="25000"/>
                  </a:prstClr>
                </a:solidFill>
                <a:latin typeface="Arial" panose="020B0604020202020204" pitchFamily="34" charset="0"/>
                <a:cs typeface="Arial" panose="020B0604020202020204" pitchFamily="34" charset="0"/>
              </a:rPr>
              <a:t> </a:t>
            </a:r>
          </a:p>
          <a:p>
            <a:pPr defTabSz="685800" eaLnBrk="1" fontAlgn="base" hangingPunct="1">
              <a:spcBef>
                <a:spcPct val="0"/>
              </a:spcBef>
              <a:spcAft>
                <a:spcPct val="0"/>
              </a:spcAft>
            </a:pPr>
            <a:r>
              <a:rPr lang="ja-JP" altLang="en-GB" sz="1800">
                <a:solidFill>
                  <a:srgbClr val="000000"/>
                </a:solidFill>
                <a:latin typeface="Arial" panose="020B0604020202020204" pitchFamily="34" charset="0"/>
                <a:cs typeface="Arial" panose="020B0604020202020204" pitchFamily="34" charset="0"/>
              </a:rPr>
              <a:t>“</a:t>
            </a:r>
            <a:r>
              <a:rPr lang="en-GB" sz="1800" b="1" dirty="0">
                <a:solidFill>
                  <a:srgbClr val="000000"/>
                </a:solidFill>
                <a:latin typeface="Arial" panose="020B0604020202020204" pitchFamily="34" charset="0"/>
                <a:cs typeface="Arial" panose="020B0604020202020204" pitchFamily="34" charset="0"/>
              </a:rPr>
              <a:t>Despite the good intentions of staff, assessment tasks are set which encourage a narrow, instrumental approach to learning that emphasizes the reproduction of what is presented at the expense of critical thinking, deep understanding and independent activity</a:t>
            </a:r>
            <a:r>
              <a:rPr lang="ja-JP" altLang="en-GB" sz="1800">
                <a:solidFill>
                  <a:srgbClr val="000000"/>
                </a:solidFill>
                <a:latin typeface="Arial" panose="020B0604020202020204" pitchFamily="34" charset="0"/>
                <a:cs typeface="Arial" panose="020B0604020202020204" pitchFamily="34" charset="0"/>
              </a:rPr>
              <a:t>”</a:t>
            </a:r>
            <a:r>
              <a:rPr lang="en-GB" sz="1800" dirty="0">
                <a:solidFill>
                  <a:srgbClr val="000000"/>
                </a:solidFill>
                <a:latin typeface="Arial" panose="020B0604020202020204" pitchFamily="34" charset="0"/>
                <a:cs typeface="Arial" panose="020B0604020202020204" pitchFamily="34" charset="0"/>
              </a:rPr>
              <a:t> (Boud, 1995, p. 104). </a:t>
            </a:r>
          </a:p>
          <a:p>
            <a:pPr defTabSz="685800" eaLnBrk="1" fontAlgn="base" hangingPunct="1">
              <a:spcBef>
                <a:spcPct val="0"/>
              </a:spcBef>
              <a:spcAft>
                <a:spcPct val="0"/>
              </a:spcAft>
            </a:pPr>
            <a:r>
              <a:rPr lang="en-GB" sz="1800" dirty="0">
                <a:solidFill>
                  <a:prstClr val="black">
                    <a:lumMod val="75000"/>
                    <a:lumOff val="25000"/>
                  </a:prstClr>
                </a:solidFill>
                <a:latin typeface="Arial" panose="020B0604020202020204" pitchFamily="34" charset="0"/>
                <a:cs typeface="Arial" panose="020B0604020202020204" pitchFamily="34" charset="0"/>
              </a:rPr>
              <a:t> </a:t>
            </a:r>
          </a:p>
          <a:p>
            <a:pPr defTabSz="685800" eaLnBrk="1" fontAlgn="base" hangingPunct="1">
              <a:spcBef>
                <a:spcPct val="0"/>
              </a:spcBef>
              <a:spcAft>
                <a:spcPct val="0"/>
              </a:spcAft>
            </a:pPr>
            <a:r>
              <a:rPr lang="en-GB" sz="1800" b="1" dirty="0">
                <a:solidFill>
                  <a:srgbClr val="000000"/>
                </a:solidFill>
                <a:latin typeface="Arial" panose="020B0604020202020204" pitchFamily="34" charset="0"/>
                <a:cs typeface="Arial" panose="020B0604020202020204" pitchFamily="34" charset="0"/>
              </a:rPr>
              <a:t>A paradigm shift is required</a:t>
            </a:r>
            <a:r>
              <a:rPr lang="en-GB" sz="1800" dirty="0">
                <a:solidFill>
                  <a:srgbClr val="000000"/>
                </a:solidFill>
                <a:latin typeface="Arial" panose="020B0604020202020204" pitchFamily="34" charset="0"/>
                <a:cs typeface="Arial" panose="020B0604020202020204" pitchFamily="34" charset="0"/>
              </a:rPr>
              <a:t> (Nightingale, 2000, p. 118) </a:t>
            </a:r>
          </a:p>
        </p:txBody>
      </p:sp>
    </p:spTree>
    <p:extLst>
      <p:ext uri="{BB962C8B-B14F-4D97-AF65-F5344CB8AC3E}">
        <p14:creationId xmlns:p14="http://schemas.microsoft.com/office/powerpoint/2010/main" val="298716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Callout 5">
            <a:extLst>
              <a:ext uri="{FF2B5EF4-FFF2-40B4-BE49-F238E27FC236}">
                <a16:creationId xmlns:a16="http://schemas.microsoft.com/office/drawing/2014/main" xmlns="" id="{4CCB6D60-02DB-1443-82C4-7193DD08F69B}"/>
              </a:ext>
            </a:extLst>
          </p:cNvPr>
          <p:cNvSpPr/>
          <p:nvPr/>
        </p:nvSpPr>
        <p:spPr>
          <a:xfrm>
            <a:off x="2357754" y="3124166"/>
            <a:ext cx="3684755" cy="1777926"/>
          </a:xfrm>
          <a:prstGeom prst="wedgeEllipseCallout">
            <a:avLst>
              <a:gd name="adj1" fmla="val 5131"/>
              <a:gd name="adj2" fmla="val -68581"/>
            </a:avLst>
          </a:prstGeom>
          <a:solidFill>
            <a:srgbClr val="EBFFFB"/>
          </a:solidFill>
          <a:ln>
            <a:solidFill>
              <a:srgbClr val="D8EA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ts val="675"/>
              </a:spcAft>
              <a:defRPr/>
            </a:pPr>
            <a:r>
              <a:rPr lang="en-GB" sz="1575" dirty="0">
                <a:solidFill>
                  <a:prstClr val="black"/>
                </a:solidFill>
                <a:latin typeface="News Gothic MT"/>
              </a:rPr>
              <a:t>If technology use is </a:t>
            </a:r>
            <a:r>
              <a:rPr lang="en-GB" sz="1575" b="1" dirty="0">
                <a:solidFill>
                  <a:prstClr val="black"/>
                </a:solidFill>
                <a:latin typeface="News Gothic MT"/>
              </a:rPr>
              <a:t>not integrated </a:t>
            </a:r>
            <a:r>
              <a:rPr lang="en-GB" sz="1575" dirty="0">
                <a:solidFill>
                  <a:prstClr val="black"/>
                </a:solidFill>
                <a:latin typeface="News Gothic MT"/>
              </a:rPr>
              <a:t>with the assessment, is it often </a:t>
            </a:r>
            <a:r>
              <a:rPr lang="en-GB" sz="1575" b="1" dirty="0">
                <a:solidFill>
                  <a:prstClr val="black"/>
                </a:solidFill>
                <a:latin typeface="News Gothic MT"/>
              </a:rPr>
              <a:t>unused and undervalued </a:t>
            </a:r>
          </a:p>
        </p:txBody>
      </p:sp>
      <p:sp>
        <p:nvSpPr>
          <p:cNvPr id="8" name="Oval Callout 7">
            <a:extLst>
              <a:ext uri="{FF2B5EF4-FFF2-40B4-BE49-F238E27FC236}">
                <a16:creationId xmlns:a16="http://schemas.microsoft.com/office/drawing/2014/main" xmlns="" id="{7B199DA9-F0A5-194F-A8B5-ACB3101D2487}"/>
              </a:ext>
            </a:extLst>
          </p:cNvPr>
          <p:cNvSpPr/>
          <p:nvPr/>
        </p:nvSpPr>
        <p:spPr>
          <a:xfrm>
            <a:off x="4680013" y="1299974"/>
            <a:ext cx="3240793" cy="2019532"/>
          </a:xfrm>
          <a:prstGeom prst="wedgeEllipseCallout">
            <a:avLst>
              <a:gd name="adj1" fmla="val -62897"/>
              <a:gd name="adj2" fmla="val 22415"/>
            </a:avLst>
          </a:prstGeom>
          <a:solidFill>
            <a:srgbClr val="EBFFFB"/>
          </a:solidFill>
          <a:ln>
            <a:solidFill>
              <a:srgbClr val="D8EA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ts val="675"/>
              </a:spcAft>
              <a:defRPr/>
            </a:pPr>
            <a:r>
              <a:rPr lang="en-US" sz="1575" b="1" dirty="0">
                <a:solidFill>
                  <a:prstClr val="black"/>
                </a:solidFill>
                <a:latin typeface="News Gothic MT"/>
                <a:cs typeface="Arial" pitchFamily="34" charset="0"/>
              </a:rPr>
              <a:t>Assessment</a:t>
            </a:r>
            <a:r>
              <a:rPr lang="en-US" sz="1575" dirty="0">
                <a:solidFill>
                  <a:prstClr val="black"/>
                </a:solidFill>
                <a:latin typeface="News Gothic MT"/>
                <a:cs typeface="Arial" pitchFamily="34" charset="0"/>
              </a:rPr>
              <a:t> is one of </a:t>
            </a:r>
            <a:r>
              <a:rPr lang="en-US" sz="1575" b="1" dirty="0">
                <a:solidFill>
                  <a:prstClr val="black"/>
                </a:solidFill>
                <a:latin typeface="News Gothic MT"/>
                <a:cs typeface="Arial" pitchFamily="34" charset="0"/>
              </a:rPr>
              <a:t>the most powerful teaching tools </a:t>
            </a:r>
            <a:r>
              <a:rPr lang="en-US" sz="1575" dirty="0">
                <a:solidFill>
                  <a:prstClr val="black"/>
                </a:solidFill>
                <a:latin typeface="News Gothic MT"/>
                <a:cs typeface="Arial" pitchFamily="34" charset="0"/>
              </a:rPr>
              <a:t>for directing student learning </a:t>
            </a:r>
          </a:p>
        </p:txBody>
      </p:sp>
      <p:sp>
        <p:nvSpPr>
          <p:cNvPr id="7" name="Oval Callout 6">
            <a:extLst>
              <a:ext uri="{FF2B5EF4-FFF2-40B4-BE49-F238E27FC236}">
                <a16:creationId xmlns:a16="http://schemas.microsoft.com/office/drawing/2014/main" xmlns="" id="{18B0C4C0-72EC-2343-BF6F-EDAC7D8CD56C}"/>
              </a:ext>
            </a:extLst>
          </p:cNvPr>
          <p:cNvSpPr/>
          <p:nvPr/>
        </p:nvSpPr>
        <p:spPr>
          <a:xfrm>
            <a:off x="1223628" y="1289581"/>
            <a:ext cx="3456385" cy="1639244"/>
          </a:xfrm>
          <a:prstGeom prst="wedgeEllipseCallout">
            <a:avLst>
              <a:gd name="adj1" fmla="val 43180"/>
              <a:gd name="adj2" fmla="val 50970"/>
            </a:avLst>
          </a:prstGeom>
          <a:solidFill>
            <a:srgbClr val="EBFFFB"/>
          </a:solidFill>
          <a:ln>
            <a:solidFill>
              <a:srgbClr val="D8EA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ts val="675"/>
              </a:spcAft>
              <a:defRPr/>
            </a:pPr>
            <a:r>
              <a:rPr lang="en-GB" sz="1575" dirty="0">
                <a:solidFill>
                  <a:prstClr val="black"/>
                </a:solidFill>
                <a:latin typeface="News Gothic MT"/>
              </a:rPr>
              <a:t>Assessment is the </a:t>
            </a:r>
            <a:r>
              <a:rPr lang="en-GB" sz="1575" b="1" i="1" dirty="0">
                <a:solidFill>
                  <a:prstClr val="black"/>
                </a:solidFill>
                <a:latin typeface="News Gothic MT"/>
              </a:rPr>
              <a:t>de facto</a:t>
            </a:r>
            <a:r>
              <a:rPr lang="en-GB" sz="1575" b="1" dirty="0">
                <a:solidFill>
                  <a:prstClr val="black"/>
                </a:solidFill>
                <a:latin typeface="News Gothic MT"/>
              </a:rPr>
              <a:t> </a:t>
            </a:r>
            <a:r>
              <a:rPr lang="en-GB" sz="1575" dirty="0">
                <a:solidFill>
                  <a:prstClr val="black"/>
                </a:solidFill>
                <a:latin typeface="News Gothic MT"/>
              </a:rPr>
              <a:t>curriculum: </a:t>
            </a:r>
            <a:r>
              <a:rPr lang="en-GB" sz="1575" b="1" dirty="0">
                <a:solidFill>
                  <a:prstClr val="black"/>
                </a:solidFill>
                <a:latin typeface="News Gothic MT"/>
              </a:rPr>
              <a:t>students pay close attention to assessment</a:t>
            </a:r>
          </a:p>
        </p:txBody>
      </p:sp>
      <p:sp>
        <p:nvSpPr>
          <p:cNvPr id="26626"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9FAA00"/>
              </a:buClr>
              <a:buChar char="•"/>
              <a:defRPr sz="1575">
                <a:solidFill>
                  <a:schemeClr val="tx1"/>
                </a:solidFill>
                <a:latin typeface="Arial" pitchFamily="34" charset="0"/>
                <a:ea typeface="ＭＳ Ｐゴシック" pitchFamily="34" charset="-128"/>
              </a:defRPr>
            </a:lvl1pPr>
            <a:lvl2pPr marL="417910" indent="-160735" eaLnBrk="0" hangingPunct="0">
              <a:spcBef>
                <a:spcPct val="20000"/>
              </a:spcBef>
              <a:buChar char="–"/>
              <a:defRPr sz="1406">
                <a:solidFill>
                  <a:schemeClr val="tx1"/>
                </a:solidFill>
                <a:latin typeface="Arial" pitchFamily="34" charset="0"/>
                <a:ea typeface="ＭＳ Ｐゴシック" pitchFamily="34" charset="-128"/>
              </a:defRPr>
            </a:lvl2pPr>
            <a:lvl3pPr marL="642938" indent="-128588" eaLnBrk="0" hangingPunct="0">
              <a:spcBef>
                <a:spcPct val="20000"/>
              </a:spcBef>
              <a:buClr>
                <a:srgbClr val="9FAA00"/>
              </a:buClr>
              <a:buChar char="•"/>
              <a:defRPr sz="1406">
                <a:solidFill>
                  <a:schemeClr val="tx1"/>
                </a:solidFill>
                <a:latin typeface="Arial" pitchFamily="34" charset="0"/>
                <a:ea typeface="ＭＳ Ｐゴシック" pitchFamily="34" charset="-128"/>
              </a:defRPr>
            </a:lvl3pPr>
            <a:lvl4pPr marL="900113" indent="-128588" eaLnBrk="0" hangingPunct="0">
              <a:spcBef>
                <a:spcPct val="20000"/>
              </a:spcBef>
              <a:buChar char="–"/>
              <a:defRPr sz="1406">
                <a:solidFill>
                  <a:schemeClr val="tx1"/>
                </a:solidFill>
                <a:latin typeface="Arial" pitchFamily="34" charset="0"/>
                <a:ea typeface="ＭＳ Ｐゴシック" pitchFamily="34" charset="-128"/>
              </a:defRPr>
            </a:lvl4pPr>
            <a:lvl5pPr marL="1157288" indent="-128588" eaLnBrk="0" hangingPunct="0">
              <a:spcBef>
                <a:spcPct val="20000"/>
              </a:spcBef>
              <a:buChar char="»"/>
              <a:defRPr>
                <a:solidFill>
                  <a:schemeClr val="tx1"/>
                </a:solidFill>
                <a:latin typeface="Arial" pitchFamily="34" charset="0"/>
                <a:ea typeface="ＭＳ Ｐゴシック" pitchFamily="34" charset="-128"/>
              </a:defRPr>
            </a:lvl5pPr>
            <a:lvl6pPr marL="1414463" indent="-128588" eaLnBrk="0" fontAlgn="base" hangingPunct="0">
              <a:spcBef>
                <a:spcPct val="20000"/>
              </a:spcBef>
              <a:spcAft>
                <a:spcPct val="0"/>
              </a:spcAft>
              <a:buChar char="»"/>
              <a:defRPr>
                <a:solidFill>
                  <a:schemeClr val="tx1"/>
                </a:solidFill>
                <a:latin typeface="Arial" pitchFamily="34" charset="0"/>
                <a:ea typeface="ＭＳ Ｐゴシック" pitchFamily="34" charset="-128"/>
              </a:defRPr>
            </a:lvl6pPr>
            <a:lvl7pPr marL="1671638" indent="-128588" eaLnBrk="0" fontAlgn="base" hangingPunct="0">
              <a:spcBef>
                <a:spcPct val="20000"/>
              </a:spcBef>
              <a:spcAft>
                <a:spcPct val="0"/>
              </a:spcAft>
              <a:buChar char="»"/>
              <a:defRPr>
                <a:solidFill>
                  <a:schemeClr val="tx1"/>
                </a:solidFill>
                <a:latin typeface="Arial" pitchFamily="34" charset="0"/>
                <a:ea typeface="ＭＳ Ｐゴシック" pitchFamily="34" charset="-128"/>
              </a:defRPr>
            </a:lvl7pPr>
            <a:lvl8pPr marL="1928813" indent="-128588" eaLnBrk="0" fontAlgn="base" hangingPunct="0">
              <a:spcBef>
                <a:spcPct val="20000"/>
              </a:spcBef>
              <a:spcAft>
                <a:spcPct val="0"/>
              </a:spcAft>
              <a:buChar char="»"/>
              <a:defRPr>
                <a:solidFill>
                  <a:schemeClr val="tx1"/>
                </a:solidFill>
                <a:latin typeface="Arial" pitchFamily="34" charset="0"/>
                <a:ea typeface="ＭＳ Ｐゴシック" pitchFamily="34" charset="-128"/>
              </a:defRPr>
            </a:lvl8pPr>
            <a:lvl9pPr marL="2185988" indent="-128588" eaLnBrk="0" fontAlgn="base" hangingPunct="0">
              <a:spcBef>
                <a:spcPct val="20000"/>
              </a:spcBef>
              <a:spcAft>
                <a:spcPct val="0"/>
              </a:spcAft>
              <a:buChar char="»"/>
              <a:defRPr>
                <a:solidFill>
                  <a:schemeClr val="tx1"/>
                </a:solidFill>
                <a:latin typeface="Arial" pitchFamily="34" charset="0"/>
                <a:ea typeface="ＭＳ Ｐゴシック" pitchFamily="34" charset="-128"/>
              </a:defRPr>
            </a:lvl9pPr>
          </a:lstStyle>
          <a:p>
            <a:pPr defTabSz="685800" eaLnBrk="1" fontAlgn="base" hangingPunct="1">
              <a:spcBef>
                <a:spcPct val="0"/>
              </a:spcBef>
              <a:spcAft>
                <a:spcPct val="0"/>
              </a:spcAft>
              <a:buClrTx/>
              <a:buNone/>
            </a:pPr>
            <a:fld id="{562AEF38-A9C9-4489-9596-95D89A6DD556}" type="slidenum">
              <a:rPr lang="en-GB" altLang="en-US" sz="563">
                <a:solidFill>
                  <a:prstClr val="black"/>
                </a:solidFill>
              </a:rPr>
              <a:pPr defTabSz="685800" eaLnBrk="1" fontAlgn="base" hangingPunct="1">
                <a:spcBef>
                  <a:spcPct val="0"/>
                </a:spcBef>
                <a:spcAft>
                  <a:spcPct val="0"/>
                </a:spcAft>
                <a:buClrTx/>
                <a:buNone/>
              </a:pPr>
              <a:t>35</a:t>
            </a:fld>
            <a:endParaRPr lang="en-GB" altLang="en-US" sz="563" dirty="0">
              <a:solidFill>
                <a:prstClr val="black"/>
              </a:solidFill>
            </a:endParaRPr>
          </a:p>
        </p:txBody>
      </p:sp>
      <p:sp>
        <p:nvSpPr>
          <p:cNvPr id="73731" name="Rectangle 3"/>
          <p:cNvSpPr>
            <a:spLocks noGrp="1" noChangeArrowheads="1"/>
          </p:cNvSpPr>
          <p:nvPr>
            <p:ph type="body" idx="1"/>
          </p:nvPr>
        </p:nvSpPr>
        <p:spPr>
          <a:xfrm>
            <a:off x="5988460" y="4541295"/>
            <a:ext cx="1777041" cy="330913"/>
          </a:xfrm>
        </p:spPr>
        <p:txBody>
          <a:bodyPr>
            <a:noAutofit/>
          </a:bodyPr>
          <a:lstStyle/>
          <a:p>
            <a:pPr marL="0" indent="0" algn="r">
              <a:spcAft>
                <a:spcPts val="675"/>
              </a:spcAft>
              <a:buNone/>
              <a:defRPr/>
            </a:pPr>
            <a:r>
              <a:rPr lang="en-US" sz="900" dirty="0">
                <a:cs typeface="Arial" pitchFamily="34" charset="0"/>
              </a:rPr>
              <a:t>(Kirkwood and Price, 2008)</a:t>
            </a:r>
          </a:p>
        </p:txBody>
      </p:sp>
      <p:sp>
        <p:nvSpPr>
          <p:cNvPr id="5" name="Rectangle 4"/>
          <p:cNvSpPr>
            <a:spLocks noChangeArrowheads="1"/>
          </p:cNvSpPr>
          <p:nvPr/>
        </p:nvSpPr>
        <p:spPr bwMode="auto">
          <a:xfrm>
            <a:off x="2357754" y="330016"/>
            <a:ext cx="4617542" cy="854080"/>
          </a:xfrm>
          <a:prstGeom prst="rect">
            <a:avLst/>
          </a:prstGeom>
          <a:noFill/>
          <a:ln w="9525">
            <a:noFill/>
            <a:miter lim="800000"/>
            <a:headEnd/>
            <a:tailEnd/>
          </a:ln>
        </p:spPr>
        <p:txBody>
          <a:bodyPr>
            <a:spAutoFit/>
          </a:bodyPr>
          <a:lstStyle/>
          <a:p>
            <a:pPr defTabSz="685800" fontAlgn="base">
              <a:spcBef>
                <a:spcPct val="0"/>
              </a:spcBef>
              <a:spcAft>
                <a:spcPct val="0"/>
              </a:spcAft>
              <a:defRPr/>
            </a:pPr>
            <a:r>
              <a:rPr lang="en-GB" sz="2475" b="1" dirty="0">
                <a:solidFill>
                  <a:prstClr val="black"/>
                </a:solidFill>
                <a:latin typeface="Arial" pitchFamily="34" charset="0"/>
                <a:ea typeface="ＭＳ Ｐゴシック" charset="-128"/>
              </a:rPr>
              <a:t>The Significance of Assessment</a:t>
            </a:r>
          </a:p>
        </p:txBody>
      </p:sp>
    </p:spTree>
    <p:extLst>
      <p:ext uri="{BB962C8B-B14F-4D97-AF65-F5344CB8AC3E}">
        <p14:creationId xmlns:p14="http://schemas.microsoft.com/office/powerpoint/2010/main" val="251113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6082" y="234249"/>
            <a:ext cx="6169819" cy="561247"/>
          </a:xfrm>
        </p:spPr>
        <p:txBody>
          <a:bodyPr/>
          <a:lstStyle/>
          <a:p>
            <a:r>
              <a:rPr lang="en-GB" sz="3300" b="1" dirty="0"/>
              <a:t>Authentic assessment…</a:t>
            </a:r>
          </a:p>
        </p:txBody>
      </p:sp>
      <p:sp>
        <p:nvSpPr>
          <p:cNvPr id="3" name="Slide Number Placeholder 2"/>
          <p:cNvSpPr>
            <a:spLocks noGrp="1"/>
          </p:cNvSpPr>
          <p:nvPr>
            <p:ph type="sldNum" sz="quarter" idx="12"/>
          </p:nvPr>
        </p:nvSpPr>
        <p:spPr/>
        <p:txBody>
          <a:bodyPr/>
          <a:lstStyle/>
          <a:p>
            <a:pPr defTabSz="685800" fontAlgn="base">
              <a:spcBef>
                <a:spcPct val="0"/>
              </a:spcBef>
              <a:spcAft>
                <a:spcPct val="0"/>
              </a:spcAft>
              <a:defRPr/>
            </a:pPr>
            <a:fld id="{008BC3F1-C765-4AC0-8023-FF99086114F4}" type="slidenum">
              <a:rPr lang="en-GB">
                <a:solidFill>
                  <a:prstClr val="white"/>
                </a:solidFill>
                <a:latin typeface="Arial" pitchFamily="34" charset="0"/>
              </a:rPr>
              <a:pPr defTabSz="685800" fontAlgn="base">
                <a:spcBef>
                  <a:spcPct val="0"/>
                </a:spcBef>
                <a:spcAft>
                  <a:spcPct val="0"/>
                </a:spcAft>
                <a:defRPr/>
              </a:pPr>
              <a:t>36</a:t>
            </a:fld>
            <a:endParaRPr lang="en-GB" dirty="0">
              <a:solidFill>
                <a:prstClr val="white"/>
              </a:solidFill>
              <a:latin typeface="Arial" pitchFamily="34" charset="0"/>
            </a:endParaRPr>
          </a:p>
        </p:txBody>
      </p:sp>
      <p:sp>
        <p:nvSpPr>
          <p:cNvPr id="5" name="Oval 4"/>
          <p:cNvSpPr/>
          <p:nvPr/>
        </p:nvSpPr>
        <p:spPr>
          <a:xfrm>
            <a:off x="3167844" y="843558"/>
            <a:ext cx="2700300" cy="2106234"/>
          </a:xfrm>
          <a:prstGeom prst="ellipse">
            <a:avLst/>
          </a:prstGeom>
          <a:solidFill>
            <a:schemeClr val="bg2">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base">
              <a:spcAft>
                <a:spcPts val="1350"/>
              </a:spcAft>
            </a:pPr>
            <a:r>
              <a:rPr lang="en-GB" dirty="0">
                <a:solidFill>
                  <a:srgbClr val="000000"/>
                </a:solidFill>
                <a:latin typeface="News Gothic MT"/>
              </a:rPr>
              <a:t>Mirrors priorities and challenges found in real life</a:t>
            </a:r>
          </a:p>
          <a:p>
            <a:pPr algn="ctr" defTabSz="685800" fontAlgn="base">
              <a:spcAft>
                <a:spcPts val="1350"/>
              </a:spcAft>
            </a:pPr>
            <a:endParaRPr lang="en-GB" dirty="0">
              <a:solidFill>
                <a:srgbClr val="000000"/>
              </a:solidFill>
              <a:latin typeface="News Gothic MT"/>
            </a:endParaRPr>
          </a:p>
        </p:txBody>
      </p:sp>
      <p:sp>
        <p:nvSpPr>
          <p:cNvPr id="6" name="Oval 5"/>
          <p:cNvSpPr/>
          <p:nvPr/>
        </p:nvSpPr>
        <p:spPr>
          <a:xfrm>
            <a:off x="1601670" y="2193708"/>
            <a:ext cx="3186354" cy="2538282"/>
          </a:xfrm>
          <a:prstGeom prst="ellipse">
            <a:avLst/>
          </a:prstGeom>
          <a:solidFill>
            <a:schemeClr val="bg2">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base">
              <a:spcBef>
                <a:spcPts val="450"/>
              </a:spcBef>
              <a:spcAft>
                <a:spcPts val="450"/>
              </a:spcAft>
            </a:pPr>
            <a:r>
              <a:rPr lang="en-GB" dirty="0">
                <a:solidFill>
                  <a:srgbClr val="000000"/>
                </a:solidFill>
                <a:latin typeface="News Gothic MT"/>
              </a:rPr>
              <a:t>Assesses whether students can craft polished, thorough and justifiable answers, performances or products</a:t>
            </a:r>
          </a:p>
        </p:txBody>
      </p:sp>
      <p:sp>
        <p:nvSpPr>
          <p:cNvPr id="7" name="Oval 6"/>
          <p:cNvSpPr/>
          <p:nvPr/>
        </p:nvSpPr>
        <p:spPr>
          <a:xfrm>
            <a:off x="4409982" y="2193708"/>
            <a:ext cx="3132348" cy="2571750"/>
          </a:xfrm>
          <a:prstGeom prst="ellipse">
            <a:avLst/>
          </a:prstGeom>
          <a:solidFill>
            <a:schemeClr val="bg2">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base">
              <a:spcBef>
                <a:spcPts val="450"/>
              </a:spcBef>
              <a:spcAft>
                <a:spcPts val="450"/>
              </a:spcAft>
            </a:pPr>
            <a:r>
              <a:rPr lang="en-GB" dirty="0">
                <a:solidFill>
                  <a:srgbClr val="000000"/>
                </a:solidFill>
                <a:latin typeface="News Gothic MT"/>
              </a:rPr>
              <a:t>Tasks involve activities that help students rehearse for the complexity and ambiguity of adult and professional life</a:t>
            </a:r>
          </a:p>
        </p:txBody>
      </p:sp>
    </p:spTree>
    <p:extLst>
      <p:ext uri="{BB962C8B-B14F-4D97-AF65-F5344CB8AC3E}">
        <p14:creationId xmlns:p14="http://schemas.microsoft.com/office/powerpoint/2010/main" val="192231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3BAD9CD-ABB3-9B4B-B15A-0B023CAACE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7635" y="-3098880"/>
            <a:ext cx="8396546" cy="9859581"/>
          </a:xfrm>
          <a:prstGeom prst="rect">
            <a:avLst/>
          </a:prstGeom>
        </p:spPr>
      </p:pic>
    </p:spTree>
    <p:extLst>
      <p:ext uri="{BB962C8B-B14F-4D97-AF65-F5344CB8AC3E}">
        <p14:creationId xmlns:p14="http://schemas.microsoft.com/office/powerpoint/2010/main" val="426221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3B854194-185D-494D-905C-7C7CB2E30F6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43001" y="0"/>
            <a:ext cx="342118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dirty="0">
              <a:solidFill>
                <a:prstClr val="white"/>
              </a:solidFill>
              <a:latin typeface="News Gothic MT"/>
            </a:endParaRPr>
          </a:p>
        </p:txBody>
      </p:sp>
      <p:sp>
        <p:nvSpPr>
          <p:cNvPr id="11" name="Rectangle 10">
            <a:extLst>
              <a:ext uri="{FF2B5EF4-FFF2-40B4-BE49-F238E27FC236}">
                <a16:creationId xmlns:a16="http://schemas.microsoft.com/office/drawing/2014/main" xmlns="" id="{B4F5FA0D-0104-4987-8241-EFF7C85B88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43001" y="0"/>
            <a:ext cx="6857999" cy="51435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dirty="0">
              <a:solidFill>
                <a:prstClr val="white"/>
              </a:solidFill>
              <a:latin typeface="News Gothic MT"/>
            </a:endParaRPr>
          </a:p>
        </p:txBody>
      </p:sp>
      <p:pic>
        <p:nvPicPr>
          <p:cNvPr id="13" name="Picture 12">
            <a:extLst>
              <a:ext uri="{FF2B5EF4-FFF2-40B4-BE49-F238E27FC236}">
                <a16:creationId xmlns:a16="http://schemas.microsoft.com/office/drawing/2014/main" xmlns="" id="{2897127E-6CEF-446C-BE87-93B7C46E49D1}"/>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
        <p:nvSpPr>
          <p:cNvPr id="2" name="Title 1">
            <a:extLst>
              <a:ext uri="{FF2B5EF4-FFF2-40B4-BE49-F238E27FC236}">
                <a16:creationId xmlns:a16="http://schemas.microsoft.com/office/drawing/2014/main" xmlns="" id="{08C3C0D1-861D-DF4C-953C-BE49DA3133F4}"/>
              </a:ext>
            </a:extLst>
          </p:cNvPr>
          <p:cNvSpPr>
            <a:spLocks noGrp="1"/>
          </p:cNvSpPr>
          <p:nvPr>
            <p:ph type="title"/>
          </p:nvPr>
        </p:nvSpPr>
        <p:spPr>
          <a:xfrm>
            <a:off x="1503045" y="1540231"/>
            <a:ext cx="2063903" cy="2070074"/>
          </a:xfrm>
        </p:spPr>
        <p:txBody>
          <a:bodyPr>
            <a:normAutofit/>
          </a:bodyPr>
          <a:lstStyle/>
          <a:p>
            <a:r>
              <a:rPr lang="en-US" dirty="0">
                <a:solidFill>
                  <a:srgbClr val="FFFFFF"/>
                </a:solidFill>
              </a:rPr>
              <a:t>Moving Forward</a:t>
            </a:r>
          </a:p>
        </p:txBody>
      </p:sp>
      <p:sp>
        <p:nvSpPr>
          <p:cNvPr id="3" name="Content Placeholder 2">
            <a:extLst>
              <a:ext uri="{FF2B5EF4-FFF2-40B4-BE49-F238E27FC236}">
                <a16:creationId xmlns:a16="http://schemas.microsoft.com/office/drawing/2014/main" xmlns="" id="{4F59E7F7-2B54-8D4F-908E-25E47278DB03}"/>
              </a:ext>
            </a:extLst>
          </p:cNvPr>
          <p:cNvSpPr>
            <a:spLocks noGrp="1"/>
          </p:cNvSpPr>
          <p:nvPr>
            <p:ph idx="1"/>
          </p:nvPr>
        </p:nvSpPr>
        <p:spPr>
          <a:xfrm>
            <a:off x="4139952" y="363745"/>
            <a:ext cx="3712410" cy="4545823"/>
          </a:xfrm>
        </p:spPr>
        <p:txBody>
          <a:bodyPr anchor="ctr">
            <a:noAutofit/>
          </a:bodyPr>
          <a:lstStyle/>
          <a:p>
            <a:r>
              <a:rPr lang="en-US" sz="1650" dirty="0">
                <a:solidFill>
                  <a:srgbClr val="000000"/>
                </a:solidFill>
                <a:latin typeface="Arial" panose="020B0604020202020204" pitchFamily="34" charset="0"/>
                <a:cs typeface="Arial" panose="020B0604020202020204" pitchFamily="34" charset="0"/>
              </a:rPr>
              <a:t>Use of the u-technologies for academic purposes needs to reflect ‘everyday things’ </a:t>
            </a:r>
          </a:p>
          <a:p>
            <a:r>
              <a:rPr lang="en-US" sz="1650" dirty="0">
                <a:solidFill>
                  <a:srgbClr val="000000"/>
                </a:solidFill>
                <a:latin typeface="Arial" panose="020B0604020202020204" pitchFamily="34" charset="0"/>
                <a:cs typeface="Arial" panose="020B0604020202020204" pitchFamily="34" charset="0"/>
              </a:rPr>
              <a:t>We should recoil from a focus on which technology we think students should use and enable them to use technologies of their choice </a:t>
            </a:r>
          </a:p>
          <a:p>
            <a:r>
              <a:rPr lang="en-US" sz="1650" dirty="0">
                <a:solidFill>
                  <a:srgbClr val="000000"/>
                </a:solidFill>
                <a:latin typeface="Arial" panose="020B0604020202020204" pitchFamily="34" charset="0"/>
                <a:cs typeface="Arial" panose="020B0604020202020204" pitchFamily="34" charset="0"/>
              </a:rPr>
              <a:t>….provided they can use them effectively or justify their use. </a:t>
            </a:r>
          </a:p>
          <a:p>
            <a:r>
              <a:rPr lang="en-US" sz="1650" dirty="0">
                <a:solidFill>
                  <a:srgbClr val="000000"/>
                </a:solidFill>
                <a:latin typeface="Arial" panose="020B0604020202020204" pitchFamily="34" charset="0"/>
                <a:cs typeface="Arial" panose="020B0604020202020204" pitchFamily="34" charset="0"/>
              </a:rPr>
              <a:t>We need to construct assessment that enables development of key skills needed for the future.</a:t>
            </a:r>
            <a:endParaRPr lang="en-GB" sz="1650" dirty="0">
              <a:solidFill>
                <a:srgbClr val="0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xmlns="" id="{6516D4B6-3E47-BB41-8699-3E4CA47CEB55}"/>
              </a:ext>
            </a:extLst>
          </p:cNvPr>
          <p:cNvSpPr>
            <a:spLocks noGrp="1"/>
          </p:cNvSpPr>
          <p:nvPr>
            <p:ph type="sldNum" sz="quarter" idx="12"/>
          </p:nvPr>
        </p:nvSpPr>
        <p:spPr>
          <a:xfrm>
            <a:off x="7232585" y="4667777"/>
            <a:ext cx="321035" cy="235550"/>
          </a:xfrm>
        </p:spPr>
        <p:txBody>
          <a:bodyPr>
            <a:normAutofit/>
          </a:bodyPr>
          <a:lstStyle/>
          <a:p>
            <a:pPr defTabSz="685800" fontAlgn="base">
              <a:spcBef>
                <a:spcPct val="0"/>
              </a:spcBef>
              <a:spcAft>
                <a:spcPts val="450"/>
              </a:spcAft>
              <a:defRPr/>
            </a:pPr>
            <a:fld id="{7572903D-4A78-479C-A459-052EC90AF5EE}" type="slidenum">
              <a:rPr lang="en-GB" sz="675">
                <a:solidFill>
                  <a:srgbClr val="898989"/>
                </a:solidFill>
                <a:latin typeface="Arial" pitchFamily="34" charset="0"/>
              </a:rPr>
              <a:pPr defTabSz="685800" fontAlgn="base">
                <a:spcBef>
                  <a:spcPct val="0"/>
                </a:spcBef>
                <a:spcAft>
                  <a:spcPts val="450"/>
                </a:spcAft>
                <a:defRPr/>
              </a:pPr>
              <a:t>38</a:t>
            </a:fld>
            <a:endParaRPr lang="en-GB" sz="675" dirty="0">
              <a:solidFill>
                <a:srgbClr val="898989"/>
              </a:solidFill>
              <a:latin typeface="Arial" pitchFamily="34" charset="0"/>
            </a:endParaRPr>
          </a:p>
        </p:txBody>
      </p:sp>
    </p:spTree>
    <p:extLst>
      <p:ext uri="{BB962C8B-B14F-4D97-AF65-F5344CB8AC3E}">
        <p14:creationId xmlns:p14="http://schemas.microsoft.com/office/powerpoint/2010/main" val="407366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F0C9B7F-F804-6644-A46D-FD18227942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557" y="-236562"/>
            <a:ext cx="7722857" cy="5957452"/>
          </a:xfrm>
          <a:prstGeom prst="rect">
            <a:avLst/>
          </a:prstGeom>
        </p:spPr>
      </p:pic>
    </p:spTree>
    <p:extLst>
      <p:ext uri="{BB962C8B-B14F-4D97-AF65-F5344CB8AC3E}">
        <p14:creationId xmlns:p14="http://schemas.microsoft.com/office/powerpoint/2010/main" val="323648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LUP PPT slides3.png"/>
          <p:cNvPicPr>
            <a:picLocks noChangeAspect="1"/>
          </p:cNvPicPr>
          <p:nvPr/>
        </p:nvPicPr>
        <p:blipFill>
          <a:blip r:embed="rId2"/>
          <a:stretch>
            <a:fillRect/>
          </a:stretch>
        </p:blipFill>
        <p:spPr>
          <a:xfrm>
            <a:off x="0" y="-1"/>
            <a:ext cx="9144000" cy="5143501"/>
          </a:xfrm>
          <a:prstGeom prst="rect">
            <a:avLst/>
          </a:prstGeom>
        </p:spPr>
      </p:pic>
      <p:sp>
        <p:nvSpPr>
          <p:cNvPr id="2" name="Rectangle 1"/>
          <p:cNvSpPr/>
          <p:nvPr/>
        </p:nvSpPr>
        <p:spPr>
          <a:xfrm>
            <a:off x="702527" y="431181"/>
            <a:ext cx="7620000" cy="3724096"/>
          </a:xfrm>
          <a:prstGeom prst="rect">
            <a:avLst/>
          </a:prstGeom>
        </p:spPr>
        <p:txBody>
          <a:bodyPr wrap="square">
            <a:spAutoFit/>
          </a:bodyPr>
          <a:lstStyle/>
          <a:p>
            <a:pPr lvl="0" algn="ctr"/>
            <a:r>
              <a:rPr kumimoji="0" lang="en-GB" sz="3200" b="1" i="0" u="none" strike="noStrike" kern="1200" cap="none" spc="0" normalizeH="0" baseline="0" noProof="0" dirty="0" err="1" smtClean="0">
                <a:ln>
                  <a:noFill/>
                </a:ln>
                <a:solidFill>
                  <a:prstClr val="black"/>
                </a:solidFill>
                <a:effectLst/>
                <a:uLnTx/>
                <a:uFillTx/>
                <a:latin typeface="Calibri"/>
                <a:ea typeface="+mn-ea"/>
                <a:cs typeface="+mn-cs"/>
              </a:rPr>
              <a:t>WiFi</a:t>
            </a:r>
            <a:r>
              <a:rPr kumimoji="0" lang="en-GB" sz="3200" b="1" i="0" u="none" strike="noStrike" kern="1200" cap="none" spc="0" normalizeH="0" baseline="0" noProof="0" dirty="0" smtClean="0">
                <a:ln>
                  <a:noFill/>
                </a:ln>
                <a:solidFill>
                  <a:prstClr val="black"/>
                </a:solidFill>
                <a:effectLst/>
                <a:uLnTx/>
                <a:uFillTx/>
                <a:latin typeface="Calibri"/>
                <a:ea typeface="+mn-ea"/>
                <a:cs typeface="+mn-cs"/>
              </a:rPr>
              <a:t>: </a:t>
            </a:r>
          </a:p>
          <a:p>
            <a:pPr lvl="0" algn="ctr"/>
            <a:r>
              <a:rPr lang="en-GB" sz="2800" dirty="0" smtClean="0">
                <a:solidFill>
                  <a:prstClr val="black"/>
                </a:solidFill>
              </a:rPr>
              <a:t>Network</a:t>
            </a:r>
            <a:r>
              <a:rPr lang="en-GB" sz="2800" dirty="0">
                <a:solidFill>
                  <a:prstClr val="black"/>
                </a:solidFill>
              </a:rPr>
              <a:t>: </a:t>
            </a:r>
            <a:r>
              <a:rPr lang="en-GB" sz="2800" dirty="0" err="1">
                <a:solidFill>
                  <a:prstClr val="black"/>
                </a:solidFill>
              </a:rPr>
              <a:t>uobevents</a:t>
            </a:r>
            <a:endParaRPr lang="en-GB" sz="2800" dirty="0">
              <a:solidFill>
                <a:prstClr val="black"/>
              </a:solidFill>
            </a:endParaRPr>
          </a:p>
          <a:p>
            <a:pPr lvl="0" algn="ctr"/>
            <a:r>
              <a:rPr lang="en-GB" sz="2800" dirty="0">
                <a:solidFill>
                  <a:prstClr val="black"/>
                </a:solidFill>
              </a:rPr>
              <a:t>Password: </a:t>
            </a:r>
            <a:r>
              <a:rPr lang="en-GB" sz="2800" dirty="0" err="1">
                <a:solidFill>
                  <a:prstClr val="black"/>
                </a:solidFill>
              </a:rPr>
              <a:t>uniofbham</a:t>
            </a:r>
            <a:endParaRPr lang="en-GB" sz="2800" dirty="0">
              <a:solidFill>
                <a:prstClr val="black"/>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smtClean="0">
                <a:ln>
                  <a:noFill/>
                </a:ln>
                <a:solidFill>
                  <a:prstClr val="black"/>
                </a:solidFill>
                <a:effectLst/>
                <a:uLnTx/>
                <a:uFillTx/>
                <a:latin typeface="Calibri"/>
                <a:ea typeface="+mn-ea"/>
                <a:cs typeface="+mn-cs"/>
              </a:rPr>
              <a:t>App: </a:t>
            </a:r>
            <a:r>
              <a:rPr kumimoji="0" lang="en-GB" sz="2800" b="0" i="0" u="none" strike="noStrike" kern="1200" cap="none" spc="0" normalizeH="0" baseline="0" noProof="0" dirty="0" smtClean="0">
                <a:ln>
                  <a:noFill/>
                </a:ln>
                <a:solidFill>
                  <a:prstClr val="black"/>
                </a:solidFill>
                <a:effectLst/>
                <a:uLnTx/>
                <a:uFillTx/>
                <a:latin typeface="Calibri"/>
                <a:ea typeface="+mn-ea"/>
                <a:cs typeface="+mn-cs"/>
              </a:rPr>
              <a:t>Convene app – scroll down to HEFi2019</a:t>
            </a:r>
            <a:endParaRPr kumimoji="0" lang="en-GB" sz="3200"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smtClean="0">
                <a:ln>
                  <a:noFill/>
                </a:ln>
                <a:solidFill>
                  <a:prstClr val="black"/>
                </a:solidFill>
                <a:effectLst/>
                <a:uLnTx/>
                <a:uFillTx/>
                <a:latin typeface="Calibri"/>
                <a:ea typeface="+mn-ea"/>
                <a:cs typeface="+mn-cs"/>
              </a:rPr>
              <a:t>Twitter: </a:t>
            </a:r>
            <a:r>
              <a:rPr kumimoji="0" lang="en-GB" sz="2800" b="0" i="0" u="none" strike="noStrike" kern="1200" cap="none" spc="0" normalizeH="0" baseline="0" noProof="0" dirty="0" smtClean="0">
                <a:ln>
                  <a:noFill/>
                </a:ln>
                <a:solidFill>
                  <a:prstClr val="black"/>
                </a:solidFill>
                <a:effectLst/>
                <a:uLnTx/>
                <a:uFillTx/>
                <a:latin typeface="Calibri"/>
                <a:ea typeface="+mn-ea"/>
                <a:cs typeface="+mn-cs"/>
              </a:rPr>
              <a:t>#HEFi19</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61076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6380820" y="174187"/>
            <a:ext cx="1620180" cy="906133"/>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1140619" fontAlgn="base">
              <a:spcBef>
                <a:spcPct val="0"/>
              </a:spcBef>
              <a:spcAft>
                <a:spcPct val="0"/>
              </a:spcAft>
            </a:pPr>
            <a:endParaRPr lang="en-GB" sz="2250" dirty="0">
              <a:solidFill>
                <a:prstClr val="black">
                  <a:lumMod val="65000"/>
                  <a:lumOff val="35000"/>
                </a:prstClr>
              </a:solidFill>
              <a:latin typeface="News Gothic MT"/>
            </a:endParaRPr>
          </a:p>
        </p:txBody>
      </p:sp>
      <p:sp>
        <p:nvSpPr>
          <p:cNvPr id="40962" name="Slide Number Placeholder 1"/>
          <p:cNvSpPr>
            <a:spLocks noGrp="1"/>
          </p:cNvSpPr>
          <p:nvPr>
            <p:ph type="sldNum" sz="quarter" idx="4294967295"/>
          </p:nvPr>
        </p:nvSpPr>
        <p:spPr>
          <a:xfrm>
            <a:off x="7066430" y="4706751"/>
            <a:ext cx="742950" cy="27384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800">
                <a:solidFill>
                  <a:schemeClr val="tx1"/>
                </a:solidFill>
                <a:latin typeface="Arial" pitchFamily="34" charset="0"/>
              </a:defRPr>
            </a:lvl1pPr>
            <a:lvl2pPr marL="557213" indent="-214313" eaLnBrk="0" hangingPunct="0">
              <a:defRPr sz="1800">
                <a:solidFill>
                  <a:schemeClr val="tx1"/>
                </a:solidFill>
                <a:latin typeface="Arial" pitchFamily="34" charset="0"/>
              </a:defRPr>
            </a:lvl2pPr>
            <a:lvl3pPr marL="857250" indent="-171450" eaLnBrk="0" hangingPunct="0">
              <a:defRPr sz="1800">
                <a:solidFill>
                  <a:schemeClr val="tx1"/>
                </a:solidFill>
                <a:latin typeface="Arial" pitchFamily="34" charset="0"/>
              </a:defRPr>
            </a:lvl3pPr>
            <a:lvl4pPr marL="1200150" indent="-171450" eaLnBrk="0" hangingPunct="0">
              <a:defRPr sz="1800">
                <a:solidFill>
                  <a:schemeClr val="tx1"/>
                </a:solidFill>
                <a:latin typeface="Arial" pitchFamily="34" charset="0"/>
              </a:defRPr>
            </a:lvl4pPr>
            <a:lvl5pPr marL="1543050" indent="-171450" eaLnBrk="0" hangingPunct="0">
              <a:defRPr sz="1800">
                <a:solidFill>
                  <a:schemeClr val="tx1"/>
                </a:solidFill>
                <a:latin typeface="Arial" pitchFamily="34" charset="0"/>
              </a:defRPr>
            </a:lvl5pPr>
            <a:lvl6pPr marL="1885950" indent="-171450" eaLnBrk="0" fontAlgn="base" hangingPunct="0">
              <a:spcBef>
                <a:spcPct val="0"/>
              </a:spcBef>
              <a:spcAft>
                <a:spcPct val="0"/>
              </a:spcAft>
              <a:defRPr sz="1800">
                <a:solidFill>
                  <a:schemeClr val="tx1"/>
                </a:solidFill>
                <a:latin typeface="Arial" pitchFamily="34" charset="0"/>
              </a:defRPr>
            </a:lvl6pPr>
            <a:lvl7pPr marL="2228850" indent="-171450" eaLnBrk="0" fontAlgn="base" hangingPunct="0">
              <a:spcBef>
                <a:spcPct val="0"/>
              </a:spcBef>
              <a:spcAft>
                <a:spcPct val="0"/>
              </a:spcAft>
              <a:defRPr sz="1800">
                <a:solidFill>
                  <a:schemeClr val="tx1"/>
                </a:solidFill>
                <a:latin typeface="Arial" pitchFamily="34" charset="0"/>
              </a:defRPr>
            </a:lvl7pPr>
            <a:lvl8pPr marL="2571750" indent="-171450" eaLnBrk="0" fontAlgn="base" hangingPunct="0">
              <a:spcBef>
                <a:spcPct val="0"/>
              </a:spcBef>
              <a:spcAft>
                <a:spcPct val="0"/>
              </a:spcAft>
              <a:defRPr sz="1800">
                <a:solidFill>
                  <a:schemeClr val="tx1"/>
                </a:solidFill>
                <a:latin typeface="Arial" pitchFamily="34" charset="0"/>
              </a:defRPr>
            </a:lvl8pPr>
            <a:lvl9pPr marL="2914650" indent="-171450" eaLnBrk="0" fontAlgn="base" hangingPunct="0">
              <a:spcBef>
                <a:spcPct val="0"/>
              </a:spcBef>
              <a:spcAft>
                <a:spcPct val="0"/>
              </a:spcAft>
              <a:defRPr sz="1800">
                <a:solidFill>
                  <a:schemeClr val="tx1"/>
                </a:solidFill>
                <a:latin typeface="Arial" pitchFamily="34" charset="0"/>
              </a:defRPr>
            </a:lvl9pPr>
          </a:lstStyle>
          <a:p>
            <a:pPr defTabSz="685800" eaLnBrk="1" fontAlgn="base" hangingPunct="1">
              <a:spcBef>
                <a:spcPct val="0"/>
              </a:spcBef>
              <a:spcAft>
                <a:spcPct val="0"/>
              </a:spcAft>
            </a:pPr>
            <a:fld id="{3E232A13-5D63-4798-922B-9561FEDAF952}" type="slidenum">
              <a:rPr lang="en-GB" sz="1050">
                <a:solidFill>
                  <a:prstClr val="black">
                    <a:lumMod val="65000"/>
                    <a:lumOff val="35000"/>
                  </a:prstClr>
                </a:solidFill>
                <a:latin typeface="News Gothic MT"/>
              </a:rPr>
              <a:pPr defTabSz="685800" eaLnBrk="1" fontAlgn="base" hangingPunct="1">
                <a:spcBef>
                  <a:spcPct val="0"/>
                </a:spcBef>
                <a:spcAft>
                  <a:spcPct val="0"/>
                </a:spcAft>
              </a:pPr>
              <a:t>40</a:t>
            </a:fld>
            <a:endParaRPr lang="en-GB" sz="1050" dirty="0">
              <a:solidFill>
                <a:prstClr val="black">
                  <a:lumMod val="65000"/>
                  <a:lumOff val="35000"/>
                </a:prstClr>
              </a:solidFill>
              <a:latin typeface="News Gothic MT"/>
            </a:endParaRPr>
          </a:p>
        </p:txBody>
      </p:sp>
      <p:sp>
        <p:nvSpPr>
          <p:cNvPr id="40963" name="TextBox 3"/>
          <p:cNvSpPr txBox="1">
            <a:spLocks noChangeArrowheads="1"/>
          </p:cNvSpPr>
          <p:nvPr/>
        </p:nvSpPr>
        <p:spPr bwMode="auto">
          <a:xfrm>
            <a:off x="1434149" y="1063289"/>
            <a:ext cx="4102739" cy="1887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defTabSz="685800" eaLnBrk="1" fontAlgn="base" hangingPunct="1">
              <a:lnSpc>
                <a:spcPts val="2550"/>
              </a:lnSpc>
              <a:spcAft>
                <a:spcPts val="1800"/>
              </a:spcAft>
            </a:pPr>
            <a:r>
              <a:rPr lang="en-GB" sz="1800" dirty="0">
                <a:solidFill>
                  <a:prstClr val="black">
                    <a:lumMod val="65000"/>
                    <a:lumOff val="35000"/>
                  </a:prstClr>
                </a:solidFill>
                <a:cs typeface="Arial" panose="020B0604020202020204" pitchFamily="34" charset="0"/>
              </a:rPr>
              <a:t>Design learning that enables student to develop key skills for the future.…</a:t>
            </a:r>
          </a:p>
          <a:p>
            <a:pPr defTabSz="685800" eaLnBrk="1" fontAlgn="base" hangingPunct="1">
              <a:lnSpc>
                <a:spcPts val="2550"/>
              </a:lnSpc>
              <a:spcAft>
                <a:spcPts val="1800"/>
              </a:spcAft>
            </a:pPr>
            <a:r>
              <a:rPr lang="en-GB" sz="2100" dirty="0">
                <a:solidFill>
                  <a:prstClr val="black">
                    <a:lumMod val="65000"/>
                    <a:lumOff val="35000"/>
                  </a:prstClr>
                </a:solidFill>
                <a:cs typeface="Arial" panose="020B0604020202020204" pitchFamily="34" charset="0"/>
              </a:rPr>
              <a:t> </a:t>
            </a:r>
          </a:p>
          <a:p>
            <a:pPr defTabSz="685800" eaLnBrk="1" fontAlgn="base" hangingPunct="1">
              <a:lnSpc>
                <a:spcPts val="2550"/>
              </a:lnSpc>
            </a:pPr>
            <a:endParaRPr lang="en-GB" sz="2100" dirty="0">
              <a:solidFill>
                <a:prstClr val="black">
                  <a:lumMod val="65000"/>
                  <a:lumOff val="35000"/>
                </a:prstClr>
              </a:solidFill>
              <a:latin typeface="News Gothic MT"/>
            </a:endParaRPr>
          </a:p>
        </p:txBody>
      </p:sp>
      <p:sp>
        <p:nvSpPr>
          <p:cNvPr id="5" name="TextBox 4"/>
          <p:cNvSpPr txBox="1"/>
          <p:nvPr/>
        </p:nvSpPr>
        <p:spPr>
          <a:xfrm>
            <a:off x="1359702" y="119032"/>
            <a:ext cx="3944583" cy="923330"/>
          </a:xfrm>
          <a:prstGeom prst="rect">
            <a:avLst/>
          </a:prstGeom>
          <a:noFill/>
        </p:spPr>
        <p:txBody>
          <a:bodyPr wrap="square" rtlCol="0">
            <a:spAutoFit/>
          </a:bodyPr>
          <a:lstStyle/>
          <a:p>
            <a:pPr defTabSz="685800" fontAlgn="base">
              <a:spcBef>
                <a:spcPct val="0"/>
              </a:spcBef>
              <a:spcAft>
                <a:spcPct val="0"/>
              </a:spcAft>
            </a:pPr>
            <a:r>
              <a:rPr lang="en-GB" sz="2700" b="1" dirty="0">
                <a:solidFill>
                  <a:srgbClr val="2C7C9F"/>
                </a:solidFill>
                <a:latin typeface="News Gothic MT"/>
              </a:rPr>
              <a:t>Preparing for the future…</a:t>
            </a:r>
          </a:p>
        </p:txBody>
      </p:sp>
      <p:pic>
        <p:nvPicPr>
          <p:cNvPr id="2" name="Picture 1">
            <a:extLst>
              <a:ext uri="{FF2B5EF4-FFF2-40B4-BE49-F238E27FC236}">
                <a16:creationId xmlns:a16="http://schemas.microsoft.com/office/drawing/2014/main" xmlns="" id="{46943626-510B-4448-9881-C0E445698AA4}"/>
              </a:ext>
            </a:extLst>
          </p:cNvPr>
          <p:cNvPicPr>
            <a:picLocks noChangeAspect="1"/>
          </p:cNvPicPr>
          <p:nvPr/>
        </p:nvPicPr>
        <p:blipFill>
          <a:blip r:embed="rId2"/>
          <a:stretch>
            <a:fillRect/>
          </a:stretch>
        </p:blipFill>
        <p:spPr>
          <a:xfrm>
            <a:off x="5625775" y="1"/>
            <a:ext cx="2375225" cy="1582493"/>
          </a:xfrm>
          <a:prstGeom prst="rect">
            <a:avLst/>
          </a:prstGeom>
        </p:spPr>
      </p:pic>
      <p:sp>
        <p:nvSpPr>
          <p:cNvPr id="6" name="TextBox 5">
            <a:extLst>
              <a:ext uri="{FF2B5EF4-FFF2-40B4-BE49-F238E27FC236}">
                <a16:creationId xmlns:a16="http://schemas.microsoft.com/office/drawing/2014/main" xmlns="" id="{B718F8E3-9342-1A48-9215-EB59407A35FF}"/>
              </a:ext>
            </a:extLst>
          </p:cNvPr>
          <p:cNvSpPr txBox="1"/>
          <p:nvPr/>
        </p:nvSpPr>
        <p:spPr>
          <a:xfrm>
            <a:off x="1434150" y="1835211"/>
            <a:ext cx="5998625" cy="2716128"/>
          </a:xfrm>
          <a:prstGeom prst="rect">
            <a:avLst/>
          </a:prstGeom>
          <a:noFill/>
        </p:spPr>
        <p:txBody>
          <a:bodyPr wrap="square" rtlCol="0">
            <a:spAutoFit/>
          </a:bodyPr>
          <a:lstStyle/>
          <a:p>
            <a:pPr defTabSz="685800" fontAlgn="base">
              <a:lnSpc>
                <a:spcPts val="2550"/>
              </a:lnSpc>
              <a:spcAft>
                <a:spcPts val="900"/>
              </a:spcAft>
            </a:pPr>
            <a:r>
              <a:rPr lang="en-GB" dirty="0">
                <a:solidFill>
                  <a:prstClr val="black">
                    <a:lumMod val="65000"/>
                    <a:lumOff val="35000"/>
                  </a:prstClr>
                </a:solidFill>
                <a:latin typeface="Arial" pitchFamily="34" charset="0"/>
              </a:rPr>
              <a:t>Challenge conventional thinking about ‘how’ to create learning environments – fit for the future</a:t>
            </a:r>
          </a:p>
          <a:p>
            <a:pPr defTabSz="685800" fontAlgn="base">
              <a:lnSpc>
                <a:spcPts val="2550"/>
              </a:lnSpc>
              <a:spcAft>
                <a:spcPts val="900"/>
              </a:spcAft>
            </a:pPr>
            <a:r>
              <a:rPr lang="en-GB" dirty="0">
                <a:solidFill>
                  <a:prstClr val="black">
                    <a:lumMod val="65000"/>
                    <a:lumOff val="35000"/>
                  </a:prstClr>
                </a:solidFill>
                <a:latin typeface="Arial" pitchFamily="34" charset="0"/>
              </a:rPr>
              <a:t>Enable assessments that allow students to be creative in their solutions</a:t>
            </a:r>
          </a:p>
          <a:p>
            <a:pPr defTabSz="685800" fontAlgn="base">
              <a:lnSpc>
                <a:spcPts val="2550"/>
              </a:lnSpc>
              <a:spcAft>
                <a:spcPts val="900"/>
              </a:spcAft>
            </a:pPr>
            <a:r>
              <a:rPr lang="en-GB" dirty="0">
                <a:solidFill>
                  <a:prstClr val="black">
                    <a:lumMod val="65000"/>
                    <a:lumOff val="35000"/>
                  </a:prstClr>
                </a:solidFill>
                <a:latin typeface="Arial" pitchFamily="34" charset="0"/>
              </a:rPr>
              <a:t>More staff development to develop our teaching skills</a:t>
            </a:r>
          </a:p>
          <a:p>
            <a:pPr defTabSz="685800" fontAlgn="base">
              <a:lnSpc>
                <a:spcPts val="2550"/>
              </a:lnSpc>
            </a:pPr>
            <a:endParaRPr lang="en-GB" dirty="0">
              <a:solidFill>
                <a:prstClr val="black">
                  <a:lumMod val="65000"/>
                  <a:lumOff val="35000"/>
                </a:prstClr>
              </a:solidFill>
              <a:latin typeface="Arial" pitchFamily="34" charset="0"/>
            </a:endParaRPr>
          </a:p>
          <a:p>
            <a:pPr defTabSz="685800" fontAlgn="base">
              <a:spcBef>
                <a:spcPct val="0"/>
              </a:spcBef>
              <a:spcAft>
                <a:spcPct val="0"/>
              </a:spcAft>
            </a:pPr>
            <a:endParaRPr lang="en-US" dirty="0">
              <a:solidFill>
                <a:prstClr val="black"/>
              </a:solidFill>
              <a:latin typeface="Arial" pitchFamily="34" charset="0"/>
            </a:endParaRPr>
          </a:p>
        </p:txBody>
      </p:sp>
      <p:sp>
        <p:nvSpPr>
          <p:cNvPr id="7" name="TextBox 6">
            <a:extLst>
              <a:ext uri="{FF2B5EF4-FFF2-40B4-BE49-F238E27FC236}">
                <a16:creationId xmlns:a16="http://schemas.microsoft.com/office/drawing/2014/main" xmlns="" id="{DBBD625C-04F4-0C4B-8C26-BB853B11FAE4}"/>
              </a:ext>
            </a:extLst>
          </p:cNvPr>
          <p:cNvSpPr txBox="1"/>
          <p:nvPr/>
        </p:nvSpPr>
        <p:spPr>
          <a:xfrm>
            <a:off x="2087724" y="3876115"/>
            <a:ext cx="4454436" cy="646331"/>
          </a:xfrm>
          <a:prstGeom prst="rect">
            <a:avLst/>
          </a:prstGeom>
          <a:noFill/>
        </p:spPr>
        <p:txBody>
          <a:bodyPr wrap="square" rtlCol="0">
            <a:spAutoFit/>
          </a:bodyPr>
          <a:lstStyle/>
          <a:p>
            <a:pPr algn="ctr" defTabSz="685800" fontAlgn="base">
              <a:spcBef>
                <a:spcPct val="0"/>
              </a:spcBef>
              <a:spcAft>
                <a:spcPct val="0"/>
              </a:spcAft>
            </a:pPr>
            <a:r>
              <a:rPr lang="en-US" b="1" dirty="0">
                <a:solidFill>
                  <a:srgbClr val="09213B">
                    <a:lumMod val="75000"/>
                    <a:lumOff val="25000"/>
                  </a:srgbClr>
                </a:solidFill>
                <a:latin typeface="Arial" pitchFamily="34" charset="0"/>
              </a:rPr>
              <a:t>Change the political discourse about the value of higher education!</a:t>
            </a:r>
          </a:p>
        </p:txBody>
      </p:sp>
    </p:spTree>
    <p:extLst>
      <p:ext uri="{BB962C8B-B14F-4D97-AF65-F5344CB8AC3E}">
        <p14:creationId xmlns:p14="http://schemas.microsoft.com/office/powerpoint/2010/main" val="185166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defTabSz="685800" fontAlgn="base">
              <a:spcBef>
                <a:spcPct val="0"/>
              </a:spcBef>
              <a:spcAft>
                <a:spcPct val="0"/>
              </a:spcAft>
              <a:defRPr/>
            </a:pPr>
            <a:fld id="{463C7274-D982-4D45-9AE5-F9E8252D7F8B}" type="slidenum">
              <a:rPr lang="en-GB">
                <a:solidFill>
                  <a:srgbClr val="000000"/>
                </a:solidFill>
              </a:rPr>
              <a:pPr defTabSz="685800" fontAlgn="base">
                <a:spcBef>
                  <a:spcPct val="0"/>
                </a:spcBef>
                <a:spcAft>
                  <a:spcPct val="0"/>
                </a:spcAft>
                <a:defRPr/>
              </a:pPr>
              <a:t>41</a:t>
            </a:fld>
            <a:endParaRPr lang="en-GB" dirty="0">
              <a:solidFill>
                <a:srgbClr val="000000"/>
              </a:solidFill>
            </a:endParaRPr>
          </a:p>
        </p:txBody>
      </p:sp>
      <p:sp>
        <p:nvSpPr>
          <p:cNvPr id="3" name="TextBox 2"/>
          <p:cNvSpPr txBox="1"/>
          <p:nvPr/>
        </p:nvSpPr>
        <p:spPr>
          <a:xfrm>
            <a:off x="2227460" y="1167595"/>
            <a:ext cx="4443845" cy="1615827"/>
          </a:xfrm>
          <a:prstGeom prst="rect">
            <a:avLst/>
          </a:prstGeom>
          <a:noFill/>
        </p:spPr>
        <p:txBody>
          <a:bodyPr wrap="none" rtlCol="0">
            <a:spAutoFit/>
          </a:bodyPr>
          <a:lstStyle/>
          <a:p>
            <a:pPr algn="ctr" defTabSz="685800" fontAlgn="base">
              <a:spcBef>
                <a:spcPct val="0"/>
              </a:spcBef>
              <a:spcAft>
                <a:spcPct val="0"/>
              </a:spcAft>
            </a:pPr>
            <a:r>
              <a:rPr lang="en-US" sz="3300" dirty="0">
                <a:solidFill>
                  <a:srgbClr val="BBE0E3">
                    <a:lumMod val="25000"/>
                  </a:srgbClr>
                </a:solidFill>
                <a:latin typeface="Arial" pitchFamily="34" charset="0"/>
              </a:rPr>
              <a:t>Thank you for listening</a:t>
            </a:r>
          </a:p>
          <a:p>
            <a:pPr algn="ctr" defTabSz="685800" fontAlgn="base">
              <a:spcBef>
                <a:spcPct val="0"/>
              </a:spcBef>
              <a:spcAft>
                <a:spcPct val="0"/>
              </a:spcAft>
            </a:pPr>
            <a:endParaRPr lang="en-US" sz="3300" dirty="0">
              <a:solidFill>
                <a:srgbClr val="BBE0E3"/>
              </a:solidFill>
              <a:latin typeface="Arial" pitchFamily="34" charset="0"/>
            </a:endParaRPr>
          </a:p>
          <a:p>
            <a:pPr algn="ctr" defTabSz="685800" fontAlgn="base">
              <a:spcBef>
                <a:spcPct val="0"/>
              </a:spcBef>
              <a:spcAft>
                <a:spcPct val="0"/>
              </a:spcAft>
            </a:pPr>
            <a:r>
              <a:rPr lang="en-US" sz="3300" dirty="0">
                <a:solidFill>
                  <a:srgbClr val="BBE0E3">
                    <a:lumMod val="25000"/>
                  </a:srgbClr>
                </a:solidFill>
                <a:latin typeface="Arial" pitchFamily="34" charset="0"/>
              </a:rPr>
              <a:t>Questions?</a:t>
            </a:r>
          </a:p>
        </p:txBody>
      </p:sp>
      <p:sp>
        <p:nvSpPr>
          <p:cNvPr id="4" name="Rectangle 5"/>
          <p:cNvSpPr>
            <a:spLocks noChangeArrowheads="1"/>
          </p:cNvSpPr>
          <p:nvPr/>
        </p:nvSpPr>
        <p:spPr bwMode="auto">
          <a:xfrm>
            <a:off x="1331640" y="3614906"/>
            <a:ext cx="3280385"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sz="900" b="1" dirty="0">
                <a:solidFill>
                  <a:srgbClr val="000000"/>
                </a:solidFill>
                <a:latin typeface="Arial" charset="0"/>
              </a:rPr>
              <a:t>P</a:t>
            </a:r>
            <a:r>
              <a:rPr lang="en-US" altLang="en-US" sz="900" b="1" dirty="0" bmk="">
                <a:solidFill>
                  <a:srgbClr val="000000"/>
                </a:solidFill>
                <a:latin typeface="Arial" charset="0"/>
              </a:rPr>
              <a:t>rofessor Linda Price</a:t>
            </a:r>
            <a:endParaRPr lang="en-US" altLang="en-US" sz="900" b="1" dirty="0">
              <a:solidFill>
                <a:srgbClr val="000000"/>
              </a:solidFill>
              <a:latin typeface="Arial" charset="0"/>
            </a:endParaRPr>
          </a:p>
          <a:p>
            <a:pPr defTabSz="685800" eaLnBrk="0" fontAlgn="base" hangingPunct="0">
              <a:spcBef>
                <a:spcPct val="0"/>
              </a:spcBef>
              <a:spcAft>
                <a:spcPct val="0"/>
              </a:spcAft>
            </a:pPr>
            <a:r>
              <a:rPr lang="en-US" altLang="en-US" sz="900" b="1" dirty="0">
                <a:solidFill>
                  <a:srgbClr val="000000"/>
                </a:solidFill>
                <a:latin typeface="Arial" charset="0"/>
              </a:rPr>
              <a:t>Director of Academic and Organisational Development  </a:t>
            </a:r>
            <a:endParaRPr lang="en-US" altLang="en-US" sz="900" dirty="0">
              <a:solidFill>
                <a:srgbClr val="000000"/>
              </a:solidFill>
              <a:latin typeface="Arial" charset="0"/>
            </a:endParaRPr>
          </a:p>
          <a:p>
            <a:pPr defTabSz="685800" eaLnBrk="0" fontAlgn="base" hangingPunct="0">
              <a:spcBef>
                <a:spcPct val="0"/>
              </a:spcBef>
              <a:spcAft>
                <a:spcPct val="0"/>
              </a:spcAft>
            </a:pPr>
            <a:r>
              <a:rPr lang="en-US" altLang="en-US" sz="900" b="1" dirty="0">
                <a:solidFill>
                  <a:srgbClr val="000000"/>
                </a:solidFill>
                <a:latin typeface="Arial" charset="0"/>
              </a:rPr>
              <a:t>University of Bedfordshire</a:t>
            </a:r>
          </a:p>
          <a:p>
            <a:pPr defTabSz="685800" eaLnBrk="0" fontAlgn="base" hangingPunct="0">
              <a:spcBef>
                <a:spcPct val="0"/>
              </a:spcBef>
              <a:spcAft>
                <a:spcPct val="0"/>
              </a:spcAft>
            </a:pPr>
            <a:r>
              <a:rPr lang="en-US" altLang="en-US" sz="900" b="1" dirty="0">
                <a:solidFill>
                  <a:srgbClr val="000000"/>
                </a:solidFill>
                <a:latin typeface="Arial" charset="0"/>
              </a:rPr>
              <a:t>F308, Park Square, Luton, Bedfordshire LU1 3JU</a:t>
            </a:r>
          </a:p>
          <a:p>
            <a:pPr defTabSz="685800" eaLnBrk="0" fontAlgn="base" hangingPunct="0">
              <a:spcBef>
                <a:spcPct val="0"/>
              </a:spcBef>
              <a:spcAft>
                <a:spcPct val="0"/>
              </a:spcAft>
            </a:pPr>
            <a:r>
              <a:rPr lang="en-US" altLang="en-US" sz="900" b="1" dirty="0">
                <a:solidFill>
                  <a:srgbClr val="000000"/>
                </a:solidFill>
                <a:latin typeface="Arial" charset="0"/>
              </a:rPr>
              <a:t>e:  </a:t>
            </a:r>
            <a:r>
              <a:rPr lang="en-US" altLang="en-US" sz="900" b="1" dirty="0">
                <a:solidFill>
                  <a:srgbClr val="000000"/>
                </a:solidFill>
                <a:latin typeface="Arial" charset="0"/>
                <a:hlinkClick r:id="rId2"/>
              </a:rPr>
              <a:t>Linda.Price@beds.ac.uk</a:t>
            </a:r>
            <a:r>
              <a:rPr lang="en-US" altLang="en-US" sz="900" b="1" dirty="0">
                <a:solidFill>
                  <a:srgbClr val="000000"/>
                </a:solidFill>
                <a:latin typeface="Arial" charset="0"/>
              </a:rPr>
              <a:t>   </a:t>
            </a:r>
          </a:p>
          <a:p>
            <a:pPr defTabSz="685800" eaLnBrk="0" fontAlgn="base" hangingPunct="0">
              <a:spcBef>
                <a:spcPct val="0"/>
              </a:spcBef>
              <a:spcAft>
                <a:spcPct val="0"/>
              </a:spcAft>
            </a:pPr>
            <a:r>
              <a:rPr lang="en-US" altLang="en-US" sz="900" b="1" dirty="0">
                <a:solidFill>
                  <a:srgbClr val="000000"/>
                </a:solidFill>
                <a:latin typeface="Arial" charset="0"/>
              </a:rPr>
              <a:t>t:  +44 (0)1234 400 400  </a:t>
            </a:r>
            <a:r>
              <a:rPr lang="en-US" altLang="en-US" sz="900" b="1" dirty="0" err="1">
                <a:solidFill>
                  <a:srgbClr val="000000"/>
                </a:solidFill>
                <a:latin typeface="Arial" charset="0"/>
              </a:rPr>
              <a:t>ext</a:t>
            </a:r>
            <a:r>
              <a:rPr lang="en-US" altLang="en-US" sz="900" b="1" dirty="0">
                <a:solidFill>
                  <a:srgbClr val="000000"/>
                </a:solidFill>
                <a:latin typeface="Arial" charset="0"/>
              </a:rPr>
              <a:t> 9229</a:t>
            </a:r>
          </a:p>
          <a:p>
            <a:pPr defTabSz="685800" eaLnBrk="0" fontAlgn="base" hangingPunct="0">
              <a:spcBef>
                <a:spcPct val="0"/>
              </a:spcBef>
              <a:spcAft>
                <a:spcPct val="0"/>
              </a:spcAft>
            </a:pPr>
            <a:r>
              <a:rPr lang="en-US" altLang="en-US" sz="900" b="1" dirty="0">
                <a:solidFill>
                  <a:srgbClr val="000000"/>
                </a:solidFill>
                <a:latin typeface="Arial" charset="0"/>
              </a:rPr>
              <a:t>s:  </a:t>
            </a:r>
            <a:r>
              <a:rPr lang="en-US" altLang="en-US" sz="900" b="1" dirty="0" err="1">
                <a:solidFill>
                  <a:srgbClr val="000000"/>
                </a:solidFill>
                <a:latin typeface="Arial" charset="0"/>
              </a:rPr>
              <a:t>mlindaprice</a:t>
            </a:r>
            <a:endParaRPr lang="en-US" altLang="en-US" sz="900" b="1" dirty="0">
              <a:solidFill>
                <a:srgbClr val="000000"/>
              </a:solidFill>
              <a:latin typeface="Arial" charset="0"/>
            </a:endParaRPr>
          </a:p>
          <a:p>
            <a:pPr defTabSz="685800" eaLnBrk="0" fontAlgn="base" hangingPunct="0">
              <a:spcBef>
                <a:spcPct val="0"/>
              </a:spcBef>
              <a:spcAft>
                <a:spcPct val="0"/>
              </a:spcAft>
            </a:pPr>
            <a:endParaRPr lang="en-US" altLang="en-US" sz="1350" dirty="0">
              <a:solidFill>
                <a:srgbClr val="000000"/>
              </a:solidFill>
              <a:latin typeface="Arial" charset="0"/>
            </a:endParaRPr>
          </a:p>
        </p:txBody>
      </p:sp>
      <p:pic>
        <p:nvPicPr>
          <p:cNvPr id="5" name="Picture 4" descr="/Users/lindaprice/Library/Containers/com.microsoft.Outlook/Data/Library/Caches/Signatures/signature_685921331"/>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439652" y="4628852"/>
            <a:ext cx="810090" cy="342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32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0445" y="162791"/>
            <a:ext cx="8943110" cy="1364781"/>
          </a:xfrm>
        </p:spPr>
        <p:txBody>
          <a:bodyPr>
            <a:noAutofit/>
          </a:bodyPr>
          <a:lstStyle/>
          <a:p>
            <a:r>
              <a:rPr lang="en-GB" sz="3000" dirty="0"/>
              <a:t>Do you want to communicate with others on campus about teaching and learning?</a:t>
            </a:r>
            <a:br>
              <a:rPr lang="en-GB" sz="3000" dirty="0"/>
            </a:br>
            <a:r>
              <a:rPr lang="en-GB" sz="3000" dirty="0"/>
              <a:t>Subscribe to ‘HEFi-OPEN’, a JiscMail mailing list service:</a:t>
            </a:r>
          </a:p>
        </p:txBody>
      </p:sp>
      <p:sp>
        <p:nvSpPr>
          <p:cNvPr id="3" name="Subtitle 2"/>
          <p:cNvSpPr>
            <a:spLocks noGrp="1"/>
          </p:cNvSpPr>
          <p:nvPr>
            <p:ph type="subTitle" idx="1"/>
          </p:nvPr>
        </p:nvSpPr>
        <p:spPr>
          <a:xfrm>
            <a:off x="1267691" y="1797721"/>
            <a:ext cx="6858000" cy="581999"/>
          </a:xfrm>
        </p:spPr>
        <p:txBody>
          <a:bodyPr>
            <a:noAutofit/>
          </a:bodyPr>
          <a:lstStyle/>
          <a:p>
            <a:r>
              <a:rPr lang="en-GB" sz="4050" b="1" dirty="0"/>
              <a:t>https://tinyurl.com/y3wczmyh</a:t>
            </a:r>
          </a:p>
        </p:txBody>
      </p:sp>
      <p:sp>
        <p:nvSpPr>
          <p:cNvPr id="4" name="TextBox 3"/>
          <p:cNvSpPr txBox="1"/>
          <p:nvPr/>
        </p:nvSpPr>
        <p:spPr>
          <a:xfrm>
            <a:off x="1" y="2719759"/>
            <a:ext cx="9143999" cy="2123658"/>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defTabSz="685800"/>
            <a:r>
              <a:rPr lang="en-GB" sz="2100" b="1" u="sng" dirty="0">
                <a:solidFill>
                  <a:prstClr val="black"/>
                </a:solidFill>
                <a:latin typeface="Calibri" panose="020F0502020204030204"/>
              </a:rPr>
              <a:t>Use it to:</a:t>
            </a:r>
          </a:p>
          <a:p>
            <a:pPr marL="257175" indent="-257175" defTabSz="685800">
              <a:buFont typeface="Arial" panose="020B0604020202020204" pitchFamily="34" charset="0"/>
              <a:buChar char="•"/>
            </a:pPr>
            <a:r>
              <a:rPr lang="en-GB" sz="2100" dirty="0">
                <a:solidFill>
                  <a:prstClr val="black"/>
                </a:solidFill>
                <a:latin typeface="Calibri" panose="020F0502020204030204"/>
              </a:rPr>
              <a:t>share teaching ideas and resources, look for collaborators</a:t>
            </a:r>
          </a:p>
          <a:p>
            <a:pPr marL="257175" indent="-257175" defTabSz="685800">
              <a:buFont typeface="Arial" panose="020B0604020202020204" pitchFamily="34" charset="0"/>
              <a:buChar char="•"/>
            </a:pPr>
            <a:r>
              <a:rPr lang="en-GB" sz="2100" dirty="0">
                <a:solidFill>
                  <a:prstClr val="black"/>
                </a:solidFill>
                <a:latin typeface="Calibri" panose="020F0502020204030204"/>
              </a:rPr>
              <a:t>find out about development opportunities related to teaching and learning</a:t>
            </a:r>
          </a:p>
          <a:p>
            <a:pPr marL="257175" indent="-257175" defTabSz="685800">
              <a:buFont typeface="Arial" panose="020B0604020202020204" pitchFamily="34" charset="0"/>
              <a:buChar char="•"/>
            </a:pPr>
            <a:r>
              <a:rPr lang="en-GB" sz="2100" dirty="0">
                <a:solidFill>
                  <a:prstClr val="black"/>
                </a:solidFill>
                <a:latin typeface="Calibri" panose="020F0502020204030204"/>
              </a:rPr>
              <a:t>ask questions about how others teach and support learning</a:t>
            </a:r>
          </a:p>
          <a:p>
            <a:pPr marL="257175" indent="-257175" defTabSz="685800">
              <a:buFont typeface="Arial" panose="020B0604020202020204" pitchFamily="34" charset="0"/>
              <a:buChar char="•"/>
            </a:pPr>
            <a:r>
              <a:rPr lang="en-GB" sz="2100" dirty="0">
                <a:solidFill>
                  <a:prstClr val="black"/>
                </a:solidFill>
                <a:latin typeface="Calibri" panose="020F0502020204030204"/>
              </a:rPr>
              <a:t>build and strengthen links within the teaching community </a:t>
            </a:r>
          </a:p>
          <a:p>
            <a:pPr defTabSz="685800"/>
            <a:endParaRPr lang="en-GB" sz="1350" dirty="0">
              <a:solidFill>
                <a:prstClr val="black"/>
              </a:solidFill>
              <a:latin typeface="Calibri" panose="020F0502020204030204"/>
            </a:endParaRPr>
          </a:p>
          <a:p>
            <a:pPr defTabSz="685800"/>
            <a:endParaRPr lang="en-GB" sz="1350" dirty="0">
              <a:solidFill>
                <a:prstClr val="black"/>
              </a:solidFill>
              <a:latin typeface="Calibri" panose="020F0502020204030204"/>
            </a:endParaRPr>
          </a:p>
        </p:txBody>
      </p:sp>
    </p:spTree>
    <p:extLst>
      <p:ext uri="{BB962C8B-B14F-4D97-AF65-F5344CB8AC3E}">
        <p14:creationId xmlns:p14="http://schemas.microsoft.com/office/powerpoint/2010/main" val="1842072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334850" y="166587"/>
            <a:ext cx="8615966" cy="4447371"/>
          </a:xfrm>
          <a:prstGeom prst="rect">
            <a:avLst/>
          </a:prstGeom>
        </p:spPr>
        <p:txBody>
          <a:bodyPr wrap="square">
            <a:spAutoFit/>
          </a:bodyPr>
          <a:lstStyle/>
          <a:p>
            <a:pPr algn="ctr"/>
            <a:r>
              <a:rPr lang="en-GB" sz="3600" b="1" dirty="0" smtClean="0"/>
              <a:t>Parallel session 1A: Lifelong Learning</a:t>
            </a:r>
          </a:p>
          <a:p>
            <a:endParaRPr lang="en-GB" sz="1000" b="1" dirty="0" smtClean="0"/>
          </a:p>
          <a:p>
            <a:endParaRPr lang="en-GB" sz="1000" b="1" dirty="0" smtClean="0"/>
          </a:p>
          <a:p>
            <a:r>
              <a:rPr lang="en-GB" sz="1600" b="1" dirty="0" smtClean="0"/>
              <a:t>1.1 Simulate and stimulate – gamification for HR learning and development</a:t>
            </a:r>
            <a:br>
              <a:rPr lang="en-GB" sz="1600" b="1" dirty="0" smtClean="0"/>
            </a:br>
            <a:r>
              <a:rPr lang="en-GB" sz="1600" dirty="0" smtClean="0"/>
              <a:t>Lisa Clark, Newcastle University Business School</a:t>
            </a:r>
          </a:p>
          <a:p>
            <a:endParaRPr lang="en-GB" sz="900" b="1" dirty="0" smtClean="0"/>
          </a:p>
          <a:p>
            <a:r>
              <a:rPr lang="en-GB" sz="1600" b="1" dirty="0" smtClean="0"/>
              <a:t>1.2 Teaching future-ready graduates equipped for the 4</a:t>
            </a:r>
            <a:r>
              <a:rPr lang="en-GB" sz="1600" b="1" baseline="30000" dirty="0" smtClean="0"/>
              <a:t>th</a:t>
            </a:r>
            <a:r>
              <a:rPr lang="en-GB" sz="1600" b="1" dirty="0" smtClean="0"/>
              <a:t> industrial revolution </a:t>
            </a:r>
            <a:r>
              <a:rPr lang="en-GB" sz="1600" dirty="0"/>
              <a:t/>
            </a:r>
            <a:br>
              <a:rPr lang="en-GB" sz="1600" dirty="0"/>
            </a:br>
            <a:r>
              <a:rPr lang="en-GB" sz="1600" dirty="0" smtClean="0"/>
              <a:t>Susan Geertshuis, Innovative Learning and Teaching, University of Auckland</a:t>
            </a:r>
          </a:p>
          <a:p>
            <a:endParaRPr lang="en-GB" sz="900" b="1" dirty="0" smtClean="0"/>
          </a:p>
          <a:p>
            <a:r>
              <a:rPr lang="en-GB" sz="1600" b="1" dirty="0" smtClean="0"/>
              <a:t>1.3 Cognitive un-load: using online design to optimise the conditions for learning </a:t>
            </a:r>
            <a:r>
              <a:rPr lang="en-GB" sz="1600" dirty="0"/>
              <a:t/>
            </a:r>
            <a:br>
              <a:rPr lang="en-GB" sz="1600" dirty="0"/>
            </a:br>
            <a:r>
              <a:rPr lang="en-GB" sz="1600" dirty="0" smtClean="0"/>
              <a:t>David Rowson, Director of Academic Services, Wiley Education Services</a:t>
            </a:r>
          </a:p>
          <a:p>
            <a:endParaRPr lang="en-GB" sz="900" b="1" dirty="0" smtClean="0"/>
          </a:p>
          <a:p>
            <a:r>
              <a:rPr lang="en-GB" sz="1600" b="1" dirty="0" smtClean="0"/>
              <a:t>1.4 Establishing Lifelong Learning from Day 1 - a flexible learning framework </a:t>
            </a:r>
            <a:r>
              <a:rPr lang="en-GB" sz="1600" dirty="0"/>
              <a:t/>
            </a:r>
            <a:br>
              <a:rPr lang="en-GB" sz="1600" dirty="0"/>
            </a:br>
            <a:r>
              <a:rPr lang="en-GB" sz="1600" dirty="0" smtClean="0"/>
              <a:t>Simon C Riley and Gavin McCabe, Institute for Academic Development and Employability Consultancy, University of Edinburgh</a:t>
            </a:r>
            <a:endParaRPr lang="en-GB" sz="1600" dirty="0"/>
          </a:p>
          <a:p>
            <a:r>
              <a:rPr lang="en-GB" sz="2800" dirty="0" smtClean="0"/>
              <a:t/>
            </a:r>
            <a:br>
              <a:rPr lang="en-GB" sz="2800" dirty="0" smtClean="0"/>
            </a:br>
            <a:endParaRPr lang="en-GB" sz="2800" dirty="0" smtClean="0"/>
          </a:p>
        </p:txBody>
      </p:sp>
    </p:spTree>
    <p:extLst>
      <p:ext uri="{BB962C8B-B14F-4D97-AF65-F5344CB8AC3E}">
        <p14:creationId xmlns:p14="http://schemas.microsoft.com/office/powerpoint/2010/main" val="21113711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0445" y="162791"/>
            <a:ext cx="8943110" cy="1364781"/>
          </a:xfrm>
        </p:spPr>
        <p:txBody>
          <a:bodyPr>
            <a:noAutofit/>
          </a:bodyPr>
          <a:lstStyle/>
          <a:p>
            <a:r>
              <a:rPr lang="en-GB" sz="3000" dirty="0"/>
              <a:t>Do you want to communicate with others on campus about teaching and learning?</a:t>
            </a:r>
            <a:br>
              <a:rPr lang="en-GB" sz="3000" dirty="0"/>
            </a:br>
            <a:r>
              <a:rPr lang="en-GB" sz="3000" dirty="0"/>
              <a:t>Subscribe to ‘HEFi-OPEN’, a JiscMail mailing list service:</a:t>
            </a:r>
          </a:p>
        </p:txBody>
      </p:sp>
      <p:sp>
        <p:nvSpPr>
          <p:cNvPr id="3" name="Subtitle 2"/>
          <p:cNvSpPr>
            <a:spLocks noGrp="1"/>
          </p:cNvSpPr>
          <p:nvPr>
            <p:ph type="subTitle" idx="1"/>
          </p:nvPr>
        </p:nvSpPr>
        <p:spPr>
          <a:xfrm>
            <a:off x="1267691" y="1797721"/>
            <a:ext cx="6858000" cy="581999"/>
          </a:xfrm>
        </p:spPr>
        <p:txBody>
          <a:bodyPr>
            <a:noAutofit/>
          </a:bodyPr>
          <a:lstStyle/>
          <a:p>
            <a:r>
              <a:rPr lang="en-GB" sz="4050" b="1" dirty="0"/>
              <a:t>https://tinyurl.com/y3wczmyh</a:t>
            </a:r>
          </a:p>
        </p:txBody>
      </p:sp>
      <p:sp>
        <p:nvSpPr>
          <p:cNvPr id="4" name="TextBox 3"/>
          <p:cNvSpPr txBox="1"/>
          <p:nvPr/>
        </p:nvSpPr>
        <p:spPr>
          <a:xfrm>
            <a:off x="1" y="2719759"/>
            <a:ext cx="9143999" cy="2123658"/>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defTabSz="685800"/>
            <a:r>
              <a:rPr lang="en-GB" sz="2100" b="1" u="sng" dirty="0">
                <a:solidFill>
                  <a:prstClr val="black"/>
                </a:solidFill>
                <a:latin typeface="Calibri" panose="020F0502020204030204"/>
              </a:rPr>
              <a:t>Use it to:</a:t>
            </a:r>
          </a:p>
          <a:p>
            <a:pPr marL="257175" indent="-257175" defTabSz="685800">
              <a:buFont typeface="Arial" panose="020B0604020202020204" pitchFamily="34" charset="0"/>
              <a:buChar char="•"/>
            </a:pPr>
            <a:r>
              <a:rPr lang="en-GB" sz="2100" dirty="0">
                <a:solidFill>
                  <a:prstClr val="black"/>
                </a:solidFill>
                <a:latin typeface="Calibri" panose="020F0502020204030204"/>
              </a:rPr>
              <a:t>share teaching ideas and resources, look for collaborators</a:t>
            </a:r>
          </a:p>
          <a:p>
            <a:pPr marL="257175" indent="-257175" defTabSz="685800">
              <a:buFont typeface="Arial" panose="020B0604020202020204" pitchFamily="34" charset="0"/>
              <a:buChar char="•"/>
            </a:pPr>
            <a:r>
              <a:rPr lang="en-GB" sz="2100" dirty="0">
                <a:solidFill>
                  <a:prstClr val="black"/>
                </a:solidFill>
                <a:latin typeface="Calibri" panose="020F0502020204030204"/>
              </a:rPr>
              <a:t>find out about development opportunities related to teaching and learning</a:t>
            </a:r>
          </a:p>
          <a:p>
            <a:pPr marL="257175" indent="-257175" defTabSz="685800">
              <a:buFont typeface="Arial" panose="020B0604020202020204" pitchFamily="34" charset="0"/>
              <a:buChar char="•"/>
            </a:pPr>
            <a:r>
              <a:rPr lang="en-GB" sz="2100" dirty="0">
                <a:solidFill>
                  <a:prstClr val="black"/>
                </a:solidFill>
                <a:latin typeface="Calibri" panose="020F0502020204030204"/>
              </a:rPr>
              <a:t>ask questions about how others teach and support learning</a:t>
            </a:r>
          </a:p>
          <a:p>
            <a:pPr marL="257175" indent="-257175" defTabSz="685800">
              <a:buFont typeface="Arial" panose="020B0604020202020204" pitchFamily="34" charset="0"/>
              <a:buChar char="•"/>
            </a:pPr>
            <a:r>
              <a:rPr lang="en-GB" sz="2100" dirty="0">
                <a:solidFill>
                  <a:prstClr val="black"/>
                </a:solidFill>
                <a:latin typeface="Calibri" panose="020F0502020204030204"/>
              </a:rPr>
              <a:t>build and strengthen links within the teaching community </a:t>
            </a:r>
          </a:p>
          <a:p>
            <a:pPr defTabSz="685800"/>
            <a:endParaRPr lang="en-GB" sz="1350" dirty="0">
              <a:solidFill>
                <a:prstClr val="black"/>
              </a:solidFill>
              <a:latin typeface="Calibri" panose="020F0502020204030204"/>
            </a:endParaRPr>
          </a:p>
          <a:p>
            <a:pPr defTabSz="685800"/>
            <a:endParaRPr lang="en-GB" sz="1350" dirty="0">
              <a:solidFill>
                <a:prstClr val="black"/>
              </a:solidFill>
              <a:latin typeface="Calibri" panose="020F0502020204030204"/>
            </a:endParaRPr>
          </a:p>
        </p:txBody>
      </p:sp>
    </p:spTree>
    <p:extLst>
      <p:ext uri="{BB962C8B-B14F-4D97-AF65-F5344CB8AC3E}">
        <p14:creationId xmlns:p14="http://schemas.microsoft.com/office/powerpoint/2010/main" val="2753775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334850" y="166587"/>
            <a:ext cx="8615966" cy="5047536"/>
          </a:xfrm>
          <a:prstGeom prst="rect">
            <a:avLst/>
          </a:prstGeom>
        </p:spPr>
        <p:txBody>
          <a:bodyPr wrap="square">
            <a:spAutoFit/>
          </a:bodyPr>
          <a:lstStyle/>
          <a:p>
            <a:pPr algn="ctr"/>
            <a:r>
              <a:rPr lang="en-GB" sz="3200" b="1" dirty="0" smtClean="0"/>
              <a:t>Parallel session 1B: Lifelong Learning</a:t>
            </a:r>
          </a:p>
          <a:p>
            <a:endParaRPr lang="en-GB" sz="1000" b="1" dirty="0" smtClean="0"/>
          </a:p>
          <a:p>
            <a:r>
              <a:rPr lang="en-GB" sz="1400" b="1" dirty="0" smtClean="0"/>
              <a:t>1.5 Academics as lifelong learners: connecting future-facing curriculum design and research-based education at UCL EAST </a:t>
            </a:r>
            <a:r>
              <a:rPr lang="en-GB" sz="1400" dirty="0"/>
              <a:t/>
            </a:r>
            <a:br>
              <a:rPr lang="en-GB" sz="1400" dirty="0"/>
            </a:br>
            <a:r>
              <a:rPr lang="en-GB" sz="1400" dirty="0" smtClean="0"/>
              <a:t>Anne Preston, UCL EAST, University College London</a:t>
            </a:r>
            <a:br>
              <a:rPr lang="en-GB" sz="1400" dirty="0" smtClean="0"/>
            </a:br>
            <a:endParaRPr lang="en-GB" sz="1400" b="1" dirty="0" smtClean="0"/>
          </a:p>
          <a:p>
            <a:r>
              <a:rPr lang="en-GB" sz="1400" b="1" dirty="0" smtClean="0"/>
              <a:t>1.6 Student perception on feedback practices – an informed study from Engineering </a:t>
            </a:r>
            <a:r>
              <a:rPr lang="en-GB" sz="1400" dirty="0"/>
              <a:t/>
            </a:r>
            <a:br>
              <a:rPr lang="en-GB" sz="1400" dirty="0"/>
            </a:br>
            <a:r>
              <a:rPr lang="en-GB" sz="1400" dirty="0" smtClean="0"/>
              <a:t>Panagiota Axelithioti, Lewis Parry, Daniel Donaldston, Mohamed Samra, Carl Anthony, Daniel Espino and Aziza Mahomed, School of Engineering and School of Education, University of Birmingham</a:t>
            </a:r>
          </a:p>
          <a:p>
            <a:endParaRPr lang="en-GB" sz="1400" b="1" dirty="0" smtClean="0"/>
          </a:p>
          <a:p>
            <a:r>
              <a:rPr lang="en-GB" sz="1400" b="1" dirty="0" smtClean="0"/>
              <a:t>1.7 Who is student work for, in the twenty-first century university? </a:t>
            </a:r>
            <a:r>
              <a:rPr lang="en-GB" sz="1400" dirty="0"/>
              <a:t/>
            </a:r>
            <a:br>
              <a:rPr lang="en-GB" sz="1400" dirty="0"/>
            </a:br>
            <a:r>
              <a:rPr lang="en-GB" sz="1400" dirty="0" smtClean="0"/>
              <a:t>Nick Grindle, Arena Centre for Research-based Education, University College London</a:t>
            </a:r>
          </a:p>
          <a:p>
            <a:endParaRPr lang="en-GB" sz="1400" b="1" dirty="0" smtClean="0"/>
          </a:p>
          <a:p>
            <a:r>
              <a:rPr lang="en-GB" sz="1400" b="1" dirty="0" smtClean="0"/>
              <a:t>1.8 Throwing the cat among the pigeons: research-intensive learning at Birmingham and beyond </a:t>
            </a:r>
            <a:r>
              <a:rPr lang="en-GB" sz="1400" dirty="0" smtClean="0"/>
              <a:t>Marios Hadjianastasis, HEFI Educational Development, University of Birmingham</a:t>
            </a:r>
            <a:endParaRPr lang="en-GB" sz="1400" dirty="0"/>
          </a:p>
          <a:p>
            <a:endParaRPr lang="en-GB" sz="1400" b="1" dirty="0"/>
          </a:p>
          <a:p>
            <a:r>
              <a:rPr lang="en-GB" sz="1400" b="1" dirty="0" smtClean="0"/>
              <a:t>1.9 Student-centred learning: a case study </a:t>
            </a:r>
            <a:r>
              <a:rPr lang="en-GB" sz="1400" dirty="0" smtClean="0"/>
              <a:t/>
            </a:r>
            <a:br>
              <a:rPr lang="en-GB" sz="1400" dirty="0" smtClean="0"/>
            </a:br>
            <a:r>
              <a:rPr lang="en-GB" sz="1400" dirty="0" smtClean="0"/>
              <a:t>Simon Scott, Liberal Arts and Natural Sciences, University of Birmingham</a:t>
            </a:r>
            <a:endParaRPr lang="en-GB" sz="1400" dirty="0"/>
          </a:p>
          <a:p>
            <a:r>
              <a:rPr lang="en-GB" sz="2800" dirty="0" smtClean="0"/>
              <a:t/>
            </a:r>
            <a:br>
              <a:rPr lang="en-GB" sz="2800" dirty="0" smtClean="0"/>
            </a:br>
            <a:endParaRPr lang="en-GB" sz="2800" dirty="0" smtClean="0"/>
          </a:p>
        </p:txBody>
      </p:sp>
    </p:spTree>
    <p:extLst>
      <p:ext uri="{BB962C8B-B14F-4D97-AF65-F5344CB8AC3E}">
        <p14:creationId xmlns:p14="http://schemas.microsoft.com/office/powerpoint/2010/main" val="31981412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5676" y="681540"/>
            <a:ext cx="5829300" cy="1102519"/>
          </a:xfrm>
        </p:spPr>
        <p:txBody>
          <a:bodyPr>
            <a:normAutofit fontScale="90000"/>
          </a:bodyPr>
          <a:lstStyle/>
          <a:p>
            <a:r>
              <a:rPr lang="en-GB" dirty="0"/>
              <a:t>Throwing the cat among the pigeons: research-intensive learning at Birmingham and beyond </a:t>
            </a:r>
          </a:p>
        </p:txBody>
      </p:sp>
      <p:sp>
        <p:nvSpPr>
          <p:cNvPr id="3" name="Subtitle 2"/>
          <p:cNvSpPr>
            <a:spLocks noGrp="1"/>
          </p:cNvSpPr>
          <p:nvPr>
            <p:ph type="subTitle" idx="1"/>
          </p:nvPr>
        </p:nvSpPr>
        <p:spPr>
          <a:xfrm>
            <a:off x="1143000" y="2606674"/>
            <a:ext cx="4800600" cy="1314450"/>
          </a:xfrm>
        </p:spPr>
        <p:txBody>
          <a:bodyPr>
            <a:noAutofit/>
          </a:bodyPr>
          <a:lstStyle/>
          <a:p>
            <a:pPr algn="l"/>
            <a:r>
              <a:rPr lang="en-GB" sz="1800" dirty="0" err="1">
                <a:solidFill>
                  <a:schemeClr val="accent3">
                    <a:lumMod val="20000"/>
                    <a:lumOff val="80000"/>
                  </a:schemeClr>
                </a:solidFill>
              </a:rPr>
              <a:t>Marios</a:t>
            </a:r>
            <a:r>
              <a:rPr lang="en-GB" sz="1800" dirty="0">
                <a:solidFill>
                  <a:schemeClr val="accent3">
                    <a:lumMod val="20000"/>
                    <a:lumOff val="80000"/>
                  </a:schemeClr>
                </a:solidFill>
              </a:rPr>
              <a:t> </a:t>
            </a:r>
            <a:r>
              <a:rPr lang="en-GB" sz="1800" dirty="0" err="1">
                <a:solidFill>
                  <a:schemeClr val="accent3">
                    <a:lumMod val="20000"/>
                    <a:lumOff val="80000"/>
                  </a:schemeClr>
                </a:solidFill>
              </a:rPr>
              <a:t>Hadjianastasis</a:t>
            </a:r>
            <a:endParaRPr lang="en-GB" sz="1800" dirty="0">
              <a:solidFill>
                <a:schemeClr val="accent3">
                  <a:lumMod val="20000"/>
                  <a:lumOff val="80000"/>
                </a:schemeClr>
              </a:solidFill>
            </a:endParaRPr>
          </a:p>
          <a:p>
            <a:pPr algn="l"/>
            <a:r>
              <a:rPr lang="en-GB" sz="1800" dirty="0">
                <a:solidFill>
                  <a:schemeClr val="accent3">
                    <a:lumMod val="20000"/>
                    <a:lumOff val="80000"/>
                  </a:schemeClr>
                </a:solidFill>
              </a:rPr>
              <a:t>PGCHE Programme Lead</a:t>
            </a:r>
          </a:p>
          <a:p>
            <a:pPr algn="l"/>
            <a:r>
              <a:rPr lang="en-GB" sz="1800" dirty="0">
                <a:solidFill>
                  <a:schemeClr val="accent3">
                    <a:lumMod val="20000"/>
                    <a:lumOff val="80000"/>
                  </a:schemeClr>
                </a:solidFill>
              </a:rPr>
              <a:t>Higher Education Futures Institute</a:t>
            </a:r>
          </a:p>
          <a:p>
            <a:pPr algn="l"/>
            <a:r>
              <a:rPr lang="en-GB" sz="1800" dirty="0">
                <a:solidFill>
                  <a:schemeClr val="accent3">
                    <a:lumMod val="20000"/>
                    <a:lumOff val="80000"/>
                  </a:schemeClr>
                </a:solidFill>
              </a:rPr>
              <a:t>University of Birmingham</a:t>
            </a:r>
          </a:p>
          <a:p>
            <a:pPr algn="l"/>
            <a:endParaRPr lang="en-GB" sz="1800" dirty="0">
              <a:solidFill>
                <a:schemeClr val="tx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3628" y="4245936"/>
            <a:ext cx="2658960" cy="78364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2180" y="3883739"/>
            <a:ext cx="1684530" cy="946706"/>
          </a:xfrm>
          <a:prstGeom prst="rect">
            <a:avLst/>
          </a:prstGeom>
        </p:spPr>
      </p:pic>
      <p:sp>
        <p:nvSpPr>
          <p:cNvPr id="5" name="TextBox 4"/>
          <p:cNvSpPr txBox="1"/>
          <p:nvPr/>
        </p:nvSpPr>
        <p:spPr>
          <a:xfrm>
            <a:off x="6049196" y="4743739"/>
            <a:ext cx="1834156" cy="415498"/>
          </a:xfrm>
          <a:prstGeom prst="rect">
            <a:avLst/>
          </a:prstGeom>
          <a:noFill/>
        </p:spPr>
        <p:txBody>
          <a:bodyPr wrap="none" rtlCol="0">
            <a:spAutoFit/>
          </a:bodyPr>
          <a:lstStyle/>
          <a:p>
            <a:pPr defTabSz="685800"/>
            <a:r>
              <a:rPr lang="en-GB" sz="2100" b="1" dirty="0">
                <a:solidFill>
                  <a:prstClr val="white"/>
                </a:solidFill>
                <a:latin typeface="Calibri"/>
              </a:rPr>
              <a:t>@</a:t>
            </a:r>
            <a:r>
              <a:rPr lang="en-GB" sz="2100" b="1" dirty="0" err="1">
                <a:solidFill>
                  <a:prstClr val="white"/>
                </a:solidFill>
                <a:latin typeface="Calibri"/>
              </a:rPr>
              <a:t>mariosbham</a:t>
            </a:r>
            <a:endParaRPr lang="en-GB" sz="2100" b="1" dirty="0">
              <a:solidFill>
                <a:prstClr val="white"/>
              </a:solidFill>
              <a:latin typeface="Calibri"/>
            </a:endParaRPr>
          </a:p>
        </p:txBody>
      </p:sp>
      <p:sp>
        <p:nvSpPr>
          <p:cNvPr id="7" name="TextBox 6"/>
          <p:cNvSpPr txBox="1"/>
          <p:nvPr/>
        </p:nvSpPr>
        <p:spPr>
          <a:xfrm>
            <a:off x="5678609" y="2605923"/>
            <a:ext cx="2251707" cy="923330"/>
          </a:xfrm>
          <a:prstGeom prst="rect">
            <a:avLst/>
          </a:prstGeom>
          <a:noFill/>
        </p:spPr>
        <p:txBody>
          <a:bodyPr wrap="none" rtlCol="0">
            <a:spAutoFit/>
          </a:bodyPr>
          <a:lstStyle/>
          <a:p>
            <a:pPr defTabSz="685800"/>
            <a:r>
              <a:rPr lang="en-GB" dirty="0">
                <a:solidFill>
                  <a:prstClr val="white"/>
                </a:solidFill>
                <a:latin typeface="Calibri"/>
              </a:rPr>
              <a:t>Jorge Ravagli-Cardona</a:t>
            </a:r>
          </a:p>
          <a:p>
            <a:pPr defTabSz="685800"/>
            <a:r>
              <a:rPr lang="en-GB" dirty="0">
                <a:solidFill>
                  <a:prstClr val="white"/>
                </a:solidFill>
                <a:latin typeface="Calibri"/>
              </a:rPr>
              <a:t>PhD student</a:t>
            </a:r>
          </a:p>
          <a:p>
            <a:pPr defTabSz="685800"/>
            <a:r>
              <a:rPr lang="en-GB" dirty="0">
                <a:solidFill>
                  <a:prstClr val="white"/>
                </a:solidFill>
                <a:latin typeface="Calibri"/>
              </a:rPr>
              <a:t>Theology and Religion</a:t>
            </a:r>
          </a:p>
        </p:txBody>
      </p:sp>
    </p:spTree>
    <p:extLst>
      <p:ext uri="{BB962C8B-B14F-4D97-AF65-F5344CB8AC3E}">
        <p14:creationId xmlns:p14="http://schemas.microsoft.com/office/powerpoint/2010/main" val="81829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Outline</a:t>
            </a:r>
          </a:p>
        </p:txBody>
      </p:sp>
      <p:sp>
        <p:nvSpPr>
          <p:cNvPr id="3" name="Content Placeholder 2"/>
          <p:cNvSpPr>
            <a:spLocks noGrp="1"/>
          </p:cNvSpPr>
          <p:nvPr>
            <p:ph idx="1"/>
          </p:nvPr>
        </p:nvSpPr>
        <p:spPr/>
        <p:txBody>
          <a:bodyPr/>
          <a:lstStyle/>
          <a:p>
            <a:pPr marL="128588" indent="-128588"/>
            <a:r>
              <a:rPr lang="en-GB" dirty="0"/>
              <a:t>Background</a:t>
            </a:r>
          </a:p>
          <a:p>
            <a:pPr marL="128588" indent="-128588"/>
            <a:r>
              <a:rPr lang="en-GB" baseline="0" dirty="0"/>
              <a:t>The</a:t>
            </a:r>
            <a:r>
              <a:rPr lang="en-GB" dirty="0"/>
              <a:t> sector and its evolution</a:t>
            </a:r>
            <a:endParaRPr lang="en-GB" baseline="0" dirty="0"/>
          </a:p>
          <a:p>
            <a:pPr marL="128588" indent="-128588"/>
            <a:r>
              <a:rPr lang="en-GB" baseline="0" dirty="0"/>
              <a:t>Application at Birmingham: the RILT</a:t>
            </a:r>
            <a:r>
              <a:rPr lang="en-GB" dirty="0"/>
              <a:t> </a:t>
            </a:r>
            <a:r>
              <a:rPr lang="en-GB" baseline="0" dirty="0"/>
              <a:t>project</a:t>
            </a:r>
          </a:p>
          <a:p>
            <a:pPr marL="128588" indent="-128588"/>
            <a:r>
              <a:rPr lang="en-GB" baseline="0" dirty="0"/>
              <a:t>The future</a:t>
            </a:r>
            <a:endParaRPr lang="en-GB" dirty="0"/>
          </a:p>
          <a:p>
            <a:endParaRPr lang="en-GB" dirty="0"/>
          </a:p>
        </p:txBody>
      </p:sp>
    </p:spTree>
    <p:extLst>
      <p:ext uri="{BB962C8B-B14F-4D97-AF65-F5344CB8AC3E}">
        <p14:creationId xmlns:p14="http://schemas.microsoft.com/office/powerpoint/2010/main" val="1292944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Boyer and the rest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74078" y="1059583"/>
            <a:ext cx="2596771" cy="3394472"/>
          </a:xfrm>
        </p:spPr>
      </p:pic>
      <p:sp>
        <p:nvSpPr>
          <p:cNvPr id="5" name="TextBox 4"/>
          <p:cNvSpPr txBox="1"/>
          <p:nvPr/>
        </p:nvSpPr>
        <p:spPr>
          <a:xfrm>
            <a:off x="1439652" y="933415"/>
            <a:ext cx="3240360" cy="3970318"/>
          </a:xfrm>
          <a:prstGeom prst="rect">
            <a:avLst/>
          </a:prstGeom>
          <a:noFill/>
        </p:spPr>
        <p:txBody>
          <a:bodyPr wrap="square" rtlCol="0">
            <a:spAutoFit/>
          </a:bodyPr>
          <a:lstStyle/>
          <a:p>
            <a:pPr defTabSz="685800"/>
            <a:r>
              <a:rPr lang="en-GB" dirty="0">
                <a:solidFill>
                  <a:srgbClr val="9BBB59">
                    <a:lumMod val="20000"/>
                    <a:lumOff val="80000"/>
                  </a:srgbClr>
                </a:solidFill>
                <a:latin typeface="Calibri"/>
              </a:rPr>
              <a:t>“on far too many campuses, teaching is not well rewarded”</a:t>
            </a:r>
          </a:p>
          <a:p>
            <a:pPr defTabSz="685800"/>
            <a:endParaRPr lang="en-GB" dirty="0">
              <a:solidFill>
                <a:srgbClr val="9BBB59">
                  <a:lumMod val="20000"/>
                  <a:lumOff val="80000"/>
                </a:srgbClr>
              </a:solidFill>
              <a:latin typeface="Calibri"/>
            </a:endParaRPr>
          </a:p>
          <a:p>
            <a:pPr defTabSz="685800"/>
            <a:r>
              <a:rPr lang="en-GB" dirty="0">
                <a:solidFill>
                  <a:srgbClr val="9BBB59">
                    <a:lumMod val="20000"/>
                    <a:lumOff val="80000"/>
                  </a:srgbClr>
                </a:solidFill>
                <a:latin typeface="Calibri"/>
              </a:rPr>
              <a:t>“faculty who spend too much time </a:t>
            </a:r>
            <a:r>
              <a:rPr lang="en-GB" dirty="0" err="1">
                <a:solidFill>
                  <a:srgbClr val="9BBB59">
                    <a:lumMod val="20000"/>
                    <a:lumOff val="80000"/>
                  </a:srgbClr>
                </a:solidFill>
                <a:latin typeface="Calibri"/>
              </a:rPr>
              <a:t>counseling</a:t>
            </a:r>
            <a:r>
              <a:rPr lang="en-GB" dirty="0">
                <a:solidFill>
                  <a:srgbClr val="9BBB59">
                    <a:lumMod val="20000"/>
                    <a:lumOff val="80000"/>
                  </a:srgbClr>
                </a:solidFill>
                <a:latin typeface="Calibri"/>
              </a:rPr>
              <a:t> and advising students may diminish their prospects for tenure and promotion.”</a:t>
            </a:r>
          </a:p>
          <a:p>
            <a:pPr defTabSz="685800"/>
            <a:endParaRPr lang="en-GB" dirty="0">
              <a:solidFill>
                <a:srgbClr val="9BBB59">
                  <a:lumMod val="20000"/>
                  <a:lumOff val="80000"/>
                </a:srgbClr>
              </a:solidFill>
              <a:latin typeface="Calibri"/>
            </a:endParaRPr>
          </a:p>
          <a:p>
            <a:pPr defTabSz="685800"/>
            <a:r>
              <a:rPr lang="en-GB" dirty="0">
                <a:solidFill>
                  <a:srgbClr val="9BBB59">
                    <a:lumMod val="20000"/>
                    <a:lumOff val="80000"/>
                  </a:srgbClr>
                </a:solidFill>
                <a:latin typeface="Calibri"/>
              </a:rPr>
              <a:t>“Research and publication have become the primary means by which most professors achieve academic status”</a:t>
            </a:r>
          </a:p>
          <a:p>
            <a:pPr defTabSz="685800"/>
            <a:r>
              <a:rPr lang="en-GB" dirty="0">
                <a:solidFill>
                  <a:srgbClr val="9BBB59">
                    <a:lumMod val="20000"/>
                    <a:lumOff val="80000"/>
                  </a:srgbClr>
                </a:solidFill>
                <a:latin typeface="Calibri"/>
              </a:rPr>
              <a:t>Boyer (1990), xii.</a:t>
            </a:r>
          </a:p>
        </p:txBody>
      </p:sp>
      <p:sp>
        <p:nvSpPr>
          <p:cNvPr id="6" name="TextBox 5"/>
          <p:cNvSpPr txBox="1"/>
          <p:nvPr/>
        </p:nvSpPr>
        <p:spPr>
          <a:xfrm>
            <a:off x="6049196" y="4743739"/>
            <a:ext cx="1834156" cy="415498"/>
          </a:xfrm>
          <a:prstGeom prst="rect">
            <a:avLst/>
          </a:prstGeom>
          <a:noFill/>
        </p:spPr>
        <p:txBody>
          <a:bodyPr wrap="none" rtlCol="0">
            <a:spAutoFit/>
          </a:bodyPr>
          <a:lstStyle/>
          <a:p>
            <a:pPr defTabSz="685800"/>
            <a:r>
              <a:rPr lang="en-GB" sz="2100" b="1" dirty="0">
                <a:solidFill>
                  <a:prstClr val="white"/>
                </a:solidFill>
                <a:latin typeface="Calibri"/>
              </a:rPr>
              <a:t>@</a:t>
            </a:r>
            <a:r>
              <a:rPr lang="en-GB" sz="2100" b="1" dirty="0" err="1">
                <a:solidFill>
                  <a:prstClr val="white"/>
                </a:solidFill>
                <a:latin typeface="Calibri"/>
              </a:rPr>
              <a:t>mariosbham</a:t>
            </a:r>
            <a:endParaRPr lang="en-GB" sz="2100" b="1" dirty="0">
              <a:solidFill>
                <a:prstClr val="white"/>
              </a:solidFill>
              <a:latin typeface="Calibri"/>
            </a:endParaRPr>
          </a:p>
        </p:txBody>
      </p:sp>
    </p:spTree>
    <p:extLst>
      <p:ext uri="{BB962C8B-B14F-4D97-AF65-F5344CB8AC3E}">
        <p14:creationId xmlns:p14="http://schemas.microsoft.com/office/powerpoint/2010/main" val="9407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fade">
                                      <p:cBhvr>
                                        <p:cTn id="2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Healey &amp; Jenkins, Brew and Barnett</a:t>
            </a:r>
          </a:p>
        </p:txBody>
      </p:sp>
      <p:sp>
        <p:nvSpPr>
          <p:cNvPr id="3" name="Content Placeholder 2"/>
          <p:cNvSpPr>
            <a:spLocks noGrp="1"/>
          </p:cNvSpPr>
          <p:nvPr>
            <p:ph idx="1"/>
          </p:nvPr>
        </p:nvSpPr>
        <p:spPr>
          <a:xfrm>
            <a:off x="1485900" y="1200151"/>
            <a:ext cx="3086100" cy="3394472"/>
          </a:xfrm>
        </p:spPr>
        <p:txBody>
          <a:bodyPr/>
          <a:lstStyle/>
          <a:p>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7123" y="1113589"/>
            <a:ext cx="2538833" cy="3421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Image result for angela brew research and teaching beyond the div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3658" y="1042010"/>
            <a:ext cx="2314575" cy="3564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987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96176" y="55838"/>
            <a:ext cx="7017834" cy="4930577"/>
          </a:xfrm>
          <a:prstGeom prst="rect">
            <a:avLst/>
          </a:prstGeom>
        </p:spPr>
      </p:pic>
    </p:spTree>
    <p:extLst>
      <p:ext uri="{BB962C8B-B14F-4D97-AF65-F5344CB8AC3E}">
        <p14:creationId xmlns:p14="http://schemas.microsoft.com/office/powerpoint/2010/main" val="21094708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5064" y="97966"/>
            <a:ext cx="6172200" cy="637580"/>
          </a:xfrm>
        </p:spPr>
        <p:txBody>
          <a:bodyPr/>
          <a:lstStyle/>
          <a:p>
            <a:r>
              <a:rPr lang="en-GB" dirty="0"/>
              <a:t>Connected Curriculum</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6037" y="735547"/>
            <a:ext cx="2831228" cy="4269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628" y="1221601"/>
            <a:ext cx="3543300" cy="2936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23629" y="4407954"/>
            <a:ext cx="2029851" cy="300082"/>
          </a:xfrm>
          <a:prstGeom prst="rect">
            <a:avLst/>
          </a:prstGeom>
          <a:noFill/>
        </p:spPr>
        <p:txBody>
          <a:bodyPr wrap="none" rtlCol="0">
            <a:spAutoFit/>
          </a:bodyPr>
          <a:lstStyle/>
          <a:p>
            <a:pPr defTabSz="685800"/>
            <a:r>
              <a:rPr lang="en-GB" sz="1350" dirty="0">
                <a:solidFill>
                  <a:srgbClr val="9BBB59">
                    <a:lumMod val="20000"/>
                    <a:lumOff val="80000"/>
                  </a:srgbClr>
                </a:solidFill>
                <a:latin typeface="Calibri"/>
              </a:rPr>
              <a:t>Source: Fung, D. (2017), 5 </a:t>
            </a:r>
          </a:p>
        </p:txBody>
      </p:sp>
    </p:spTree>
    <p:extLst>
      <p:ext uri="{BB962C8B-B14F-4D97-AF65-F5344CB8AC3E}">
        <p14:creationId xmlns:p14="http://schemas.microsoft.com/office/powerpoint/2010/main" val="419102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a:t>2016: renewed “commitment to the findings of the Boyer Commission report” (U21, 2017, 1) </a:t>
            </a:r>
          </a:p>
        </p:txBody>
      </p:sp>
      <p:sp>
        <p:nvSpPr>
          <p:cNvPr id="4" name="Title 1"/>
          <p:cNvSpPr>
            <a:spLocks noGrp="1"/>
          </p:cNvSpPr>
          <p:nvPr>
            <p:ph type="title"/>
          </p:nvPr>
        </p:nvSpPr>
        <p:spPr/>
        <p:txBody>
          <a:bodyPr/>
          <a:lstStyle/>
          <a:p>
            <a:r>
              <a:rPr lang="en-GB" dirty="0"/>
              <a:t>The Birmingham context: </a:t>
            </a: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061" y="2517744"/>
            <a:ext cx="6858001" cy="1969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Blackbeard2\Desktop\Snap 2019-04-07 at 11.34.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1828" y="843558"/>
            <a:ext cx="6060464" cy="4120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72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project</a:t>
            </a:r>
          </a:p>
        </p:txBody>
      </p:sp>
      <p:sp>
        <p:nvSpPr>
          <p:cNvPr id="3" name="Content Placeholder 2"/>
          <p:cNvSpPr>
            <a:spLocks noGrp="1"/>
          </p:cNvSpPr>
          <p:nvPr>
            <p:ph idx="1"/>
          </p:nvPr>
        </p:nvSpPr>
        <p:spPr/>
        <p:txBody>
          <a:bodyPr/>
          <a:lstStyle/>
          <a:p>
            <a:r>
              <a:rPr lang="en-GB" dirty="0"/>
              <a:t>Evidence-base: literature review</a:t>
            </a:r>
          </a:p>
          <a:p>
            <a:r>
              <a:rPr lang="en-GB" dirty="0"/>
              <a:t>Showcasing</a:t>
            </a:r>
          </a:p>
          <a:p>
            <a:r>
              <a:rPr lang="en-GB" dirty="0"/>
              <a:t>Challenging</a:t>
            </a:r>
          </a:p>
          <a:p>
            <a:r>
              <a:rPr lang="en-GB" dirty="0"/>
              <a:t>Offering examples and CPD</a:t>
            </a:r>
          </a:p>
        </p:txBody>
      </p:sp>
      <p:sp>
        <p:nvSpPr>
          <p:cNvPr id="5" name="TextBox 4"/>
          <p:cNvSpPr txBox="1"/>
          <p:nvPr/>
        </p:nvSpPr>
        <p:spPr>
          <a:xfrm>
            <a:off x="6049196" y="4743739"/>
            <a:ext cx="1834156" cy="415498"/>
          </a:xfrm>
          <a:prstGeom prst="rect">
            <a:avLst/>
          </a:prstGeom>
          <a:noFill/>
        </p:spPr>
        <p:txBody>
          <a:bodyPr wrap="none" rtlCol="0">
            <a:spAutoFit/>
          </a:bodyPr>
          <a:lstStyle/>
          <a:p>
            <a:pPr defTabSz="685800"/>
            <a:r>
              <a:rPr lang="en-GB" sz="2100" b="1" dirty="0">
                <a:solidFill>
                  <a:prstClr val="white"/>
                </a:solidFill>
                <a:latin typeface="Calibri"/>
              </a:rPr>
              <a:t>@</a:t>
            </a:r>
            <a:r>
              <a:rPr lang="en-GB" sz="2100" b="1" dirty="0" err="1">
                <a:solidFill>
                  <a:prstClr val="white"/>
                </a:solidFill>
                <a:latin typeface="Calibri"/>
              </a:rPr>
              <a:t>mariosbham</a:t>
            </a:r>
            <a:endParaRPr lang="en-GB" sz="2100" b="1" dirty="0">
              <a:solidFill>
                <a:prstClr val="white"/>
              </a:solidFill>
              <a:latin typeface="Calibri"/>
            </a:endParaRPr>
          </a:p>
        </p:txBody>
      </p:sp>
    </p:spTree>
    <p:extLst>
      <p:ext uri="{BB962C8B-B14F-4D97-AF65-F5344CB8AC3E}">
        <p14:creationId xmlns:p14="http://schemas.microsoft.com/office/powerpoint/2010/main" val="555121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Literature review</a:t>
            </a:r>
          </a:p>
        </p:txBody>
      </p:sp>
      <p:sp>
        <p:nvSpPr>
          <p:cNvPr id="3" name="Content Placeholder 2"/>
          <p:cNvSpPr>
            <a:spLocks noGrp="1"/>
          </p:cNvSpPr>
          <p:nvPr>
            <p:ph idx="1"/>
          </p:nvPr>
        </p:nvSpPr>
        <p:spPr/>
        <p:txBody>
          <a:bodyPr vert="horz" lIns="68580" tIns="34290" rIns="68580" bIns="34290" rtlCol="0" anchor="t">
            <a:normAutofit/>
          </a:bodyPr>
          <a:lstStyle/>
          <a:p>
            <a:r>
              <a:rPr lang="en-GB" dirty="0">
                <a:cs typeface="Calibri"/>
              </a:rPr>
              <a:t>From the analysis of teaching to the comprehension of learning.</a:t>
            </a:r>
          </a:p>
          <a:p>
            <a:r>
              <a:rPr lang="en-GB" dirty="0">
                <a:cs typeface="Calibri"/>
              </a:rPr>
              <a:t>From </a:t>
            </a:r>
            <a:r>
              <a:rPr lang="en-GB" i="1" dirty="0">
                <a:cs typeface="Calibri"/>
              </a:rPr>
              <a:t>research-informed teaching</a:t>
            </a:r>
            <a:r>
              <a:rPr lang="en-GB" dirty="0">
                <a:cs typeface="Calibri"/>
              </a:rPr>
              <a:t>, via </a:t>
            </a:r>
            <a:r>
              <a:rPr lang="en-GB" i="1" dirty="0">
                <a:cs typeface="Calibri"/>
              </a:rPr>
              <a:t>research-led teaching</a:t>
            </a:r>
            <a:r>
              <a:rPr lang="en-GB" dirty="0">
                <a:cs typeface="Calibri"/>
              </a:rPr>
              <a:t>, to </a:t>
            </a:r>
            <a:r>
              <a:rPr lang="en-GB" i="1" dirty="0">
                <a:cs typeface="Calibri"/>
              </a:rPr>
              <a:t>teaching-informed research</a:t>
            </a:r>
            <a:r>
              <a:rPr lang="en-GB" dirty="0">
                <a:cs typeface="Calibri"/>
              </a:rPr>
              <a:t>?</a:t>
            </a:r>
          </a:p>
          <a:p>
            <a:r>
              <a:rPr lang="en-GB" dirty="0">
                <a:cs typeface="Calibri"/>
              </a:rPr>
              <a:t>Reaction: from </a:t>
            </a:r>
            <a:r>
              <a:rPr lang="en-GB" i="1" dirty="0">
                <a:cs typeface="Calibri"/>
              </a:rPr>
              <a:t>more attention </a:t>
            </a:r>
            <a:r>
              <a:rPr lang="en-GB" dirty="0">
                <a:cs typeface="Calibri"/>
              </a:rPr>
              <a:t>to teaching, to the </a:t>
            </a:r>
            <a:r>
              <a:rPr lang="en-GB" i="1" dirty="0">
                <a:cs typeface="Calibri"/>
              </a:rPr>
              <a:t>renovation </a:t>
            </a:r>
            <a:r>
              <a:rPr lang="en-GB" dirty="0">
                <a:cs typeface="Calibri"/>
              </a:rPr>
              <a:t>of teaching and research.</a:t>
            </a:r>
          </a:p>
        </p:txBody>
      </p:sp>
    </p:spTree>
    <p:extLst>
      <p:ext uri="{BB962C8B-B14F-4D97-AF65-F5344CB8AC3E}">
        <p14:creationId xmlns:p14="http://schemas.microsoft.com/office/powerpoint/2010/main" val="30309217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400" dirty="0"/>
              <a:t>School of Geography, Earth and Environmental Sciences (GEES): Lloyd Jenkins</a:t>
            </a:r>
          </a:p>
        </p:txBody>
      </p:sp>
      <p:sp>
        <p:nvSpPr>
          <p:cNvPr id="3" name="Content Placeholder 2"/>
          <p:cNvSpPr>
            <a:spLocks noGrp="1"/>
          </p:cNvSpPr>
          <p:nvPr>
            <p:ph idx="1"/>
          </p:nvPr>
        </p:nvSpPr>
        <p:spPr/>
        <p:txBody>
          <a:bodyPr>
            <a:normAutofit lnSpcReduction="10000"/>
          </a:bodyPr>
          <a:lstStyle/>
          <a:p>
            <a:r>
              <a:rPr lang="en-GB" dirty="0"/>
              <a:t>“a pedagogic vision for the teaching of geography: to create a curriculum that produces high quality, research active, independent and critical thinkers”</a:t>
            </a:r>
          </a:p>
          <a:p>
            <a:r>
              <a:rPr lang="en-GB" dirty="0"/>
              <a:t>Redesign of core Y1 and Y2 curriculum with focus on development of research methods and skills</a:t>
            </a:r>
          </a:p>
          <a:p>
            <a:r>
              <a:rPr lang="en-GB" dirty="0"/>
              <a:t>Introduction of research-based components in year 1, combining field work and research methods</a:t>
            </a:r>
          </a:p>
          <a:p>
            <a:r>
              <a:rPr lang="en-GB" dirty="0"/>
              <a:t>Y1 field course in Rotterdam</a:t>
            </a:r>
          </a:p>
          <a:p>
            <a:r>
              <a:rPr lang="en-GB" dirty="0"/>
              <a:t>‘Junior researchers’</a:t>
            </a:r>
          </a:p>
          <a:p>
            <a:endParaRPr lang="en-GB" dirty="0"/>
          </a:p>
          <a:p>
            <a:endParaRPr lang="en-GB" dirty="0"/>
          </a:p>
        </p:txBody>
      </p:sp>
    </p:spTree>
    <p:extLst>
      <p:ext uri="{BB962C8B-B14F-4D97-AF65-F5344CB8AC3E}">
        <p14:creationId xmlns:p14="http://schemas.microsoft.com/office/powerpoint/2010/main" val="1383539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1516" y="681541"/>
            <a:ext cx="6764569" cy="3805070"/>
          </a:xfrm>
        </p:spPr>
      </p:pic>
    </p:spTree>
    <p:extLst>
      <p:ext uri="{BB962C8B-B14F-4D97-AF65-F5344CB8AC3E}">
        <p14:creationId xmlns:p14="http://schemas.microsoft.com/office/powerpoint/2010/main" val="270828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Political Science and International Studies: George </a:t>
            </a:r>
            <a:r>
              <a:rPr lang="en-GB" dirty="0" err="1"/>
              <a:t>Kyris</a:t>
            </a:r>
            <a:endParaRPr lang="en-GB" dirty="0"/>
          </a:p>
        </p:txBody>
      </p:sp>
      <p:sp>
        <p:nvSpPr>
          <p:cNvPr id="3" name="Content Placeholder 2"/>
          <p:cNvSpPr>
            <a:spLocks noGrp="1"/>
          </p:cNvSpPr>
          <p:nvPr>
            <p:ph idx="1"/>
          </p:nvPr>
        </p:nvSpPr>
        <p:spPr/>
        <p:txBody>
          <a:bodyPr/>
          <a:lstStyle/>
          <a:p>
            <a:r>
              <a:rPr lang="en-GB" dirty="0"/>
              <a:t>“my pedagogy considers students as both audience and participants to my research”</a:t>
            </a:r>
          </a:p>
          <a:p>
            <a:r>
              <a:rPr lang="en-GB" dirty="0"/>
              <a:t>Students supported with development of research skills</a:t>
            </a:r>
          </a:p>
          <a:p>
            <a:r>
              <a:rPr lang="en-GB" dirty="0"/>
              <a:t>Research-based formative/summative assessment co-created with students</a:t>
            </a:r>
          </a:p>
          <a:p>
            <a:r>
              <a:rPr lang="en-GB" dirty="0"/>
              <a:t>Focus on publication of student work and co-publication with module lead</a:t>
            </a:r>
          </a:p>
        </p:txBody>
      </p:sp>
    </p:spTree>
    <p:extLst>
      <p:ext uri="{BB962C8B-B14F-4D97-AF65-F5344CB8AC3E}">
        <p14:creationId xmlns:p14="http://schemas.microsoft.com/office/powerpoint/2010/main" val="237705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4277" y="55951"/>
            <a:ext cx="7749779" cy="6249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5132" y="-20412"/>
            <a:ext cx="7408070" cy="401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5132" y="1"/>
            <a:ext cx="7322344" cy="3879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206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fade">
                                      <p:cBhvr>
                                        <p:cTn id="18"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134" y="195486"/>
            <a:ext cx="6172200" cy="857250"/>
          </a:xfrm>
        </p:spPr>
        <p:txBody>
          <a:bodyPr>
            <a:noAutofit/>
          </a:bodyPr>
          <a:lstStyle/>
          <a:p>
            <a:r>
              <a:rPr lang="en-GB" sz="3000" dirty="0"/>
              <a:t>Biosciences</a:t>
            </a:r>
            <a:r>
              <a:rPr lang="en-GB" sz="2700" dirty="0"/>
              <a:t/>
            </a:r>
            <a:br>
              <a:rPr lang="en-GB" sz="2700" dirty="0"/>
            </a:br>
            <a:r>
              <a:rPr lang="en-GB" sz="2100" dirty="0"/>
              <a:t>(Mary Blanchard, Debbie Cunningham, </a:t>
            </a:r>
            <a:br>
              <a:rPr lang="en-GB" sz="2100" dirty="0"/>
            </a:br>
            <a:r>
              <a:rPr lang="en-GB" sz="2100" dirty="0"/>
              <a:t>Julia Lodge, Roisin Madigan)</a:t>
            </a:r>
            <a:endParaRPr lang="en-GB" sz="2700" dirty="0"/>
          </a:p>
        </p:txBody>
      </p:sp>
      <p:sp>
        <p:nvSpPr>
          <p:cNvPr id="3" name="Content Placeholder 2"/>
          <p:cNvSpPr>
            <a:spLocks noGrp="1"/>
          </p:cNvSpPr>
          <p:nvPr>
            <p:ph idx="1"/>
          </p:nvPr>
        </p:nvSpPr>
        <p:spPr/>
        <p:txBody>
          <a:bodyPr/>
          <a:lstStyle/>
          <a:p>
            <a:r>
              <a:rPr lang="en-GB" dirty="0"/>
              <a:t>Creation of an UG/MSc programme which engages UG students in research-based learning throughout the programme</a:t>
            </a:r>
          </a:p>
          <a:p>
            <a:r>
              <a:rPr lang="en-GB" dirty="0"/>
              <a:t>Collaborative outputs such as grant applications, projects and publications</a:t>
            </a:r>
          </a:p>
          <a:p>
            <a:r>
              <a:rPr lang="en-GB" dirty="0"/>
              <a:t>Students in collaboration with research-active staff</a:t>
            </a:r>
          </a:p>
        </p:txBody>
      </p:sp>
    </p:spTree>
    <p:extLst>
      <p:ext uri="{BB962C8B-B14F-4D97-AF65-F5344CB8AC3E}">
        <p14:creationId xmlns:p14="http://schemas.microsoft.com/office/powerpoint/2010/main" val="142264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70A9D8-F64A-4A85-957E-B2D9B7040DB2}"/>
              </a:ext>
            </a:extLst>
          </p:cNvPr>
          <p:cNvSpPr>
            <a:spLocks noGrp="1"/>
          </p:cNvSpPr>
          <p:nvPr>
            <p:ph type="title"/>
          </p:nvPr>
        </p:nvSpPr>
        <p:spPr/>
        <p:txBody>
          <a:bodyPr/>
          <a:lstStyle/>
          <a:p>
            <a:r>
              <a:rPr lang="en-GB" dirty="0"/>
              <a:t>Law</a:t>
            </a:r>
          </a:p>
        </p:txBody>
      </p:sp>
      <p:sp>
        <p:nvSpPr>
          <p:cNvPr id="3" name="Content Placeholder 2">
            <a:extLst>
              <a:ext uri="{FF2B5EF4-FFF2-40B4-BE49-F238E27FC236}">
                <a16:creationId xmlns:a16="http://schemas.microsoft.com/office/drawing/2014/main" xmlns="" id="{FE189EC0-C2B9-409D-97AB-CC68DA228EE0}"/>
              </a:ext>
            </a:extLst>
          </p:cNvPr>
          <p:cNvSpPr>
            <a:spLocks noGrp="1"/>
          </p:cNvSpPr>
          <p:nvPr>
            <p:ph idx="1"/>
          </p:nvPr>
        </p:nvSpPr>
        <p:spPr/>
        <p:txBody>
          <a:bodyPr/>
          <a:lstStyle/>
          <a:p>
            <a:r>
              <a:rPr lang="en-GB" dirty="0"/>
              <a:t>Examples of research-based modules (Julian Lonbay)</a:t>
            </a:r>
          </a:p>
          <a:p>
            <a:r>
              <a:rPr lang="en-GB" dirty="0"/>
              <a:t>Final-year module </a:t>
            </a:r>
            <a:r>
              <a:rPr lang="en-GB" i="1" dirty="0"/>
              <a:t>Global Legal Services</a:t>
            </a:r>
          </a:p>
          <a:p>
            <a:r>
              <a:rPr lang="en-GB" dirty="0"/>
              <a:t>Group research project (formative) and presentation (summative) assessments</a:t>
            </a:r>
          </a:p>
          <a:p>
            <a:r>
              <a:rPr lang="en-GB" dirty="0"/>
              <a:t>Teams select their project topic and pursue independently with guidance from module lead</a:t>
            </a:r>
          </a:p>
        </p:txBody>
      </p:sp>
    </p:spTree>
    <p:extLst>
      <p:ext uri="{BB962C8B-B14F-4D97-AF65-F5344CB8AC3E}">
        <p14:creationId xmlns:p14="http://schemas.microsoft.com/office/powerpoint/2010/main" val="547370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LUP PPT slides3.png"/>
          <p:cNvPicPr>
            <a:picLocks noChangeAspect="1"/>
          </p:cNvPicPr>
          <p:nvPr/>
        </p:nvPicPr>
        <p:blipFill>
          <a:blip r:embed="rId2"/>
          <a:stretch>
            <a:fillRect/>
          </a:stretch>
        </p:blipFill>
        <p:spPr>
          <a:xfrm>
            <a:off x="0" y="-1"/>
            <a:ext cx="9144000" cy="5143501"/>
          </a:xfrm>
          <a:prstGeom prst="rect">
            <a:avLst/>
          </a:prstGeom>
        </p:spPr>
      </p:pic>
      <p:sp>
        <p:nvSpPr>
          <p:cNvPr id="4" name="Rectangle 3"/>
          <p:cNvSpPr/>
          <p:nvPr/>
        </p:nvSpPr>
        <p:spPr>
          <a:xfrm>
            <a:off x="594732" y="832624"/>
            <a:ext cx="7939668" cy="2246769"/>
          </a:xfrm>
          <a:prstGeom prst="rect">
            <a:avLst/>
          </a:prstGeom>
        </p:spPr>
        <p:txBody>
          <a:bodyPr wrap="square">
            <a:spAutoFit/>
          </a:bodyPr>
          <a:lstStyle/>
          <a:p>
            <a:r>
              <a:rPr lang="en-GB" dirty="0"/>
              <a:t>•</a:t>
            </a:r>
            <a:r>
              <a:rPr lang="en-GB" sz="2000" dirty="0"/>
              <a:t>	How should research-intensive universities respond to these changes</a:t>
            </a:r>
            <a:r>
              <a:rPr lang="en-GB" sz="2000" dirty="0" smtClean="0"/>
              <a:t>?</a:t>
            </a:r>
            <a:br>
              <a:rPr lang="en-GB" sz="2000" dirty="0" smtClean="0"/>
            </a:br>
            <a:r>
              <a:rPr lang="en-GB" sz="2000" dirty="0" smtClean="0"/>
              <a:t> </a:t>
            </a:r>
            <a:endParaRPr lang="en-GB" sz="2000" dirty="0"/>
          </a:p>
          <a:p>
            <a:r>
              <a:rPr lang="en-GB" sz="2000" dirty="0"/>
              <a:t>•	What do we need to do differently to ensure we maintain our position </a:t>
            </a:r>
            <a:r>
              <a:rPr lang="en-GB" sz="2000" dirty="0" smtClean="0"/>
              <a:t>	in </a:t>
            </a:r>
            <a:r>
              <a:rPr lang="en-GB" sz="2000" dirty="0"/>
              <a:t>a changing market for education</a:t>
            </a:r>
            <a:r>
              <a:rPr lang="en-GB" sz="2000" dirty="0" smtClean="0"/>
              <a:t>?</a:t>
            </a:r>
            <a:br>
              <a:rPr lang="en-GB" sz="2000" dirty="0" smtClean="0"/>
            </a:br>
            <a:endParaRPr lang="en-GB" sz="2000" dirty="0"/>
          </a:p>
          <a:p>
            <a:r>
              <a:rPr lang="en-GB" sz="2000" dirty="0"/>
              <a:t>•	How will learning and teaching need to evolve to ensure our graduates </a:t>
            </a:r>
            <a:r>
              <a:rPr lang="en-GB" sz="2000" dirty="0" smtClean="0"/>
              <a:t>    	are </a:t>
            </a:r>
            <a:r>
              <a:rPr lang="en-GB" sz="2000" dirty="0"/>
              <a:t>ready for THEIR futures?</a:t>
            </a:r>
          </a:p>
        </p:txBody>
      </p:sp>
    </p:spTree>
    <p:extLst>
      <p:ext uri="{BB962C8B-B14F-4D97-AF65-F5344CB8AC3E}">
        <p14:creationId xmlns:p14="http://schemas.microsoft.com/office/powerpoint/2010/main" val="38179647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BC24A3-CBCF-42DE-BF5B-FCA61882CB9A}"/>
              </a:ext>
            </a:extLst>
          </p:cNvPr>
          <p:cNvSpPr>
            <a:spLocks noGrp="1"/>
          </p:cNvSpPr>
          <p:nvPr>
            <p:ph type="title"/>
          </p:nvPr>
        </p:nvSpPr>
        <p:spPr/>
        <p:txBody>
          <a:bodyPr/>
          <a:lstStyle/>
          <a:p>
            <a:r>
              <a:rPr lang="en-GB" dirty="0"/>
              <a:t>Liberal Arts and Natural Sciences</a:t>
            </a:r>
          </a:p>
        </p:txBody>
      </p:sp>
      <p:sp>
        <p:nvSpPr>
          <p:cNvPr id="3" name="Content Placeholder 2">
            <a:extLst>
              <a:ext uri="{FF2B5EF4-FFF2-40B4-BE49-F238E27FC236}">
                <a16:creationId xmlns:a16="http://schemas.microsoft.com/office/drawing/2014/main" xmlns="" id="{554F8C69-3FD7-4BC6-8229-371850026CFE}"/>
              </a:ext>
            </a:extLst>
          </p:cNvPr>
          <p:cNvSpPr>
            <a:spLocks noGrp="1"/>
          </p:cNvSpPr>
          <p:nvPr>
            <p:ph idx="1"/>
          </p:nvPr>
        </p:nvSpPr>
        <p:spPr/>
        <p:txBody>
          <a:bodyPr/>
          <a:lstStyle/>
          <a:p>
            <a:r>
              <a:rPr lang="en-GB" dirty="0"/>
              <a:t>Research-based curriculum (Julia Myatt &amp; Simon Scott)</a:t>
            </a:r>
          </a:p>
          <a:p>
            <a:r>
              <a:rPr lang="en-GB" dirty="0"/>
              <a:t>Learning through tasks</a:t>
            </a:r>
          </a:p>
          <a:p>
            <a:r>
              <a:rPr lang="en-GB" dirty="0"/>
              <a:t>Embedding of research skills </a:t>
            </a:r>
          </a:p>
          <a:p>
            <a:r>
              <a:rPr lang="en-GB" dirty="0"/>
              <a:t>Interdisciplinarity</a:t>
            </a:r>
          </a:p>
          <a:p>
            <a:r>
              <a:rPr lang="en-GB" dirty="0"/>
              <a:t>Links to employability</a:t>
            </a:r>
          </a:p>
        </p:txBody>
      </p:sp>
    </p:spTree>
    <p:extLst>
      <p:ext uri="{BB962C8B-B14F-4D97-AF65-F5344CB8AC3E}">
        <p14:creationId xmlns:p14="http://schemas.microsoft.com/office/powerpoint/2010/main" val="30770781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948BC7-56A7-4F47-8775-0570FABE61EC}"/>
              </a:ext>
            </a:extLst>
          </p:cNvPr>
          <p:cNvSpPr>
            <a:spLocks noGrp="1"/>
          </p:cNvSpPr>
          <p:nvPr>
            <p:ph type="title"/>
          </p:nvPr>
        </p:nvSpPr>
        <p:spPr/>
        <p:txBody>
          <a:bodyPr/>
          <a:lstStyle/>
          <a:p>
            <a:r>
              <a:rPr lang="en-GB" dirty="0"/>
              <a:t>Chemical Engineering</a:t>
            </a:r>
          </a:p>
        </p:txBody>
      </p:sp>
      <p:sp>
        <p:nvSpPr>
          <p:cNvPr id="3" name="Content Placeholder 2">
            <a:extLst>
              <a:ext uri="{FF2B5EF4-FFF2-40B4-BE49-F238E27FC236}">
                <a16:creationId xmlns:a16="http://schemas.microsoft.com/office/drawing/2014/main" xmlns="" id="{75819C94-F8E8-4690-9818-067AD8DECFA8}"/>
              </a:ext>
            </a:extLst>
          </p:cNvPr>
          <p:cNvSpPr>
            <a:spLocks noGrp="1"/>
          </p:cNvSpPr>
          <p:nvPr>
            <p:ph idx="1"/>
          </p:nvPr>
        </p:nvSpPr>
        <p:spPr/>
        <p:txBody>
          <a:bodyPr/>
          <a:lstStyle/>
          <a:p>
            <a:r>
              <a:rPr lang="en-GB" dirty="0"/>
              <a:t>RILT embedded in numerous modules (Sophie Cox)</a:t>
            </a:r>
          </a:p>
          <a:p>
            <a:r>
              <a:rPr lang="en-GB" dirty="0"/>
              <a:t>Product Design Exercise (PDE)</a:t>
            </a:r>
          </a:p>
          <a:p>
            <a:r>
              <a:rPr lang="en-GB" dirty="0"/>
              <a:t>Evidence-based design of product for the market</a:t>
            </a:r>
          </a:p>
          <a:p>
            <a:r>
              <a:rPr lang="en-GB" dirty="0"/>
              <a:t>Utilisation of research and employability skills</a:t>
            </a:r>
          </a:p>
        </p:txBody>
      </p:sp>
    </p:spTree>
    <p:extLst>
      <p:ext uri="{BB962C8B-B14F-4D97-AF65-F5344CB8AC3E}">
        <p14:creationId xmlns:p14="http://schemas.microsoft.com/office/powerpoint/2010/main" val="3504856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Next steps</a:t>
            </a:r>
          </a:p>
        </p:txBody>
      </p:sp>
      <p:sp>
        <p:nvSpPr>
          <p:cNvPr id="3" name="Content Placeholder 2"/>
          <p:cNvSpPr>
            <a:spLocks noGrp="1"/>
          </p:cNvSpPr>
          <p:nvPr>
            <p:ph idx="1"/>
          </p:nvPr>
        </p:nvSpPr>
        <p:spPr/>
        <p:txBody>
          <a:bodyPr/>
          <a:lstStyle/>
          <a:p>
            <a:r>
              <a:rPr lang="en-GB" dirty="0"/>
              <a:t>Website to host resources</a:t>
            </a:r>
          </a:p>
          <a:p>
            <a:r>
              <a:rPr lang="en-GB" dirty="0"/>
              <a:t>Workshop to be delivered within the PGCHE and to programme teams on request</a:t>
            </a:r>
          </a:p>
          <a:p>
            <a:r>
              <a:rPr lang="en-GB" dirty="0"/>
              <a:t>Further research with College-based colleagues and publication</a:t>
            </a:r>
          </a:p>
        </p:txBody>
      </p:sp>
      <p:sp>
        <p:nvSpPr>
          <p:cNvPr id="5" name="TextBox 4"/>
          <p:cNvSpPr txBox="1"/>
          <p:nvPr/>
        </p:nvSpPr>
        <p:spPr>
          <a:xfrm>
            <a:off x="6049196" y="4743739"/>
            <a:ext cx="1834156" cy="415498"/>
          </a:xfrm>
          <a:prstGeom prst="rect">
            <a:avLst/>
          </a:prstGeom>
          <a:noFill/>
        </p:spPr>
        <p:txBody>
          <a:bodyPr wrap="none" rtlCol="0">
            <a:spAutoFit/>
          </a:bodyPr>
          <a:lstStyle/>
          <a:p>
            <a:pPr defTabSz="685800"/>
            <a:r>
              <a:rPr lang="en-GB" sz="2100" b="1" dirty="0">
                <a:solidFill>
                  <a:prstClr val="white"/>
                </a:solidFill>
                <a:latin typeface="Calibri"/>
              </a:rPr>
              <a:t>@</a:t>
            </a:r>
            <a:r>
              <a:rPr lang="en-GB" sz="2100" b="1" dirty="0" err="1">
                <a:solidFill>
                  <a:prstClr val="white"/>
                </a:solidFill>
                <a:latin typeface="Calibri"/>
              </a:rPr>
              <a:t>mariosbham</a:t>
            </a:r>
            <a:endParaRPr lang="en-GB" sz="2100" b="1" dirty="0">
              <a:solidFill>
                <a:prstClr val="white"/>
              </a:solidFill>
              <a:latin typeface="Calibri"/>
            </a:endParaRPr>
          </a:p>
        </p:txBody>
      </p:sp>
    </p:spTree>
    <p:extLst>
      <p:ext uri="{BB962C8B-B14F-4D97-AF65-F5344CB8AC3E}">
        <p14:creationId xmlns:p14="http://schemas.microsoft.com/office/powerpoint/2010/main" val="386789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93658" y="15872"/>
            <a:ext cx="6172200" cy="857250"/>
          </a:xfrm>
        </p:spPr>
        <p:txBody>
          <a:bodyPr>
            <a:normAutofit/>
          </a:bodyPr>
          <a:lstStyle/>
          <a:p>
            <a:r>
              <a:rPr lang="en-GB" sz="2700" dirty="0"/>
              <a:t>References…</a:t>
            </a:r>
          </a:p>
        </p:txBody>
      </p:sp>
      <p:sp>
        <p:nvSpPr>
          <p:cNvPr id="3" name="Content Placeholder 2"/>
          <p:cNvSpPr>
            <a:spLocks noGrp="1"/>
          </p:cNvSpPr>
          <p:nvPr>
            <p:ph idx="1"/>
          </p:nvPr>
        </p:nvSpPr>
        <p:spPr>
          <a:xfrm>
            <a:off x="1439652" y="681540"/>
            <a:ext cx="6172200" cy="4266474"/>
          </a:xfrm>
        </p:spPr>
        <p:txBody>
          <a:bodyPr>
            <a:noAutofit/>
          </a:bodyPr>
          <a:lstStyle/>
          <a:p>
            <a:r>
              <a:rPr lang="en-GB" sz="1050" dirty="0"/>
              <a:t>Allison, J., Hoh, M., </a:t>
            </a:r>
            <a:r>
              <a:rPr lang="en-GB" sz="1050" dirty="0" err="1"/>
              <a:t>Sterescu</a:t>
            </a:r>
            <a:r>
              <a:rPr lang="en-GB" sz="1050" dirty="0"/>
              <a:t>, A., </a:t>
            </a:r>
            <a:r>
              <a:rPr lang="en-GB" sz="1050" dirty="0" err="1"/>
              <a:t>Kaur</a:t>
            </a:r>
            <a:r>
              <a:rPr lang="en-GB" sz="1050" dirty="0"/>
              <a:t> </a:t>
            </a:r>
            <a:r>
              <a:rPr lang="en-GB" sz="1050" dirty="0" err="1"/>
              <a:t>Sidhu</a:t>
            </a:r>
            <a:r>
              <a:rPr lang="en-GB" sz="1050" dirty="0"/>
              <a:t>, R. &amp; </a:t>
            </a:r>
            <a:r>
              <a:rPr lang="en-GB" sz="1050" dirty="0" err="1"/>
              <a:t>Kyris</a:t>
            </a:r>
            <a:r>
              <a:rPr lang="en-GB" sz="1050" dirty="0"/>
              <a:t>, G. (2018). What Is Sovereignty? Lessons from the UK. E-International Relations Students, 29 Jan 2018. </a:t>
            </a:r>
            <a:r>
              <a:rPr lang="en-GB" sz="1050" u="sng" dirty="0">
                <a:hlinkClick r:id="rId3"/>
              </a:rPr>
              <a:t>https://www.e-ir.info/2018/01/29/what-is-sovereignty-lessons-from-the-uk/</a:t>
            </a:r>
            <a:r>
              <a:rPr lang="en-GB" sz="1050" dirty="0"/>
              <a:t> (accessed 7 April 2019).</a:t>
            </a:r>
          </a:p>
          <a:p>
            <a:r>
              <a:rPr lang="en-GB" sz="1050" dirty="0"/>
              <a:t>Boyer, E. L. Scholarship Reconsidered. Priorities of the Professoriate. NY: The Carnegie Foundation for the Advancement of Teaching.</a:t>
            </a:r>
          </a:p>
          <a:p>
            <a:r>
              <a:rPr lang="en-GB" sz="1050" dirty="0"/>
              <a:t>Boyer, E.L. (1996) The scholarship of engagement. Journal of Public Service &amp; Outreach.</a:t>
            </a:r>
          </a:p>
          <a:p>
            <a:r>
              <a:rPr lang="en-GB" sz="1050" dirty="0"/>
              <a:t>Boyer Commission on Educating Undergraduates in the Research University (1998). Reinventing Undergraduate Education: A Blueprint for America's Research Universities. Carnegie Foundation for the Advancement of Teaching, Princeton, NJ.</a:t>
            </a:r>
          </a:p>
          <a:p>
            <a:r>
              <a:rPr lang="en-GB" sz="1050" dirty="0"/>
              <a:t>Brew, A. (2006). Research and Teaching: Beyond the Divide. NY: Palgrave </a:t>
            </a:r>
            <a:r>
              <a:rPr lang="en-GB" sz="1050" dirty="0" err="1"/>
              <a:t>Macmillian</a:t>
            </a:r>
            <a:r>
              <a:rPr lang="en-GB" sz="1050" dirty="0"/>
              <a:t>.</a:t>
            </a:r>
          </a:p>
          <a:p>
            <a:r>
              <a:rPr lang="en-GB" sz="1050" dirty="0"/>
              <a:t>Centre for Excellence in Enquiry-Based Learning (CEEBL): </a:t>
            </a:r>
            <a:r>
              <a:rPr lang="en-GB" sz="1050" dirty="0">
                <a:hlinkClick r:id="rId4"/>
              </a:rPr>
              <a:t>http://www.ceebl.manchester.ac.uk/</a:t>
            </a:r>
            <a:r>
              <a:rPr lang="en-GB" sz="1050" dirty="0"/>
              <a:t>.</a:t>
            </a:r>
          </a:p>
          <a:p>
            <a:r>
              <a:rPr lang="en-GB" sz="1050" dirty="0"/>
              <a:t>Fung, D. (2017). A Connected Curriculum for Higher Education. London: UCL Press.</a:t>
            </a:r>
          </a:p>
          <a:p>
            <a:r>
              <a:rPr lang="en-GB" sz="1050" dirty="0"/>
              <a:t>Grove, J. (2019). Academics fight Birmingham’s plan to cut time for research. Times Higher Education, 19 Mar 2019. </a:t>
            </a:r>
            <a:r>
              <a:rPr lang="en-GB" sz="1050" u="sng" dirty="0">
                <a:hlinkClick r:id="rId5"/>
              </a:rPr>
              <a:t>https://www.timeshighereducation.com/news/academics-fight-birminghams-plan-cut-time-research</a:t>
            </a:r>
            <a:r>
              <a:rPr lang="en-GB" sz="1050" dirty="0"/>
              <a:t> (accessed 7 April 2019).</a:t>
            </a:r>
          </a:p>
          <a:p>
            <a:r>
              <a:rPr lang="en-GB" sz="1050" dirty="0"/>
              <a:t>Hattie, J. &amp; Marsh, H.W. (1996). The Relationship Between Research and Teaching: A Meta-Analysis, 66 (4)   (Winter 1996), 507-542.</a:t>
            </a:r>
          </a:p>
          <a:p>
            <a:r>
              <a:rPr lang="en-GB" sz="1050" dirty="0"/>
              <a:t>McGrath, F. (1951). Newman’s University: Idea and Reality. (Longmans).</a:t>
            </a:r>
          </a:p>
          <a:p>
            <a:r>
              <a:rPr lang="en-GB" sz="1050" dirty="0"/>
              <a:t>Morgan, K. (2011). Where is von Humboldt’s University now? Research in Higher Education. </a:t>
            </a:r>
            <a:r>
              <a:rPr lang="en-GB" sz="1050" dirty="0" err="1"/>
              <a:t>Daigaku</a:t>
            </a:r>
            <a:r>
              <a:rPr lang="en-GB" sz="1050" dirty="0"/>
              <a:t> </a:t>
            </a:r>
            <a:r>
              <a:rPr lang="en-GB" sz="1050" dirty="0" err="1"/>
              <a:t>Ronshu</a:t>
            </a:r>
            <a:r>
              <a:rPr lang="en-GB" sz="1050" dirty="0"/>
              <a:t> 42, 325– 344. </a:t>
            </a:r>
            <a:r>
              <a:rPr lang="en-GB" sz="1050" dirty="0">
                <a:hlinkClick r:id="rId6"/>
              </a:rPr>
              <a:t>http://ir.lib.hiroshima-u.ac.jp/files/public/3/31450/20141016181556308145/DaigakuRonshu_42_325.pdf</a:t>
            </a:r>
            <a:r>
              <a:rPr lang="en-GB" sz="1050" dirty="0"/>
              <a:t> (Accessed 1 April 2019).</a:t>
            </a:r>
          </a:p>
          <a:p>
            <a:r>
              <a:rPr lang="en-GB" sz="1050" dirty="0"/>
              <a:t>Newman, John Henry (1852). The Idea of a University. Project Gutenberg and Archive.org, </a:t>
            </a:r>
            <a:r>
              <a:rPr lang="en-GB" sz="1050" dirty="0">
                <a:hlinkClick r:id="rId7"/>
              </a:rPr>
              <a:t>https://archive.org/details/theideaofauniver24526gut/page/n1</a:t>
            </a:r>
            <a:r>
              <a:rPr lang="en-GB" sz="1050" dirty="0"/>
              <a:t>. (Accessed 25 March 2019).   </a:t>
            </a:r>
            <a:endParaRPr lang="de-DE" sz="1050" dirty="0"/>
          </a:p>
        </p:txBody>
      </p:sp>
    </p:spTree>
    <p:extLst>
      <p:ext uri="{BB962C8B-B14F-4D97-AF65-F5344CB8AC3E}">
        <p14:creationId xmlns:p14="http://schemas.microsoft.com/office/powerpoint/2010/main" val="248453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…References</a:t>
            </a:r>
          </a:p>
        </p:txBody>
      </p:sp>
      <p:sp>
        <p:nvSpPr>
          <p:cNvPr id="3" name="Content Placeholder 2"/>
          <p:cNvSpPr>
            <a:spLocks noGrp="1"/>
          </p:cNvSpPr>
          <p:nvPr>
            <p:ph idx="1"/>
          </p:nvPr>
        </p:nvSpPr>
        <p:spPr>
          <a:xfrm>
            <a:off x="1439652" y="843559"/>
            <a:ext cx="6172200" cy="3394472"/>
          </a:xfrm>
        </p:spPr>
        <p:txBody>
          <a:bodyPr>
            <a:noAutofit/>
          </a:bodyPr>
          <a:lstStyle/>
          <a:p>
            <a:r>
              <a:rPr lang="en-GB" sz="900" dirty="0" err="1"/>
              <a:t>Pells</a:t>
            </a:r>
            <a:r>
              <a:rPr lang="en-GB" sz="900" dirty="0"/>
              <a:t>, R. (2019). Universities urged to rule out submitting redundant staff to REF. Times Higher Education, 5 Feb 2019. </a:t>
            </a:r>
            <a:r>
              <a:rPr lang="en-GB" sz="900" u="sng" dirty="0">
                <a:hlinkClick r:id="rId3"/>
              </a:rPr>
              <a:t>https://www.timeshighereducation.com/news/universities-urged-rule-out-submitting-redundant-staff-ref</a:t>
            </a:r>
            <a:r>
              <a:rPr lang="en-GB" sz="900" dirty="0"/>
              <a:t> (accessed 7 April 2019).</a:t>
            </a:r>
          </a:p>
          <a:p>
            <a:r>
              <a:rPr lang="en-GB" sz="900" dirty="0" err="1"/>
              <a:t>Petrova</a:t>
            </a:r>
            <a:r>
              <a:rPr lang="en-GB" sz="900" dirty="0"/>
              <a:t> P. &amp; </a:t>
            </a:r>
            <a:r>
              <a:rPr lang="en-GB" sz="900" dirty="0" err="1"/>
              <a:t>Hadjianastasis</a:t>
            </a:r>
            <a:r>
              <a:rPr lang="en-GB" sz="900" dirty="0"/>
              <a:t> , M. (2015). Understanding the varying investments in researcher and teacher development and enhancement: implications for academic developers, International Journal for Academic Development 20 (3), 295-299.</a:t>
            </a:r>
            <a:endParaRPr lang="de-DE" sz="900" dirty="0"/>
          </a:p>
          <a:p>
            <a:r>
              <a:rPr lang="de-DE" sz="900" dirty="0"/>
              <a:t>Shils, E. (1970). </a:t>
            </a:r>
            <a:r>
              <a:rPr lang="en-GB" sz="900" dirty="0"/>
              <a:t>University Reform in Germany. Minerva 8 (2), 242-267.</a:t>
            </a:r>
          </a:p>
          <a:p>
            <a:r>
              <a:rPr lang="en-GB" sz="900" dirty="0" err="1"/>
              <a:t>Shrimpton</a:t>
            </a:r>
            <a:r>
              <a:rPr lang="en-GB" sz="900" dirty="0"/>
              <a:t>, P. (2014). The ‘Making of Men’: the idea and reality of Newman’s university in Oxford and Dublin. Leominster, </a:t>
            </a:r>
            <a:r>
              <a:rPr lang="en-GB" sz="900" dirty="0" err="1"/>
              <a:t>Gracewing</a:t>
            </a:r>
            <a:r>
              <a:rPr lang="en-GB" sz="900" dirty="0"/>
              <a:t>.</a:t>
            </a:r>
          </a:p>
          <a:p>
            <a:r>
              <a:rPr lang="en-GB" sz="900" dirty="0" err="1"/>
              <a:t>Shrimpton</a:t>
            </a:r>
            <a:r>
              <a:rPr lang="en-GB" sz="900" dirty="0"/>
              <a:t>, P. and Humphreys, J. (2014) . Unthinkable: Has Cardinal John Henry Newman’s vision for universities died?. The Irish Times. 2 December 2014. </a:t>
            </a:r>
            <a:r>
              <a:rPr lang="en-GB" sz="900" dirty="0">
                <a:hlinkClick r:id="rId4"/>
              </a:rPr>
              <a:t>https://www.irishtimes.com/culture/unthinkable-has-cardinal-john-henry-newman-s-vision-for-universities-died-1.2017424</a:t>
            </a:r>
            <a:r>
              <a:rPr lang="en-GB" sz="900" dirty="0"/>
              <a:t> (accessed 5 April 2019).</a:t>
            </a:r>
          </a:p>
          <a:p>
            <a:r>
              <a:rPr lang="en-GB" sz="900" dirty="0" err="1"/>
              <a:t>Sterescu</a:t>
            </a:r>
            <a:r>
              <a:rPr lang="en-GB" sz="900" dirty="0"/>
              <a:t>, A., The Crimean “Precedent” and Unrecognized States in the Post-Soviet Space. E-International Relations Students, 5 Mar 2018. </a:t>
            </a:r>
            <a:r>
              <a:rPr lang="en-GB" sz="900" u="sng" dirty="0">
                <a:hlinkClick r:id="rId5"/>
              </a:rPr>
              <a:t>https://www.e-ir.info/2018/03/05/the-crimean-precedent-and-unrecognized-states-in-the-post-soviet-space/</a:t>
            </a:r>
            <a:r>
              <a:rPr lang="en-GB" sz="900" dirty="0"/>
              <a:t> (accessed 7 April 2019).</a:t>
            </a:r>
          </a:p>
          <a:p>
            <a:r>
              <a:rPr lang="en-GB" sz="900" dirty="0"/>
              <a:t>U21 (2016). What is the Value Proposition for Students as Learners at Contemporary Research-Intensive Universities? U21 Educational Innovation Cluster Position Statement: April 2017. </a:t>
            </a:r>
            <a:r>
              <a:rPr lang="en-GB" sz="900" dirty="0">
                <a:hlinkClick r:id="rId6"/>
              </a:rPr>
              <a:t>https://universitas21.com/sites/default/files/2018-06/EI%20Value%20Proposition%20for%20Students.pdf</a:t>
            </a:r>
            <a:r>
              <a:rPr lang="en-GB" sz="900" dirty="0"/>
              <a:t> (Accessed 7 April 2019).</a:t>
            </a:r>
          </a:p>
          <a:p>
            <a:r>
              <a:rPr lang="en-GB" sz="900" dirty="0"/>
              <a:t>Von Humboldt, W. (1810). </a:t>
            </a:r>
            <a:r>
              <a:rPr lang="de-DE" sz="900" dirty="0"/>
              <a:t>Über die innere und äussere Organisation der höheren wissenschaftlichen Anstalten zu Berlin. Gesammelte Schriften (Herausgegeben von der Königlich Preussischen Akademie der Wissenschaften) (Berlin: B. Behr's Verlag, 1903), 250-26. (</a:t>
            </a:r>
            <a:r>
              <a:rPr lang="en-GB" sz="900" dirty="0"/>
              <a:t>On the spirit and the organisational framework of intellectual institutions in Berlin).</a:t>
            </a:r>
            <a:r>
              <a:rPr lang="de-DE" sz="900" dirty="0"/>
              <a:t> Full text on the Humboldt University website, accessed 1 April 2019: </a:t>
            </a:r>
            <a:r>
              <a:rPr lang="en-GB" sz="900" dirty="0">
                <a:hlinkClick r:id="rId7"/>
              </a:rPr>
              <a:t>https://edoc.hu-berlin.de/bitstream/handle/18452/5305/229.pdf?sequence=1&amp;isAllowed=y</a:t>
            </a:r>
            <a:r>
              <a:rPr lang="en-GB" sz="900" dirty="0"/>
              <a:t> .</a:t>
            </a:r>
          </a:p>
          <a:p>
            <a:r>
              <a:rPr lang="en-GB" sz="900" dirty="0"/>
              <a:t>Wertz, M. (1996). Education and Character: the Classical Curriculum of Wilhelm Von Humboldt. Fidelio, 5 (2), 29-39.</a:t>
            </a:r>
          </a:p>
          <a:p>
            <a:r>
              <a:rPr lang="en-GB" sz="900" dirty="0"/>
              <a:t>White, J.I., A Critical Reflection on Sovereignty in International Relations Today. E-International Relations Students, 9 Feb 2019. </a:t>
            </a:r>
            <a:r>
              <a:rPr lang="en-GB" sz="900" u="sng" dirty="0">
                <a:hlinkClick r:id="rId8"/>
              </a:rPr>
              <a:t>https://www.e-ir.info/2019/02/09/a-critical-reflection-on-sovereignty-in-international-relations-today/</a:t>
            </a:r>
            <a:r>
              <a:rPr lang="en-GB" sz="900" dirty="0"/>
              <a:t> (accessed 7 April 2019).</a:t>
            </a:r>
          </a:p>
          <a:p>
            <a:r>
              <a:rPr lang="en-GB" sz="900" dirty="0" err="1"/>
              <a:t>Yorke</a:t>
            </a:r>
            <a:r>
              <a:rPr lang="en-GB" sz="900" dirty="0"/>
              <a:t>, H. (2017). Universities must prioritise students over their research interests, new regulator says. The Telegraph, 9 October 2017. </a:t>
            </a:r>
            <a:r>
              <a:rPr lang="en-GB" sz="900" u="sng" dirty="0">
                <a:hlinkClick r:id="rId9"/>
              </a:rPr>
              <a:t>https://www.telegraph.co.uk/education/2017/10/09/universities-must-prioritise-students-research-interests-says/</a:t>
            </a:r>
            <a:r>
              <a:rPr lang="en-GB" sz="900" dirty="0"/>
              <a:t> (accessed 7 April 2019).</a:t>
            </a:r>
          </a:p>
          <a:p>
            <a:endParaRPr lang="en-GB" sz="900" dirty="0"/>
          </a:p>
          <a:p>
            <a:endParaRPr lang="en-GB" sz="900" dirty="0"/>
          </a:p>
        </p:txBody>
      </p:sp>
    </p:spTree>
    <p:extLst>
      <p:ext uri="{BB962C8B-B14F-4D97-AF65-F5344CB8AC3E}">
        <p14:creationId xmlns:p14="http://schemas.microsoft.com/office/powerpoint/2010/main" val="323338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669701" y="823410"/>
            <a:ext cx="7341238" cy="3170099"/>
          </a:xfrm>
          <a:prstGeom prst="rect">
            <a:avLst/>
          </a:prstGeom>
        </p:spPr>
        <p:txBody>
          <a:bodyPr wrap="square">
            <a:spAutoFit/>
          </a:bodyPr>
          <a:lstStyle/>
          <a:p>
            <a:pPr algn="ctr"/>
            <a:r>
              <a:rPr lang="en-GB" sz="2800" b="1" dirty="0" smtClean="0"/>
              <a:t>Keynote Speaker:</a:t>
            </a:r>
          </a:p>
          <a:p>
            <a:pPr algn="ctr"/>
            <a:r>
              <a:rPr lang="en-GB" sz="2800" b="1" dirty="0" smtClean="0"/>
              <a:t>Charting the journey of lifelong education and adult learning at the National University of Singapore</a:t>
            </a:r>
            <a:br>
              <a:rPr lang="en-GB" sz="2800" b="1" dirty="0" smtClean="0"/>
            </a:br>
            <a:endParaRPr lang="en-GB" sz="2800" b="1" dirty="0" smtClean="0"/>
          </a:p>
          <a:p>
            <a:pPr algn="ctr"/>
            <a:r>
              <a:rPr lang="en-GB" sz="2000" dirty="0" smtClean="0"/>
              <a:t>Professor Teck-Hua Ho </a:t>
            </a:r>
          </a:p>
          <a:p>
            <a:pPr algn="ctr"/>
            <a:r>
              <a:rPr lang="en-GB" sz="2000" dirty="0" smtClean="0"/>
              <a:t>Senior Deputy President and Provost</a:t>
            </a:r>
          </a:p>
          <a:p>
            <a:pPr algn="ctr"/>
            <a:r>
              <a:rPr lang="en-GB" sz="2000" dirty="0" smtClean="0"/>
              <a:t>National University of Singapore</a:t>
            </a:r>
            <a:endParaRPr lang="en-GB" sz="2000" dirty="0"/>
          </a:p>
        </p:txBody>
      </p:sp>
    </p:spTree>
    <p:extLst>
      <p:ext uri="{BB962C8B-B14F-4D97-AF65-F5344CB8AC3E}">
        <p14:creationId xmlns:p14="http://schemas.microsoft.com/office/powerpoint/2010/main" val="34180198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669701" y="823410"/>
            <a:ext cx="7341238" cy="2739211"/>
          </a:xfrm>
          <a:prstGeom prst="rect">
            <a:avLst/>
          </a:prstGeom>
        </p:spPr>
        <p:txBody>
          <a:bodyPr wrap="square">
            <a:spAutoFit/>
          </a:bodyPr>
          <a:lstStyle/>
          <a:p>
            <a:pPr algn="ctr"/>
            <a:r>
              <a:rPr lang="en-GB" sz="3200" b="1" dirty="0" smtClean="0"/>
              <a:t>Plenary Session and Panel Discussion: </a:t>
            </a:r>
          </a:p>
          <a:p>
            <a:pPr algn="ctr"/>
            <a:r>
              <a:rPr lang="en-GB" sz="3200" b="1" dirty="0" smtClean="0"/>
              <a:t>What does this mean for the </a:t>
            </a:r>
          </a:p>
          <a:p>
            <a:pPr algn="ctr"/>
            <a:r>
              <a:rPr lang="en-GB" sz="3200" b="1" dirty="0" smtClean="0"/>
              <a:t>next generation university? </a:t>
            </a:r>
          </a:p>
          <a:p>
            <a:pPr algn="ctr"/>
            <a:endParaRPr lang="en-GB" sz="2800" b="1" dirty="0"/>
          </a:p>
          <a:p>
            <a:pPr algn="ctr"/>
            <a:r>
              <a:rPr lang="en-GB" sz="2400" dirty="0" smtClean="0"/>
              <a:t>Student session with Modest Lungociu, Harvey Jones, Keziah Watson, Wakaya Islam and Adam Goldstone</a:t>
            </a:r>
            <a:endParaRPr lang="en-GB" sz="2400" dirty="0"/>
          </a:p>
        </p:txBody>
      </p:sp>
    </p:spTree>
    <p:extLst>
      <p:ext uri="{BB962C8B-B14F-4D97-AF65-F5344CB8AC3E}">
        <p14:creationId xmlns:p14="http://schemas.microsoft.com/office/powerpoint/2010/main" val="892842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669701" y="823410"/>
            <a:ext cx="7341238" cy="2893100"/>
          </a:xfrm>
          <a:prstGeom prst="rect">
            <a:avLst/>
          </a:prstGeom>
        </p:spPr>
        <p:txBody>
          <a:bodyPr wrap="square">
            <a:spAutoFit/>
          </a:bodyPr>
          <a:lstStyle/>
          <a:p>
            <a:pPr algn="ctr"/>
            <a:r>
              <a:rPr lang="en-GB" sz="4000" b="1" dirty="0" smtClean="0"/>
              <a:t>Keynote Speaker:</a:t>
            </a:r>
          </a:p>
          <a:p>
            <a:pPr algn="ctr"/>
            <a:r>
              <a:rPr lang="en-GB" sz="4000" b="1" dirty="0" smtClean="0"/>
              <a:t>The Next Generation University</a:t>
            </a:r>
            <a:r>
              <a:rPr lang="en-GB" b="1" dirty="0" smtClean="0"/>
              <a:t/>
            </a:r>
            <a:br>
              <a:rPr lang="en-GB" b="1" dirty="0" smtClean="0"/>
            </a:br>
            <a:endParaRPr lang="en-GB" b="1" dirty="0" smtClean="0"/>
          </a:p>
          <a:p>
            <a:pPr algn="ctr"/>
            <a:r>
              <a:rPr lang="en-GB" sz="2800" dirty="0" smtClean="0"/>
              <a:t>Zac Ashkanasey</a:t>
            </a:r>
          </a:p>
          <a:p>
            <a:pPr algn="ctr"/>
            <a:r>
              <a:rPr lang="en-GB" sz="2800" dirty="0" smtClean="0"/>
              <a:t>Principal</a:t>
            </a:r>
          </a:p>
          <a:p>
            <a:pPr algn="ctr"/>
            <a:r>
              <a:rPr lang="en-GB" sz="2800" dirty="0" smtClean="0"/>
              <a:t>Nous</a:t>
            </a:r>
            <a:endParaRPr lang="en-GB" sz="2800" dirty="0"/>
          </a:p>
        </p:txBody>
      </p:sp>
    </p:spTree>
    <p:extLst>
      <p:ext uri="{BB962C8B-B14F-4D97-AF65-F5344CB8AC3E}">
        <p14:creationId xmlns:p14="http://schemas.microsoft.com/office/powerpoint/2010/main" val="2072166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1601670" y="573528"/>
            <a:ext cx="5724636" cy="1944216"/>
          </a:xfrm>
        </p:spPr>
        <p:txBody>
          <a:bodyPr/>
          <a:lstStyle/>
          <a:p>
            <a:r>
              <a:rPr lang="en-GB" b="1" dirty="0"/>
              <a:t>Digitised Futures? </a:t>
            </a:r>
            <a:br>
              <a:rPr lang="en-GB" b="1" dirty="0"/>
            </a:br>
            <a:r>
              <a:rPr lang="en-GB" b="1" dirty="0"/>
              <a:t>How do we prepare?</a:t>
            </a:r>
            <a:endParaRPr lang="en-GB" sz="3300" b="1" dirty="0"/>
          </a:p>
        </p:txBody>
      </p:sp>
      <p:sp>
        <p:nvSpPr>
          <p:cNvPr id="9219" name="Rectangle 4"/>
          <p:cNvSpPr>
            <a:spLocks noChangeArrowheads="1"/>
          </p:cNvSpPr>
          <p:nvPr/>
        </p:nvSpPr>
        <p:spPr bwMode="auto">
          <a:xfrm>
            <a:off x="2141730" y="3003798"/>
            <a:ext cx="4320778" cy="422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2900" tIns="26450" rIns="52900" bIns="26450">
            <a:spAutoFit/>
          </a:bodyPr>
          <a:lstStyle/>
          <a:p>
            <a:pPr algn="ctr" defTabSz="685800" fontAlgn="base">
              <a:spcBef>
                <a:spcPct val="20000"/>
              </a:spcBef>
              <a:spcAft>
                <a:spcPct val="0"/>
              </a:spcAft>
              <a:buClr>
                <a:srgbClr val="244A58"/>
              </a:buClr>
            </a:pPr>
            <a:r>
              <a:rPr lang="en-GB" sz="2400" b="1" dirty="0">
                <a:solidFill>
                  <a:prstClr val="black">
                    <a:lumMod val="50000"/>
                    <a:lumOff val="50000"/>
                  </a:prstClr>
                </a:solidFill>
                <a:latin typeface="Arial" pitchFamily="34" charset="0"/>
              </a:rPr>
              <a:t>Professor Linda Price </a:t>
            </a:r>
          </a:p>
        </p:txBody>
      </p:sp>
      <p:sp>
        <p:nvSpPr>
          <p:cNvPr id="9220" name="Rectangle 6"/>
          <p:cNvSpPr>
            <a:spLocks noChangeArrowheads="1"/>
          </p:cNvSpPr>
          <p:nvPr/>
        </p:nvSpPr>
        <p:spPr bwMode="auto">
          <a:xfrm>
            <a:off x="1763688" y="3724309"/>
            <a:ext cx="5400600" cy="376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2900" tIns="26450" rIns="52900" bIns="26450">
            <a:spAutoFit/>
          </a:bodyPr>
          <a:lstStyle/>
          <a:p>
            <a:pPr algn="ctr" defTabSz="685800" fontAlgn="base">
              <a:spcBef>
                <a:spcPct val="20000"/>
              </a:spcBef>
              <a:spcAft>
                <a:spcPct val="0"/>
              </a:spcAft>
              <a:buClr>
                <a:srgbClr val="244A58"/>
              </a:buClr>
            </a:pPr>
            <a:r>
              <a:rPr lang="en-GB" sz="2100" b="1" dirty="0">
                <a:solidFill>
                  <a:prstClr val="black">
                    <a:lumMod val="50000"/>
                    <a:lumOff val="50000"/>
                  </a:prstClr>
                </a:solidFill>
                <a:latin typeface="Arial" pitchFamily="34" charset="0"/>
              </a:rPr>
              <a:t>University of Bedfordshire</a:t>
            </a:r>
            <a:endParaRPr lang="en-GB" b="1" dirty="0">
              <a:solidFill>
                <a:prstClr val="black">
                  <a:lumMod val="50000"/>
                  <a:lumOff val="50000"/>
                </a:prstClr>
              </a:solidFill>
              <a:latin typeface="Arial" pitchFamily="34" charset="0"/>
            </a:endParaRPr>
          </a:p>
        </p:txBody>
      </p:sp>
    </p:spTree>
    <p:extLst>
      <p:ext uri="{BB962C8B-B14F-4D97-AF65-F5344CB8AC3E}">
        <p14:creationId xmlns:p14="http://schemas.microsoft.com/office/powerpoint/2010/main" val="303274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1670" y="221686"/>
            <a:ext cx="5670631" cy="756084"/>
          </a:xfrm>
        </p:spPr>
        <p:txBody>
          <a:bodyPr>
            <a:noAutofit/>
          </a:bodyPr>
          <a:lstStyle/>
          <a:p>
            <a:pPr marL="0" indent="0" algn="ctr">
              <a:buNone/>
            </a:pPr>
            <a:r>
              <a:rPr lang="en-US" sz="3600" b="1" dirty="0"/>
              <a:t>The changing world</a:t>
            </a:r>
          </a:p>
        </p:txBody>
      </p:sp>
      <p:sp>
        <p:nvSpPr>
          <p:cNvPr id="2" name="TextBox 1">
            <a:extLst>
              <a:ext uri="{FF2B5EF4-FFF2-40B4-BE49-F238E27FC236}">
                <a16:creationId xmlns:a16="http://schemas.microsoft.com/office/drawing/2014/main" xmlns="" id="{02BE660D-4A7A-4148-8ED8-19C1BC311FDA}"/>
              </a:ext>
            </a:extLst>
          </p:cNvPr>
          <p:cNvSpPr txBox="1"/>
          <p:nvPr/>
        </p:nvSpPr>
        <p:spPr>
          <a:xfrm>
            <a:off x="1424478" y="1059582"/>
            <a:ext cx="3294365" cy="923330"/>
          </a:xfrm>
          <a:prstGeom prst="rect">
            <a:avLst/>
          </a:prstGeom>
          <a:noFill/>
        </p:spPr>
        <p:txBody>
          <a:bodyPr wrap="square" rtlCol="0">
            <a:spAutoFit/>
          </a:bodyPr>
          <a:lstStyle/>
          <a:p>
            <a:pPr defTabSz="685800" fontAlgn="base">
              <a:spcBef>
                <a:spcPct val="0"/>
              </a:spcBef>
              <a:spcAft>
                <a:spcPct val="0"/>
              </a:spcAft>
            </a:pPr>
            <a:r>
              <a:rPr lang="en-GB" dirty="0">
                <a:solidFill>
                  <a:prstClr val="black"/>
                </a:solidFill>
                <a:latin typeface="Arial" pitchFamily="34" charset="0"/>
              </a:rPr>
              <a:t>By 2050 there</a:t>
            </a:r>
            <a:r>
              <a:rPr lang="en-GB" cap="all" dirty="0">
                <a:solidFill>
                  <a:prstClr val="black"/>
                </a:solidFill>
                <a:latin typeface="Arial" pitchFamily="34" charset="0"/>
              </a:rPr>
              <a:t> </a:t>
            </a:r>
            <a:r>
              <a:rPr lang="en-GB" dirty="0">
                <a:solidFill>
                  <a:prstClr val="black"/>
                </a:solidFill>
                <a:latin typeface="Arial" pitchFamily="34" charset="0"/>
              </a:rPr>
              <a:t>will be 9 billion people to feed, clothe, transport, employ and educate</a:t>
            </a:r>
          </a:p>
        </p:txBody>
      </p:sp>
      <p:sp>
        <p:nvSpPr>
          <p:cNvPr id="4" name="TextBox 3">
            <a:extLst>
              <a:ext uri="{FF2B5EF4-FFF2-40B4-BE49-F238E27FC236}">
                <a16:creationId xmlns:a16="http://schemas.microsoft.com/office/drawing/2014/main" xmlns="" id="{EAB61A6B-14E8-0641-A380-3D9F9028D8CB}"/>
              </a:ext>
            </a:extLst>
          </p:cNvPr>
          <p:cNvSpPr txBox="1"/>
          <p:nvPr/>
        </p:nvSpPr>
        <p:spPr>
          <a:xfrm>
            <a:off x="1429498" y="2156095"/>
            <a:ext cx="3294365" cy="923330"/>
          </a:xfrm>
          <a:prstGeom prst="rect">
            <a:avLst/>
          </a:prstGeom>
          <a:noFill/>
        </p:spPr>
        <p:txBody>
          <a:bodyPr wrap="square" rtlCol="0">
            <a:spAutoFit/>
          </a:bodyPr>
          <a:lstStyle/>
          <a:p>
            <a:pPr defTabSz="685800" fontAlgn="base">
              <a:spcBef>
                <a:spcPct val="0"/>
              </a:spcBef>
              <a:spcAft>
                <a:spcPct val="0"/>
              </a:spcAft>
            </a:pPr>
            <a:r>
              <a:rPr lang="en-US" dirty="0">
                <a:solidFill>
                  <a:prstClr val="black"/>
                </a:solidFill>
                <a:latin typeface="Arial" pitchFamily="34" charset="0"/>
              </a:rPr>
              <a:t>Current population is 7.5 billion: the estimate for 2019 was 7.2 billion</a:t>
            </a:r>
          </a:p>
        </p:txBody>
      </p:sp>
      <p:pic>
        <p:nvPicPr>
          <p:cNvPr id="5" name="Picture 4">
            <a:extLst>
              <a:ext uri="{FF2B5EF4-FFF2-40B4-BE49-F238E27FC236}">
                <a16:creationId xmlns:a16="http://schemas.microsoft.com/office/drawing/2014/main" xmlns="" id="{65C92787-63EF-5145-869D-07EFE691608A}"/>
              </a:ext>
            </a:extLst>
          </p:cNvPr>
          <p:cNvPicPr>
            <a:picLocks noChangeAspect="1"/>
          </p:cNvPicPr>
          <p:nvPr/>
        </p:nvPicPr>
        <p:blipFill>
          <a:blip r:embed="rId3"/>
          <a:stretch>
            <a:fillRect/>
          </a:stretch>
        </p:blipFill>
        <p:spPr>
          <a:xfrm>
            <a:off x="5436097" y="757188"/>
            <a:ext cx="2544062" cy="2544062"/>
          </a:xfrm>
          <a:prstGeom prst="rect">
            <a:avLst/>
          </a:prstGeom>
        </p:spPr>
      </p:pic>
      <p:sp>
        <p:nvSpPr>
          <p:cNvPr id="6" name="TextBox 5">
            <a:extLst>
              <a:ext uri="{FF2B5EF4-FFF2-40B4-BE49-F238E27FC236}">
                <a16:creationId xmlns:a16="http://schemas.microsoft.com/office/drawing/2014/main" xmlns="" id="{EFD49E65-F1BE-BC49-99F0-D0B255900773}"/>
              </a:ext>
            </a:extLst>
          </p:cNvPr>
          <p:cNvSpPr txBox="1"/>
          <p:nvPr/>
        </p:nvSpPr>
        <p:spPr>
          <a:xfrm>
            <a:off x="1429498" y="3319239"/>
            <a:ext cx="5940660" cy="1754326"/>
          </a:xfrm>
          <a:prstGeom prst="rect">
            <a:avLst/>
          </a:prstGeom>
          <a:noFill/>
        </p:spPr>
        <p:txBody>
          <a:bodyPr wrap="square" rtlCol="0">
            <a:spAutoFit/>
          </a:bodyPr>
          <a:lstStyle/>
          <a:p>
            <a:pPr defTabSz="685800" fontAlgn="base">
              <a:spcBef>
                <a:spcPct val="0"/>
              </a:spcBef>
              <a:spcAft>
                <a:spcPct val="0"/>
              </a:spcAft>
            </a:pPr>
            <a:r>
              <a:rPr lang="en-GB" dirty="0">
                <a:solidFill>
                  <a:prstClr val="black"/>
                </a:solidFill>
                <a:latin typeface="Arial" pitchFamily="34" charset="0"/>
              </a:rPr>
              <a:t>5 billion, 2/3 of the world's population, are connected by mobile devices, (GSMA)</a:t>
            </a:r>
          </a:p>
          <a:p>
            <a:pPr defTabSz="685800" fontAlgn="base">
              <a:spcBef>
                <a:spcPct val="0"/>
              </a:spcBef>
              <a:spcAft>
                <a:spcPct val="0"/>
              </a:spcAft>
            </a:pPr>
            <a:endParaRPr lang="en-GB" dirty="0">
              <a:solidFill>
                <a:prstClr val="black"/>
              </a:solidFill>
              <a:latin typeface="Arial" pitchFamily="34" charset="0"/>
            </a:endParaRPr>
          </a:p>
          <a:p>
            <a:pPr defTabSz="685800" fontAlgn="base">
              <a:spcBef>
                <a:spcPct val="0"/>
              </a:spcBef>
              <a:spcAft>
                <a:spcPct val="0"/>
              </a:spcAft>
            </a:pPr>
            <a:r>
              <a:rPr lang="en-GB" dirty="0">
                <a:solidFill>
                  <a:prstClr val="black"/>
                </a:solidFill>
                <a:latin typeface="Arial" pitchFamily="34" charset="0"/>
              </a:rPr>
              <a:t>By 2020, almost 75% of the global population will be connected by mobile devices</a:t>
            </a:r>
          </a:p>
          <a:p>
            <a:pPr defTabSz="685800" fontAlgn="base">
              <a:spcBef>
                <a:spcPct val="0"/>
              </a:spcBef>
              <a:spcAft>
                <a:spcPct val="0"/>
              </a:spcAft>
            </a:pPr>
            <a:endParaRPr lang="en-US" dirty="0">
              <a:solidFill>
                <a:prstClr val="black"/>
              </a:solidFill>
              <a:latin typeface="Arial" pitchFamily="34" charset="0"/>
            </a:endParaRPr>
          </a:p>
        </p:txBody>
      </p:sp>
    </p:spTree>
    <p:extLst>
      <p:ext uri="{BB962C8B-B14F-4D97-AF65-F5344CB8AC3E}">
        <p14:creationId xmlns:p14="http://schemas.microsoft.com/office/powerpoint/2010/main" val="545825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U Template">
  <a:themeElements>
    <a:clrScheme name="OU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U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520825" rtl="0" eaLnBrk="1" fontAlgn="base" latinLnBrk="0" hangingPunct="1">
          <a:lnSpc>
            <a:spcPct val="100000"/>
          </a:lnSpc>
          <a:spcBef>
            <a:spcPct val="0"/>
          </a:spcBef>
          <a:spcAft>
            <a:spcPct val="0"/>
          </a:spcAft>
          <a:buClrTx/>
          <a:buSzTx/>
          <a:buFontTx/>
          <a:buNone/>
          <a:tabLst/>
          <a:defRPr kumimoji="0" lang="en-GB" sz="3000" b="0" i="0" u="none" strike="noStrike" cap="none" normalizeH="0" baseline="0" smtClean="0">
            <a:ln>
              <a:noFill/>
            </a:ln>
            <a:solidFill>
              <a:srgbClr val="E3284A"/>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520825" rtl="0" eaLnBrk="1" fontAlgn="base" latinLnBrk="0" hangingPunct="1">
          <a:lnSpc>
            <a:spcPct val="100000"/>
          </a:lnSpc>
          <a:spcBef>
            <a:spcPct val="0"/>
          </a:spcBef>
          <a:spcAft>
            <a:spcPct val="0"/>
          </a:spcAft>
          <a:buClrTx/>
          <a:buSzTx/>
          <a:buFontTx/>
          <a:buNone/>
          <a:tabLst/>
          <a:defRPr kumimoji="0" lang="en-GB" sz="3000" b="0" i="0" u="none" strike="noStrike" cap="none" normalizeH="0" baseline="0" smtClean="0">
            <a:ln>
              <a:noFill/>
            </a:ln>
            <a:solidFill>
              <a:srgbClr val="E3284A"/>
            </a:solidFill>
            <a:effectLst/>
            <a:latin typeface="Arial" charset="0"/>
          </a:defRPr>
        </a:defPPr>
      </a:lstStyle>
    </a:lnDef>
  </a:objectDefaults>
  <a:extraClrSchemeLst>
    <a:extraClrScheme>
      <a:clrScheme name="OU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Template 2">
        <a:dk1>
          <a:srgbClr val="000000"/>
        </a:dk1>
        <a:lt1>
          <a:srgbClr val="D60077"/>
        </a:lt1>
        <a:dk2>
          <a:srgbClr val="000000"/>
        </a:dk2>
        <a:lt2>
          <a:srgbClr val="808080"/>
        </a:lt2>
        <a:accent1>
          <a:srgbClr val="BBE0E3"/>
        </a:accent1>
        <a:accent2>
          <a:srgbClr val="333399"/>
        </a:accent2>
        <a:accent3>
          <a:srgbClr val="E8AA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Template 3">
        <a:dk1>
          <a:srgbClr val="000000"/>
        </a:dk1>
        <a:lt1>
          <a:srgbClr val="FFD100"/>
        </a:lt1>
        <a:dk2>
          <a:srgbClr val="000000"/>
        </a:dk2>
        <a:lt2>
          <a:srgbClr val="808080"/>
        </a:lt2>
        <a:accent1>
          <a:srgbClr val="BBE0E3"/>
        </a:accent1>
        <a:accent2>
          <a:srgbClr val="333399"/>
        </a:accent2>
        <a:accent3>
          <a:srgbClr val="FFE5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Template 4">
        <a:dk1>
          <a:srgbClr val="000000"/>
        </a:dk1>
        <a:lt1>
          <a:srgbClr val="9FAA00"/>
        </a:lt1>
        <a:dk2>
          <a:srgbClr val="000000"/>
        </a:dk2>
        <a:lt2>
          <a:srgbClr val="808080"/>
        </a:lt2>
        <a:accent1>
          <a:srgbClr val="BBE0E3"/>
        </a:accent1>
        <a:accent2>
          <a:srgbClr val="333399"/>
        </a:accent2>
        <a:accent3>
          <a:srgbClr val="CDD2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Template 5">
        <a:dk1>
          <a:srgbClr val="000000"/>
        </a:dk1>
        <a:lt1>
          <a:srgbClr val="00AFAD"/>
        </a:lt1>
        <a:dk2>
          <a:srgbClr val="000000"/>
        </a:dk2>
        <a:lt2>
          <a:srgbClr val="808080"/>
        </a:lt2>
        <a:accent1>
          <a:srgbClr val="BBE0E3"/>
        </a:accent1>
        <a:accent2>
          <a:srgbClr val="333399"/>
        </a:accent2>
        <a:accent3>
          <a:srgbClr val="AAD4D3"/>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Template 6">
        <a:dk1>
          <a:srgbClr val="000000"/>
        </a:dk1>
        <a:lt1>
          <a:srgbClr val="5C705E"/>
        </a:lt1>
        <a:dk2>
          <a:srgbClr val="000000"/>
        </a:dk2>
        <a:lt2>
          <a:srgbClr val="808080"/>
        </a:lt2>
        <a:accent1>
          <a:srgbClr val="BBE0E3"/>
        </a:accent1>
        <a:accent2>
          <a:srgbClr val="333399"/>
        </a:accent2>
        <a:accent3>
          <a:srgbClr val="B5BBB6"/>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Template 7">
        <a:dk1>
          <a:srgbClr val="000000"/>
        </a:dk1>
        <a:lt1>
          <a:srgbClr val="EF6820"/>
        </a:lt1>
        <a:dk2>
          <a:srgbClr val="000000"/>
        </a:dk2>
        <a:lt2>
          <a:srgbClr val="808080"/>
        </a:lt2>
        <a:accent1>
          <a:srgbClr val="BBE0E3"/>
        </a:accent1>
        <a:accent2>
          <a:srgbClr val="333399"/>
        </a:accent2>
        <a:accent3>
          <a:srgbClr val="F6B9AB"/>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Template 8">
        <a:dk1>
          <a:srgbClr val="000000"/>
        </a:dk1>
        <a:lt1>
          <a:srgbClr val="E3284A"/>
        </a:lt1>
        <a:dk2>
          <a:srgbClr val="000000"/>
        </a:dk2>
        <a:lt2>
          <a:srgbClr val="808080"/>
        </a:lt2>
        <a:accent1>
          <a:srgbClr val="BBE0E3"/>
        </a:accent1>
        <a:accent2>
          <a:srgbClr val="333399"/>
        </a:accent2>
        <a:accent3>
          <a:srgbClr val="EFACB1"/>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Template 9">
        <a:dk1>
          <a:srgbClr val="000000"/>
        </a:dk1>
        <a:lt1>
          <a:srgbClr val="856FB3"/>
        </a:lt1>
        <a:dk2>
          <a:srgbClr val="000000"/>
        </a:dk2>
        <a:lt2>
          <a:srgbClr val="808080"/>
        </a:lt2>
        <a:accent1>
          <a:srgbClr val="BBE0E3"/>
        </a:accent1>
        <a:accent2>
          <a:srgbClr val="333399"/>
        </a:accent2>
        <a:accent3>
          <a:srgbClr val="C2BBD6"/>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Template 10">
        <a:dk1>
          <a:srgbClr val="000000"/>
        </a:dk1>
        <a:lt1>
          <a:srgbClr val="000000"/>
        </a:lt1>
        <a:dk2>
          <a:srgbClr val="000000"/>
        </a:dk2>
        <a:lt2>
          <a:srgbClr val="808080"/>
        </a:lt2>
        <a:accent1>
          <a:srgbClr val="BBE0E3"/>
        </a:accent1>
        <a:accent2>
          <a:srgbClr val="333399"/>
        </a:accent2>
        <a:accent3>
          <a:srgbClr val="AAAA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Template 11">
        <a:dk1>
          <a:srgbClr val="000000"/>
        </a:dk1>
        <a:lt1>
          <a:srgbClr val="8C8C8C"/>
        </a:lt1>
        <a:dk2>
          <a:srgbClr val="000000"/>
        </a:dk2>
        <a:lt2>
          <a:srgbClr val="808080"/>
        </a:lt2>
        <a:accent1>
          <a:srgbClr val="BBE0E3"/>
        </a:accent1>
        <a:accent2>
          <a:srgbClr val="333399"/>
        </a:accent2>
        <a:accent3>
          <a:srgbClr val="C5C5C5"/>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478</TotalTime>
  <Words>4781</Words>
  <Application>Microsoft Office PowerPoint</Application>
  <PresentationFormat>On-screen Show (16:9)</PresentationFormat>
  <Paragraphs>505</Paragraphs>
  <Slides>66</Slides>
  <Notes>28</Notes>
  <HiddenSlides>0</HiddenSlides>
  <MMClips>0</MMClips>
  <ScaleCrop>false</ScaleCrop>
  <HeadingPairs>
    <vt:vector size="4" baseType="variant">
      <vt:variant>
        <vt:lpstr>Theme</vt:lpstr>
      </vt:variant>
      <vt:variant>
        <vt:i4>5</vt:i4>
      </vt:variant>
      <vt:variant>
        <vt:lpstr>Slide Titles</vt:lpstr>
      </vt:variant>
      <vt:variant>
        <vt:i4>66</vt:i4>
      </vt:variant>
    </vt:vector>
  </HeadingPairs>
  <TitlesOfParts>
    <vt:vector size="71" baseType="lpstr">
      <vt:lpstr>Office Theme</vt:lpstr>
      <vt:lpstr>1_Office Theme</vt:lpstr>
      <vt:lpstr>2_Office Theme</vt:lpstr>
      <vt:lpstr>Breeze</vt:lpstr>
      <vt:lpstr>OU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Digitised Futures?  How do we prepare?</vt:lpstr>
      <vt:lpstr>PowerPoint Presentation</vt:lpstr>
      <vt:lpstr>PowerPoint Presentation</vt:lpstr>
      <vt:lpstr>PowerPoint Presentation</vt:lpstr>
      <vt:lpstr>What will the fourth industrial revolution bring?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it we need to transform?  Employers top-rated skills… </vt:lpstr>
      <vt:lpstr>Can Teaching and Learning with Technology help?</vt:lpstr>
      <vt:lpstr>Ubiquitous Technologies</vt:lpstr>
      <vt:lpstr>Influences </vt:lpstr>
      <vt:lpstr>The sample</vt:lpstr>
      <vt:lpstr>Some results</vt:lpstr>
      <vt:lpstr>So how are they social networking?</vt:lpstr>
      <vt:lpstr>How are they using Uni Systems</vt:lpstr>
      <vt:lpstr>PowerPoint Presentation</vt:lpstr>
      <vt:lpstr>Student’s use of U-technologies</vt:lpstr>
      <vt:lpstr>PowerPoint Presentation</vt:lpstr>
      <vt:lpstr>PowerPoint Presentation</vt:lpstr>
      <vt:lpstr>PowerPoint Presentation</vt:lpstr>
      <vt:lpstr>PowerPoint Presentation</vt:lpstr>
      <vt:lpstr>Authentic assessment…</vt:lpstr>
      <vt:lpstr>PowerPoint Presentation</vt:lpstr>
      <vt:lpstr>Moving Forward</vt:lpstr>
      <vt:lpstr>PowerPoint Presentation</vt:lpstr>
      <vt:lpstr>PowerPoint Presentation</vt:lpstr>
      <vt:lpstr>PowerPoint Presentation</vt:lpstr>
      <vt:lpstr>Do you want to communicate with others on campus about teaching and learning? Subscribe to ‘HEFi-OPEN’, a JiscMail mailing list service:</vt:lpstr>
      <vt:lpstr>PowerPoint Presentation</vt:lpstr>
      <vt:lpstr>Do you want to communicate with others on campus about teaching and learning? Subscribe to ‘HEFi-OPEN’, a JiscMail mailing list service:</vt:lpstr>
      <vt:lpstr>PowerPoint Presentation</vt:lpstr>
      <vt:lpstr>Throwing the cat among the pigeons: research-intensive learning at Birmingham and beyond </vt:lpstr>
      <vt:lpstr>Outline</vt:lpstr>
      <vt:lpstr>Boyer and the rest</vt:lpstr>
      <vt:lpstr>Healey &amp; Jenkins, Brew and Barnett</vt:lpstr>
      <vt:lpstr>Connected Curriculum</vt:lpstr>
      <vt:lpstr>The Birmingham context: </vt:lpstr>
      <vt:lpstr>The project</vt:lpstr>
      <vt:lpstr>Literature review</vt:lpstr>
      <vt:lpstr>School of Geography, Earth and Environmental Sciences (GEES): Lloyd Jenkins</vt:lpstr>
      <vt:lpstr>PowerPoint Presentation</vt:lpstr>
      <vt:lpstr>Political Science and International Studies: George Kyris</vt:lpstr>
      <vt:lpstr>PowerPoint Presentation</vt:lpstr>
      <vt:lpstr>Biosciences (Mary Blanchard, Debbie Cunningham,  Julia Lodge, Roisin Madigan)</vt:lpstr>
      <vt:lpstr>Law</vt:lpstr>
      <vt:lpstr>Liberal Arts and Natural Sciences</vt:lpstr>
      <vt:lpstr>Chemical Engineering</vt:lpstr>
      <vt:lpstr>Next steps</vt:lpstr>
      <vt:lpstr>References…</vt:lpstr>
      <vt:lpstr>…References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Kat Warder</dc:creator>
  <cp:lastModifiedBy>Helen Rosser</cp:lastModifiedBy>
  <cp:revision>29</cp:revision>
  <dcterms:created xsi:type="dcterms:W3CDTF">2019-05-30T18:53:32Z</dcterms:created>
  <dcterms:modified xsi:type="dcterms:W3CDTF">2019-08-13T14:50:01Z</dcterms:modified>
</cp:coreProperties>
</file>