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  <p:sldMasterId id="2147483660" r:id="rId2"/>
  </p:sldMasterIdLst>
  <p:notesMasterIdLst>
    <p:notesMasterId r:id="rId16"/>
  </p:notesMasterIdLst>
  <p:handoutMasterIdLst>
    <p:handoutMasterId r:id="rId17"/>
  </p:handoutMasterIdLst>
  <p:sldIdLst>
    <p:sldId id="257" r:id="rId3"/>
    <p:sldId id="326" r:id="rId4"/>
    <p:sldId id="328" r:id="rId5"/>
    <p:sldId id="329" r:id="rId6"/>
    <p:sldId id="312" r:id="rId7"/>
    <p:sldId id="330" r:id="rId8"/>
    <p:sldId id="316" r:id="rId9"/>
    <p:sldId id="317" r:id="rId10"/>
    <p:sldId id="342" r:id="rId11"/>
    <p:sldId id="331" r:id="rId12"/>
    <p:sldId id="334" r:id="rId13"/>
    <p:sldId id="344" r:id="rId14"/>
    <p:sldId id="343" r:id="rId15"/>
  </p:sldIdLst>
  <p:sldSz cx="9144000" cy="6858000" type="screen4x3"/>
  <p:notesSz cx="6796088" cy="9872663"/>
  <p:defaultTextStyle>
    <a:defPPr>
      <a:defRPr lang="es-ES"/>
    </a:defPPr>
    <a:lvl1pPr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D058"/>
    <a:srgbClr val="FFB62B"/>
    <a:srgbClr val="F3BE5C"/>
    <a:srgbClr val="86A7E5"/>
    <a:srgbClr val="EB7A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 snapToObjects="1">
      <p:cViewPr>
        <p:scale>
          <a:sx n="75" d="100"/>
          <a:sy n="75" d="100"/>
        </p:scale>
        <p:origin x="-2664" y="-1002"/>
      </p:cViewPr>
      <p:guideLst>
        <p:guide orient="horz" pos="2117"/>
        <p:guide pos="26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97" cy="493874"/>
          </a:xfrm>
          <a:prstGeom prst="rect">
            <a:avLst/>
          </a:prstGeom>
        </p:spPr>
        <p:txBody>
          <a:bodyPr vert="horz" lIns="92802" tIns="46401" rIns="92802" bIns="4640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49171" y="1"/>
            <a:ext cx="2945297" cy="493874"/>
          </a:xfrm>
          <a:prstGeom prst="rect">
            <a:avLst/>
          </a:prstGeom>
        </p:spPr>
        <p:txBody>
          <a:bodyPr vert="horz" wrap="square" lIns="92802" tIns="46401" rIns="92802" bIns="46401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091BEE15-3F57-4105-860E-AE5281E566DE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377186"/>
            <a:ext cx="2945297" cy="493874"/>
          </a:xfrm>
          <a:prstGeom prst="rect">
            <a:avLst/>
          </a:prstGeom>
        </p:spPr>
        <p:txBody>
          <a:bodyPr vert="horz" lIns="92802" tIns="46401" rIns="92802" bIns="4640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49171" y="9377186"/>
            <a:ext cx="2945297" cy="493874"/>
          </a:xfrm>
          <a:prstGeom prst="rect">
            <a:avLst/>
          </a:prstGeom>
        </p:spPr>
        <p:txBody>
          <a:bodyPr vert="horz" wrap="square" lIns="92802" tIns="46401" rIns="92802" bIns="46401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93B98244-475C-4C17-806E-CEBB61D1425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72566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97" cy="493874"/>
          </a:xfrm>
          <a:prstGeom prst="rect">
            <a:avLst/>
          </a:prstGeom>
        </p:spPr>
        <p:txBody>
          <a:bodyPr vert="horz" lIns="92802" tIns="46401" rIns="92802" bIns="4640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171" y="1"/>
            <a:ext cx="2945297" cy="493874"/>
          </a:xfrm>
          <a:prstGeom prst="rect">
            <a:avLst/>
          </a:prstGeom>
        </p:spPr>
        <p:txBody>
          <a:bodyPr vert="horz" wrap="square" lIns="92802" tIns="46401" rIns="92802" bIns="46401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3CED291-014D-4A57-8EA8-C6165B555A8B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5538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2" tIns="46401" rIns="92802" bIns="46401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936" y="4690197"/>
            <a:ext cx="5436221" cy="4441656"/>
          </a:xfrm>
          <a:prstGeom prst="rect">
            <a:avLst/>
          </a:prstGeom>
        </p:spPr>
        <p:txBody>
          <a:bodyPr vert="horz" wrap="square" lIns="92802" tIns="46401" rIns="92802" bIns="464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  <a:endParaRPr lang="es-ES" noProof="0" smtClean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377186"/>
            <a:ext cx="2945297" cy="493874"/>
          </a:xfrm>
          <a:prstGeom prst="rect">
            <a:avLst/>
          </a:prstGeom>
        </p:spPr>
        <p:txBody>
          <a:bodyPr vert="horz" lIns="92802" tIns="46401" rIns="92802" bIns="4640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171" y="9377186"/>
            <a:ext cx="2945297" cy="493874"/>
          </a:xfrm>
          <a:prstGeom prst="rect">
            <a:avLst/>
          </a:prstGeom>
        </p:spPr>
        <p:txBody>
          <a:bodyPr vert="horz" wrap="square" lIns="92802" tIns="46401" rIns="92802" bIns="46401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Calibri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98B8D6E5-5FF1-4FE2-822C-2C6008DAB39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77429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pitchFamily="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1CBF6B-BD7A-41A1-B07F-AC10437604E6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3187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57400" y="1988111"/>
            <a:ext cx="6400800" cy="1470025"/>
          </a:xfrm>
        </p:spPr>
        <p:txBody>
          <a:bodyPr anchor="b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57400" y="3459630"/>
            <a:ext cx="64008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7C56C-1085-49CF-BF39-747ED27D3CC0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F34B3-7BA7-4F1C-A966-885E6E48DFB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31BBD-7F91-4EBF-B487-69FAF07438F5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8D115-8439-4C09-AA05-84C14451D73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3EDFB-72CB-4134-A3C5-87524A74BC40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D7D92-9CE7-4789-9EF8-5488D279B82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ogoHorizontal.eps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468438" y="1033463"/>
            <a:ext cx="6503987" cy="1506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82917" y="2961061"/>
            <a:ext cx="7772400" cy="1470025"/>
          </a:xfrm>
        </p:spPr>
        <p:txBody>
          <a:bodyPr anchor="b"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68717" y="443258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" dirty="0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528C1-8019-4919-806D-697BF57AA8EF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7EB9F-D549-4030-94A4-847F0327A4A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96081-4DEE-4952-9578-6FD9F2669A63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4565A-6CA5-4623-8557-57153F679E4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78472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8453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CA792-4EAD-493B-9420-0EADC19F60B1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1AF6C-C919-451A-83CE-2363BD26D9E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791882" y="1600201"/>
            <a:ext cx="3645647" cy="414468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982882" y="1600201"/>
            <a:ext cx="3645647" cy="414468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9E12E-21F8-4718-9B3C-C8F5E9A8B62C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44314-C7A4-4E69-B4E2-4C92F316348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95358" y="1535113"/>
            <a:ext cx="3313996" cy="5731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295358" y="2174875"/>
            <a:ext cx="3313996" cy="3540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895551" y="1535113"/>
            <a:ext cx="3315298" cy="5731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895551" y="2174875"/>
            <a:ext cx="3315298" cy="3540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AC98C-6025-4CC0-9B7F-2E442C5FCECD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7263B-9258-4C22-B568-4C84DB779FF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E4690-20E2-4E17-BE45-3C4038339746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A8613-3BE4-47FB-A6C1-EB79CC0F214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C143E-A831-4B3B-8630-C455820E86D8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186E7-7C6A-4580-AB8B-F6D7800C00A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540EA-38F2-4DE6-96FF-69E2C4DB54C2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95107-28F3-48BE-B057-3BC68A95A84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18C0C-6D87-4A2E-83A1-CA83DD0BF2E2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0BD51-51C9-4936-A49A-D5AC2669147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20994" y="4727575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120994" y="539750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120994" y="5294313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D0F95-9F74-460C-8903-C9FEB5D7DE1B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318AD-F68A-4E0B-A801-1D20622B71C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AC746-4246-41E1-9D01-BE88045349FC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6AF3C-0A24-4DB1-8761-96DE008E0F8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183DA-4C1D-4EB9-8EA3-DD9240CB6A80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757AF-D697-45AC-879B-94A77A9AF93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984807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D85C7-875C-41A6-8DA0-CC9FED7E9720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73292-D46B-4288-B361-187FE056714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04A8E-6D77-423A-A974-05472D85628B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F00A2-5192-453F-A71B-A7E94BC1B9F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0245F-70D1-4430-99EB-C90DE015FC93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C938D-1141-4363-AFFC-E51861ADA95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D631A-5B85-4FE8-A043-28DA89EA639F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C36EE-47DA-4280-AF3F-F0E5709BBAC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34408-D2DC-4D97-8D99-F2F3B1DD7C19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D5F9C-B5C5-4E5B-B580-3688BEE29C0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0C04-BE47-4A06-A677-CA29E1EADF88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88B42-F9FA-4550-B78E-F5050729B2A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9FED4-C68F-447D-9A77-4AC52EDE4C3C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E635C-C04B-4928-9830-F3B08C3D754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665163" y="274638"/>
            <a:ext cx="8021637" cy="6081712"/>
          </a:xfrm>
          <a:prstGeom prst="rect">
            <a:avLst/>
          </a:prstGeom>
          <a:solidFill>
            <a:srgbClr val="EB7A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0">
              <a:latin typeface="Arial"/>
              <a:cs typeface="Arial"/>
            </a:endParaRPr>
          </a:p>
        </p:txBody>
      </p:sp>
      <p:sp>
        <p:nvSpPr>
          <p:cNvPr id="1027" name="Marcador de título 1"/>
          <p:cNvSpPr>
            <a:spLocks noGrp="1"/>
          </p:cNvSpPr>
          <p:nvPr>
            <p:ph type="title"/>
          </p:nvPr>
        </p:nvSpPr>
        <p:spPr bwMode="auto">
          <a:xfrm>
            <a:off x="1411288" y="274638"/>
            <a:ext cx="72755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  <a:endParaRPr lang="es-ES" smtClean="0"/>
          </a:p>
        </p:txBody>
      </p:sp>
      <p:sp>
        <p:nvSpPr>
          <p:cNvPr id="1028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1411288" y="1600200"/>
            <a:ext cx="727551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65163" y="6356350"/>
            <a:ext cx="19256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rgbClr val="F79646"/>
                </a:solidFill>
                <a:latin typeface="Arial" pitchFamily="34" charset="0"/>
                <a:ea typeface="ＭＳ Ｐゴシック" charset="-128"/>
                <a:cs typeface="Arial" pitchFamily="34" charset="0"/>
              </a:defRPr>
            </a:lvl1pPr>
          </a:lstStyle>
          <a:p>
            <a:pPr>
              <a:defRPr/>
            </a:pPr>
            <a:fld id="{17A94E79-60BC-4894-8AD9-96B2DCA92851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3024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es-ES" sz="900" b="0">
                <a:solidFill>
                  <a:schemeClr val="accent6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F79646"/>
                </a:solidFill>
                <a:latin typeface="Arial" pitchFamily="34" charset="0"/>
                <a:ea typeface="ＭＳ Ｐゴシック" charset="-128"/>
                <a:cs typeface="Arial" pitchFamily="34" charset="0"/>
              </a:defRPr>
            </a:lvl1pPr>
          </a:lstStyle>
          <a:p>
            <a:pPr>
              <a:defRPr/>
            </a:pPr>
            <a:fld id="{FEF11213-FF3B-44AC-837C-A7B2846F5BC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9" r:id="rId2"/>
    <p:sldLayoutId id="2147483728" r:id="rId3"/>
    <p:sldLayoutId id="2147483727" r:id="rId4"/>
    <p:sldLayoutId id="2147483726" r:id="rId5"/>
    <p:sldLayoutId id="2147483725" r:id="rId6"/>
    <p:sldLayoutId id="2147483724" r:id="rId7"/>
    <p:sldLayoutId id="2147483723" r:id="rId8"/>
    <p:sldLayoutId id="2147483722" r:id="rId9"/>
    <p:sldLayoutId id="2147483721" r:id="rId10"/>
    <p:sldLayoutId id="2147483720" r:id="rId11"/>
  </p:sldLayoutIdLst>
  <p:hf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/>
          <a:ea typeface="ＭＳ Ｐゴシック" charset="0"/>
          <a:cs typeface="Aria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FFFFFF"/>
          </a:solidFill>
          <a:latin typeface="Arial"/>
          <a:ea typeface="ＭＳ Ｐゴシック" charset="0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FFFFFF"/>
          </a:solidFill>
          <a:latin typeface="Arial"/>
          <a:ea typeface="Arial" charset="0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FFFFFF"/>
          </a:solidFill>
          <a:latin typeface="Arial"/>
          <a:ea typeface="Arial" charset="0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FFFFFF"/>
          </a:solidFill>
          <a:latin typeface="Arial"/>
          <a:ea typeface="Arial" charset="0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FFFFFF"/>
          </a:solidFill>
          <a:latin typeface="Arial"/>
          <a:ea typeface="Arial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Agrupar 11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-1" y="0"/>
            <a:chExt cx="9144001" cy="6858000"/>
          </a:xfrm>
        </p:grpSpPr>
        <p:sp>
          <p:nvSpPr>
            <p:cNvPr id="8" name="Rectángulo 7"/>
            <p:cNvSpPr/>
            <p:nvPr userDrawn="1"/>
          </p:nvSpPr>
          <p:spPr>
            <a:xfrm>
              <a:off x="-1" y="0"/>
              <a:ext cx="431800" cy="6858000"/>
            </a:xfrm>
            <a:prstGeom prst="rect">
              <a:avLst/>
            </a:prstGeom>
            <a:solidFill>
              <a:srgbClr val="EB7A0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b="0">
                <a:latin typeface="Arial"/>
                <a:cs typeface="Arial"/>
              </a:endParaRPr>
            </a:p>
          </p:txBody>
        </p:sp>
        <p:sp>
          <p:nvSpPr>
            <p:cNvPr id="9" name="Rectángulo 8"/>
            <p:cNvSpPr/>
            <p:nvPr userDrawn="1"/>
          </p:nvSpPr>
          <p:spPr>
            <a:xfrm>
              <a:off x="8928100" y="0"/>
              <a:ext cx="215900" cy="6858000"/>
            </a:xfrm>
            <a:prstGeom prst="rect">
              <a:avLst/>
            </a:prstGeom>
            <a:solidFill>
              <a:srgbClr val="EB7A0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b="0">
                <a:latin typeface="Arial"/>
                <a:cs typeface="Arial"/>
              </a:endParaRPr>
            </a:p>
          </p:txBody>
        </p:sp>
        <p:sp>
          <p:nvSpPr>
            <p:cNvPr id="10" name="Rectángulo 9"/>
            <p:cNvSpPr/>
            <p:nvPr userDrawn="1"/>
          </p:nvSpPr>
          <p:spPr>
            <a:xfrm>
              <a:off x="-1" y="0"/>
              <a:ext cx="9144001" cy="215900"/>
            </a:xfrm>
            <a:prstGeom prst="rect">
              <a:avLst/>
            </a:prstGeom>
            <a:solidFill>
              <a:srgbClr val="EB7A0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b="0">
                <a:latin typeface="Arial"/>
                <a:cs typeface="Arial"/>
              </a:endParaRPr>
            </a:p>
          </p:txBody>
        </p:sp>
        <p:sp>
          <p:nvSpPr>
            <p:cNvPr id="11" name="Rectángulo 10"/>
            <p:cNvSpPr/>
            <p:nvPr userDrawn="1"/>
          </p:nvSpPr>
          <p:spPr>
            <a:xfrm>
              <a:off x="-1" y="6646863"/>
              <a:ext cx="9144001" cy="211137"/>
            </a:xfrm>
            <a:prstGeom prst="rect">
              <a:avLst/>
            </a:prstGeom>
            <a:solidFill>
              <a:srgbClr val="EB7A0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b="0">
                <a:latin typeface="Arial"/>
                <a:cs typeface="Arial"/>
              </a:endParaRPr>
            </a:p>
          </p:txBody>
        </p:sp>
      </p:grpSp>
      <p:sp>
        <p:nvSpPr>
          <p:cNvPr id="2051" name="Marcador de título 1"/>
          <p:cNvSpPr>
            <a:spLocks noGrp="1"/>
          </p:cNvSpPr>
          <p:nvPr>
            <p:ph type="title"/>
          </p:nvPr>
        </p:nvSpPr>
        <p:spPr bwMode="auto">
          <a:xfrm>
            <a:off x="665163" y="274638"/>
            <a:ext cx="802163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  <a:endParaRPr lang="es-ES" smtClean="0"/>
          </a:p>
        </p:txBody>
      </p:sp>
      <p:sp>
        <p:nvSpPr>
          <p:cNvPr id="2052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1277938" y="1384300"/>
            <a:ext cx="6850062" cy="412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31800" y="6538913"/>
            <a:ext cx="19256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bg1"/>
                </a:solidFill>
                <a:latin typeface="Trebuchet MS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8B902142-27C4-45FA-ABF7-15943BFEF55C}" type="datetime1">
              <a:rPr lang="es-ES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53891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800" b="0">
                <a:solidFill>
                  <a:schemeClr val="bg1"/>
                </a:solidFill>
                <a:latin typeface="Trebuchet MS"/>
                <a:ea typeface="+mn-ea"/>
                <a:cs typeface="Trebuchet M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794500" y="6538913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chemeClr val="bg1"/>
                </a:solidFill>
                <a:latin typeface="Trebuchet MS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0FFFA87-92DB-41FF-92F1-88FF56084E8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0" r:id="rId2"/>
    <p:sldLayoutId id="2147483739" r:id="rId3"/>
    <p:sldLayoutId id="2147483738" r:id="rId4"/>
    <p:sldLayoutId id="2147483737" r:id="rId5"/>
    <p:sldLayoutId id="2147483736" r:id="rId6"/>
    <p:sldLayoutId id="2147483735" r:id="rId7"/>
    <p:sldLayoutId id="2147483734" r:id="rId8"/>
    <p:sldLayoutId id="2147483733" r:id="rId9"/>
    <p:sldLayoutId id="2147483732" r:id="rId10"/>
    <p:sldLayoutId id="2147483731" r:id="rId11"/>
  </p:sldLayoutIdLst>
  <p:hf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rebuchet MS"/>
          <a:ea typeface="ＭＳ Ｐゴシック" charset="0"/>
          <a:cs typeface="Trebuchet M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ＭＳ Ｐゴシック" charset="0"/>
          <a:cs typeface="Trebuchet MS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ＭＳ Ｐゴシック" charset="0"/>
          <a:cs typeface="Trebuchet MS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ＭＳ Ｐゴシック" charset="0"/>
          <a:cs typeface="Trebuchet MS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ＭＳ Ｐゴシック" charset="0"/>
          <a:cs typeface="Trebuchet MS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Trebuchet MS" pitchFamily="34" charset="0"/>
          <a:cs typeface="Trebuchet MS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Trebuchet MS" pitchFamily="34" charset="0"/>
          <a:cs typeface="Trebuchet MS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Trebuchet MS" pitchFamily="34" charset="0"/>
          <a:cs typeface="Trebuchet MS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  <a:ea typeface="Trebuchet MS" pitchFamily="34" charset="0"/>
          <a:cs typeface="Trebuchet MS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13"/>
        </a:buBlip>
        <a:defRPr sz="3200" kern="1200">
          <a:solidFill>
            <a:srgbClr val="7F7F7F"/>
          </a:solidFill>
          <a:latin typeface="Trebuchet MS"/>
          <a:ea typeface="ＭＳ Ｐゴシック" charset="0"/>
          <a:cs typeface="Trebuchet M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7F7F7F"/>
          </a:solidFill>
          <a:latin typeface="Trebuchet MS"/>
          <a:ea typeface="Trebuchet MS" pitchFamily="34" charset="0"/>
          <a:cs typeface="Trebuchet M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Trebuchet MS"/>
          <a:ea typeface="Trebuchet MS" pitchFamily="34" charset="0"/>
          <a:cs typeface="Trebuchet M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7F7F7F"/>
          </a:solidFill>
          <a:latin typeface="Trebuchet MS"/>
          <a:ea typeface="Trebuchet MS" pitchFamily="34" charset="0"/>
          <a:cs typeface="Trebuchet M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7F7F7F"/>
          </a:solidFill>
          <a:latin typeface="Trebuchet MS"/>
          <a:ea typeface="Trebuchet MS" pitchFamily="34" charset="0"/>
          <a:cs typeface="Trebuchet M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lcoproject.eu/ereader-wilco/" TargetMode="External"/><Relationship Id="rId2" Type="http://schemas.openxmlformats.org/officeDocument/2006/relationships/hyperlink" Target="http://www.nesta.org.uk/event/social-frontiers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6"/>
          <p:cNvSpPr>
            <a:spLocks noGrp="1"/>
          </p:cNvSpPr>
          <p:nvPr>
            <p:ph type="ctrTitle"/>
          </p:nvPr>
        </p:nvSpPr>
        <p:spPr>
          <a:xfrm>
            <a:off x="228600" y="4190999"/>
            <a:ext cx="8640763" cy="1806575"/>
          </a:xfrm>
        </p:spPr>
        <p:txBody>
          <a:bodyPr/>
          <a:lstStyle/>
          <a:p>
            <a: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  <a:t> </a:t>
            </a:r>
            <a:b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</a:br>
            <a: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  <a:t/>
            </a:r>
            <a:b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</a:br>
            <a: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  <a:t/>
            </a:r>
            <a:b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</a:br>
            <a: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  <a:t/>
            </a:r>
            <a:b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</a:br>
            <a: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  <a:t/>
            </a:r>
            <a:b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</a:br>
            <a: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  <a:t/>
            </a:r>
            <a:b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</a:br>
            <a: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  <a:t/>
            </a:r>
            <a:b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</a:br>
            <a: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  <a:t/>
            </a:r>
            <a:br>
              <a:rPr lang="en-US" sz="32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</a:br>
            <a:r>
              <a:rPr lang="en-US" sz="20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  <a:t>Professor Dr. </a:t>
            </a:r>
            <a:r>
              <a:rPr lang="en-US" sz="2000" b="1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  <a:t>Adalbert Evers</a:t>
            </a:r>
            <a:r>
              <a:rPr lang="de-DE" sz="2000" dirty="0"/>
              <a:t/>
            </a:r>
            <a:br>
              <a:rPr lang="de-DE" sz="2000" dirty="0"/>
            </a:br>
            <a:r>
              <a:rPr lang="de-DE" sz="2000" dirty="0"/>
              <a:t/>
            </a:r>
            <a:br>
              <a:rPr lang="de-DE" sz="2000" dirty="0"/>
            </a:br>
            <a:r>
              <a:rPr lang="en-US" sz="2000" dirty="0"/>
              <a:t> </a:t>
            </a:r>
            <a:r>
              <a:rPr lang="en-US" sz="2200" b="1" dirty="0" smtClean="0"/>
              <a:t>Building from the bottom: How is social innovation transforming social policy?</a:t>
            </a:r>
            <a:r>
              <a:rPr lang="en-US" sz="20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  <a:t/>
            </a:r>
            <a:br>
              <a:rPr lang="en-US" sz="20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</a:br>
            <a:r>
              <a:rPr lang="en-US" sz="2000" dirty="0" smtClean="0">
                <a:solidFill>
                  <a:srgbClr val="984807"/>
                </a:solidFill>
                <a:latin typeface="Trebuchet MS" pitchFamily="34" charset="0"/>
                <a:ea typeface="ＭＳ Ｐゴシック" pitchFamily="34" charset="-128"/>
                <a:cs typeface="Trebuchet MS" pitchFamily="34" charset="0"/>
              </a:rPr>
              <a:t> 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i="1" dirty="0" smtClean="0"/>
              <a:t>Public Lecture at</a:t>
            </a:r>
            <a:r>
              <a:rPr lang="en-US" sz="2000" b="1" i="1" dirty="0"/>
              <a:t> </a:t>
            </a:r>
            <a:r>
              <a:rPr lang="en-US" sz="2000" b="1" i="1" dirty="0" smtClean="0"/>
              <a:t/>
            </a:r>
            <a:br>
              <a:rPr lang="en-US" sz="2000" b="1" i="1" dirty="0" smtClean="0"/>
            </a:br>
            <a:r>
              <a:rPr lang="en-US" sz="2000" dirty="0" smtClean="0"/>
              <a:t> </a:t>
            </a:r>
            <a:r>
              <a:rPr lang="en-US" sz="2000" b="1" dirty="0" smtClean="0"/>
              <a:t>Institute for Advances Studies (</a:t>
            </a:r>
            <a:r>
              <a:rPr lang="en-US" sz="2000" b="1" dirty="0" smtClean="0"/>
              <a:t>IAS)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University of Birmingham</a:t>
            </a:r>
            <a:br>
              <a:rPr lang="en-US" sz="2000" b="1" dirty="0" smtClean="0"/>
            </a:br>
            <a:r>
              <a:rPr lang="en-US" sz="2000" b="1" dirty="0" smtClean="0"/>
              <a:t>9. </a:t>
            </a:r>
            <a:r>
              <a:rPr lang="en-US" sz="2000" dirty="0" smtClean="0"/>
              <a:t>April </a:t>
            </a:r>
            <a:r>
              <a:rPr lang="en-US" sz="2000" dirty="0"/>
              <a:t>2014</a:t>
            </a:r>
            <a:br>
              <a:rPr lang="en-US" sz="2000" dirty="0"/>
            </a:b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1600" i="1" dirty="0" smtClean="0"/>
              <a:t>-</a:t>
            </a:r>
            <a:r>
              <a:rPr lang="en-US" sz="1600" i="1" dirty="0"/>
              <a:t>      </a:t>
            </a:r>
            <a:endParaRPr lang="en-US" sz="1600" b="1" dirty="0" smtClean="0">
              <a:solidFill>
                <a:srgbClr val="984807"/>
              </a:solidFill>
              <a:latin typeface="Trebuchet MS" pitchFamily="34" charset="0"/>
              <a:ea typeface="ＭＳ Ｐゴシック" pitchFamily="34" charset="-128"/>
              <a:cs typeface="Trebuchet MS" pitchFamily="34" charset="0"/>
            </a:endParaRPr>
          </a:p>
        </p:txBody>
      </p:sp>
      <p:sp>
        <p:nvSpPr>
          <p:cNvPr id="4099" name="Marcador de contenido 7"/>
          <p:cNvSpPr>
            <a:spLocks noGrp="1"/>
          </p:cNvSpPr>
          <p:nvPr>
            <p:ph type="subTitle" idx="1"/>
          </p:nvPr>
        </p:nvSpPr>
        <p:spPr>
          <a:xfrm flipV="1">
            <a:off x="533400" y="6705598"/>
            <a:ext cx="8335963" cy="45719"/>
          </a:xfrm>
        </p:spPr>
        <p:txBody>
          <a:bodyPr>
            <a:normAutofit fontScale="25000" lnSpcReduction="20000"/>
          </a:bodyPr>
          <a:lstStyle/>
          <a:p>
            <a:pPr eaLnBrk="1" hangingPunct="1"/>
            <a:endParaRPr lang="es-ES" sz="2400" dirty="0" smtClean="0">
              <a:solidFill>
                <a:srgbClr val="898989"/>
              </a:solidFill>
              <a:latin typeface="Trebuchet MS" pitchFamily="34" charset="0"/>
              <a:ea typeface="ＭＳ Ｐゴシック" pitchFamily="34" charset="-128"/>
              <a:cs typeface="Trebuchet MS" pitchFamily="34" charset="0"/>
            </a:endParaRPr>
          </a:p>
        </p:txBody>
      </p:sp>
      <p:pic>
        <p:nvPicPr>
          <p:cNvPr id="4100" name="Picture 5"/>
          <p:cNvPicPr>
            <a:picLocks noChangeAspect="1" noChangeArrowheads="1"/>
          </p:cNvPicPr>
          <p:nvPr/>
        </p:nvPicPr>
        <p:blipFill>
          <a:blip r:embed="rId2"/>
          <a:srcRect l="77734" t="25174" r="7552" b="65625"/>
          <a:stretch>
            <a:fillRect/>
          </a:stretch>
        </p:blipFill>
        <p:spPr bwMode="auto">
          <a:xfrm>
            <a:off x="3490913" y="5492750"/>
            <a:ext cx="215265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5163" y="254000"/>
            <a:ext cx="8021637" cy="1651000"/>
          </a:xfrm>
        </p:spPr>
        <p:txBody>
          <a:bodyPr/>
          <a:lstStyle/>
          <a:p>
            <a:pPr algn="l"/>
            <a:r>
              <a:rPr lang="en-GB" sz="2800" dirty="0"/>
              <a:t/>
            </a:r>
            <a:br>
              <a:rPr lang="en-GB" sz="2800" dirty="0"/>
            </a:br>
            <a:endParaRPr lang="en-US" sz="28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46100" y="419100"/>
            <a:ext cx="8470900" cy="6324600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 smtClean="0">
                <a:solidFill>
                  <a:schemeClr val="tx1"/>
                </a:solidFill>
              </a:rPr>
              <a:t>WILCO-observations on innovations and welfare systems</a:t>
            </a:r>
            <a:endParaRPr lang="en-GB" sz="2400" dirty="0">
              <a:solidFill>
                <a:schemeClr val="tx1"/>
              </a:solidFill>
            </a:endParaRPr>
          </a:p>
          <a:p>
            <a:r>
              <a:rPr lang="en-GB" sz="2400" dirty="0" smtClean="0">
                <a:solidFill>
                  <a:schemeClr val="tx1"/>
                </a:solidFill>
              </a:rPr>
              <a:t>SIs  in need of “space” meet special difficulties by hierarchical, </a:t>
            </a:r>
            <a:r>
              <a:rPr lang="en-GB" sz="2400" dirty="0">
                <a:solidFill>
                  <a:schemeClr val="tx1"/>
                </a:solidFill>
              </a:rPr>
              <a:t>uniform </a:t>
            </a:r>
            <a:r>
              <a:rPr lang="en-GB" sz="2400" dirty="0" smtClean="0">
                <a:solidFill>
                  <a:schemeClr val="tx1"/>
                </a:solidFill>
              </a:rPr>
              <a:t>and closed services and systems</a:t>
            </a:r>
          </a:p>
          <a:p>
            <a:pPr marL="0" indent="0">
              <a:buNone/>
            </a:pPr>
            <a:endParaRPr lang="en-GB" sz="2400" dirty="0" smtClean="0">
              <a:solidFill>
                <a:schemeClr val="tx1"/>
              </a:solidFill>
            </a:endParaRPr>
          </a:p>
          <a:p>
            <a:r>
              <a:rPr lang="en-GB" sz="2400" dirty="0">
                <a:solidFill>
                  <a:schemeClr val="tx1"/>
                </a:solidFill>
              </a:rPr>
              <a:t>Like most TSOs, SIs get often supported just as “apps”, pragmatic tools for filling gaps in trouble zones </a:t>
            </a:r>
          </a:p>
          <a:p>
            <a:endParaRPr lang="en-GB" sz="2400" dirty="0" smtClean="0">
              <a:solidFill>
                <a:schemeClr val="tx1"/>
              </a:solidFill>
            </a:endParaRPr>
          </a:p>
          <a:p>
            <a:r>
              <a:rPr lang="en-GB" sz="2400" dirty="0" smtClean="0">
                <a:solidFill>
                  <a:schemeClr val="tx1"/>
                </a:solidFill>
              </a:rPr>
              <a:t>openness </a:t>
            </a:r>
            <a:r>
              <a:rPr lang="en-GB" sz="2400" dirty="0">
                <a:solidFill>
                  <a:schemeClr val="tx1"/>
                </a:solidFill>
              </a:rPr>
              <a:t>to change and innovation varies much by policy fields and </a:t>
            </a:r>
            <a:r>
              <a:rPr lang="en-GB" sz="2400" dirty="0" smtClean="0">
                <a:solidFill>
                  <a:schemeClr val="tx1"/>
                </a:solidFill>
              </a:rPr>
              <a:t>availability of “policy </a:t>
            </a:r>
            <a:r>
              <a:rPr lang="en-GB" sz="2400" dirty="0">
                <a:solidFill>
                  <a:schemeClr val="tx1"/>
                </a:solidFill>
              </a:rPr>
              <a:t>entrepreneurs”</a:t>
            </a:r>
          </a:p>
          <a:p>
            <a:pPr marL="0" indent="0">
              <a:buNone/>
            </a:pPr>
            <a:endParaRPr lang="en-GB" sz="2400" dirty="0" smtClean="0">
              <a:solidFill>
                <a:schemeClr val="tx1"/>
              </a:solidFill>
            </a:endParaRPr>
          </a:p>
          <a:p>
            <a:r>
              <a:rPr lang="en-GB" sz="2400" dirty="0" smtClean="0">
                <a:solidFill>
                  <a:schemeClr val="tx1"/>
                </a:solidFill>
              </a:rPr>
              <a:t>Emerging notions of </a:t>
            </a:r>
            <a:r>
              <a:rPr lang="en-GB" sz="2400" dirty="0">
                <a:solidFill>
                  <a:schemeClr val="tx1"/>
                </a:solidFill>
              </a:rPr>
              <a:t>“bridging” welfare </a:t>
            </a:r>
            <a:r>
              <a:rPr lang="en-GB" sz="2400" dirty="0" smtClean="0">
                <a:solidFill>
                  <a:schemeClr val="tx1"/>
                </a:solidFill>
              </a:rPr>
              <a:t>policies, that </a:t>
            </a:r>
            <a:r>
              <a:rPr lang="en-US" sz="2400" dirty="0" smtClean="0">
                <a:solidFill>
                  <a:schemeClr val="tx1"/>
                </a:solidFill>
              </a:rPr>
              <a:t>prepare </a:t>
            </a:r>
            <a:r>
              <a:rPr lang="en-US" sz="2400" dirty="0">
                <a:solidFill>
                  <a:schemeClr val="tx1"/>
                </a:solidFill>
              </a:rPr>
              <a:t>reform not only by debate but as well by </a:t>
            </a:r>
            <a:r>
              <a:rPr lang="en-US" sz="2400" dirty="0" smtClean="0">
                <a:solidFill>
                  <a:schemeClr val="tx1"/>
                </a:solidFill>
              </a:rPr>
              <a:t>programs </a:t>
            </a:r>
            <a:r>
              <a:rPr lang="en-US" sz="2400" dirty="0">
                <a:solidFill>
                  <a:schemeClr val="tx1"/>
                </a:solidFill>
              </a:rPr>
              <a:t>that put innovative </a:t>
            </a:r>
            <a:r>
              <a:rPr lang="en-US" sz="2400" dirty="0" smtClean="0">
                <a:solidFill>
                  <a:schemeClr val="tx1"/>
                </a:solidFill>
              </a:rPr>
              <a:t>ideas to a test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SIs – between mainstreaming and mission drift</a:t>
            </a:r>
            <a:endParaRPr lang="en-GB" sz="2400" dirty="0" smtClean="0">
              <a:solidFill>
                <a:schemeClr val="tx1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896081-4DEE-4952-9578-6FD9F2669A63}" type="datetime1">
              <a:rPr lang="es-ES" smtClean="0"/>
              <a:pPr>
                <a:defRPr/>
              </a:pPr>
              <a:t>15/04/2014</a:t>
            </a:fld>
            <a:endParaRPr lang="es-E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94565A-6CA5-4623-8557-57153F679E43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8818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el 6"/>
          <p:cNvSpPr>
            <a:spLocks noGrp="1"/>
          </p:cNvSpPr>
          <p:nvPr>
            <p:ph type="title"/>
          </p:nvPr>
        </p:nvSpPr>
        <p:spPr>
          <a:xfrm>
            <a:off x="665163" y="114300"/>
            <a:ext cx="8021637" cy="1117600"/>
          </a:xfrm>
        </p:spPr>
        <p:txBody>
          <a:bodyPr/>
          <a:lstStyle/>
          <a:p>
            <a:r>
              <a:rPr lang="de-DE" sz="2400" b="1" dirty="0" err="1">
                <a:latin typeface="Trebuchet MS" pitchFamily="34" charset="0"/>
                <a:ea typeface="ＭＳ Ｐゴシック"/>
                <a:cs typeface="Trebuchet MS" pitchFamily="34" charset="0"/>
              </a:rPr>
              <a:t>R</a:t>
            </a:r>
            <a:r>
              <a:rPr lang="de-DE" sz="2400" b="1" dirty="0" err="1" smtClean="0">
                <a:latin typeface="Trebuchet MS" pitchFamily="34" charset="0"/>
                <a:ea typeface="ＭＳ Ｐゴシック"/>
                <a:cs typeface="Trebuchet MS" pitchFamily="34" charset="0"/>
              </a:rPr>
              <a:t>ecommendations</a:t>
            </a:r>
            <a:r>
              <a:rPr lang="de-DE" sz="2400" b="1" dirty="0" smtClean="0"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b="1" dirty="0" err="1" smtClean="0">
                <a:latin typeface="Trebuchet MS" pitchFamily="34" charset="0"/>
                <a:ea typeface="ＭＳ Ｐゴシック"/>
                <a:cs typeface="Trebuchet MS" pitchFamily="34" charset="0"/>
              </a:rPr>
              <a:t>for</a:t>
            </a:r>
            <a:r>
              <a:rPr lang="de-DE" sz="2400" b="1" dirty="0" smtClean="0"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b="1" dirty="0" err="1" smtClean="0">
                <a:latin typeface="Trebuchet MS" pitchFamily="34" charset="0"/>
                <a:ea typeface="ＭＳ Ｐゴシック"/>
                <a:cs typeface="Trebuchet MS" pitchFamily="34" charset="0"/>
              </a:rPr>
              <a:t>further</a:t>
            </a:r>
            <a:r>
              <a:rPr lang="de-DE" sz="2400" b="1" dirty="0" smtClean="0">
                <a:latin typeface="Trebuchet MS" pitchFamily="34" charset="0"/>
                <a:ea typeface="ＭＳ Ｐゴシック"/>
                <a:cs typeface="Trebuchet MS" pitchFamily="34" charset="0"/>
              </a:rPr>
              <a:t>  </a:t>
            </a:r>
            <a:r>
              <a:rPr lang="de-DE" sz="2400" b="1" dirty="0" err="1" smtClean="0">
                <a:latin typeface="Trebuchet MS" pitchFamily="34" charset="0"/>
                <a:ea typeface="ＭＳ Ｐゴシック"/>
                <a:cs typeface="Trebuchet MS" pitchFamily="34" charset="0"/>
              </a:rPr>
              <a:t>policy</a:t>
            </a:r>
            <a:r>
              <a:rPr lang="de-DE" sz="2400" b="1" dirty="0" smtClean="0"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b="1" dirty="0" err="1" smtClean="0">
                <a:latin typeface="Trebuchet MS" pitchFamily="34" charset="0"/>
                <a:ea typeface="ＭＳ Ｐゴシック"/>
                <a:cs typeface="Trebuchet MS" pitchFamily="34" charset="0"/>
              </a:rPr>
              <a:t>and</a:t>
            </a:r>
            <a:r>
              <a:rPr lang="de-DE" sz="2400" b="1" dirty="0" smtClean="0"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b="1" dirty="0" err="1" smtClean="0">
                <a:latin typeface="Trebuchet MS" pitchFamily="34" charset="0"/>
                <a:ea typeface="ＭＳ Ｐゴシック"/>
                <a:cs typeface="Trebuchet MS" pitchFamily="34" charset="0"/>
              </a:rPr>
              <a:t>research</a:t>
            </a:r>
            <a:endParaRPr lang="de-DE" sz="2400" b="1" dirty="0" smtClean="0">
              <a:latin typeface="Trebuchet MS" pitchFamily="34" charset="0"/>
              <a:ea typeface="ＭＳ Ｐゴシック"/>
              <a:cs typeface="Trebuchet MS" pitchFamily="34" charset="0"/>
            </a:endParaRPr>
          </a:p>
        </p:txBody>
      </p:sp>
      <p:sp>
        <p:nvSpPr>
          <p:cNvPr id="30722" name="Inhaltsplatzhalter 7"/>
          <p:cNvSpPr>
            <a:spLocks noGrp="1"/>
          </p:cNvSpPr>
          <p:nvPr>
            <p:ph idx="1"/>
          </p:nvPr>
        </p:nvSpPr>
        <p:spPr>
          <a:xfrm>
            <a:off x="431801" y="215900"/>
            <a:ext cx="8255000" cy="6946900"/>
          </a:xfrm>
        </p:spPr>
        <p:txBody>
          <a:bodyPr/>
          <a:lstStyle/>
          <a:p>
            <a:pPr marL="0" indent="0">
              <a:buNone/>
            </a:pPr>
            <a:endParaRPr lang="de-DE" sz="2400" dirty="0" smtClean="0">
              <a:latin typeface="Trebuchet MS" pitchFamily="34" charset="0"/>
              <a:ea typeface="ＭＳ Ｐゴシック"/>
              <a:cs typeface="Trebuchet MS" pitchFamily="34" charset="0"/>
            </a:endParaRPr>
          </a:p>
          <a:p>
            <a:pPr marL="0" indent="0">
              <a:buNone/>
            </a:pPr>
            <a:endParaRPr lang="de-DE" sz="2400" dirty="0" smtClean="0">
              <a:latin typeface="Trebuchet MS" pitchFamily="34" charset="0"/>
              <a:ea typeface="ＭＳ Ｐゴシック"/>
              <a:cs typeface="Trebuchet MS" pitchFamily="34" charset="0"/>
            </a:endParaRPr>
          </a:p>
          <a:p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Clarify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and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upgrade „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social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innovation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“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as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a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point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of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reference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when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designing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programs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and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policies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 - 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rather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than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using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it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as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an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exclusive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new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brand</a:t>
            </a:r>
            <a:endParaRPr lang="de-DE" sz="2000" dirty="0">
              <a:solidFill>
                <a:schemeClr val="bg1">
                  <a:lumMod val="50000"/>
                </a:schemeClr>
              </a:solidFill>
              <a:latin typeface="Trebuchet MS" pitchFamily="34" charset="0"/>
              <a:ea typeface="ＭＳ Ｐゴシック"/>
              <a:cs typeface="Trebuchet MS" pitchFamily="34" charset="0"/>
            </a:endParaRPr>
          </a:p>
          <a:p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Analyse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and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work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out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welfare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policies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that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reduce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the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gap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between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dispersed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innovatory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changes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and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central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state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policy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interventions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– e.g.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by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up-grading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the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impact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of</a:t>
            </a:r>
            <a:r>
              <a:rPr lang="de-DE" sz="2000" dirty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„</a:t>
            </a:r>
            <a:r>
              <a:rPr lang="de-DE" sz="2000" dirty="0" err="1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intrapreneurs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“,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cross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-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sector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-networks, pilot-programmes,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diversity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and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devolution</a:t>
            </a:r>
            <a:endParaRPr lang="de-DE" sz="2000" dirty="0" smtClean="0">
              <a:solidFill>
                <a:schemeClr val="bg1">
                  <a:lumMod val="50000"/>
                </a:schemeClr>
              </a:solidFill>
              <a:latin typeface="Trebuchet MS" pitchFamily="34" charset="0"/>
              <a:ea typeface="ＭＳ Ｐゴシック"/>
              <a:cs typeface="Trebuchet MS" pitchFamily="34" charset="0"/>
            </a:endParaRPr>
          </a:p>
          <a:p>
            <a:r>
              <a:rPr lang="de-DE" sz="2400" b="1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a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sole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focus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on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obstacles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by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welfare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traditionalism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is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misleading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; </a:t>
            </a:r>
            <a:r>
              <a:rPr lang="de-DE" sz="2400" dirty="0" err="1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a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nalyze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the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impact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of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managerialism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&amp;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privatization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 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on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chances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of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path-breaking</a:t>
            </a:r>
            <a:r>
              <a:rPr lang="de-DE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innovations</a:t>
            </a:r>
            <a:endParaRPr lang="de-DE" sz="2000" dirty="0" smtClean="0">
              <a:solidFill>
                <a:schemeClr val="bg1">
                  <a:lumMod val="50000"/>
                </a:schemeClr>
              </a:solidFill>
              <a:latin typeface="Trebuchet MS" pitchFamily="34" charset="0"/>
              <a:ea typeface="ＭＳ Ｐゴシック"/>
              <a:cs typeface="Trebuchet MS" pitchFamily="34" charset="0"/>
            </a:endParaRPr>
          </a:p>
          <a:p>
            <a:pPr marL="0" indent="0">
              <a:buNone/>
            </a:pPr>
            <a:endParaRPr lang="de-DE" sz="2400" dirty="0">
              <a:solidFill>
                <a:schemeClr val="tx1"/>
              </a:solidFill>
              <a:latin typeface="Trebuchet MS" pitchFamily="34" charset="0"/>
              <a:ea typeface="ＭＳ Ｐゴシック"/>
              <a:cs typeface="Trebuchet MS" pitchFamily="34" charset="0"/>
            </a:endParaRPr>
          </a:p>
          <a:p>
            <a:pPr marL="0" indent="0">
              <a:buNone/>
            </a:pP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Facit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: „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Social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Innovation“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has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yet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to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get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a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place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in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the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vocabulary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of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up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-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to</a:t>
            </a:r>
            <a:r>
              <a:rPr lang="de-DE" sz="2400" dirty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-</a:t>
            </a:r>
            <a:r>
              <a:rPr lang="de-DE" sz="240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date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welfare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reform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policies</a:t>
            </a:r>
            <a:r>
              <a:rPr lang="de-DE" sz="2400" dirty="0" smtClean="0">
                <a:solidFill>
                  <a:schemeClr val="tx1"/>
                </a:solidFill>
                <a:latin typeface="Trebuchet MS" pitchFamily="34" charset="0"/>
                <a:ea typeface="ＭＳ Ｐゴシック"/>
                <a:cs typeface="Trebuchet MS" pitchFamily="34" charset="0"/>
              </a:rPr>
              <a:t> </a:t>
            </a:r>
            <a:endParaRPr lang="de-DE" sz="2400" dirty="0">
              <a:solidFill>
                <a:schemeClr val="tx1"/>
              </a:solidFill>
              <a:latin typeface="Trebuchet MS" pitchFamily="34" charset="0"/>
              <a:ea typeface="ＭＳ Ｐゴシック"/>
              <a:cs typeface="Trebuchet MS" pitchFamily="34" charset="0"/>
            </a:endParaRPr>
          </a:p>
          <a:p>
            <a:endParaRPr lang="de-DE" sz="2400" b="1" dirty="0" smtClean="0">
              <a:latin typeface="Trebuchet MS" pitchFamily="34" charset="0"/>
              <a:ea typeface="ＭＳ Ｐゴシック"/>
              <a:cs typeface="Trebuchet MS" pitchFamily="34" charset="0"/>
            </a:endParaRPr>
          </a:p>
          <a:p>
            <a:endParaRPr lang="de-DE" sz="2400" dirty="0" smtClean="0">
              <a:latin typeface="Trebuchet MS" pitchFamily="34" charset="0"/>
              <a:ea typeface="ＭＳ Ｐゴシック"/>
              <a:cs typeface="Trebuchet MS" pitchFamily="34" charset="0"/>
            </a:endParaRPr>
          </a:p>
          <a:p>
            <a:pPr>
              <a:buFontTx/>
              <a:buNone/>
            </a:pPr>
            <a:r>
              <a:rPr lang="de-DE" sz="2400" dirty="0" smtClean="0">
                <a:latin typeface="Trebuchet MS" pitchFamily="34" charset="0"/>
                <a:ea typeface="ＭＳ Ｐゴシック"/>
                <a:cs typeface="Trebuchet MS" pitchFamily="34" charset="0"/>
              </a:rPr>
              <a:t>   </a:t>
            </a:r>
          </a:p>
        </p:txBody>
      </p:sp>
      <p:sp>
        <p:nvSpPr>
          <p:cNvPr id="30723" name="Datumsplatzhalt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9FD2ECD-1538-4F7A-860F-4A4919ADB1AD}" type="datetime1">
              <a:rPr lang="es-ES" smtClean="0">
                <a:ea typeface="ＭＳ Ｐゴシック"/>
                <a:cs typeface="ＭＳ Ｐゴシック"/>
              </a:rPr>
              <a:pPr/>
              <a:t>15/04/2014</a:t>
            </a:fld>
            <a:endParaRPr lang="es-ES" smtClean="0">
              <a:ea typeface="ＭＳ Ｐゴシック"/>
              <a:cs typeface="ＭＳ Ｐゴシック"/>
            </a:endParaRPr>
          </a:p>
        </p:txBody>
      </p:sp>
      <p:sp>
        <p:nvSpPr>
          <p:cNvPr id="30724" name="Foliennummernplatzhalt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0356584-CFAC-4147-A401-FB49B220826A}" type="slidenum">
              <a:rPr lang="es-ES" smtClean="0">
                <a:ea typeface="ＭＳ Ｐゴシック"/>
                <a:cs typeface="ＭＳ Ｐゴシック"/>
              </a:rPr>
              <a:pPr/>
              <a:t>11</a:t>
            </a:fld>
            <a:endParaRPr lang="es-ES" smtClean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65792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5163" y="731838"/>
            <a:ext cx="8021637" cy="733425"/>
          </a:xfrm>
        </p:spPr>
        <p:txBody>
          <a:bodyPr/>
          <a:lstStyle/>
          <a:p>
            <a:r>
              <a:rPr lang="de-DE" dirty="0" err="1" smtClean="0"/>
              <a:t>Thanks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attention</a:t>
            </a:r>
            <a:r>
              <a:rPr lang="de-DE" dirty="0" smtClean="0"/>
              <a:t>!</a:t>
            </a:r>
            <a:endParaRPr lang="de-DE" dirty="0"/>
          </a:p>
        </p:txBody>
      </p:sp>
      <p:pic>
        <p:nvPicPr>
          <p:cNvPr id="6" name="Inhaltsplatzhalter 5" descr="6932000465_46691f053c_b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97" r="1488"/>
          <a:stretch/>
        </p:blipFill>
        <p:spPr>
          <a:xfrm>
            <a:off x="431800" y="1930400"/>
            <a:ext cx="8135938" cy="4330700"/>
          </a:xfr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896081-4DEE-4952-9578-6FD9F2669A63}" type="datetime1">
              <a:rPr lang="es-ES" smtClean="0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94565A-6CA5-4623-8557-57153F679E43}" type="slidenum">
              <a:rPr lang="es-ES" smtClean="0"/>
              <a:pPr>
                <a:defRPr/>
              </a:pPr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303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65163" y="546100"/>
            <a:ext cx="8021637" cy="4967288"/>
          </a:xfrm>
        </p:spPr>
        <p:txBody>
          <a:bodyPr/>
          <a:lstStyle/>
          <a:p>
            <a:pPr marL="0" indent="0">
              <a:buNone/>
            </a:pPr>
            <a:r>
              <a:rPr lang="de-DE" sz="2000" b="1" dirty="0" err="1" smtClean="0">
                <a:solidFill>
                  <a:schemeClr val="tx1"/>
                </a:solidFill>
              </a:rPr>
              <a:t>Presentation</a:t>
            </a:r>
            <a:r>
              <a:rPr lang="de-DE" sz="2000" b="1" dirty="0" smtClean="0">
                <a:solidFill>
                  <a:schemeClr val="tx1"/>
                </a:solidFill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</a:rPr>
              <a:t>based</a:t>
            </a:r>
            <a:r>
              <a:rPr lang="de-DE" sz="2000" b="1" dirty="0" smtClean="0">
                <a:solidFill>
                  <a:schemeClr val="tx1"/>
                </a:solidFill>
              </a:rPr>
              <a:t> on </a:t>
            </a:r>
            <a:r>
              <a:rPr lang="de-DE" sz="2000" b="1" dirty="0" err="1" smtClean="0">
                <a:solidFill>
                  <a:schemeClr val="tx1"/>
                </a:solidFill>
              </a:rPr>
              <a:t>already</a:t>
            </a:r>
            <a:r>
              <a:rPr lang="de-DE" sz="2000" b="1" dirty="0" smtClean="0">
                <a:solidFill>
                  <a:schemeClr val="tx1"/>
                </a:solidFill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</a:rPr>
              <a:t>accessible</a:t>
            </a:r>
            <a:r>
              <a:rPr lang="de-DE" sz="2000" b="1" dirty="0" smtClean="0">
                <a:solidFill>
                  <a:schemeClr val="tx1"/>
                </a:solidFill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</a:rPr>
              <a:t>results</a:t>
            </a:r>
            <a:r>
              <a:rPr lang="de-DE" sz="2000" b="1" dirty="0" smtClean="0">
                <a:solidFill>
                  <a:schemeClr val="tx1"/>
                </a:solidFill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</a:rPr>
              <a:t>from</a:t>
            </a:r>
            <a:r>
              <a:rPr lang="de-DE" sz="2000" b="1" dirty="0" smtClean="0">
                <a:solidFill>
                  <a:schemeClr val="tx1"/>
                </a:solidFill>
              </a:rPr>
              <a:t>  </a:t>
            </a:r>
            <a:r>
              <a:rPr lang="de-DE" sz="2000" b="1" dirty="0" err="1" smtClean="0">
                <a:solidFill>
                  <a:schemeClr val="tx1"/>
                </a:solidFill>
              </a:rPr>
              <a:t>the</a:t>
            </a:r>
            <a:r>
              <a:rPr lang="de-DE" sz="2000" b="1" dirty="0" smtClean="0">
                <a:solidFill>
                  <a:schemeClr val="tx1"/>
                </a:solidFill>
              </a:rPr>
              <a:t> WILCO </a:t>
            </a:r>
            <a:r>
              <a:rPr lang="de-DE" sz="2000" b="1" dirty="0" err="1" smtClean="0">
                <a:solidFill>
                  <a:schemeClr val="tx1"/>
                </a:solidFill>
              </a:rPr>
              <a:t>research</a:t>
            </a:r>
            <a:r>
              <a:rPr lang="de-DE" sz="2000" b="1" dirty="0" smtClean="0">
                <a:solidFill>
                  <a:schemeClr val="tx1"/>
                </a:solidFill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</a:rPr>
              <a:t>project</a:t>
            </a:r>
            <a:r>
              <a:rPr lang="de-DE" sz="2000" b="1" dirty="0" smtClean="0">
                <a:solidFill>
                  <a:schemeClr val="tx1"/>
                </a:solidFill>
              </a:rPr>
              <a:t>, </a:t>
            </a:r>
            <a:r>
              <a:rPr lang="de-DE" sz="2000" b="1" dirty="0" err="1" smtClean="0">
                <a:solidFill>
                  <a:schemeClr val="tx1"/>
                </a:solidFill>
              </a:rPr>
              <a:t>namely</a:t>
            </a:r>
            <a:r>
              <a:rPr lang="de-DE" sz="2000" b="1" dirty="0" smtClean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de-DE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sz="2000" dirty="0" smtClean="0">
                <a:solidFill>
                  <a:schemeClr val="tx1"/>
                </a:solidFill>
              </a:rPr>
              <a:t>Evers/</a:t>
            </a:r>
            <a:r>
              <a:rPr lang="de-DE" sz="2000" dirty="0" err="1" smtClean="0">
                <a:solidFill>
                  <a:schemeClr val="tx1"/>
                </a:solidFill>
              </a:rPr>
              <a:t>B.Ewert</a:t>
            </a:r>
            <a:r>
              <a:rPr lang="de-DE" sz="2000" dirty="0" smtClean="0">
                <a:solidFill>
                  <a:schemeClr val="tx1"/>
                </a:solidFill>
              </a:rPr>
              <a:t> 2013:</a:t>
            </a:r>
            <a:r>
              <a:rPr lang="en-US" sz="2000" dirty="0">
                <a:solidFill>
                  <a:schemeClr val="tx1"/>
                </a:solidFill>
              </a:rPr>
              <a:t>Social innovation for social cohesion. Findings on communalities of innovation from a new transnational study. </a:t>
            </a:r>
            <a:r>
              <a:rPr lang="en-US" sz="2000" dirty="0" smtClean="0">
                <a:solidFill>
                  <a:schemeClr val="tx1"/>
                </a:solidFill>
              </a:rPr>
              <a:t>Paper given at NESTA conference “Social Frontiers. The </a:t>
            </a:r>
            <a:r>
              <a:rPr lang="en-US" sz="2000" dirty="0">
                <a:solidFill>
                  <a:schemeClr val="tx1"/>
                </a:solidFill>
              </a:rPr>
              <a:t>next edge of social innovation </a:t>
            </a:r>
            <a:r>
              <a:rPr lang="en-US" sz="2000" dirty="0" smtClean="0">
                <a:solidFill>
                  <a:schemeClr val="tx1"/>
                </a:solidFill>
              </a:rPr>
              <a:t>research, London 14.-15.-11.-2013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smtClean="0">
                <a:solidFill>
                  <a:schemeClr val="tx1"/>
                </a:solidFill>
                <a:hlinkClick r:id="rId2"/>
              </a:rPr>
              <a:t>http</a:t>
            </a:r>
            <a:r>
              <a:rPr lang="en-US" sz="2000" dirty="0">
                <a:solidFill>
                  <a:schemeClr val="tx1"/>
                </a:solidFill>
                <a:hlinkClick r:id="rId2"/>
              </a:rPr>
              <a:t>://</a:t>
            </a:r>
            <a:r>
              <a:rPr lang="en-US" sz="2000" dirty="0" smtClean="0">
                <a:solidFill>
                  <a:schemeClr val="tx1"/>
                </a:solidFill>
                <a:hlinkClick r:id="rId2"/>
              </a:rPr>
              <a:t>www.nesta.org.uk/event/social-frontiers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de-DE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chemeClr val="tx1"/>
                </a:solidFill>
              </a:rPr>
              <a:t>B. </a:t>
            </a:r>
            <a:r>
              <a:rPr lang="en-GB" sz="2000" dirty="0" err="1" smtClean="0">
                <a:solidFill>
                  <a:schemeClr val="tx1"/>
                </a:solidFill>
              </a:rPr>
              <a:t>Ewert</a:t>
            </a:r>
            <a:r>
              <a:rPr lang="en-GB" sz="2000" dirty="0" smtClean="0">
                <a:solidFill>
                  <a:schemeClr val="tx1"/>
                </a:solidFill>
              </a:rPr>
              <a:t>/A. Evers 2014: Blueprints </a:t>
            </a:r>
            <a:r>
              <a:rPr lang="en-GB" sz="2000" dirty="0">
                <a:solidFill>
                  <a:schemeClr val="tx1"/>
                </a:solidFill>
              </a:rPr>
              <a:t>for the Future of Welfare Provision? Shared features of Service Innovations across </a:t>
            </a:r>
            <a:r>
              <a:rPr lang="en-GB" sz="2000" dirty="0" smtClean="0">
                <a:solidFill>
                  <a:schemeClr val="tx1"/>
                </a:solidFill>
              </a:rPr>
              <a:t>Europe </a:t>
            </a:r>
            <a:r>
              <a:rPr lang="en-GB" sz="2000" dirty="0">
                <a:solidFill>
                  <a:schemeClr val="tx1"/>
                </a:solidFill>
              </a:rPr>
              <a:t>in: Social Policy &amp; Society </a:t>
            </a:r>
            <a:r>
              <a:rPr lang="en-GB" sz="2000" dirty="0" err="1">
                <a:solidFill>
                  <a:schemeClr val="tx1"/>
                </a:solidFill>
              </a:rPr>
              <a:t>Vol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13/3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smtClean="0">
                <a:solidFill>
                  <a:schemeClr val="tx1"/>
                </a:solidFill>
              </a:rPr>
              <a:t>(about to appear) </a:t>
            </a: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chemeClr val="tx1"/>
                </a:solidFill>
              </a:rPr>
              <a:t>Evers/B. </a:t>
            </a:r>
            <a:r>
              <a:rPr lang="en-GB" sz="2000" dirty="0" err="1" smtClean="0">
                <a:solidFill>
                  <a:schemeClr val="tx1"/>
                </a:solidFill>
              </a:rPr>
              <a:t>Ewert</a:t>
            </a:r>
            <a:r>
              <a:rPr lang="en-GB" sz="2000" dirty="0" smtClean="0">
                <a:solidFill>
                  <a:schemeClr val="tx1"/>
                </a:solidFill>
              </a:rPr>
              <a:t>/</a:t>
            </a:r>
            <a:r>
              <a:rPr lang="en-GB" sz="2000" dirty="0" err="1" smtClean="0">
                <a:solidFill>
                  <a:schemeClr val="tx1"/>
                </a:solidFill>
              </a:rPr>
              <a:t>T.Brandsen</a:t>
            </a:r>
            <a:r>
              <a:rPr lang="en-GB" sz="2000" dirty="0" smtClean="0">
                <a:solidFill>
                  <a:schemeClr val="tx1"/>
                </a:solidFill>
              </a:rPr>
              <a:t> (eds.) 2014: Social </a:t>
            </a:r>
            <a:r>
              <a:rPr lang="en-GB" sz="2000" dirty="0">
                <a:solidFill>
                  <a:schemeClr val="tx1"/>
                </a:solidFill>
              </a:rPr>
              <a:t>innovations for social cohesion – Transnational patterns and approaches from 20 European cities (ed. with Benjamin </a:t>
            </a:r>
            <a:r>
              <a:rPr lang="en-GB" sz="2000" dirty="0" err="1">
                <a:solidFill>
                  <a:schemeClr val="tx1"/>
                </a:solidFill>
              </a:rPr>
              <a:t>Ewert</a:t>
            </a:r>
            <a:r>
              <a:rPr lang="en-GB" sz="2000" dirty="0">
                <a:solidFill>
                  <a:schemeClr val="tx1"/>
                </a:solidFill>
              </a:rPr>
              <a:t> and Taco </a:t>
            </a:r>
            <a:r>
              <a:rPr lang="en-GB" sz="2000" dirty="0" err="1">
                <a:solidFill>
                  <a:schemeClr val="tx1"/>
                </a:solidFill>
              </a:rPr>
              <a:t>Brandsen</a:t>
            </a:r>
            <a:r>
              <a:rPr lang="en-GB" sz="2000" dirty="0">
                <a:solidFill>
                  <a:schemeClr val="tx1"/>
                </a:solidFill>
              </a:rPr>
              <a:t>) </a:t>
            </a:r>
            <a:r>
              <a:rPr lang="en-GB" sz="2000" dirty="0">
                <a:solidFill>
                  <a:schemeClr val="tx1"/>
                </a:solidFill>
                <a:hlinkClick r:id="rId3"/>
              </a:rPr>
              <a:t>http://www.wilcoproject.eu/ereader-wilco</a:t>
            </a:r>
            <a:r>
              <a:rPr lang="en-GB" sz="2000" dirty="0" smtClean="0">
                <a:solidFill>
                  <a:schemeClr val="tx1"/>
                </a:solidFill>
                <a:hlinkClick r:id="rId3"/>
              </a:rPr>
              <a:t>/</a:t>
            </a:r>
            <a:endParaRPr lang="en-GB" sz="2000" dirty="0" smtClean="0">
              <a:solidFill>
                <a:schemeClr val="tx1"/>
              </a:solidFill>
            </a:endParaRPr>
          </a:p>
          <a:p>
            <a:pPr marL="457200" indent="-457200">
              <a:buAutoNum type="alphaUcPeriod"/>
            </a:pP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896081-4DEE-4952-9578-6FD9F2669A63}" type="datetime1">
              <a:rPr lang="es-ES" smtClean="0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94565A-6CA5-4623-8557-57153F679E43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510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Three questions to deal with</a:t>
            </a:r>
            <a:endParaRPr lang="en-US" sz="28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71500" y="1701800"/>
            <a:ext cx="8356600" cy="4597400"/>
          </a:xfrm>
        </p:spPr>
        <p:txBody>
          <a:bodyPr/>
          <a:lstStyle/>
          <a:p>
            <a:r>
              <a:rPr lang="en-GB" sz="2800" dirty="0" smtClean="0">
                <a:solidFill>
                  <a:schemeClr val="tx1"/>
                </a:solidFill>
              </a:rPr>
              <a:t>What about the concept of social innovation and  the principal aims and methods of our research?</a:t>
            </a:r>
          </a:p>
          <a:p>
            <a:pPr marL="0" indent="0">
              <a:buNone/>
            </a:pPr>
            <a:endParaRPr lang="en-GB" sz="2800" dirty="0" smtClean="0">
              <a:solidFill>
                <a:schemeClr val="tx1"/>
              </a:solidFill>
            </a:endParaRPr>
          </a:p>
          <a:p>
            <a:r>
              <a:rPr lang="en-GB" sz="2800" dirty="0" smtClean="0">
                <a:solidFill>
                  <a:schemeClr val="tx1"/>
                </a:solidFill>
              </a:rPr>
              <a:t>What kind of recurrent features make up for a shared ratio of the social innovations </a:t>
            </a:r>
            <a:r>
              <a:rPr lang="en-GB" sz="2800" dirty="0" err="1" smtClean="0">
                <a:solidFill>
                  <a:schemeClr val="tx1"/>
                </a:solidFill>
              </a:rPr>
              <a:t>analyzed</a:t>
            </a:r>
            <a:r>
              <a:rPr lang="en-GB" sz="2800" dirty="0" smtClean="0">
                <a:solidFill>
                  <a:schemeClr val="tx1"/>
                </a:solidFill>
              </a:rPr>
              <a:t>?</a:t>
            </a:r>
          </a:p>
          <a:p>
            <a:pPr>
              <a:buNone/>
            </a:pPr>
            <a:endParaRPr lang="en-GB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GB" sz="2800" dirty="0" smtClean="0">
                <a:solidFill>
                  <a:schemeClr val="tx1"/>
                </a:solidFill>
              </a:rPr>
              <a:t> Can (local) social policies respond reflectively to the nudges of social innovations?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896081-4DEE-4952-9578-6FD9F2669A63}" type="datetime1">
              <a:rPr lang="es-ES" smtClean="0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94565A-6CA5-4623-8557-57153F679E43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871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1. Reminding concepts and methods:</a:t>
            </a:r>
            <a:endParaRPr lang="en-US" sz="28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71500" y="1008064"/>
            <a:ext cx="8458200" cy="5849938"/>
          </a:xfrm>
        </p:spPr>
        <p:txBody>
          <a:bodyPr/>
          <a:lstStyle/>
          <a:p>
            <a:r>
              <a:rPr lang="en-GB" sz="2800" dirty="0" smtClean="0">
                <a:solidFill>
                  <a:schemeClr val="tx1"/>
                </a:solidFill>
              </a:rPr>
              <a:t>Defining social innovations:</a:t>
            </a:r>
          </a:p>
          <a:p>
            <a:pPr marL="400050" lvl="2" indent="0">
              <a:buSzPct val="100000"/>
              <a:buNone/>
            </a:pPr>
            <a:r>
              <a:rPr lang="en-GB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As approaches and projects, seen as “promising” by experts and stakeholders in the field and as “risky” by researchers, i.e. under influence of discourses  that are co-steering their future </a:t>
            </a: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course</a:t>
            </a:r>
            <a:endParaRPr lang="en-GB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GB" dirty="0" smtClean="0">
                <a:solidFill>
                  <a:schemeClr val="tx1"/>
                </a:solidFill>
              </a:rPr>
              <a:t>Compared to what? </a:t>
            </a:r>
          </a:p>
          <a:p>
            <a:pPr marL="400050" lvl="1" indent="0">
              <a:buNone/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The 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difference innovations make against  historical givens:  the heritage of industrial  </a:t>
            </a:r>
            <a:r>
              <a:rPr lang="en-GB" sz="2000" dirty="0" err="1">
                <a:solidFill>
                  <a:schemeClr val="bg1">
                    <a:lumMod val="50000"/>
                  </a:schemeClr>
                </a:solidFill>
              </a:rPr>
              <a:t>welfarism</a:t>
            </a: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 and to the more recent neo-liberal and managerial welfare and service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patterns</a:t>
            </a:r>
            <a:endParaRPr lang="en-GB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GB" sz="2800" dirty="0" smtClean="0">
                <a:solidFill>
                  <a:schemeClr val="tx1"/>
                </a:solidFill>
              </a:rPr>
              <a:t>An international project: </a:t>
            </a:r>
          </a:p>
          <a:p>
            <a:pPr marL="400050" lvl="1" indent="0">
              <a:buNone/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Looking at innovations from  twenty cities in ten EU-countries: not for comparing  national “regimes” but for creating a wider basis of evidence for studying trans-national trends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Looking at recurrent approaches and instruments</a:t>
            </a:r>
          </a:p>
          <a:p>
            <a:pPr marL="400050" lvl="2" indent="0">
              <a:buSzPct val="100000"/>
              <a:buNone/>
            </a:pP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“reading” the common traits and “messages” of  the case studies, ways they point to a different “culture”  of welfare &amp; services 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896081-4DEE-4952-9578-6FD9F2669A63}" type="datetime1">
              <a:rPr lang="es-ES" smtClean="0"/>
              <a:pPr>
                <a:defRPr/>
              </a:pPr>
              <a:t>15/04/2014</a:t>
            </a:fld>
            <a:endParaRPr lang="es-E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94565A-6CA5-4623-8557-57153F679E43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6527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5163" y="0"/>
            <a:ext cx="8021637" cy="1828800"/>
          </a:xfrm>
        </p:spPr>
        <p:txBody>
          <a:bodyPr/>
          <a:lstStyle/>
          <a:p>
            <a:pPr algn="l"/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 smtClean="0"/>
              <a:t> 2. What kind of social innovations? What makes them different?</a:t>
            </a:r>
            <a:br>
              <a:rPr lang="en-GB" sz="2800" b="1" dirty="0" smtClean="0"/>
            </a:br>
            <a:r>
              <a:rPr lang="en-GB" sz="2800" dirty="0"/>
              <a:t/>
            </a:r>
            <a:br>
              <a:rPr lang="en-GB" sz="2800" dirty="0"/>
            </a:br>
            <a:endParaRPr lang="en-US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65162" y="1193800"/>
            <a:ext cx="8262938" cy="3481388"/>
          </a:xfrm>
        </p:spPr>
        <p:txBody>
          <a:bodyPr/>
          <a:lstStyle/>
          <a:p>
            <a:pPr marL="0" indent="0">
              <a:buNone/>
            </a:pPr>
            <a:endParaRPr lang="en-GB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SIs mostly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</a:rPr>
              <a:t>third sector- based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, but appearing as well by 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</a:rPr>
              <a:t>inter-</a:t>
            </a:r>
            <a:r>
              <a:rPr lang="en-GB" sz="2000" b="1" dirty="0" err="1" smtClean="0">
                <a:solidFill>
                  <a:schemeClr val="bg1">
                    <a:lumMod val="50000"/>
                  </a:schemeClr>
                </a:solidFill>
              </a:rPr>
              <a:t>sectoral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</a:rPr>
              <a:t> networks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and </a:t>
            </a:r>
            <a:r>
              <a:rPr lang="en-GB" sz="2000" b="1" dirty="0" err="1" smtClean="0">
                <a:solidFill>
                  <a:schemeClr val="bg1">
                    <a:lumMod val="50000"/>
                  </a:schemeClr>
                </a:solidFill>
              </a:rPr>
              <a:t>intrapreneurs</a:t>
            </a:r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</a:rPr>
              <a:t>/policy entrepreneurs 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in administrations</a:t>
            </a:r>
          </a:p>
          <a:p>
            <a:pPr marL="0" indent="0">
              <a:buNone/>
            </a:pPr>
            <a:endParaRPr lang="en-GB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chemeClr val="tx1"/>
                </a:solidFill>
              </a:rPr>
              <a:t>Widely shared “innovative” patterns get visible with respect to four dimensions: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The ways social services address users</a:t>
            </a:r>
            <a:endParaRPr lang="en-GB" sz="2800" dirty="0">
              <a:solidFill>
                <a:schemeClr val="tx1"/>
              </a:solidFill>
            </a:endParaRPr>
          </a:p>
          <a:p>
            <a:r>
              <a:rPr lang="en-GB" sz="2800" dirty="0" smtClean="0">
                <a:solidFill>
                  <a:schemeClr val="tx1"/>
                </a:solidFill>
              </a:rPr>
              <a:t>regulations and rights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ways of governance</a:t>
            </a:r>
          </a:p>
          <a:p>
            <a:r>
              <a:rPr lang="en-GB" sz="2800" dirty="0">
                <a:solidFill>
                  <a:schemeClr val="tx1"/>
                </a:solidFill>
              </a:rPr>
              <a:t>m</a:t>
            </a:r>
            <a:r>
              <a:rPr lang="en-GB" sz="2800" dirty="0" smtClean="0">
                <a:solidFill>
                  <a:schemeClr val="tx1"/>
                </a:solidFill>
              </a:rPr>
              <a:t>odes of working and financing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chemeClr val="tx1"/>
                </a:solidFill>
              </a:rPr>
              <a:t> Projects being “innovative” at different points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94565A-6CA5-4623-8557-57153F679E43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27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>
          <a:xfrm>
            <a:off x="665163" y="317500"/>
            <a:ext cx="8021637" cy="1023938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ea typeface="ＭＳ Ｐゴシック" pitchFamily="34" charset="-128"/>
                <a:cs typeface="Times New Roman" pitchFamily="18" charset="0"/>
              </a:rPr>
              <a:t>Service innovations</a:t>
            </a:r>
            <a:endParaRPr lang="en-GB" sz="2800" b="1" dirty="0" smtClean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6147" name="Inhaltsplatzhalter 2"/>
          <p:cNvSpPr>
            <a:spLocks noGrp="1"/>
          </p:cNvSpPr>
          <p:nvPr>
            <p:ph idx="1"/>
          </p:nvPr>
        </p:nvSpPr>
        <p:spPr>
          <a:xfrm>
            <a:off x="665162" y="1219200"/>
            <a:ext cx="8262938" cy="4657725"/>
          </a:xfrm>
        </p:spPr>
        <p:txBody>
          <a:bodyPr/>
          <a:lstStyle/>
          <a:p>
            <a:r>
              <a:rPr lang="en-GB" sz="2800" dirty="0" smtClean="0">
                <a:solidFill>
                  <a:schemeClr val="tx1"/>
                </a:solidFill>
                <a:ea typeface="ＭＳ Ｐゴシック" pitchFamily="34" charset="-128"/>
                <a:cs typeface="Times New Roman" pitchFamily="18" charset="0"/>
              </a:rPr>
              <a:t>Investing </a:t>
            </a:r>
            <a:r>
              <a:rPr lang="en-GB" sz="2800" dirty="0">
                <a:solidFill>
                  <a:schemeClr val="tx1"/>
                </a:solidFill>
                <a:ea typeface="ＭＳ Ｐゴシック" pitchFamily="34" charset="-128"/>
                <a:cs typeface="Times New Roman" pitchFamily="18" charset="0"/>
              </a:rPr>
              <a:t>in </a:t>
            </a:r>
            <a:r>
              <a:rPr lang="en-GB" sz="2800" dirty="0" smtClean="0">
                <a:solidFill>
                  <a:schemeClr val="tx1"/>
                </a:solidFill>
                <a:ea typeface="ＭＳ Ｐゴシック" pitchFamily="34" charset="-128"/>
                <a:cs typeface="Times New Roman" pitchFamily="18" charset="0"/>
              </a:rPr>
              <a:t>capabilities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itchFamily="34" charset="-128"/>
                <a:cs typeface="Times New Roman" pitchFamily="18" charset="0"/>
              </a:rPr>
              <a:t>Strengthening people’s competences and self-esteem rather  than spotting deficits, paving ways from mere protection to co-production</a:t>
            </a:r>
          </a:p>
          <a:p>
            <a:pPr marL="0" indent="0">
              <a:spcBef>
                <a:spcPts val="0"/>
              </a:spcBef>
              <a:buNone/>
            </a:pPr>
            <a:endParaRPr lang="en-GB" sz="2000" dirty="0" smtClean="0">
              <a:solidFill>
                <a:schemeClr val="tx1">
                  <a:lumMod val="65000"/>
                  <a:lumOff val="35000"/>
                </a:schemeClr>
              </a:solidFill>
              <a:ea typeface="ＭＳ Ｐゴシック" pitchFamily="34" charset="-128"/>
              <a:cs typeface="Times New Roman" pitchFamily="18" charset="0"/>
            </a:endParaRPr>
          </a:p>
          <a:p>
            <a:r>
              <a:rPr lang="en-GB" sz="2800" dirty="0" smtClean="0">
                <a:solidFill>
                  <a:schemeClr val="tx1"/>
                </a:solidFill>
                <a:latin typeface="Trebuchet MS" pitchFamily="34" charset="0"/>
                <a:ea typeface="ＭＳ Ｐゴシック" pitchFamily="34" charset="-128"/>
                <a:cs typeface="Times New Roman" pitchFamily="18" charset="0"/>
              </a:rPr>
              <a:t>Open </a:t>
            </a:r>
            <a:r>
              <a:rPr lang="en-GB" sz="2800" dirty="0">
                <a:solidFill>
                  <a:schemeClr val="tx1"/>
                </a:solidFill>
                <a:latin typeface="Trebuchet MS" pitchFamily="34" charset="0"/>
                <a:ea typeface="ＭＳ Ｐゴシック" pitchFamily="34" charset="-128"/>
                <a:cs typeface="Times New Roman" pitchFamily="18" charset="0"/>
              </a:rPr>
              <a:t>approaches </a:t>
            </a:r>
            <a:endParaRPr lang="en-GB" sz="2800" dirty="0" smtClean="0">
              <a:solidFill>
                <a:schemeClr val="tx1"/>
              </a:solidFill>
              <a:latin typeface="Trebuchet MS" pitchFamily="34" charset="0"/>
              <a:ea typeface="ＭＳ Ｐゴシック" pitchFamily="34" charset="-128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itchFamily="34" charset="0"/>
                <a:ea typeface="ＭＳ Ｐゴシック" pitchFamily="34" charset="-128"/>
                <a:cs typeface="Times New Roman" pitchFamily="18" charset="0"/>
              </a:rPr>
              <a:t>Avoiding targeting with stigmatizing effects through less directive forms of addressing people</a:t>
            </a:r>
          </a:p>
          <a:p>
            <a:pPr marL="0" indent="0">
              <a:spcBef>
                <a:spcPts val="0"/>
              </a:spcBef>
              <a:buNone/>
            </a:pPr>
            <a:endParaRPr lang="en-GB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Trebuchet MS" pitchFamily="34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en-GB" sz="2800" dirty="0" smtClean="0">
                <a:solidFill>
                  <a:schemeClr val="tx1"/>
                </a:solidFill>
                <a:latin typeface="Trebuchet MS" pitchFamily="34" charset="0"/>
                <a:ea typeface="ＭＳ Ｐゴシック" pitchFamily="34" charset="-128"/>
                <a:cs typeface="Times New Roman" pitchFamily="18" charset="0"/>
              </a:rPr>
              <a:t>Bridging gaps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itchFamily="34" charset="0"/>
                <a:ea typeface="ＭＳ Ｐゴシック" pitchFamily="34" charset="-128"/>
                <a:cs typeface="Times New Roman" pitchFamily="18" charset="0"/>
              </a:rPr>
              <a:t>Reconciling professional services and people‘s life worlds</a:t>
            </a:r>
          </a:p>
          <a:p>
            <a:pPr>
              <a:buNone/>
            </a:pPr>
            <a:endParaRPr lang="en-GB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Trebuchet MS" pitchFamily="34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en-GB" sz="2800" dirty="0" smtClean="0">
                <a:solidFill>
                  <a:schemeClr val="tx1"/>
                </a:solidFill>
                <a:latin typeface="Trebuchet MS" pitchFamily="34" charset="0"/>
                <a:ea typeface="ＭＳ Ｐゴシック" pitchFamily="34" charset="-128"/>
                <a:cs typeface="Times New Roman" pitchFamily="18" charset="0"/>
              </a:rPr>
              <a:t>Bundles </a:t>
            </a:r>
            <a:r>
              <a:rPr lang="en-GB" sz="2800" dirty="0">
                <a:solidFill>
                  <a:schemeClr val="tx1"/>
                </a:solidFill>
                <a:latin typeface="Trebuchet MS" pitchFamily="34" charset="0"/>
                <a:ea typeface="ＭＳ Ｐゴシック" pitchFamily="34" charset="-128"/>
                <a:cs typeface="Times New Roman" pitchFamily="18" charset="0"/>
              </a:rPr>
              <a:t>of </a:t>
            </a:r>
            <a:r>
              <a:rPr lang="en-GB" sz="2800" dirty="0" smtClean="0">
                <a:solidFill>
                  <a:schemeClr val="tx1"/>
                </a:solidFill>
                <a:latin typeface="Trebuchet MS" pitchFamily="34" charset="0"/>
                <a:ea typeface="ＭＳ Ｐゴシック" pitchFamily="34" charset="-128"/>
                <a:cs typeface="Times New Roman" pitchFamily="18" charset="0"/>
              </a:rPr>
              <a:t>personalized support </a:t>
            </a:r>
          </a:p>
          <a:p>
            <a:pPr>
              <a:buNone/>
            </a:pP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itchFamily="34" charset="0"/>
                <a:ea typeface="ＭＳ Ｐゴシック" pitchFamily="34" charset="-128"/>
                <a:cs typeface="Times New Roman" pitchFamily="18" charset="0"/>
              </a:rPr>
              <a:t>Connecting service offers in order to meet users’ complex needs</a:t>
            </a:r>
          </a:p>
        </p:txBody>
      </p:sp>
      <p:sp>
        <p:nvSpPr>
          <p:cNvPr id="6148" name="Foliennummernplatzhalt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91C1D81-A8BC-4DA7-960A-6755B900FA41}" type="slidenum">
              <a:rPr lang="de-DE" smtClean="0">
                <a:ea typeface="ＭＳ Ｐゴシック" pitchFamily="34" charset="-128"/>
              </a:rPr>
              <a:pPr/>
              <a:t>5</a:t>
            </a:fld>
            <a:endParaRPr lang="de-DE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5163" y="274638"/>
            <a:ext cx="8021637" cy="1109662"/>
          </a:xfrm>
        </p:spPr>
        <p:txBody>
          <a:bodyPr/>
          <a:lstStyle/>
          <a:p>
            <a:r>
              <a:rPr lang="en-US" sz="2800" b="1" dirty="0"/>
              <a:t>Innovations in regulations and rights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65163" y="1384300"/>
            <a:ext cx="7581900" cy="4129088"/>
          </a:xfrm>
        </p:spPr>
        <p:txBody>
          <a:bodyPr/>
          <a:lstStyle/>
          <a:p>
            <a:r>
              <a:rPr lang="en-GB" sz="2800" dirty="0">
                <a:solidFill>
                  <a:schemeClr val="tx1"/>
                </a:solidFill>
              </a:rPr>
              <a:t>ad hoc support </a:t>
            </a:r>
            <a:endParaRPr lang="en-GB" sz="2800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Offering time-limited loans, individually tailored combinations of services and benefits to curb new social risks</a:t>
            </a:r>
          </a:p>
          <a:p>
            <a:pPr>
              <a:buNone/>
            </a:pP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r>
              <a:rPr lang="en-GB" sz="2800" dirty="0">
                <a:solidFill>
                  <a:schemeClr val="tx1"/>
                </a:solidFill>
              </a:rPr>
              <a:t>“social contracts” </a:t>
            </a:r>
            <a:endParaRPr lang="en-GB" sz="2800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Relating access to welfare support to people’s commitment - to work for themselves and the community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896081-4DEE-4952-9578-6FD9F2669A63}" type="datetime1">
              <a:rPr lang="es-ES" smtClean="0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94565A-6CA5-4623-8557-57153F679E43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27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98500" y="368299"/>
            <a:ext cx="7975600" cy="6170613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2800" b="1" dirty="0">
                <a:solidFill>
                  <a:schemeClr val="tx1"/>
                </a:solidFill>
              </a:rPr>
              <a:t>Innovations in </a:t>
            </a:r>
            <a:r>
              <a:rPr lang="en-GB" sz="2800" b="1" dirty="0" smtClean="0">
                <a:solidFill>
                  <a:schemeClr val="tx1"/>
                </a:solidFill>
              </a:rPr>
              <a:t>governance</a:t>
            </a:r>
          </a:p>
          <a:p>
            <a:pPr marL="0" indent="0" algn="ctr">
              <a:spcBef>
                <a:spcPts val="0"/>
              </a:spcBef>
              <a:buNone/>
            </a:pPr>
            <a:endParaRPr lang="en-GB" sz="2800" b="1" dirty="0">
              <a:solidFill>
                <a:schemeClr val="tx1"/>
              </a:solidFill>
            </a:endParaRPr>
          </a:p>
          <a:p>
            <a:r>
              <a:rPr lang="en-GB" sz="2800" dirty="0" smtClean="0">
                <a:solidFill>
                  <a:schemeClr val="tx1"/>
                </a:solidFill>
              </a:rPr>
              <a:t>Networking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Fostering units and types of organization that operate in more embedded ways</a:t>
            </a:r>
          </a:p>
          <a:p>
            <a:pPr marL="0" indent="0">
              <a:spcBef>
                <a:spcPts val="0"/>
              </a:spcBef>
              <a:buNone/>
            </a:pPr>
            <a:endParaRPr lang="en-GB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GB" sz="2800" dirty="0" smtClean="0">
                <a:solidFill>
                  <a:schemeClr val="tx1"/>
                </a:solidFill>
              </a:rPr>
              <a:t>Giving groups and concerns a voice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Bringing new groups  and concerns into the public domain, looking for recognition  and ways to turn concerns into legitimate claims</a:t>
            </a:r>
          </a:p>
          <a:p>
            <a:pPr marL="0" indent="0">
              <a:spcBef>
                <a:spcPts val="0"/>
              </a:spcBef>
              <a:buNone/>
            </a:pPr>
            <a:endParaRPr lang="en-GB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GB" sz="2800" dirty="0" smtClean="0">
                <a:solidFill>
                  <a:schemeClr val="tx1"/>
                </a:solidFill>
              </a:rPr>
              <a:t>Issue </a:t>
            </a:r>
            <a:r>
              <a:rPr lang="en-GB" sz="2800" dirty="0">
                <a:solidFill>
                  <a:schemeClr val="tx1"/>
                </a:solidFill>
              </a:rPr>
              <a:t>related coalitions </a:t>
            </a:r>
            <a:endParaRPr lang="en-GB" sz="2800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Building partnerships and platforms among plural stakeholders that work on ‘hot’ items</a:t>
            </a:r>
          </a:p>
          <a:p>
            <a:pPr>
              <a:buNone/>
            </a:pPr>
            <a:endParaRPr lang="en-GB" sz="2400" dirty="0" smtClean="0">
              <a:solidFill>
                <a:schemeClr val="tx1"/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896081-4DEE-4952-9578-6FD9F2669A63}" type="datetime1">
              <a:rPr lang="es-ES" smtClean="0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94565A-6CA5-4623-8557-57153F679E43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5163" y="274638"/>
            <a:ext cx="8021637" cy="931862"/>
          </a:xfrm>
        </p:spPr>
        <p:txBody>
          <a:bodyPr/>
          <a:lstStyle/>
          <a:p>
            <a:r>
              <a:rPr lang="en-GB" sz="2800" b="1" dirty="0"/>
              <a:t>Innovations in modes of working and financing </a:t>
            </a:r>
            <a:endParaRPr lang="de-DE" sz="28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65163" y="1206500"/>
            <a:ext cx="8021637" cy="4306888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Flexicurity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Working in projects − attempts to cope with the tension between quests for social security and flexibility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Mixed  and extended working collectives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Establishing forms of multi-professional teamwork that include as well volunteers and the civic commitment of supporters</a:t>
            </a: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New professionalism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Combining formerly fragmented knowledge through dialogue with and involvement of users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Mixed funding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Mixing resources from stakeholders across sectors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896081-4DEE-4952-9578-6FD9F2669A63}" type="datetime1">
              <a:rPr lang="es-ES" smtClean="0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94565A-6CA5-4623-8557-57153F679E43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5163" y="596900"/>
            <a:ext cx="8021637" cy="787400"/>
          </a:xfrm>
        </p:spPr>
        <p:txBody>
          <a:bodyPr/>
          <a:lstStyle/>
          <a:p>
            <a:r>
              <a:rPr lang="de-DE" sz="2800" b="1" dirty="0"/>
              <a:t>3</a:t>
            </a:r>
            <a:r>
              <a:rPr lang="de-DE" sz="2800" b="1" dirty="0" smtClean="0"/>
              <a:t>. </a:t>
            </a:r>
            <a:r>
              <a:rPr lang="de-DE" sz="2800" b="1" dirty="0" err="1" smtClean="0"/>
              <a:t>How</a:t>
            </a:r>
            <a:r>
              <a:rPr lang="de-DE" sz="2800" b="1" dirty="0" smtClean="0"/>
              <a:t> </a:t>
            </a:r>
            <a:r>
              <a:rPr lang="de-DE" sz="2800" b="1" dirty="0" err="1"/>
              <a:t>to</a:t>
            </a:r>
            <a:r>
              <a:rPr lang="de-DE" sz="2800" b="1" dirty="0"/>
              <a:t> link </a:t>
            </a:r>
            <a:r>
              <a:rPr lang="de-DE" sz="2800" b="1" dirty="0" err="1"/>
              <a:t>social</a:t>
            </a:r>
            <a:r>
              <a:rPr lang="de-DE" sz="2800" b="1" dirty="0"/>
              <a:t> </a:t>
            </a:r>
            <a:r>
              <a:rPr lang="de-DE" sz="2800" b="1" dirty="0" err="1"/>
              <a:t>innovations</a:t>
            </a:r>
            <a:r>
              <a:rPr lang="de-DE" sz="2800" b="1" dirty="0"/>
              <a:t> </a:t>
            </a:r>
            <a:r>
              <a:rPr lang="de-DE" sz="2800" b="1" dirty="0" err="1"/>
              <a:t>and</a:t>
            </a:r>
            <a:r>
              <a:rPr lang="de-DE" sz="2800" b="1" dirty="0"/>
              <a:t> </a:t>
            </a:r>
            <a:r>
              <a:rPr lang="de-DE" sz="2800" b="1" dirty="0" err="1"/>
              <a:t>local</a:t>
            </a:r>
            <a:r>
              <a:rPr lang="de-DE" sz="2800" b="1" dirty="0"/>
              <a:t> </a:t>
            </a:r>
            <a:r>
              <a:rPr lang="de-DE" sz="2800" b="1" dirty="0" err="1"/>
              <a:t>policies</a:t>
            </a:r>
            <a:r>
              <a:rPr lang="de-DE" sz="2800" b="1" dirty="0"/>
              <a:t> </a:t>
            </a:r>
            <a:r>
              <a:rPr lang="de-DE" sz="2800" b="1" dirty="0" err="1"/>
              <a:t>for</a:t>
            </a:r>
            <a:r>
              <a:rPr lang="de-DE" sz="2800" b="1" dirty="0"/>
              <a:t> </a:t>
            </a:r>
            <a:r>
              <a:rPr lang="de-DE" sz="2800" b="1" dirty="0" err="1"/>
              <a:t>welfare</a:t>
            </a:r>
            <a:r>
              <a:rPr lang="de-DE" sz="2800" b="1" dirty="0"/>
              <a:t> </a:t>
            </a:r>
            <a:r>
              <a:rPr lang="de-DE" sz="2800" b="1" dirty="0" err="1"/>
              <a:t>reform</a:t>
            </a:r>
            <a:r>
              <a:rPr lang="de-DE" sz="2800" b="1" dirty="0"/>
              <a:t>?</a:t>
            </a:r>
            <a:br>
              <a:rPr lang="de-DE" sz="2800" b="1" dirty="0"/>
            </a:br>
            <a:endParaRPr lang="de-DE" sz="28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65163" y="2108200"/>
            <a:ext cx="8021637" cy="3405188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Observations  on innovations and welfare systems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Three recommendations for research and politics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896081-4DEE-4952-9578-6FD9F2669A63}" type="datetime1">
              <a:rPr lang="es-ES" smtClean="0"/>
              <a:pPr>
                <a:defRPr/>
              </a:pPr>
              <a:t>15/04/2014</a:t>
            </a:fld>
            <a:endParaRPr lang="es-E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94565A-6CA5-4623-8557-57153F679E43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526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889</Words>
  <Application>Microsoft Office PowerPoint</Application>
  <PresentationFormat>On-screen Show (4:3)</PresentationFormat>
  <Paragraphs>123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1_Tema de Office</vt:lpstr>
      <vt:lpstr>Diseño personalizado</vt:lpstr>
      <vt:lpstr>         Professor Dr. Adalbert Evers   Building from the bottom: How is social innovation transforming social policy?   Public Lecture at   Institute for Advances Studies (IAS) University of Birmingham 9. April 2014  -      </vt:lpstr>
      <vt:lpstr>Three questions to deal with</vt:lpstr>
      <vt:lpstr>1. Reminding concepts and methods:</vt:lpstr>
      <vt:lpstr>  2. What kind of social innovations? What makes them different?  </vt:lpstr>
      <vt:lpstr>Service innovations</vt:lpstr>
      <vt:lpstr>Innovations in regulations and rights </vt:lpstr>
      <vt:lpstr>PowerPoint Presentation</vt:lpstr>
      <vt:lpstr>Innovations in modes of working and financing </vt:lpstr>
      <vt:lpstr>3. How to link social innovations and local policies for welfare reform? </vt:lpstr>
      <vt:lpstr> </vt:lpstr>
      <vt:lpstr>Recommendations for further  policy and research</vt:lpstr>
      <vt:lpstr>Thanks for your attention!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1 2</dc:creator>
  <cp:lastModifiedBy>Sarah Myring</cp:lastModifiedBy>
  <cp:revision>667</cp:revision>
  <dcterms:created xsi:type="dcterms:W3CDTF">2014-01-31T12:00:41Z</dcterms:created>
  <dcterms:modified xsi:type="dcterms:W3CDTF">2014-04-15T10:02:12Z</dcterms:modified>
</cp:coreProperties>
</file>