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2.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4"/>
  </p:sldMasterIdLst>
  <p:notesMasterIdLst>
    <p:notesMasterId r:id="rId20"/>
  </p:notesMasterIdLst>
  <p:handoutMasterIdLst>
    <p:handoutMasterId r:id="rId21"/>
  </p:handoutMasterIdLst>
  <p:sldIdLst>
    <p:sldId id="310" r:id="rId5"/>
    <p:sldId id="329" r:id="rId6"/>
    <p:sldId id="318" r:id="rId7"/>
    <p:sldId id="324" r:id="rId8"/>
    <p:sldId id="327" r:id="rId9"/>
    <p:sldId id="321" r:id="rId10"/>
    <p:sldId id="314" r:id="rId11"/>
    <p:sldId id="320" r:id="rId12"/>
    <p:sldId id="328" r:id="rId13"/>
    <p:sldId id="315" r:id="rId14"/>
    <p:sldId id="316" r:id="rId15"/>
    <p:sldId id="326" r:id="rId16"/>
    <p:sldId id="317" r:id="rId17"/>
    <p:sldId id="325" r:id="rId18"/>
    <p:sldId id="32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61447610-D6A0-D4DF-F845-32BA13F2C94A}" name="Michael Rush (Strategic Planning and Performance Insight)" initials="MR" userId="S::m.c.rush@bham.ac.uk::8c6dace1-7e16-4f6a-845f-718ab58b475e" providerId="AD"/>
  <p188:author id="{2100702F-0A2E-6FAC-4F22-C6999AAF2BE5}" name="Zoe Hurley (Executive Support)" initials="ZH" userId="S::z.l.hurley@bham.ac.uk::9a52de03-def2-4524-a351-348a7de72082" providerId="AD"/>
  <p188:author id="{6B7B9DA3-03CC-CC33-7349-3E4DC28D7506}" name="James Sharman (Utilities and Energy)" initials="JS" userId="S::j.m.sharman@bham.ac.uk::ec4c4154-c5e7-4a71-93bc-f3fd69aa420b" providerId="AD"/>
  <p188:author id="{2906B7B3-04E7-14C7-F006-E8D6FD9317EA}" name="Michelle Sewell" initials="MS" userId="S::michelle@mammoth.tv::e8d9b915-60eb-4c10-8538-61abdf84f7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F07F3C"/>
    <a:srgbClr val="C59A00"/>
    <a:srgbClr val="00788E"/>
    <a:srgbClr val="8073B9"/>
    <a:srgbClr val="A59BCD"/>
    <a:srgbClr val="2D264A"/>
    <a:srgbClr val="2A8CD6"/>
    <a:srgbClr val="00B4B0"/>
    <a:srgbClr val="E305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253E99-3C28-56DF-FEEF-ABA7AAF8E5C8}" v="2" dt="2026-03-19T08:59:19.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33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2.xml"/></Relationships>
</file>

<file path=ppt/charts/_rels/chart16.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12.%20Final%20reports/Workings/FTE%20and%20estate%20figures%20for%20relative%20footprint%20analysi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12.%20Final%20reports/Workings/FTE%20and%20estate%20figures%20for%20relative%20footprint%20analysi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bham-my.sharepoint.com/personal/m_c_rush_bham_ac_uk/Documents/Documents/3.%20Strategic%20Planning/2.%20Carbon%20Accounting/9.%20Data%20Gathering/Historic%20compariso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256810035842291E-2"/>
          <c:y val="6.3659001259497194E-2"/>
          <c:w val="0.88252732974910397"/>
          <c:h val="0.77686226851851858"/>
        </c:manualLayout>
      </c:layout>
      <c:barChart>
        <c:barDir val="col"/>
        <c:grouping val="clustered"/>
        <c:varyColors val="0"/>
        <c:ser>
          <c:idx val="0"/>
          <c:order val="0"/>
          <c:tx>
            <c:v>Total carbon emissions</c:v>
          </c:tx>
          <c:spPr>
            <a:solidFill>
              <a:schemeClr val="accent3">
                <a:lumMod val="50000"/>
              </a:schemeClr>
            </a:solidFill>
            <a:ln>
              <a:noFill/>
            </a:ln>
            <a:effectLst/>
          </c:spPr>
          <c:invertIfNegative val="0"/>
          <c:cat>
            <c:strRef>
              <c:f>'Chart with corrected years'!$B$1:$E$1</c:f>
              <c:strCache>
                <c:ptCount val="4"/>
                <c:pt idx="0">
                  <c:v>2020/21</c:v>
                </c:pt>
                <c:pt idx="1">
                  <c:v>2021/22</c:v>
                </c:pt>
                <c:pt idx="2">
                  <c:v>2022/23</c:v>
                </c:pt>
                <c:pt idx="3">
                  <c:v>2023/24</c:v>
                </c:pt>
              </c:strCache>
            </c:strRef>
          </c:cat>
          <c:val>
            <c:numRef>
              <c:f>'Chart with corrected years'!$B$4:$E$4</c:f>
              <c:numCache>
                <c:formatCode>General</c:formatCode>
                <c:ptCount val="4"/>
                <c:pt idx="0">
                  <c:v>316240.21141430159</c:v>
                </c:pt>
                <c:pt idx="1">
                  <c:v>315644.52349323605</c:v>
                </c:pt>
                <c:pt idx="2">
                  <c:v>298748.2760548626</c:v>
                </c:pt>
                <c:pt idx="3">
                  <c:v>307522.24000116391</c:v>
                </c:pt>
              </c:numCache>
            </c:numRef>
          </c:val>
          <c:extLst>
            <c:ext xmlns:c16="http://schemas.microsoft.com/office/drawing/2014/chart" uri="{C3380CC4-5D6E-409C-BE32-E72D297353CC}">
              <c16:uniqueId val="{00000000-0D8C-4009-8ECE-FC0A6DAC10F4}"/>
            </c:ext>
          </c:extLst>
        </c:ser>
        <c:dLbls>
          <c:showLegendKey val="0"/>
          <c:showVal val="0"/>
          <c:showCatName val="0"/>
          <c:showSerName val="0"/>
          <c:showPercent val="0"/>
          <c:showBubbleSize val="0"/>
        </c:dLbls>
        <c:gapWidth val="219"/>
        <c:axId val="658280351"/>
        <c:axId val="658273631"/>
      </c:barChart>
      <c:lineChart>
        <c:grouping val="standard"/>
        <c:varyColors val="0"/>
        <c:ser>
          <c:idx val="2"/>
          <c:order val="1"/>
          <c:tx>
            <c:strRef>
              <c:f>'Chart with corrected years'!$A$6</c:f>
              <c:strCache>
                <c:ptCount val="1"/>
                <c:pt idx="0">
                  <c:v>Baseline</c:v>
                </c:pt>
              </c:strCache>
            </c:strRef>
          </c:tx>
          <c:spPr>
            <a:ln w="38100" cap="rnd">
              <a:solidFill>
                <a:schemeClr val="accent5"/>
              </a:solidFill>
              <a:round/>
            </a:ln>
            <a:effectLst/>
          </c:spPr>
          <c:marker>
            <c:symbol val="none"/>
          </c:marker>
          <c:val>
            <c:numRef>
              <c:f>'Chart with corrected years'!$B$6:$E$6</c:f>
              <c:numCache>
                <c:formatCode>General</c:formatCode>
                <c:ptCount val="4"/>
                <c:pt idx="0">
                  <c:v>316240.21141430159</c:v>
                </c:pt>
                <c:pt idx="1">
                  <c:v>316240.21141430159</c:v>
                </c:pt>
                <c:pt idx="2">
                  <c:v>316240.21141430159</c:v>
                </c:pt>
                <c:pt idx="3">
                  <c:v>316240.21141430159</c:v>
                </c:pt>
              </c:numCache>
            </c:numRef>
          </c:val>
          <c:smooth val="0"/>
          <c:extLst>
            <c:ext xmlns:c16="http://schemas.microsoft.com/office/drawing/2014/chart" uri="{C3380CC4-5D6E-409C-BE32-E72D297353CC}">
              <c16:uniqueId val="{00000001-0D8C-4009-8ECE-FC0A6DAC10F4}"/>
            </c:ext>
          </c:extLst>
        </c:ser>
        <c:dLbls>
          <c:showLegendKey val="0"/>
          <c:showVal val="0"/>
          <c:showCatName val="0"/>
          <c:showSerName val="0"/>
          <c:showPercent val="0"/>
          <c:showBubbleSize val="0"/>
        </c:dLbls>
        <c:marker val="1"/>
        <c:smooth val="0"/>
        <c:axId val="658280351"/>
        <c:axId val="658273631"/>
      </c:lineChart>
      <c:catAx>
        <c:axId val="658280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8273631"/>
        <c:crosses val="autoZero"/>
        <c:auto val="1"/>
        <c:lblAlgn val="ctr"/>
        <c:lblOffset val="100"/>
        <c:noMultiLvlLbl val="0"/>
      </c:catAx>
      <c:valAx>
        <c:axId val="658273631"/>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200"/>
                  <a:t>tCO₂e</a:t>
                </a:r>
              </a:p>
            </c:rich>
          </c:tx>
          <c:layout>
            <c:manualLayout>
              <c:xMode val="edge"/>
              <c:yMode val="edge"/>
              <c:x val="1.8503584229390677E-3"/>
              <c:y val="0.4111653163580246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8280351"/>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a:solidFill>
                  <a:schemeClr val="tx1"/>
                </a:solidFill>
                <a:latin typeface="Arial" panose="020B0604020202020204" pitchFamily="34" charset="0"/>
                <a:cs typeface="Arial" panose="020B0604020202020204" pitchFamily="34" charset="0"/>
              </a:rPr>
              <a:t>Procurement emissions</a:t>
            </a:r>
          </a:p>
        </c:rich>
      </c:tx>
      <c:layout>
        <c:manualLayout>
          <c:xMode val="edge"/>
          <c:yMode val="edge"/>
          <c:x val="0.31546930101358212"/>
          <c:y val="5.391631601605353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4240907398314759E-3"/>
          <c:y val="0.13543057117860269"/>
          <c:w val="0.80615384959224556"/>
          <c:h val="0.79108333680512155"/>
        </c:manualLayout>
      </c:layout>
      <c:barChart>
        <c:barDir val="col"/>
        <c:grouping val="clustered"/>
        <c:varyColors val="0"/>
        <c:ser>
          <c:idx val="0"/>
          <c:order val="0"/>
          <c:tx>
            <c:strRef>
              <c:f>Overall!$D$13</c:f>
              <c:strCache>
                <c:ptCount val="1"/>
                <c:pt idx="0">
                  <c:v>2021-22</c:v>
                </c:pt>
              </c:strCache>
            </c:strRef>
          </c:tx>
          <c:spPr>
            <a:solidFill>
              <a:srgbClr val="8073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Overall!$D$20</c:f>
              <c:numCache>
                <c:formatCode>#,##0</c:formatCode>
                <c:ptCount val="1"/>
                <c:pt idx="0">
                  <c:v>202948.45110047993</c:v>
                </c:pt>
              </c:numCache>
            </c:numRef>
          </c:val>
          <c:extLst>
            <c:ext xmlns:c16="http://schemas.microsoft.com/office/drawing/2014/chart" uri="{C3380CC4-5D6E-409C-BE32-E72D297353CC}">
              <c16:uniqueId val="{00000000-6D81-4F02-BEA6-347027F460ED}"/>
            </c:ext>
          </c:extLst>
        </c:ser>
        <c:ser>
          <c:idx val="1"/>
          <c:order val="1"/>
          <c:tx>
            <c:strRef>
              <c:f>Overall!$E$13</c:f>
              <c:strCache>
                <c:ptCount val="1"/>
                <c:pt idx="0">
                  <c:v>2022-23</c:v>
                </c:pt>
              </c:strCache>
            </c:strRef>
          </c:tx>
          <c:spPr>
            <a:solidFill>
              <a:srgbClr val="8073B9"/>
            </a:solid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DE-4B27-A9CA-8591873C955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Overall!$E$20</c:f>
              <c:numCache>
                <c:formatCode>#,##0</c:formatCode>
                <c:ptCount val="1"/>
                <c:pt idx="0">
                  <c:v>163336.22545585225</c:v>
                </c:pt>
              </c:numCache>
            </c:numRef>
          </c:val>
          <c:extLst>
            <c:ext xmlns:c16="http://schemas.microsoft.com/office/drawing/2014/chart" uri="{C3380CC4-5D6E-409C-BE32-E72D297353CC}">
              <c16:uniqueId val="{00000001-6D81-4F02-BEA6-347027F460ED}"/>
            </c:ext>
          </c:extLst>
        </c:ser>
        <c:dLbls>
          <c:showLegendKey val="0"/>
          <c:showVal val="0"/>
          <c:showCatName val="0"/>
          <c:showSerName val="0"/>
          <c:showPercent val="0"/>
          <c:showBubbleSize val="0"/>
        </c:dLbls>
        <c:gapWidth val="164"/>
        <c:overlap val="-18"/>
        <c:axId val="1585775088"/>
        <c:axId val="1585770768"/>
      </c:barChart>
      <c:catAx>
        <c:axId val="1585775088"/>
        <c:scaling>
          <c:orientation val="minMax"/>
        </c:scaling>
        <c:delete val="1"/>
        <c:axPos val="b"/>
        <c:majorTickMark val="none"/>
        <c:minorTickMark val="none"/>
        <c:tickLblPos val="nextTo"/>
        <c:crossAx val="1585770768"/>
        <c:crosses val="autoZero"/>
        <c:auto val="1"/>
        <c:lblAlgn val="ctr"/>
        <c:lblOffset val="100"/>
        <c:noMultiLvlLbl val="0"/>
      </c:catAx>
      <c:valAx>
        <c:axId val="1585770768"/>
        <c:scaling>
          <c:orientation val="minMax"/>
          <c:max val="210000"/>
          <c:min val="0"/>
        </c:scaling>
        <c:delete val="1"/>
        <c:axPos val="l"/>
        <c:numFmt formatCode="#,##0" sourceLinked="1"/>
        <c:majorTickMark val="out"/>
        <c:minorTickMark val="none"/>
        <c:tickLblPos val="nextTo"/>
        <c:crossAx val="1585775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Arial" panose="020B0604020202020204" pitchFamily="34" charset="0"/>
                <a:ea typeface="+mn-ea"/>
                <a:cs typeface="Arial" panose="020B0604020202020204" pitchFamily="34" charset="0"/>
              </a:defRPr>
            </a:pPr>
            <a:r>
              <a:rPr lang="en-GB" sz="1600" b="1">
                <a:solidFill>
                  <a:schemeClr val="tx1"/>
                </a:solidFill>
                <a:latin typeface="Arial" panose="020B0604020202020204" pitchFamily="34" charset="0"/>
                <a:cs typeface="Arial" panose="020B0604020202020204" pitchFamily="34" charset="0"/>
              </a:rPr>
              <a:t>Business travel</a:t>
            </a:r>
          </a:p>
        </c:rich>
      </c:tx>
      <c:layout>
        <c:manualLayout>
          <c:xMode val="edge"/>
          <c:yMode val="edge"/>
          <c:x val="0.27625658651358825"/>
          <c:y val="6.27969174455155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1.2390389539347717E-3"/>
          <c:y val="0.47626320564796187"/>
          <c:w val="0.93615544760582925"/>
          <c:h val="0.416707944021808"/>
        </c:manualLayout>
      </c:layout>
      <c:barChart>
        <c:barDir val="col"/>
        <c:grouping val="clustered"/>
        <c:varyColors val="0"/>
        <c:ser>
          <c:idx val="0"/>
          <c:order val="0"/>
          <c:tx>
            <c:strRef>
              <c:f>Overall!$D$13</c:f>
              <c:strCache>
                <c:ptCount val="1"/>
                <c:pt idx="0">
                  <c:v>2021-22</c:v>
                </c:pt>
              </c:strCache>
            </c:strRef>
          </c:tx>
          <c:spPr>
            <a:solidFill>
              <a:srgbClr val="A59BCD"/>
            </a:solidFill>
            <a:ln>
              <a:noFill/>
            </a:ln>
            <a:effectLst/>
          </c:spPr>
          <c:invertIfNegative val="0"/>
          <c:dLbls>
            <c:dLbl>
              <c:idx val="0"/>
              <c:layout>
                <c:manualLayout>
                  <c:x val="0"/>
                  <c:y val="0.1451901321936943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E9-4958-B4DF-6CE2E3BF8A5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Overall!$D$24</c:f>
              <c:numCache>
                <c:formatCode>#,##0</c:formatCode>
                <c:ptCount val="1"/>
                <c:pt idx="0">
                  <c:v>6555.3947812959104</c:v>
                </c:pt>
              </c:numCache>
            </c:numRef>
          </c:val>
          <c:extLst>
            <c:ext xmlns:c16="http://schemas.microsoft.com/office/drawing/2014/chart" uri="{C3380CC4-5D6E-409C-BE32-E72D297353CC}">
              <c16:uniqueId val="{00000000-EAC2-46D2-AD3C-255FAACA3AE7}"/>
            </c:ext>
          </c:extLst>
        </c:ser>
        <c:ser>
          <c:idx val="1"/>
          <c:order val="1"/>
          <c:tx>
            <c:strRef>
              <c:f>Overall!$E$13</c:f>
              <c:strCache>
                <c:ptCount val="1"/>
                <c:pt idx="0">
                  <c:v>2022-23</c:v>
                </c:pt>
              </c:strCache>
            </c:strRef>
          </c:tx>
          <c:spPr>
            <a:solidFill>
              <a:srgbClr val="A59BCD"/>
            </a:solidFill>
            <a:ln>
              <a:solidFill>
                <a:srgbClr val="A59BCD"/>
              </a:solidFill>
            </a:ln>
            <a:effectLst/>
          </c:spPr>
          <c:invertIfNegative val="0"/>
          <c:dLbls>
            <c:dLbl>
              <c:idx val="0"/>
              <c:layout>
                <c:manualLayout>
                  <c:x val="0"/>
                  <c:y val="0.4039642523423063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E9-4958-B4DF-6CE2E3BF8A5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Overall!$E$24</c:f>
              <c:numCache>
                <c:formatCode>#,##0</c:formatCode>
                <c:ptCount val="1"/>
                <c:pt idx="0">
                  <c:v>18975.346541338833</c:v>
                </c:pt>
              </c:numCache>
            </c:numRef>
          </c:val>
          <c:extLst>
            <c:ext xmlns:c16="http://schemas.microsoft.com/office/drawing/2014/chart" uri="{C3380CC4-5D6E-409C-BE32-E72D297353CC}">
              <c16:uniqueId val="{00000001-EAC2-46D2-AD3C-255FAACA3AE7}"/>
            </c:ext>
          </c:extLst>
        </c:ser>
        <c:dLbls>
          <c:showLegendKey val="0"/>
          <c:showVal val="0"/>
          <c:showCatName val="0"/>
          <c:showSerName val="0"/>
          <c:showPercent val="0"/>
          <c:showBubbleSize val="0"/>
        </c:dLbls>
        <c:gapWidth val="164"/>
        <c:overlap val="-18"/>
        <c:axId val="1585775088"/>
        <c:axId val="1585770768"/>
      </c:barChart>
      <c:catAx>
        <c:axId val="1585775088"/>
        <c:scaling>
          <c:orientation val="minMax"/>
        </c:scaling>
        <c:delete val="1"/>
        <c:axPos val="b"/>
        <c:majorTickMark val="none"/>
        <c:minorTickMark val="none"/>
        <c:tickLblPos val="nextTo"/>
        <c:crossAx val="1585770768"/>
        <c:crosses val="autoZero"/>
        <c:auto val="1"/>
        <c:lblAlgn val="ctr"/>
        <c:lblOffset val="100"/>
        <c:noMultiLvlLbl val="0"/>
      </c:catAx>
      <c:valAx>
        <c:axId val="1585770768"/>
        <c:scaling>
          <c:orientation val="minMax"/>
        </c:scaling>
        <c:delete val="1"/>
        <c:axPos val="l"/>
        <c:numFmt formatCode="#,##0" sourceLinked="1"/>
        <c:majorTickMark val="none"/>
        <c:minorTickMark val="none"/>
        <c:tickLblPos val="nextTo"/>
        <c:crossAx val="1585775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600" b="1">
                <a:solidFill>
                  <a:schemeClr val="tx1"/>
                </a:solidFill>
                <a:latin typeface="Arial" panose="020B0604020202020204" pitchFamily="34" charset="0"/>
                <a:cs typeface="Arial" panose="020B0604020202020204" pitchFamily="34" charset="0"/>
              </a:rPr>
              <a:t>Student commuting </a:t>
            </a:r>
          </a:p>
          <a:p>
            <a:pPr>
              <a:defRPr sz="1800" b="1">
                <a:solidFill>
                  <a:schemeClr val="tx1"/>
                </a:solidFill>
                <a:latin typeface="Arial" panose="020B0604020202020204" pitchFamily="34" charset="0"/>
                <a:cs typeface="Arial" panose="020B0604020202020204" pitchFamily="34" charset="0"/>
              </a:defRPr>
            </a:pPr>
            <a:r>
              <a:rPr lang="en-GB" sz="1600" b="1">
                <a:solidFill>
                  <a:schemeClr val="tx1"/>
                </a:solidFill>
                <a:latin typeface="Arial" panose="020B0604020202020204" pitchFamily="34" charset="0"/>
                <a:cs typeface="Arial" panose="020B0604020202020204" pitchFamily="34" charset="0"/>
              </a:rPr>
              <a:t>&amp; home visits</a:t>
            </a:r>
          </a:p>
        </c:rich>
      </c:tx>
      <c:layout>
        <c:manualLayout>
          <c:xMode val="edge"/>
          <c:yMode val="edge"/>
          <c:x val="0.33624294937022559"/>
          <c:y val="1.1166422187475729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6259565958720054E-3"/>
          <c:y val="0.12407135763861921"/>
          <c:w val="0.77298742278425503"/>
          <c:h val="0.77907336280760786"/>
        </c:manualLayout>
      </c:layout>
      <c:barChart>
        <c:barDir val="col"/>
        <c:grouping val="clustered"/>
        <c:varyColors val="0"/>
        <c:ser>
          <c:idx val="0"/>
          <c:order val="0"/>
          <c:tx>
            <c:strRef>
              <c:f>Overall!$D$13</c:f>
              <c:strCache>
                <c:ptCount val="1"/>
                <c:pt idx="0">
                  <c:v>2021-22</c:v>
                </c:pt>
              </c:strCache>
            </c:strRef>
          </c:tx>
          <c:spPr>
            <a:solidFill>
              <a:srgbClr val="DCD8E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Overall!$D$26</c:f>
              <c:numCache>
                <c:formatCode>#,##0</c:formatCode>
                <c:ptCount val="1"/>
                <c:pt idx="0">
                  <c:v>49532.044998119578</c:v>
                </c:pt>
              </c:numCache>
            </c:numRef>
          </c:val>
          <c:extLst>
            <c:ext xmlns:c16="http://schemas.microsoft.com/office/drawing/2014/chart" uri="{C3380CC4-5D6E-409C-BE32-E72D297353CC}">
              <c16:uniqueId val="{00000000-642E-4153-B6E1-62BC2F5B02C3}"/>
            </c:ext>
          </c:extLst>
        </c:ser>
        <c:ser>
          <c:idx val="1"/>
          <c:order val="1"/>
          <c:tx>
            <c:strRef>
              <c:f>Overall!$E$13</c:f>
              <c:strCache>
                <c:ptCount val="1"/>
                <c:pt idx="0">
                  <c:v>2022-23</c:v>
                </c:pt>
              </c:strCache>
            </c:strRef>
          </c:tx>
          <c:spPr>
            <a:solidFill>
              <a:srgbClr val="DCD8EC"/>
            </a:solidFill>
            <a:ln>
              <a:solidFill>
                <a:srgbClr val="DCD8EC"/>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Overall!$E$26</c:f>
              <c:numCache>
                <c:formatCode>#,##0</c:formatCode>
                <c:ptCount val="1"/>
                <c:pt idx="0">
                  <c:v>60853.825066773468</c:v>
                </c:pt>
              </c:numCache>
            </c:numRef>
          </c:val>
          <c:extLst>
            <c:ext xmlns:c16="http://schemas.microsoft.com/office/drawing/2014/chart" uri="{C3380CC4-5D6E-409C-BE32-E72D297353CC}">
              <c16:uniqueId val="{00000001-642E-4153-B6E1-62BC2F5B02C3}"/>
            </c:ext>
          </c:extLst>
        </c:ser>
        <c:dLbls>
          <c:showLegendKey val="0"/>
          <c:showVal val="0"/>
          <c:showCatName val="0"/>
          <c:showSerName val="0"/>
          <c:showPercent val="0"/>
          <c:showBubbleSize val="0"/>
        </c:dLbls>
        <c:gapWidth val="164"/>
        <c:overlap val="-18"/>
        <c:axId val="1585775088"/>
        <c:axId val="1585770768"/>
      </c:barChart>
      <c:catAx>
        <c:axId val="1585775088"/>
        <c:scaling>
          <c:orientation val="minMax"/>
        </c:scaling>
        <c:delete val="1"/>
        <c:axPos val="b"/>
        <c:majorTickMark val="none"/>
        <c:minorTickMark val="none"/>
        <c:tickLblPos val="nextTo"/>
        <c:crossAx val="1585770768"/>
        <c:crosses val="autoZero"/>
        <c:auto val="1"/>
        <c:lblAlgn val="ctr"/>
        <c:lblOffset val="100"/>
        <c:noMultiLvlLbl val="0"/>
      </c:catAx>
      <c:valAx>
        <c:axId val="1585770768"/>
        <c:scaling>
          <c:orientation val="minMax"/>
        </c:scaling>
        <c:delete val="1"/>
        <c:axPos val="l"/>
        <c:numFmt formatCode="#,##0" sourceLinked="1"/>
        <c:majorTickMark val="none"/>
        <c:minorTickMark val="none"/>
        <c:tickLblPos val="nextTo"/>
        <c:crossAx val="1585775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09414758269719"/>
          <c:y val="3.8799830364715862E-2"/>
          <c:w val="0.73074669817036231"/>
          <c:h val="0.91126456976449965"/>
        </c:manualLayout>
      </c:layout>
      <c:barChart>
        <c:barDir val="col"/>
        <c:grouping val="stacked"/>
        <c:varyColors val="0"/>
        <c:ser>
          <c:idx val="0"/>
          <c:order val="0"/>
          <c:tx>
            <c:strRef>
              <c:f>Overall!$B$14</c:f>
              <c:strCache>
                <c:ptCount val="1"/>
                <c:pt idx="0">
                  <c:v>Natural gas</c:v>
                </c:pt>
              </c:strCache>
            </c:strRef>
          </c:tx>
          <c:spPr>
            <a:solidFill>
              <a:srgbClr val="2A8CD6"/>
            </a:solidFill>
            <a:ln w="9525">
              <a:solidFill>
                <a:schemeClr val="bg1"/>
              </a:solidFill>
            </a:ln>
            <a:effectLst/>
          </c:spPr>
          <c:invertIfNegative val="0"/>
          <c:cat>
            <c:strRef>
              <c:f>Overall!$E$13:$F$13</c:f>
              <c:strCache>
                <c:ptCount val="2"/>
                <c:pt idx="0">
                  <c:v>2022-23</c:v>
                </c:pt>
                <c:pt idx="1">
                  <c:v>2023-24</c:v>
                </c:pt>
              </c:strCache>
            </c:strRef>
          </c:cat>
          <c:val>
            <c:numRef>
              <c:f>Overall!$E$14:$F$14</c:f>
              <c:numCache>
                <c:formatCode>#,##0</c:formatCode>
                <c:ptCount val="2"/>
                <c:pt idx="0">
                  <c:v>35149.529470553163</c:v>
                </c:pt>
                <c:pt idx="1">
                  <c:v>36122.352964337981</c:v>
                </c:pt>
              </c:numCache>
            </c:numRef>
          </c:val>
          <c:extLst>
            <c:ext xmlns:c16="http://schemas.microsoft.com/office/drawing/2014/chart" uri="{C3380CC4-5D6E-409C-BE32-E72D297353CC}">
              <c16:uniqueId val="{00000000-9B8E-4567-9DA8-684E6D93746A}"/>
            </c:ext>
          </c:extLst>
        </c:ser>
        <c:ser>
          <c:idx val="1"/>
          <c:order val="1"/>
          <c:tx>
            <c:strRef>
              <c:f>Overall!$B$15</c:f>
              <c:strCache>
                <c:ptCount val="1"/>
                <c:pt idx="0">
                  <c:v>Fleet</c:v>
                </c:pt>
              </c:strCache>
            </c:strRef>
          </c:tx>
          <c:spPr>
            <a:solidFill>
              <a:srgbClr val="0C2A40"/>
            </a:solidFill>
            <a:ln>
              <a:solidFill>
                <a:schemeClr val="bg1"/>
              </a:solidFill>
            </a:ln>
            <a:effectLst/>
          </c:spPr>
          <c:invertIfNegative val="0"/>
          <c:cat>
            <c:strRef>
              <c:f>Overall!$E$13:$F$13</c:f>
              <c:strCache>
                <c:ptCount val="2"/>
                <c:pt idx="0">
                  <c:v>2022-23</c:v>
                </c:pt>
                <c:pt idx="1">
                  <c:v>2023-24</c:v>
                </c:pt>
              </c:strCache>
            </c:strRef>
          </c:cat>
          <c:val>
            <c:numRef>
              <c:f>Overall!$E$15:$F$15</c:f>
              <c:numCache>
                <c:formatCode>#,##0</c:formatCode>
                <c:ptCount val="2"/>
                <c:pt idx="0">
                  <c:v>153.94647882057905</c:v>
                </c:pt>
                <c:pt idx="1">
                  <c:v>123.64438833979999</c:v>
                </c:pt>
              </c:numCache>
            </c:numRef>
          </c:val>
          <c:extLst>
            <c:ext xmlns:c16="http://schemas.microsoft.com/office/drawing/2014/chart" uri="{C3380CC4-5D6E-409C-BE32-E72D297353CC}">
              <c16:uniqueId val="{00000001-9B8E-4567-9DA8-684E6D93746A}"/>
            </c:ext>
          </c:extLst>
        </c:ser>
        <c:ser>
          <c:idx val="2"/>
          <c:order val="2"/>
          <c:tx>
            <c:strRef>
              <c:f>Overall!$B$16</c:f>
              <c:strCache>
                <c:ptCount val="1"/>
                <c:pt idx="0">
                  <c:v>Refrigerants</c:v>
                </c:pt>
              </c:strCache>
            </c:strRef>
          </c:tx>
          <c:spPr>
            <a:solidFill>
              <a:srgbClr val="8BC1E9"/>
            </a:solidFill>
            <a:ln>
              <a:solidFill>
                <a:schemeClr val="bg1"/>
              </a:solidFill>
            </a:ln>
            <a:effectLst/>
          </c:spPr>
          <c:invertIfNegative val="0"/>
          <c:cat>
            <c:strRef>
              <c:f>Overall!$E$13:$F$13</c:f>
              <c:strCache>
                <c:ptCount val="2"/>
                <c:pt idx="0">
                  <c:v>2022-23</c:v>
                </c:pt>
                <c:pt idx="1">
                  <c:v>2023-24</c:v>
                </c:pt>
              </c:strCache>
            </c:strRef>
          </c:cat>
          <c:val>
            <c:numRef>
              <c:f>Overall!$E$16:$F$16</c:f>
              <c:numCache>
                <c:formatCode>#,##0</c:formatCode>
                <c:ptCount val="2"/>
                <c:pt idx="0">
                  <c:v>110.88080000000001</c:v>
                </c:pt>
                <c:pt idx="1">
                  <c:v>344.72095000000002</c:v>
                </c:pt>
              </c:numCache>
            </c:numRef>
          </c:val>
          <c:extLst>
            <c:ext xmlns:c16="http://schemas.microsoft.com/office/drawing/2014/chart" uri="{C3380CC4-5D6E-409C-BE32-E72D297353CC}">
              <c16:uniqueId val="{00000002-9B8E-4567-9DA8-684E6D93746A}"/>
            </c:ext>
          </c:extLst>
        </c:ser>
        <c:ser>
          <c:idx val="3"/>
          <c:order val="3"/>
          <c:tx>
            <c:strRef>
              <c:f>Overall!$B$17</c:f>
              <c:strCache>
                <c:ptCount val="1"/>
                <c:pt idx="0">
                  <c:v>Other fuels</c:v>
                </c:pt>
              </c:strCache>
            </c:strRef>
          </c:tx>
          <c:spPr>
            <a:solidFill>
              <a:srgbClr val="1C6193"/>
            </a:solidFill>
            <a:ln>
              <a:solidFill>
                <a:schemeClr val="bg1"/>
              </a:solidFill>
            </a:ln>
            <a:effectLst/>
          </c:spPr>
          <c:invertIfNegative val="0"/>
          <c:cat>
            <c:strRef>
              <c:f>Overall!$E$13:$F$13</c:f>
              <c:strCache>
                <c:ptCount val="2"/>
                <c:pt idx="0">
                  <c:v>2022-23</c:v>
                </c:pt>
                <c:pt idx="1">
                  <c:v>2023-24</c:v>
                </c:pt>
              </c:strCache>
            </c:strRef>
          </c:cat>
          <c:val>
            <c:numRef>
              <c:f>Overall!$E$17:$F$17</c:f>
              <c:numCache>
                <c:formatCode>#,##0</c:formatCode>
                <c:ptCount val="2"/>
                <c:pt idx="0">
                  <c:v>22.919491883358386</c:v>
                </c:pt>
                <c:pt idx="1">
                  <c:v>42.293327000000005</c:v>
                </c:pt>
              </c:numCache>
            </c:numRef>
          </c:val>
          <c:extLst>
            <c:ext xmlns:c16="http://schemas.microsoft.com/office/drawing/2014/chart" uri="{C3380CC4-5D6E-409C-BE32-E72D297353CC}">
              <c16:uniqueId val="{00000003-9B8E-4567-9DA8-684E6D93746A}"/>
            </c:ext>
          </c:extLst>
        </c:ser>
        <c:ser>
          <c:idx val="4"/>
          <c:order val="4"/>
          <c:tx>
            <c:strRef>
              <c:f>Overall!$B$18</c:f>
              <c:strCache>
                <c:ptCount val="1"/>
                <c:pt idx="0">
                  <c:v>Purchased electricity</c:v>
                </c:pt>
              </c:strCache>
            </c:strRef>
          </c:tx>
          <c:spPr>
            <a:solidFill>
              <a:srgbClr val="00B4B0"/>
            </a:solidFill>
            <a:ln>
              <a:solidFill>
                <a:schemeClr val="bg1"/>
              </a:solidFill>
            </a:ln>
            <a:effectLst/>
          </c:spPr>
          <c:invertIfNegative val="0"/>
          <c:cat>
            <c:strRef>
              <c:f>Overall!$E$13:$F$13</c:f>
              <c:strCache>
                <c:ptCount val="2"/>
                <c:pt idx="0">
                  <c:v>2022-23</c:v>
                </c:pt>
                <c:pt idx="1">
                  <c:v>2023-24</c:v>
                </c:pt>
              </c:strCache>
            </c:strRef>
          </c:cat>
          <c:val>
            <c:numRef>
              <c:f>Overall!$E$18:$F$18</c:f>
              <c:numCache>
                <c:formatCode>#,##0</c:formatCode>
                <c:ptCount val="2"/>
                <c:pt idx="0">
                  <c:v>6425.6791550248363</c:v>
                </c:pt>
                <c:pt idx="1">
                  <c:v>6883.1487494365019</c:v>
                </c:pt>
              </c:numCache>
            </c:numRef>
          </c:val>
          <c:extLst>
            <c:ext xmlns:c16="http://schemas.microsoft.com/office/drawing/2014/chart" uri="{C3380CC4-5D6E-409C-BE32-E72D297353CC}">
              <c16:uniqueId val="{00000004-9B8E-4567-9DA8-684E6D93746A}"/>
            </c:ext>
          </c:extLst>
        </c:ser>
        <c:ser>
          <c:idx val="5"/>
          <c:order val="5"/>
          <c:tx>
            <c:strRef>
              <c:f>Overall!$B$19</c:f>
              <c:strCache>
                <c:ptCount val="1"/>
                <c:pt idx="0">
                  <c:v>Heat and Steam</c:v>
                </c:pt>
              </c:strCache>
            </c:strRef>
          </c:tx>
          <c:spPr>
            <a:solidFill>
              <a:srgbClr val="00817F"/>
            </a:solidFill>
            <a:ln>
              <a:solidFill>
                <a:schemeClr val="bg1"/>
              </a:solidFill>
            </a:ln>
            <a:effectLst/>
          </c:spPr>
          <c:invertIfNegative val="0"/>
          <c:cat>
            <c:strRef>
              <c:f>Overall!$E$13:$F$13</c:f>
              <c:strCache>
                <c:ptCount val="2"/>
                <c:pt idx="0">
                  <c:v>2022-23</c:v>
                </c:pt>
                <c:pt idx="1">
                  <c:v>2023-24</c:v>
                </c:pt>
              </c:strCache>
            </c:strRef>
          </c:cat>
          <c:val>
            <c:numRef>
              <c:f>Overall!$E$19:$F$19</c:f>
              <c:numCache>
                <c:formatCode>#,##0</c:formatCode>
                <c:ptCount val="2"/>
                <c:pt idx="0">
                  <c:v>92.997461183387927</c:v>
                </c:pt>
                <c:pt idx="1">
                  <c:v>75.30155504999999</c:v>
                </c:pt>
              </c:numCache>
            </c:numRef>
          </c:val>
          <c:extLst>
            <c:ext xmlns:c16="http://schemas.microsoft.com/office/drawing/2014/chart" uri="{C3380CC4-5D6E-409C-BE32-E72D297353CC}">
              <c16:uniqueId val="{00000005-9B8E-4567-9DA8-684E6D93746A}"/>
            </c:ext>
          </c:extLst>
        </c:ser>
        <c:ser>
          <c:idx val="6"/>
          <c:order val="6"/>
          <c:tx>
            <c:strRef>
              <c:f>Overall!$B$20</c:f>
              <c:strCache>
                <c:ptCount val="1"/>
                <c:pt idx="0">
                  <c:v>Procurement emissions</c:v>
                </c:pt>
              </c:strCache>
            </c:strRef>
          </c:tx>
          <c:spPr>
            <a:solidFill>
              <a:srgbClr val="8073B9"/>
            </a:solidFill>
            <a:ln>
              <a:solidFill>
                <a:schemeClr val="bg1"/>
              </a:solidFill>
            </a:ln>
            <a:effectLst/>
          </c:spPr>
          <c:invertIfNegative val="0"/>
          <c:cat>
            <c:strRef>
              <c:f>Overall!$E$13:$F$13</c:f>
              <c:strCache>
                <c:ptCount val="2"/>
                <c:pt idx="0">
                  <c:v>2022-23</c:v>
                </c:pt>
                <c:pt idx="1">
                  <c:v>2023-24</c:v>
                </c:pt>
              </c:strCache>
            </c:strRef>
          </c:cat>
          <c:val>
            <c:numRef>
              <c:f>Overall!$E$20:$F$20</c:f>
              <c:numCache>
                <c:formatCode>#,##0</c:formatCode>
                <c:ptCount val="2"/>
                <c:pt idx="0">
                  <c:v>163336.22545585225</c:v>
                </c:pt>
                <c:pt idx="1">
                  <c:v>165533.31052830425</c:v>
                </c:pt>
              </c:numCache>
            </c:numRef>
          </c:val>
          <c:extLst>
            <c:ext xmlns:c16="http://schemas.microsoft.com/office/drawing/2014/chart" uri="{C3380CC4-5D6E-409C-BE32-E72D297353CC}">
              <c16:uniqueId val="{00000006-9B8E-4567-9DA8-684E6D93746A}"/>
            </c:ext>
          </c:extLst>
        </c:ser>
        <c:ser>
          <c:idx val="7"/>
          <c:order val="7"/>
          <c:tx>
            <c:strRef>
              <c:f>Overall!$B$21</c:f>
              <c:strCache>
                <c:ptCount val="1"/>
                <c:pt idx="0">
                  <c:v>Fuel and energy procurement emissions</c:v>
                </c:pt>
              </c:strCache>
            </c:strRef>
          </c:tx>
          <c:spPr>
            <a:solidFill>
              <a:srgbClr val="463B75"/>
            </a:solidFill>
            <a:ln>
              <a:solidFill>
                <a:schemeClr val="bg1"/>
              </a:solidFill>
            </a:ln>
            <a:effectLst/>
          </c:spPr>
          <c:invertIfNegative val="0"/>
          <c:cat>
            <c:strRef>
              <c:f>Overall!$E$13:$F$13</c:f>
              <c:strCache>
                <c:ptCount val="2"/>
                <c:pt idx="0">
                  <c:v>2022-23</c:v>
                </c:pt>
                <c:pt idx="1">
                  <c:v>2023-24</c:v>
                </c:pt>
              </c:strCache>
            </c:strRef>
          </c:cat>
          <c:val>
            <c:numRef>
              <c:f>Overall!$E$21:$F$21</c:f>
              <c:numCache>
                <c:formatCode>#,##0</c:formatCode>
                <c:ptCount val="2"/>
                <c:pt idx="0">
                  <c:v>7974.2355147547787</c:v>
                </c:pt>
                <c:pt idx="1">
                  <c:v>8136.311136951098</c:v>
                </c:pt>
              </c:numCache>
            </c:numRef>
          </c:val>
          <c:extLst>
            <c:ext xmlns:c16="http://schemas.microsoft.com/office/drawing/2014/chart" uri="{C3380CC4-5D6E-409C-BE32-E72D297353CC}">
              <c16:uniqueId val="{00000007-9B8E-4567-9DA8-684E6D93746A}"/>
            </c:ext>
          </c:extLst>
        </c:ser>
        <c:ser>
          <c:idx val="8"/>
          <c:order val="8"/>
          <c:tx>
            <c:strRef>
              <c:f>Overall!$B$22</c:f>
              <c:strCache>
                <c:ptCount val="1"/>
                <c:pt idx="0">
                  <c:v>Water and wastewater</c:v>
                </c:pt>
              </c:strCache>
            </c:strRef>
          </c:tx>
          <c:spPr>
            <a:solidFill>
              <a:srgbClr val="8073B9"/>
            </a:solidFill>
            <a:ln>
              <a:solidFill>
                <a:schemeClr val="bg1"/>
              </a:solidFill>
            </a:ln>
            <a:effectLst/>
          </c:spPr>
          <c:invertIfNegative val="0"/>
          <c:cat>
            <c:strRef>
              <c:f>Overall!$E$13:$F$13</c:f>
              <c:strCache>
                <c:ptCount val="2"/>
                <c:pt idx="0">
                  <c:v>2022-23</c:v>
                </c:pt>
                <c:pt idx="1">
                  <c:v>2023-24</c:v>
                </c:pt>
              </c:strCache>
            </c:strRef>
          </c:cat>
          <c:val>
            <c:numRef>
              <c:f>Overall!$E$22:$F$22</c:f>
              <c:numCache>
                <c:formatCode>#,##0</c:formatCode>
                <c:ptCount val="2"/>
                <c:pt idx="0">
                  <c:v>210.24275607814883</c:v>
                </c:pt>
                <c:pt idx="1">
                  <c:v>263.15564673404378</c:v>
                </c:pt>
              </c:numCache>
            </c:numRef>
          </c:val>
          <c:extLst>
            <c:ext xmlns:c16="http://schemas.microsoft.com/office/drawing/2014/chart" uri="{C3380CC4-5D6E-409C-BE32-E72D297353CC}">
              <c16:uniqueId val="{00000008-9B8E-4567-9DA8-684E6D93746A}"/>
            </c:ext>
          </c:extLst>
        </c:ser>
        <c:ser>
          <c:idx val="9"/>
          <c:order val="9"/>
          <c:tx>
            <c:strRef>
              <c:f>Overall!$B$23</c:f>
              <c:strCache>
                <c:ptCount val="1"/>
                <c:pt idx="0">
                  <c:v>Waste</c:v>
                </c:pt>
              </c:strCache>
            </c:strRef>
          </c:tx>
          <c:spPr>
            <a:solidFill>
              <a:srgbClr val="DCD8EC"/>
            </a:solidFill>
            <a:ln>
              <a:solidFill>
                <a:schemeClr val="bg1"/>
              </a:solidFill>
            </a:ln>
            <a:effectLst/>
          </c:spPr>
          <c:invertIfNegative val="0"/>
          <c:cat>
            <c:strRef>
              <c:f>Overall!$E$13:$F$13</c:f>
              <c:strCache>
                <c:ptCount val="2"/>
                <c:pt idx="0">
                  <c:v>2022-23</c:v>
                </c:pt>
                <c:pt idx="1">
                  <c:v>2023-24</c:v>
                </c:pt>
              </c:strCache>
            </c:strRef>
          </c:cat>
          <c:val>
            <c:numRef>
              <c:f>Overall!$E$23:$F$23</c:f>
              <c:numCache>
                <c:formatCode>#,##0</c:formatCode>
                <c:ptCount val="2"/>
                <c:pt idx="0">
                  <c:v>74.769788425577573</c:v>
                </c:pt>
                <c:pt idx="1">
                  <c:v>25.018646085050005</c:v>
                </c:pt>
              </c:numCache>
            </c:numRef>
          </c:val>
          <c:extLst>
            <c:ext xmlns:c16="http://schemas.microsoft.com/office/drawing/2014/chart" uri="{C3380CC4-5D6E-409C-BE32-E72D297353CC}">
              <c16:uniqueId val="{00000009-9B8E-4567-9DA8-684E6D93746A}"/>
            </c:ext>
          </c:extLst>
        </c:ser>
        <c:ser>
          <c:idx val="10"/>
          <c:order val="10"/>
          <c:tx>
            <c:strRef>
              <c:f>Overall!$B$24</c:f>
              <c:strCache>
                <c:ptCount val="1"/>
                <c:pt idx="0">
                  <c:v>Business travel</c:v>
                </c:pt>
              </c:strCache>
            </c:strRef>
          </c:tx>
          <c:spPr>
            <a:solidFill>
              <a:srgbClr val="A59BCD"/>
            </a:solidFill>
            <a:ln>
              <a:solidFill>
                <a:schemeClr val="bg1"/>
              </a:solidFill>
            </a:ln>
            <a:effectLst/>
          </c:spPr>
          <c:invertIfNegative val="0"/>
          <c:cat>
            <c:strRef>
              <c:f>Overall!$E$13:$F$13</c:f>
              <c:strCache>
                <c:ptCount val="2"/>
                <c:pt idx="0">
                  <c:v>2022-23</c:v>
                </c:pt>
                <c:pt idx="1">
                  <c:v>2023-24</c:v>
                </c:pt>
              </c:strCache>
            </c:strRef>
          </c:cat>
          <c:val>
            <c:numRef>
              <c:f>Overall!$E$24:$F$24</c:f>
              <c:numCache>
                <c:formatCode>#,##0</c:formatCode>
                <c:ptCount val="2"/>
                <c:pt idx="0">
                  <c:v>18975.346541338833</c:v>
                </c:pt>
                <c:pt idx="1">
                  <c:v>19534.071766458204</c:v>
                </c:pt>
              </c:numCache>
            </c:numRef>
          </c:val>
          <c:extLst>
            <c:ext xmlns:c16="http://schemas.microsoft.com/office/drawing/2014/chart" uri="{C3380CC4-5D6E-409C-BE32-E72D297353CC}">
              <c16:uniqueId val="{0000000A-9B8E-4567-9DA8-684E6D93746A}"/>
            </c:ext>
          </c:extLst>
        </c:ser>
        <c:ser>
          <c:idx val="11"/>
          <c:order val="11"/>
          <c:tx>
            <c:strRef>
              <c:f>Overall!$B$25</c:f>
              <c:strCache>
                <c:ptCount val="1"/>
                <c:pt idx="0">
                  <c:v>Staff commuting and working from home</c:v>
                </c:pt>
              </c:strCache>
            </c:strRef>
          </c:tx>
          <c:spPr>
            <a:solidFill>
              <a:srgbClr val="2D264A"/>
            </a:solidFill>
            <a:ln>
              <a:solidFill>
                <a:schemeClr val="bg1"/>
              </a:solidFill>
            </a:ln>
            <a:effectLst/>
          </c:spPr>
          <c:invertIfNegative val="0"/>
          <c:cat>
            <c:strRef>
              <c:f>Overall!$E$13:$F$13</c:f>
              <c:strCache>
                <c:ptCount val="2"/>
                <c:pt idx="0">
                  <c:v>2022-23</c:v>
                </c:pt>
                <c:pt idx="1">
                  <c:v>2023-24</c:v>
                </c:pt>
              </c:strCache>
            </c:strRef>
          </c:cat>
          <c:val>
            <c:numRef>
              <c:f>Overall!$E$25:$F$25</c:f>
              <c:numCache>
                <c:formatCode>#,##0</c:formatCode>
                <c:ptCount val="2"/>
                <c:pt idx="0">
                  <c:v>4434.4113880599298</c:v>
                </c:pt>
                <c:pt idx="1">
                  <c:v>6179.3018991808158</c:v>
                </c:pt>
              </c:numCache>
            </c:numRef>
          </c:val>
          <c:extLst>
            <c:ext xmlns:c16="http://schemas.microsoft.com/office/drawing/2014/chart" uri="{C3380CC4-5D6E-409C-BE32-E72D297353CC}">
              <c16:uniqueId val="{0000000B-9B8E-4567-9DA8-684E6D93746A}"/>
            </c:ext>
          </c:extLst>
        </c:ser>
        <c:ser>
          <c:idx val="12"/>
          <c:order val="12"/>
          <c:tx>
            <c:strRef>
              <c:f>Overall!$B$26</c:f>
              <c:strCache>
                <c:ptCount val="1"/>
                <c:pt idx="0">
                  <c:v>Student commuting &amp; home visits</c:v>
                </c:pt>
              </c:strCache>
            </c:strRef>
          </c:tx>
          <c:spPr>
            <a:solidFill>
              <a:srgbClr val="DCD8EC"/>
            </a:solidFill>
            <a:ln>
              <a:solidFill>
                <a:schemeClr val="bg1"/>
              </a:solidFill>
            </a:ln>
            <a:effectLst/>
          </c:spPr>
          <c:invertIfNegative val="0"/>
          <c:cat>
            <c:strRef>
              <c:f>Overall!$E$13:$F$13</c:f>
              <c:strCache>
                <c:ptCount val="2"/>
                <c:pt idx="0">
                  <c:v>2022-23</c:v>
                </c:pt>
                <c:pt idx="1">
                  <c:v>2023-24</c:v>
                </c:pt>
              </c:strCache>
            </c:strRef>
          </c:cat>
          <c:val>
            <c:numRef>
              <c:f>Overall!$E$26:$F$26</c:f>
              <c:numCache>
                <c:formatCode>#,##0</c:formatCode>
                <c:ptCount val="2"/>
                <c:pt idx="0">
                  <c:v>60853.825066773468</c:v>
                </c:pt>
                <c:pt idx="1">
                  <c:v>62587.300749504764</c:v>
                </c:pt>
              </c:numCache>
            </c:numRef>
          </c:val>
          <c:extLst>
            <c:ext xmlns:c16="http://schemas.microsoft.com/office/drawing/2014/chart" uri="{C3380CC4-5D6E-409C-BE32-E72D297353CC}">
              <c16:uniqueId val="{0000000C-9B8E-4567-9DA8-684E6D93746A}"/>
            </c:ext>
          </c:extLst>
        </c:ser>
        <c:ser>
          <c:idx val="13"/>
          <c:order val="13"/>
          <c:tx>
            <c:strRef>
              <c:f>Overall!$B$27</c:f>
              <c:strCache>
                <c:ptCount val="1"/>
                <c:pt idx="0">
                  <c:v>Leased buildings (downstream)</c:v>
                </c:pt>
              </c:strCache>
            </c:strRef>
          </c:tx>
          <c:spPr>
            <a:solidFill>
              <a:srgbClr val="7263B1"/>
            </a:solidFill>
            <a:ln>
              <a:solidFill>
                <a:schemeClr val="bg1"/>
              </a:solidFill>
            </a:ln>
            <a:effectLst/>
          </c:spPr>
          <c:invertIfNegative val="0"/>
          <c:cat>
            <c:strRef>
              <c:f>Overall!$E$13:$F$13</c:f>
              <c:strCache>
                <c:ptCount val="2"/>
                <c:pt idx="0">
                  <c:v>2022-23</c:v>
                </c:pt>
                <c:pt idx="1">
                  <c:v>2023-24</c:v>
                </c:pt>
              </c:strCache>
            </c:strRef>
          </c:cat>
          <c:val>
            <c:numRef>
              <c:f>Overall!$E$27:$F$27</c:f>
              <c:numCache>
                <c:formatCode>#,##0</c:formatCode>
                <c:ptCount val="2"/>
                <c:pt idx="0">
                  <c:v>933.26668611427294</c:v>
                </c:pt>
                <c:pt idx="1">
                  <c:v>1672.3076937814999</c:v>
                </c:pt>
              </c:numCache>
            </c:numRef>
          </c:val>
          <c:extLst>
            <c:ext xmlns:c16="http://schemas.microsoft.com/office/drawing/2014/chart" uri="{C3380CC4-5D6E-409C-BE32-E72D297353CC}">
              <c16:uniqueId val="{0000000D-9B8E-4567-9DA8-684E6D93746A}"/>
            </c:ext>
          </c:extLst>
        </c:ser>
        <c:dLbls>
          <c:showLegendKey val="0"/>
          <c:showVal val="0"/>
          <c:showCatName val="0"/>
          <c:showSerName val="0"/>
          <c:showPercent val="0"/>
          <c:showBubbleSize val="0"/>
        </c:dLbls>
        <c:gapWidth val="52"/>
        <c:overlap val="100"/>
        <c:axId val="598824032"/>
        <c:axId val="454779984"/>
      </c:barChart>
      <c:catAx>
        <c:axId val="59882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4779984"/>
        <c:crosses val="autoZero"/>
        <c:auto val="1"/>
        <c:lblAlgn val="ctr"/>
        <c:lblOffset val="100"/>
        <c:noMultiLvlLbl val="0"/>
      </c:catAx>
      <c:valAx>
        <c:axId val="454779984"/>
        <c:scaling>
          <c:orientation val="minMax"/>
          <c:max val="325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200"/>
                  <a:t>tCO2e</a:t>
                </a:r>
                <a:endParaRPr lang="en-GB" sz="1200"/>
              </a:p>
            </c:rich>
          </c:tx>
          <c:layout>
            <c:manualLayout>
              <c:xMode val="edge"/>
              <c:yMode val="edge"/>
              <c:x val="2.0919665576154115E-3"/>
              <c:y val="0.4329456781556018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8824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a:solidFill>
                  <a:schemeClr val="tx1"/>
                </a:solidFill>
                <a:latin typeface="Arial" panose="020B0604020202020204" pitchFamily="34" charset="0"/>
                <a:cs typeface="Arial" panose="020B0604020202020204" pitchFamily="34" charset="0"/>
              </a:rPr>
              <a:t>Student commuting &amp; home visits</a:t>
            </a:r>
          </a:p>
        </c:rich>
      </c:tx>
      <c:layout>
        <c:manualLayout>
          <c:xMode val="edge"/>
          <c:yMode val="edge"/>
          <c:x val="0.32654298380417557"/>
          <c:y val="3.530428968088179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5042093345014626E-2"/>
          <c:y val="0.27047801444136754"/>
          <c:w val="0.82093392888773986"/>
          <c:h val="0.72125801983085447"/>
        </c:manualLayout>
      </c:layout>
      <c:barChart>
        <c:barDir val="col"/>
        <c:grouping val="clustered"/>
        <c:varyColors val="0"/>
        <c:ser>
          <c:idx val="0"/>
          <c:order val="0"/>
          <c:tx>
            <c:strRef>
              <c:f>Overall!$E$13</c:f>
              <c:strCache>
                <c:ptCount val="1"/>
                <c:pt idx="0">
                  <c:v>2022-23</c:v>
                </c:pt>
              </c:strCache>
            </c:strRef>
          </c:tx>
          <c:spPr>
            <a:solidFill>
              <a:srgbClr val="DCD8E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Overall!$E$26</c:f>
              <c:numCache>
                <c:formatCode>#,##0</c:formatCode>
                <c:ptCount val="1"/>
                <c:pt idx="0">
                  <c:v>60853.825066773468</c:v>
                </c:pt>
              </c:numCache>
            </c:numRef>
          </c:val>
          <c:extLst>
            <c:ext xmlns:c16="http://schemas.microsoft.com/office/drawing/2014/chart" uri="{C3380CC4-5D6E-409C-BE32-E72D297353CC}">
              <c16:uniqueId val="{00000000-5DA1-4C7D-95BF-9163FB02CE7D}"/>
            </c:ext>
          </c:extLst>
        </c:ser>
        <c:ser>
          <c:idx val="1"/>
          <c:order val="1"/>
          <c:tx>
            <c:strRef>
              <c:f>Overall!$F$13</c:f>
              <c:strCache>
                <c:ptCount val="1"/>
                <c:pt idx="0">
                  <c:v>2023-24</c:v>
                </c:pt>
              </c:strCache>
            </c:strRef>
          </c:tx>
          <c:spPr>
            <a:solidFill>
              <a:srgbClr val="DCD8E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Overall!$F$26</c:f>
              <c:numCache>
                <c:formatCode>#,##0</c:formatCode>
                <c:ptCount val="1"/>
                <c:pt idx="0">
                  <c:v>62587.300749504764</c:v>
                </c:pt>
              </c:numCache>
            </c:numRef>
          </c:val>
          <c:extLst>
            <c:ext xmlns:c16="http://schemas.microsoft.com/office/drawing/2014/chart" uri="{C3380CC4-5D6E-409C-BE32-E72D297353CC}">
              <c16:uniqueId val="{00000001-5DA1-4C7D-95BF-9163FB02CE7D}"/>
            </c:ext>
          </c:extLst>
        </c:ser>
        <c:dLbls>
          <c:showLegendKey val="0"/>
          <c:showVal val="0"/>
          <c:showCatName val="0"/>
          <c:showSerName val="0"/>
          <c:showPercent val="0"/>
          <c:showBubbleSize val="0"/>
        </c:dLbls>
        <c:gapWidth val="164"/>
        <c:overlap val="-18"/>
        <c:axId val="1585775088"/>
        <c:axId val="1585770768"/>
      </c:barChart>
      <c:catAx>
        <c:axId val="1585775088"/>
        <c:scaling>
          <c:orientation val="minMax"/>
        </c:scaling>
        <c:delete val="1"/>
        <c:axPos val="b"/>
        <c:majorTickMark val="none"/>
        <c:minorTickMark val="none"/>
        <c:tickLblPos val="nextTo"/>
        <c:crossAx val="1585770768"/>
        <c:crosses val="autoZero"/>
        <c:auto val="1"/>
        <c:lblAlgn val="ctr"/>
        <c:lblOffset val="100"/>
        <c:noMultiLvlLbl val="0"/>
      </c:catAx>
      <c:valAx>
        <c:axId val="1585770768"/>
        <c:scaling>
          <c:orientation val="minMax"/>
          <c:min val="0"/>
        </c:scaling>
        <c:delete val="1"/>
        <c:axPos val="l"/>
        <c:numFmt formatCode="#,##0" sourceLinked="1"/>
        <c:majorTickMark val="out"/>
        <c:minorTickMark val="none"/>
        <c:tickLblPos val="nextTo"/>
        <c:crossAx val="1585775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400" b="1">
                <a:solidFill>
                  <a:schemeClr val="tx1"/>
                </a:solidFill>
                <a:latin typeface="Arial" panose="020B0604020202020204" pitchFamily="34" charset="0"/>
                <a:cs typeface="Arial" panose="020B0604020202020204" pitchFamily="34" charset="0"/>
              </a:rPr>
              <a:t>Staff commuting</a:t>
            </a:r>
            <a:r>
              <a:rPr lang="en-GB" sz="1400" b="1" baseline="0">
                <a:solidFill>
                  <a:schemeClr val="tx1"/>
                </a:solidFill>
                <a:latin typeface="Arial" panose="020B0604020202020204" pitchFamily="34" charset="0"/>
                <a:cs typeface="Arial" panose="020B0604020202020204" pitchFamily="34" charset="0"/>
              </a:rPr>
              <a:t> </a:t>
            </a:r>
            <a:br>
              <a:rPr lang="en-GB" sz="1400" b="1" baseline="0">
                <a:solidFill>
                  <a:schemeClr val="tx1"/>
                </a:solidFill>
                <a:latin typeface="Arial" panose="020B0604020202020204" pitchFamily="34" charset="0"/>
                <a:cs typeface="Arial" panose="020B0604020202020204" pitchFamily="34" charset="0"/>
              </a:rPr>
            </a:br>
            <a:r>
              <a:rPr lang="en-GB" sz="1400" b="1" baseline="0">
                <a:solidFill>
                  <a:schemeClr val="tx1"/>
                </a:solidFill>
                <a:latin typeface="Arial" panose="020B0604020202020204" pitchFamily="34" charset="0"/>
                <a:cs typeface="Arial" panose="020B0604020202020204" pitchFamily="34" charset="0"/>
              </a:rPr>
              <a:t>&amp; WFH</a:t>
            </a:r>
            <a:endParaRPr lang="en-GB" sz="1400" b="1">
              <a:solidFill>
                <a:schemeClr val="tx1"/>
              </a:solidFill>
              <a:latin typeface="Arial" panose="020B0604020202020204" pitchFamily="34" charset="0"/>
              <a:cs typeface="Arial" panose="020B0604020202020204" pitchFamily="34" charset="0"/>
            </a:endParaRPr>
          </a:p>
        </c:rich>
      </c:tx>
      <c:layout>
        <c:manualLayout>
          <c:xMode val="edge"/>
          <c:yMode val="edge"/>
          <c:x val="0.21524975766799492"/>
          <c:y val="4.911629061278514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3.2101937025864213E-4"/>
          <c:y val="0.33981014621636713"/>
          <c:w val="0.98393231172820028"/>
          <c:h val="0.50063077782143817"/>
        </c:manualLayout>
      </c:layout>
      <c:barChart>
        <c:barDir val="col"/>
        <c:grouping val="clustered"/>
        <c:varyColors val="0"/>
        <c:ser>
          <c:idx val="0"/>
          <c:order val="0"/>
          <c:tx>
            <c:strRef>
              <c:f>Overall!$E$13</c:f>
              <c:strCache>
                <c:ptCount val="1"/>
                <c:pt idx="0">
                  <c:v>2022-23</c:v>
                </c:pt>
              </c:strCache>
            </c:strRef>
          </c:tx>
          <c:spPr>
            <a:solidFill>
              <a:srgbClr val="2D264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Overall!$E$25</c:f>
              <c:numCache>
                <c:formatCode>#,##0</c:formatCode>
                <c:ptCount val="1"/>
                <c:pt idx="0">
                  <c:v>4434.4113880599298</c:v>
                </c:pt>
              </c:numCache>
            </c:numRef>
          </c:val>
          <c:extLst>
            <c:ext xmlns:c16="http://schemas.microsoft.com/office/drawing/2014/chart" uri="{C3380CC4-5D6E-409C-BE32-E72D297353CC}">
              <c16:uniqueId val="{00000000-FB63-4F6D-A789-0456DD268A18}"/>
            </c:ext>
          </c:extLst>
        </c:ser>
        <c:ser>
          <c:idx val="1"/>
          <c:order val="1"/>
          <c:tx>
            <c:strRef>
              <c:f>Overall!$F$13</c:f>
              <c:strCache>
                <c:ptCount val="1"/>
                <c:pt idx="0">
                  <c:v>2023-24</c:v>
                </c:pt>
              </c:strCache>
            </c:strRef>
          </c:tx>
          <c:spPr>
            <a:solidFill>
              <a:srgbClr val="2D264A"/>
            </a:solid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63-4F6D-A789-0456DD268A1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Overall!$F$25</c:f>
              <c:numCache>
                <c:formatCode>#,##0</c:formatCode>
                <c:ptCount val="1"/>
                <c:pt idx="0">
                  <c:v>6179.3018991808158</c:v>
                </c:pt>
              </c:numCache>
            </c:numRef>
          </c:val>
          <c:extLst>
            <c:ext xmlns:c16="http://schemas.microsoft.com/office/drawing/2014/chart" uri="{C3380CC4-5D6E-409C-BE32-E72D297353CC}">
              <c16:uniqueId val="{00000001-FB63-4F6D-A789-0456DD268A18}"/>
            </c:ext>
          </c:extLst>
        </c:ser>
        <c:dLbls>
          <c:showLegendKey val="0"/>
          <c:showVal val="0"/>
          <c:showCatName val="0"/>
          <c:showSerName val="0"/>
          <c:showPercent val="0"/>
          <c:showBubbleSize val="0"/>
        </c:dLbls>
        <c:gapWidth val="164"/>
        <c:overlap val="-18"/>
        <c:axId val="1585775088"/>
        <c:axId val="1585770768"/>
      </c:barChart>
      <c:catAx>
        <c:axId val="1585775088"/>
        <c:scaling>
          <c:orientation val="minMax"/>
        </c:scaling>
        <c:delete val="1"/>
        <c:axPos val="b"/>
        <c:majorTickMark val="none"/>
        <c:minorTickMark val="none"/>
        <c:tickLblPos val="nextTo"/>
        <c:crossAx val="1585770768"/>
        <c:crosses val="autoZero"/>
        <c:auto val="1"/>
        <c:lblAlgn val="ctr"/>
        <c:lblOffset val="100"/>
        <c:noMultiLvlLbl val="0"/>
      </c:catAx>
      <c:valAx>
        <c:axId val="1585770768"/>
        <c:scaling>
          <c:orientation val="minMax"/>
          <c:min val="0"/>
        </c:scaling>
        <c:delete val="1"/>
        <c:axPos val="l"/>
        <c:numFmt formatCode="#,##0" sourceLinked="1"/>
        <c:majorTickMark val="out"/>
        <c:minorTickMark val="none"/>
        <c:tickLblPos val="nextTo"/>
        <c:crossAx val="1585775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600" b="1">
                <a:solidFill>
                  <a:schemeClr val="tx1"/>
                </a:solidFill>
                <a:latin typeface="Arial" panose="020B0604020202020204" pitchFamily="34" charset="0"/>
                <a:cs typeface="Arial" panose="020B0604020202020204" pitchFamily="34" charset="0"/>
              </a:rPr>
              <a:t>Business travel</a:t>
            </a:r>
          </a:p>
        </c:rich>
      </c:tx>
      <c:layout>
        <c:manualLayout>
          <c:xMode val="edge"/>
          <c:yMode val="edge"/>
          <c:x val="0.28161674170634082"/>
          <c:y val="5.129268332085795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0534351145038167E-2"/>
          <c:y val="0.17171296296296296"/>
          <c:w val="0.93615544760582925"/>
          <c:h val="0.66141645889315503"/>
        </c:manualLayout>
      </c:layout>
      <c:barChart>
        <c:barDir val="col"/>
        <c:grouping val="clustered"/>
        <c:varyColors val="0"/>
        <c:ser>
          <c:idx val="0"/>
          <c:order val="0"/>
          <c:tx>
            <c:strRef>
              <c:f>Overall!$E$13</c:f>
              <c:strCache>
                <c:ptCount val="1"/>
                <c:pt idx="0">
                  <c:v>2022-23</c:v>
                </c:pt>
              </c:strCache>
            </c:strRef>
          </c:tx>
          <c:spPr>
            <a:solidFill>
              <a:srgbClr val="A59B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Overall!$E$24</c:f>
              <c:numCache>
                <c:formatCode>#,##0</c:formatCode>
                <c:ptCount val="1"/>
                <c:pt idx="0">
                  <c:v>18975.346541338833</c:v>
                </c:pt>
              </c:numCache>
            </c:numRef>
          </c:val>
          <c:extLst>
            <c:ext xmlns:c16="http://schemas.microsoft.com/office/drawing/2014/chart" uri="{C3380CC4-5D6E-409C-BE32-E72D297353CC}">
              <c16:uniqueId val="{00000000-2FF0-461E-83B9-05ABCEDDBF8F}"/>
            </c:ext>
          </c:extLst>
        </c:ser>
        <c:ser>
          <c:idx val="1"/>
          <c:order val="1"/>
          <c:tx>
            <c:strRef>
              <c:f>Overall!$F$13</c:f>
              <c:strCache>
                <c:ptCount val="1"/>
                <c:pt idx="0">
                  <c:v>2023-24</c:v>
                </c:pt>
              </c:strCache>
            </c:strRef>
          </c:tx>
          <c:spPr>
            <a:solidFill>
              <a:srgbClr val="A59B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Overall!$F$24</c:f>
              <c:numCache>
                <c:formatCode>#,##0</c:formatCode>
                <c:ptCount val="1"/>
                <c:pt idx="0">
                  <c:v>19534.071766458204</c:v>
                </c:pt>
              </c:numCache>
            </c:numRef>
          </c:val>
          <c:extLst>
            <c:ext xmlns:c16="http://schemas.microsoft.com/office/drawing/2014/chart" uri="{C3380CC4-5D6E-409C-BE32-E72D297353CC}">
              <c16:uniqueId val="{00000001-2FF0-461E-83B9-05ABCEDDBF8F}"/>
            </c:ext>
          </c:extLst>
        </c:ser>
        <c:dLbls>
          <c:showLegendKey val="0"/>
          <c:showVal val="0"/>
          <c:showCatName val="0"/>
          <c:showSerName val="0"/>
          <c:showPercent val="0"/>
          <c:showBubbleSize val="0"/>
        </c:dLbls>
        <c:gapWidth val="164"/>
        <c:overlap val="-18"/>
        <c:axId val="1585775088"/>
        <c:axId val="1585770768"/>
      </c:barChart>
      <c:catAx>
        <c:axId val="1585775088"/>
        <c:scaling>
          <c:orientation val="minMax"/>
        </c:scaling>
        <c:delete val="1"/>
        <c:axPos val="b"/>
        <c:majorTickMark val="none"/>
        <c:minorTickMark val="none"/>
        <c:tickLblPos val="nextTo"/>
        <c:crossAx val="1585770768"/>
        <c:crosses val="autoZero"/>
        <c:auto val="1"/>
        <c:lblAlgn val="ctr"/>
        <c:lblOffset val="100"/>
        <c:noMultiLvlLbl val="0"/>
      </c:catAx>
      <c:valAx>
        <c:axId val="1585770768"/>
        <c:scaling>
          <c:orientation val="minMax"/>
          <c:min val="0"/>
        </c:scaling>
        <c:delete val="1"/>
        <c:axPos val="l"/>
        <c:numFmt formatCode="#,##0" sourceLinked="1"/>
        <c:majorTickMark val="out"/>
        <c:minorTickMark val="none"/>
        <c:tickLblPos val="nextTo"/>
        <c:crossAx val="1585775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a:solidFill>
                  <a:schemeClr val="tx1"/>
                </a:solidFill>
                <a:latin typeface="Arial" panose="020B0604020202020204" pitchFamily="34" charset="0"/>
                <a:cs typeface="Arial" panose="020B0604020202020204" pitchFamily="34" charset="0"/>
              </a:rPr>
              <a:t>Procurement emissions</a:t>
            </a:r>
          </a:p>
        </c:rich>
      </c:tx>
      <c:layout>
        <c:manualLayout>
          <c:xMode val="edge"/>
          <c:yMode val="edge"/>
          <c:x val="0.29081282081309712"/>
          <c:y val="0.2217272611842383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30273363101536377"/>
          <c:w val="0.76570423285784039"/>
          <c:h val="0.65406790959495498"/>
        </c:manualLayout>
      </c:layout>
      <c:barChart>
        <c:barDir val="col"/>
        <c:grouping val="clustered"/>
        <c:varyColors val="0"/>
        <c:ser>
          <c:idx val="0"/>
          <c:order val="0"/>
          <c:tx>
            <c:strRef>
              <c:f>Overall!$E$13</c:f>
              <c:strCache>
                <c:ptCount val="1"/>
                <c:pt idx="0">
                  <c:v>2022-23</c:v>
                </c:pt>
              </c:strCache>
            </c:strRef>
          </c:tx>
          <c:spPr>
            <a:solidFill>
              <a:schemeClr val="accent1"/>
            </a:solidFill>
            <a:ln>
              <a:noFill/>
            </a:ln>
            <a:effectLst/>
          </c:spPr>
          <c:invertIfNegative val="0"/>
          <c:dPt>
            <c:idx val="0"/>
            <c:invertIfNegative val="0"/>
            <c:bubble3D val="0"/>
            <c:spPr>
              <a:solidFill>
                <a:srgbClr val="8073B9"/>
              </a:solidFill>
              <a:ln>
                <a:noFill/>
              </a:ln>
              <a:effectLst/>
            </c:spPr>
            <c:extLst>
              <c:ext xmlns:c16="http://schemas.microsoft.com/office/drawing/2014/chart" uri="{C3380CC4-5D6E-409C-BE32-E72D297353CC}">
                <c16:uniqueId val="{00000002-0807-4A04-8AE2-B885044AE63A}"/>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2-0807-4A04-8AE2-B885044AE63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Overall!$E$20</c:f>
              <c:numCache>
                <c:formatCode>#,##0</c:formatCode>
                <c:ptCount val="1"/>
                <c:pt idx="0">
                  <c:v>163336.22545585225</c:v>
                </c:pt>
              </c:numCache>
            </c:numRef>
          </c:val>
          <c:extLst>
            <c:ext xmlns:c16="http://schemas.microsoft.com/office/drawing/2014/chart" uri="{C3380CC4-5D6E-409C-BE32-E72D297353CC}">
              <c16:uniqueId val="{00000000-0807-4A04-8AE2-B885044AE63A}"/>
            </c:ext>
          </c:extLst>
        </c:ser>
        <c:ser>
          <c:idx val="1"/>
          <c:order val="1"/>
          <c:tx>
            <c:strRef>
              <c:f>Overall!$F$13</c:f>
              <c:strCache>
                <c:ptCount val="1"/>
                <c:pt idx="0">
                  <c:v>2023-24</c:v>
                </c:pt>
              </c:strCache>
            </c:strRef>
          </c:tx>
          <c:spPr>
            <a:solidFill>
              <a:srgbClr val="8073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Overall!$F$20</c:f>
              <c:numCache>
                <c:formatCode>#,##0</c:formatCode>
                <c:ptCount val="1"/>
                <c:pt idx="0">
                  <c:v>165533.31052830425</c:v>
                </c:pt>
              </c:numCache>
            </c:numRef>
          </c:val>
          <c:extLst>
            <c:ext xmlns:c16="http://schemas.microsoft.com/office/drawing/2014/chart" uri="{C3380CC4-5D6E-409C-BE32-E72D297353CC}">
              <c16:uniqueId val="{00000001-0807-4A04-8AE2-B885044AE63A}"/>
            </c:ext>
          </c:extLst>
        </c:ser>
        <c:dLbls>
          <c:showLegendKey val="0"/>
          <c:showVal val="0"/>
          <c:showCatName val="0"/>
          <c:showSerName val="0"/>
          <c:showPercent val="0"/>
          <c:showBubbleSize val="0"/>
        </c:dLbls>
        <c:gapWidth val="164"/>
        <c:overlap val="-18"/>
        <c:axId val="1585775088"/>
        <c:axId val="1585770768"/>
      </c:barChart>
      <c:catAx>
        <c:axId val="1585775088"/>
        <c:scaling>
          <c:orientation val="minMax"/>
        </c:scaling>
        <c:delete val="1"/>
        <c:axPos val="b"/>
        <c:majorTickMark val="none"/>
        <c:minorTickMark val="none"/>
        <c:tickLblPos val="nextTo"/>
        <c:crossAx val="1585770768"/>
        <c:crosses val="autoZero"/>
        <c:auto val="1"/>
        <c:lblAlgn val="ctr"/>
        <c:lblOffset val="100"/>
        <c:noMultiLvlLbl val="0"/>
      </c:catAx>
      <c:valAx>
        <c:axId val="1585770768"/>
        <c:scaling>
          <c:orientation val="minMax"/>
          <c:min val="0"/>
        </c:scaling>
        <c:delete val="1"/>
        <c:axPos val="l"/>
        <c:numFmt formatCode="#,##0" sourceLinked="1"/>
        <c:majorTickMark val="out"/>
        <c:minorTickMark val="none"/>
        <c:tickLblPos val="nextTo"/>
        <c:crossAx val="1585775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2637809339069"/>
          <c:y val="0.10544181425611393"/>
          <c:w val="0.80117039026573877"/>
          <c:h val="0.83620381758711748"/>
        </c:manualLayout>
      </c:layout>
      <c:barChart>
        <c:barDir val="col"/>
        <c:grouping val="stacked"/>
        <c:varyColors val="0"/>
        <c:ser>
          <c:idx val="0"/>
          <c:order val="0"/>
          <c:tx>
            <c:v>Scope 1</c:v>
          </c:tx>
          <c:spPr>
            <a:solidFill>
              <a:srgbClr val="1C6193"/>
            </a:solidFill>
            <a:ln>
              <a:solidFill>
                <a:schemeClr val="bg1"/>
              </a:solidFill>
            </a:ln>
            <a:effectLst/>
          </c:spPr>
          <c:invertIfNegative val="0"/>
          <c:cat>
            <c:strRef>
              <c:f>Overall!$C$2:$F$2</c:f>
              <c:strCache>
                <c:ptCount val="4"/>
                <c:pt idx="0">
                  <c:v>2020-21</c:v>
                </c:pt>
                <c:pt idx="1">
                  <c:v>2021-22</c:v>
                </c:pt>
                <c:pt idx="2">
                  <c:v>2022-23</c:v>
                </c:pt>
                <c:pt idx="3">
                  <c:v>2023-24</c:v>
                </c:pt>
              </c:strCache>
            </c:strRef>
          </c:cat>
          <c:val>
            <c:numRef>
              <c:f>Overall!$C$3:$F$3</c:f>
              <c:numCache>
                <c:formatCode>#,##0</c:formatCode>
                <c:ptCount val="4"/>
                <c:pt idx="0">
                  <c:v>43415</c:v>
                </c:pt>
                <c:pt idx="1">
                  <c:v>36064.546810817788</c:v>
                </c:pt>
                <c:pt idx="2">
                  <c:v>35437.276241257103</c:v>
                </c:pt>
                <c:pt idx="3">
                  <c:v>36633.011629677785</c:v>
                </c:pt>
              </c:numCache>
            </c:numRef>
          </c:val>
          <c:extLst>
            <c:ext xmlns:c16="http://schemas.microsoft.com/office/drawing/2014/chart" uri="{C3380CC4-5D6E-409C-BE32-E72D297353CC}">
              <c16:uniqueId val="{00000004-F716-4426-B6C2-C8748E2EA6F6}"/>
            </c:ext>
          </c:extLst>
        </c:ser>
        <c:ser>
          <c:idx val="1"/>
          <c:order val="1"/>
          <c:tx>
            <c:v>Scope 2</c:v>
          </c:tx>
          <c:spPr>
            <a:solidFill>
              <a:srgbClr val="00817F"/>
            </a:solidFill>
            <a:ln>
              <a:solidFill>
                <a:schemeClr val="bg1"/>
              </a:solidFill>
            </a:ln>
            <a:effectLst/>
          </c:spPr>
          <c:invertIfNegative val="0"/>
          <c:cat>
            <c:strRef>
              <c:f>Overall!$C$2:$F$2</c:f>
              <c:strCache>
                <c:ptCount val="4"/>
                <c:pt idx="0">
                  <c:v>2020-21</c:v>
                </c:pt>
                <c:pt idx="1">
                  <c:v>2021-22</c:v>
                </c:pt>
                <c:pt idx="2">
                  <c:v>2022-23</c:v>
                </c:pt>
                <c:pt idx="3">
                  <c:v>2023-24</c:v>
                </c:pt>
              </c:strCache>
            </c:strRef>
          </c:cat>
          <c:val>
            <c:numRef>
              <c:f>Overall!$C$4:$F$4</c:f>
              <c:numCache>
                <c:formatCode>#,##0</c:formatCode>
                <c:ptCount val="4"/>
                <c:pt idx="0">
                  <c:v>4676</c:v>
                </c:pt>
                <c:pt idx="1">
                  <c:v>6918.3575773572002</c:v>
                </c:pt>
                <c:pt idx="2">
                  <c:v>6518.676616208224</c:v>
                </c:pt>
                <c:pt idx="3">
                  <c:v>6958.4503044865023</c:v>
                </c:pt>
              </c:numCache>
            </c:numRef>
          </c:val>
          <c:extLst>
            <c:ext xmlns:c16="http://schemas.microsoft.com/office/drawing/2014/chart" uri="{C3380CC4-5D6E-409C-BE32-E72D297353CC}">
              <c16:uniqueId val="{00000009-F716-4426-B6C2-C8748E2EA6F6}"/>
            </c:ext>
          </c:extLst>
        </c:ser>
        <c:ser>
          <c:idx val="2"/>
          <c:order val="2"/>
          <c:tx>
            <c:v>Scope 3</c:v>
          </c:tx>
          <c:spPr>
            <a:solidFill>
              <a:srgbClr val="463B75"/>
            </a:solidFill>
            <a:ln>
              <a:solidFill>
                <a:schemeClr val="bg1"/>
              </a:solidFill>
            </a:ln>
            <a:effectLst/>
          </c:spPr>
          <c:invertIfNegative val="0"/>
          <c:cat>
            <c:strRef>
              <c:f>Overall!$C$2:$F$2</c:f>
              <c:strCache>
                <c:ptCount val="4"/>
                <c:pt idx="0">
                  <c:v>2020-21</c:v>
                </c:pt>
                <c:pt idx="1">
                  <c:v>2021-22</c:v>
                </c:pt>
                <c:pt idx="2">
                  <c:v>2022-23</c:v>
                </c:pt>
                <c:pt idx="3">
                  <c:v>2023-24</c:v>
                </c:pt>
              </c:strCache>
            </c:strRef>
          </c:cat>
          <c:val>
            <c:numRef>
              <c:f>Overall!$C$7:$F$7</c:f>
              <c:numCache>
                <c:formatCode>#,##0</c:formatCode>
                <c:ptCount val="4"/>
                <c:pt idx="0">
                  <c:v>268149</c:v>
                </c:pt>
                <c:pt idx="1">
                  <c:v>272661.61910506111</c:v>
                </c:pt>
                <c:pt idx="2">
                  <c:v>256792.32319739726</c:v>
                </c:pt>
                <c:pt idx="3">
                  <c:v>263930.77806699974</c:v>
                </c:pt>
              </c:numCache>
            </c:numRef>
          </c:val>
          <c:extLst>
            <c:ext xmlns:c16="http://schemas.microsoft.com/office/drawing/2014/chart" uri="{C3380CC4-5D6E-409C-BE32-E72D297353CC}">
              <c16:uniqueId val="{0000000E-F716-4426-B6C2-C8748E2EA6F6}"/>
            </c:ext>
          </c:extLst>
        </c:ser>
        <c:dLbls>
          <c:showLegendKey val="0"/>
          <c:showVal val="0"/>
          <c:showCatName val="0"/>
          <c:showSerName val="0"/>
          <c:showPercent val="0"/>
          <c:showBubbleSize val="0"/>
        </c:dLbls>
        <c:gapWidth val="60"/>
        <c:overlap val="100"/>
        <c:axId val="1195062096"/>
        <c:axId val="1195060656"/>
      </c:barChart>
      <c:catAx>
        <c:axId val="119506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95060656"/>
        <c:crosses val="autoZero"/>
        <c:auto val="1"/>
        <c:lblAlgn val="ctr"/>
        <c:lblOffset val="100"/>
        <c:noMultiLvlLbl val="0"/>
      </c:catAx>
      <c:valAx>
        <c:axId val="1195060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200" b="0" i="0" u="none" strike="noStrike" baseline="0">
                    <a:effectLst/>
                  </a:rPr>
                  <a:t>tCO</a:t>
                </a:r>
                <a:r>
                  <a:rPr lang="en-CA" sz="1200" b="0" i="0" u="none" strike="noStrike" baseline="-25000">
                    <a:effectLst/>
                  </a:rPr>
                  <a:t>2</a:t>
                </a:r>
                <a:r>
                  <a:rPr lang="en-CA" sz="1200" b="0" i="0" u="none" strike="noStrike" baseline="0">
                    <a:effectLst/>
                  </a:rPr>
                  <a:t>e</a:t>
                </a:r>
                <a:r>
                  <a:rPr lang="en-CA" sz="1200" b="1" i="1" u="none" strike="noStrike" baseline="0">
                    <a:effectLst/>
                  </a:rPr>
                  <a:t> </a:t>
                </a:r>
                <a:endParaRPr lang="en-GB" sz="1200"/>
              </a:p>
            </c:rich>
          </c:tx>
          <c:layout>
            <c:manualLayout>
              <c:xMode val="edge"/>
              <c:yMode val="edge"/>
              <c:x val="2.0042708544515755E-2"/>
              <c:y val="0.4526553553816665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95062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294333011438877E-3"/>
          <c:y val="0.11041645781119468"/>
          <c:w val="0.85771112174907793"/>
          <c:h val="0.83995133667502075"/>
        </c:manualLayout>
      </c:layout>
      <c:barChart>
        <c:barDir val="col"/>
        <c:grouping val="stacked"/>
        <c:varyColors val="0"/>
        <c:ser>
          <c:idx val="0"/>
          <c:order val="0"/>
          <c:tx>
            <c:strRef>
              <c:f>Overall!$B$14</c:f>
              <c:strCache>
                <c:ptCount val="1"/>
                <c:pt idx="0">
                  <c:v>Natural gas</c:v>
                </c:pt>
              </c:strCache>
            </c:strRef>
          </c:tx>
          <c:spPr>
            <a:solidFill>
              <a:srgbClr val="2A8CD6"/>
            </a:solidFill>
            <a:ln>
              <a:solidFill>
                <a:schemeClr val="bg1"/>
              </a:solidFill>
            </a:ln>
            <a:effectLst/>
          </c:spPr>
          <c:invertIfNegative val="0"/>
          <c:cat>
            <c:strRef>
              <c:f>Overall!$F$13</c:f>
              <c:strCache>
                <c:ptCount val="1"/>
                <c:pt idx="0">
                  <c:v>2023-24</c:v>
                </c:pt>
              </c:strCache>
            </c:strRef>
          </c:cat>
          <c:val>
            <c:numRef>
              <c:f>Overall!$F$14</c:f>
              <c:numCache>
                <c:formatCode>#,##0</c:formatCode>
                <c:ptCount val="1"/>
                <c:pt idx="0">
                  <c:v>36122.352964337981</c:v>
                </c:pt>
              </c:numCache>
            </c:numRef>
          </c:val>
          <c:extLst>
            <c:ext xmlns:c16="http://schemas.microsoft.com/office/drawing/2014/chart" uri="{C3380CC4-5D6E-409C-BE32-E72D297353CC}">
              <c16:uniqueId val="{00000000-93BA-45A3-AC03-7A92CB4B8357}"/>
            </c:ext>
          </c:extLst>
        </c:ser>
        <c:ser>
          <c:idx val="1"/>
          <c:order val="1"/>
          <c:tx>
            <c:strRef>
              <c:f>Overall!$B$15</c:f>
              <c:strCache>
                <c:ptCount val="1"/>
                <c:pt idx="0">
                  <c:v>Fleet</c:v>
                </c:pt>
              </c:strCache>
            </c:strRef>
          </c:tx>
          <c:spPr>
            <a:solidFill>
              <a:srgbClr val="0C2A40"/>
            </a:solidFill>
            <a:ln>
              <a:noFill/>
            </a:ln>
            <a:effectLst/>
          </c:spPr>
          <c:invertIfNegative val="0"/>
          <c:cat>
            <c:strRef>
              <c:f>Overall!$F$13</c:f>
              <c:strCache>
                <c:ptCount val="1"/>
                <c:pt idx="0">
                  <c:v>2023-24</c:v>
                </c:pt>
              </c:strCache>
            </c:strRef>
          </c:cat>
          <c:val>
            <c:numRef>
              <c:f>Overall!$F$15</c:f>
              <c:numCache>
                <c:formatCode>#,##0</c:formatCode>
                <c:ptCount val="1"/>
                <c:pt idx="0">
                  <c:v>123.64438833979999</c:v>
                </c:pt>
              </c:numCache>
            </c:numRef>
          </c:val>
          <c:extLst>
            <c:ext xmlns:c16="http://schemas.microsoft.com/office/drawing/2014/chart" uri="{C3380CC4-5D6E-409C-BE32-E72D297353CC}">
              <c16:uniqueId val="{00000001-93BA-45A3-AC03-7A92CB4B8357}"/>
            </c:ext>
          </c:extLst>
        </c:ser>
        <c:ser>
          <c:idx val="2"/>
          <c:order val="2"/>
          <c:tx>
            <c:strRef>
              <c:f>Overall!$B$16</c:f>
              <c:strCache>
                <c:ptCount val="1"/>
                <c:pt idx="0">
                  <c:v>Refrigerants</c:v>
                </c:pt>
              </c:strCache>
            </c:strRef>
          </c:tx>
          <c:spPr>
            <a:solidFill>
              <a:srgbClr val="8BC1E9"/>
            </a:solidFill>
            <a:ln>
              <a:solidFill>
                <a:schemeClr val="bg1"/>
              </a:solidFill>
            </a:ln>
            <a:effectLst/>
          </c:spPr>
          <c:invertIfNegative val="0"/>
          <c:cat>
            <c:strRef>
              <c:f>Overall!$F$13</c:f>
              <c:strCache>
                <c:ptCount val="1"/>
                <c:pt idx="0">
                  <c:v>2023-24</c:v>
                </c:pt>
              </c:strCache>
            </c:strRef>
          </c:cat>
          <c:val>
            <c:numRef>
              <c:f>Overall!$F$16</c:f>
              <c:numCache>
                <c:formatCode>#,##0</c:formatCode>
                <c:ptCount val="1"/>
                <c:pt idx="0">
                  <c:v>344.72095000000002</c:v>
                </c:pt>
              </c:numCache>
            </c:numRef>
          </c:val>
          <c:extLst>
            <c:ext xmlns:c16="http://schemas.microsoft.com/office/drawing/2014/chart" uri="{C3380CC4-5D6E-409C-BE32-E72D297353CC}">
              <c16:uniqueId val="{00000002-93BA-45A3-AC03-7A92CB4B8357}"/>
            </c:ext>
          </c:extLst>
        </c:ser>
        <c:ser>
          <c:idx val="3"/>
          <c:order val="3"/>
          <c:tx>
            <c:strRef>
              <c:f>Overall!$B$17</c:f>
              <c:strCache>
                <c:ptCount val="1"/>
                <c:pt idx="0">
                  <c:v>Other fuels</c:v>
                </c:pt>
              </c:strCache>
            </c:strRef>
          </c:tx>
          <c:spPr>
            <a:solidFill>
              <a:srgbClr val="1C6193"/>
            </a:solidFill>
            <a:ln>
              <a:solidFill>
                <a:schemeClr val="bg1"/>
              </a:solidFill>
            </a:ln>
            <a:effectLst/>
          </c:spPr>
          <c:invertIfNegative val="0"/>
          <c:cat>
            <c:strRef>
              <c:f>Overall!$F$13</c:f>
              <c:strCache>
                <c:ptCount val="1"/>
                <c:pt idx="0">
                  <c:v>2023-24</c:v>
                </c:pt>
              </c:strCache>
            </c:strRef>
          </c:cat>
          <c:val>
            <c:numRef>
              <c:f>Overall!$F$17</c:f>
              <c:numCache>
                <c:formatCode>#,##0</c:formatCode>
                <c:ptCount val="1"/>
                <c:pt idx="0">
                  <c:v>42.293327000000005</c:v>
                </c:pt>
              </c:numCache>
            </c:numRef>
          </c:val>
          <c:extLst>
            <c:ext xmlns:c16="http://schemas.microsoft.com/office/drawing/2014/chart" uri="{C3380CC4-5D6E-409C-BE32-E72D297353CC}">
              <c16:uniqueId val="{00000003-93BA-45A3-AC03-7A92CB4B8357}"/>
            </c:ext>
          </c:extLst>
        </c:ser>
        <c:ser>
          <c:idx val="4"/>
          <c:order val="4"/>
          <c:tx>
            <c:strRef>
              <c:f>Overall!$B$18</c:f>
              <c:strCache>
                <c:ptCount val="1"/>
                <c:pt idx="0">
                  <c:v>Purchased electricity</c:v>
                </c:pt>
              </c:strCache>
            </c:strRef>
          </c:tx>
          <c:spPr>
            <a:solidFill>
              <a:srgbClr val="00B4B0"/>
            </a:solidFill>
            <a:ln>
              <a:solidFill>
                <a:schemeClr val="bg1"/>
              </a:solidFill>
            </a:ln>
            <a:effectLst/>
          </c:spPr>
          <c:invertIfNegative val="0"/>
          <c:cat>
            <c:strRef>
              <c:f>Overall!$F$13</c:f>
              <c:strCache>
                <c:ptCount val="1"/>
                <c:pt idx="0">
                  <c:v>2023-24</c:v>
                </c:pt>
              </c:strCache>
            </c:strRef>
          </c:cat>
          <c:val>
            <c:numRef>
              <c:f>Overall!$F$18</c:f>
              <c:numCache>
                <c:formatCode>#,##0</c:formatCode>
                <c:ptCount val="1"/>
                <c:pt idx="0">
                  <c:v>6883.1487494365019</c:v>
                </c:pt>
              </c:numCache>
            </c:numRef>
          </c:val>
          <c:extLst>
            <c:ext xmlns:c16="http://schemas.microsoft.com/office/drawing/2014/chart" uri="{C3380CC4-5D6E-409C-BE32-E72D297353CC}">
              <c16:uniqueId val="{00000004-93BA-45A3-AC03-7A92CB4B8357}"/>
            </c:ext>
          </c:extLst>
        </c:ser>
        <c:ser>
          <c:idx val="5"/>
          <c:order val="5"/>
          <c:tx>
            <c:strRef>
              <c:f>Overall!$B$19</c:f>
              <c:strCache>
                <c:ptCount val="1"/>
                <c:pt idx="0">
                  <c:v>Heat and Steam</c:v>
                </c:pt>
              </c:strCache>
            </c:strRef>
          </c:tx>
          <c:spPr>
            <a:solidFill>
              <a:srgbClr val="00817F"/>
            </a:solidFill>
            <a:ln>
              <a:solidFill>
                <a:schemeClr val="bg1"/>
              </a:solidFill>
            </a:ln>
            <a:effectLst/>
          </c:spPr>
          <c:invertIfNegative val="0"/>
          <c:cat>
            <c:strRef>
              <c:f>Overall!$F$13</c:f>
              <c:strCache>
                <c:ptCount val="1"/>
                <c:pt idx="0">
                  <c:v>2023-24</c:v>
                </c:pt>
              </c:strCache>
            </c:strRef>
          </c:cat>
          <c:val>
            <c:numRef>
              <c:f>Overall!$F$19</c:f>
              <c:numCache>
                <c:formatCode>#,##0</c:formatCode>
                <c:ptCount val="1"/>
                <c:pt idx="0">
                  <c:v>75.30155504999999</c:v>
                </c:pt>
              </c:numCache>
            </c:numRef>
          </c:val>
          <c:extLst>
            <c:ext xmlns:c16="http://schemas.microsoft.com/office/drawing/2014/chart" uri="{C3380CC4-5D6E-409C-BE32-E72D297353CC}">
              <c16:uniqueId val="{00000005-93BA-45A3-AC03-7A92CB4B8357}"/>
            </c:ext>
          </c:extLst>
        </c:ser>
        <c:ser>
          <c:idx val="6"/>
          <c:order val="6"/>
          <c:tx>
            <c:strRef>
              <c:f>Overall!$B$20</c:f>
              <c:strCache>
                <c:ptCount val="1"/>
                <c:pt idx="0">
                  <c:v>Procurement emissions</c:v>
                </c:pt>
              </c:strCache>
            </c:strRef>
          </c:tx>
          <c:spPr>
            <a:solidFill>
              <a:srgbClr val="8073B9"/>
            </a:solidFill>
            <a:ln>
              <a:solidFill>
                <a:schemeClr val="bg1"/>
              </a:solidFill>
            </a:ln>
            <a:effectLst/>
          </c:spPr>
          <c:invertIfNegative val="0"/>
          <c:cat>
            <c:strRef>
              <c:f>Overall!$F$13</c:f>
              <c:strCache>
                <c:ptCount val="1"/>
                <c:pt idx="0">
                  <c:v>2023-24</c:v>
                </c:pt>
              </c:strCache>
            </c:strRef>
          </c:cat>
          <c:val>
            <c:numRef>
              <c:f>Overall!$F$20</c:f>
              <c:numCache>
                <c:formatCode>#,##0</c:formatCode>
                <c:ptCount val="1"/>
                <c:pt idx="0">
                  <c:v>165533.31052830425</c:v>
                </c:pt>
              </c:numCache>
            </c:numRef>
          </c:val>
          <c:extLst>
            <c:ext xmlns:c16="http://schemas.microsoft.com/office/drawing/2014/chart" uri="{C3380CC4-5D6E-409C-BE32-E72D297353CC}">
              <c16:uniqueId val="{00000006-93BA-45A3-AC03-7A92CB4B8357}"/>
            </c:ext>
          </c:extLst>
        </c:ser>
        <c:ser>
          <c:idx val="7"/>
          <c:order val="7"/>
          <c:tx>
            <c:strRef>
              <c:f>Overall!$B$21</c:f>
              <c:strCache>
                <c:ptCount val="1"/>
                <c:pt idx="0">
                  <c:v>Fuel and energy procurement emissions</c:v>
                </c:pt>
              </c:strCache>
            </c:strRef>
          </c:tx>
          <c:spPr>
            <a:solidFill>
              <a:srgbClr val="463B75"/>
            </a:solidFill>
            <a:ln>
              <a:solidFill>
                <a:schemeClr val="bg1"/>
              </a:solidFill>
            </a:ln>
            <a:effectLst/>
          </c:spPr>
          <c:invertIfNegative val="0"/>
          <c:cat>
            <c:strRef>
              <c:f>Overall!$F$13</c:f>
              <c:strCache>
                <c:ptCount val="1"/>
                <c:pt idx="0">
                  <c:v>2023-24</c:v>
                </c:pt>
              </c:strCache>
            </c:strRef>
          </c:cat>
          <c:val>
            <c:numRef>
              <c:f>Overall!$F$21</c:f>
              <c:numCache>
                <c:formatCode>#,##0</c:formatCode>
                <c:ptCount val="1"/>
                <c:pt idx="0">
                  <c:v>8136.311136951098</c:v>
                </c:pt>
              </c:numCache>
            </c:numRef>
          </c:val>
          <c:extLst>
            <c:ext xmlns:c16="http://schemas.microsoft.com/office/drawing/2014/chart" uri="{C3380CC4-5D6E-409C-BE32-E72D297353CC}">
              <c16:uniqueId val="{00000007-93BA-45A3-AC03-7A92CB4B8357}"/>
            </c:ext>
          </c:extLst>
        </c:ser>
        <c:ser>
          <c:idx val="8"/>
          <c:order val="8"/>
          <c:tx>
            <c:strRef>
              <c:f>Overall!$B$22</c:f>
              <c:strCache>
                <c:ptCount val="1"/>
                <c:pt idx="0">
                  <c:v>Water and wastewater</c:v>
                </c:pt>
              </c:strCache>
            </c:strRef>
          </c:tx>
          <c:spPr>
            <a:solidFill>
              <a:srgbClr val="8073B9"/>
            </a:solidFill>
            <a:ln>
              <a:solidFill>
                <a:schemeClr val="bg1"/>
              </a:solidFill>
            </a:ln>
            <a:effectLst/>
          </c:spPr>
          <c:invertIfNegative val="0"/>
          <c:cat>
            <c:strRef>
              <c:f>Overall!$F$13</c:f>
              <c:strCache>
                <c:ptCount val="1"/>
                <c:pt idx="0">
                  <c:v>2023-24</c:v>
                </c:pt>
              </c:strCache>
            </c:strRef>
          </c:cat>
          <c:val>
            <c:numRef>
              <c:f>Overall!$F$22</c:f>
              <c:numCache>
                <c:formatCode>#,##0</c:formatCode>
                <c:ptCount val="1"/>
                <c:pt idx="0">
                  <c:v>263.15564673404378</c:v>
                </c:pt>
              </c:numCache>
            </c:numRef>
          </c:val>
          <c:extLst>
            <c:ext xmlns:c16="http://schemas.microsoft.com/office/drawing/2014/chart" uri="{C3380CC4-5D6E-409C-BE32-E72D297353CC}">
              <c16:uniqueId val="{00000008-93BA-45A3-AC03-7A92CB4B8357}"/>
            </c:ext>
          </c:extLst>
        </c:ser>
        <c:ser>
          <c:idx val="9"/>
          <c:order val="9"/>
          <c:tx>
            <c:strRef>
              <c:f>Overall!$B$23</c:f>
              <c:strCache>
                <c:ptCount val="1"/>
                <c:pt idx="0">
                  <c:v>Waste</c:v>
                </c:pt>
              </c:strCache>
            </c:strRef>
          </c:tx>
          <c:spPr>
            <a:solidFill>
              <a:srgbClr val="DCD8EC"/>
            </a:solidFill>
            <a:ln>
              <a:solidFill>
                <a:schemeClr val="bg1"/>
              </a:solidFill>
            </a:ln>
            <a:effectLst/>
          </c:spPr>
          <c:invertIfNegative val="0"/>
          <c:cat>
            <c:strRef>
              <c:f>Overall!$F$13</c:f>
              <c:strCache>
                <c:ptCount val="1"/>
                <c:pt idx="0">
                  <c:v>2023-24</c:v>
                </c:pt>
              </c:strCache>
            </c:strRef>
          </c:cat>
          <c:val>
            <c:numRef>
              <c:f>Overall!$F$23</c:f>
              <c:numCache>
                <c:formatCode>#,##0</c:formatCode>
                <c:ptCount val="1"/>
                <c:pt idx="0">
                  <c:v>25.018646085050005</c:v>
                </c:pt>
              </c:numCache>
            </c:numRef>
          </c:val>
          <c:extLst>
            <c:ext xmlns:c16="http://schemas.microsoft.com/office/drawing/2014/chart" uri="{C3380CC4-5D6E-409C-BE32-E72D297353CC}">
              <c16:uniqueId val="{00000009-93BA-45A3-AC03-7A92CB4B8357}"/>
            </c:ext>
          </c:extLst>
        </c:ser>
        <c:ser>
          <c:idx val="10"/>
          <c:order val="10"/>
          <c:tx>
            <c:strRef>
              <c:f>Overall!$B$24</c:f>
              <c:strCache>
                <c:ptCount val="1"/>
                <c:pt idx="0">
                  <c:v>Business travel</c:v>
                </c:pt>
              </c:strCache>
            </c:strRef>
          </c:tx>
          <c:spPr>
            <a:solidFill>
              <a:srgbClr val="A59BCD"/>
            </a:solidFill>
            <a:ln>
              <a:solidFill>
                <a:schemeClr val="bg1"/>
              </a:solidFill>
            </a:ln>
            <a:effectLst/>
          </c:spPr>
          <c:invertIfNegative val="0"/>
          <c:cat>
            <c:strRef>
              <c:f>Overall!$F$13</c:f>
              <c:strCache>
                <c:ptCount val="1"/>
                <c:pt idx="0">
                  <c:v>2023-24</c:v>
                </c:pt>
              </c:strCache>
            </c:strRef>
          </c:cat>
          <c:val>
            <c:numRef>
              <c:f>Overall!$F$24</c:f>
              <c:numCache>
                <c:formatCode>#,##0</c:formatCode>
                <c:ptCount val="1"/>
                <c:pt idx="0">
                  <c:v>19534.071766458204</c:v>
                </c:pt>
              </c:numCache>
            </c:numRef>
          </c:val>
          <c:extLst>
            <c:ext xmlns:c16="http://schemas.microsoft.com/office/drawing/2014/chart" uri="{C3380CC4-5D6E-409C-BE32-E72D297353CC}">
              <c16:uniqueId val="{0000000A-93BA-45A3-AC03-7A92CB4B8357}"/>
            </c:ext>
          </c:extLst>
        </c:ser>
        <c:ser>
          <c:idx val="11"/>
          <c:order val="11"/>
          <c:tx>
            <c:strRef>
              <c:f>Overall!$B$25</c:f>
              <c:strCache>
                <c:ptCount val="1"/>
                <c:pt idx="0">
                  <c:v>Staff commuting and working from home</c:v>
                </c:pt>
              </c:strCache>
            </c:strRef>
          </c:tx>
          <c:spPr>
            <a:solidFill>
              <a:srgbClr val="2D264A"/>
            </a:solidFill>
            <a:ln>
              <a:solidFill>
                <a:schemeClr val="bg1"/>
              </a:solidFill>
            </a:ln>
            <a:effectLst/>
          </c:spPr>
          <c:invertIfNegative val="0"/>
          <c:cat>
            <c:strRef>
              <c:f>Overall!$F$13</c:f>
              <c:strCache>
                <c:ptCount val="1"/>
                <c:pt idx="0">
                  <c:v>2023-24</c:v>
                </c:pt>
              </c:strCache>
            </c:strRef>
          </c:cat>
          <c:val>
            <c:numRef>
              <c:f>Overall!$F$25</c:f>
              <c:numCache>
                <c:formatCode>#,##0</c:formatCode>
                <c:ptCount val="1"/>
                <c:pt idx="0">
                  <c:v>6179.3018991808158</c:v>
                </c:pt>
              </c:numCache>
            </c:numRef>
          </c:val>
          <c:extLst>
            <c:ext xmlns:c16="http://schemas.microsoft.com/office/drawing/2014/chart" uri="{C3380CC4-5D6E-409C-BE32-E72D297353CC}">
              <c16:uniqueId val="{0000000B-93BA-45A3-AC03-7A92CB4B8357}"/>
            </c:ext>
          </c:extLst>
        </c:ser>
        <c:ser>
          <c:idx val="12"/>
          <c:order val="12"/>
          <c:tx>
            <c:strRef>
              <c:f>Overall!$B$26</c:f>
              <c:strCache>
                <c:ptCount val="1"/>
                <c:pt idx="0">
                  <c:v>Student commuting &amp; home visits</c:v>
                </c:pt>
              </c:strCache>
            </c:strRef>
          </c:tx>
          <c:spPr>
            <a:solidFill>
              <a:srgbClr val="DCD8EC"/>
            </a:solidFill>
            <a:ln>
              <a:solidFill>
                <a:schemeClr val="bg1"/>
              </a:solidFill>
            </a:ln>
            <a:effectLst/>
          </c:spPr>
          <c:invertIfNegative val="0"/>
          <c:cat>
            <c:strRef>
              <c:f>Overall!$F$13</c:f>
              <c:strCache>
                <c:ptCount val="1"/>
                <c:pt idx="0">
                  <c:v>2023-24</c:v>
                </c:pt>
              </c:strCache>
            </c:strRef>
          </c:cat>
          <c:val>
            <c:numRef>
              <c:f>Overall!$F$26</c:f>
              <c:numCache>
                <c:formatCode>#,##0</c:formatCode>
                <c:ptCount val="1"/>
                <c:pt idx="0">
                  <c:v>62587.300749504764</c:v>
                </c:pt>
              </c:numCache>
            </c:numRef>
          </c:val>
          <c:extLst>
            <c:ext xmlns:c16="http://schemas.microsoft.com/office/drawing/2014/chart" uri="{C3380CC4-5D6E-409C-BE32-E72D297353CC}">
              <c16:uniqueId val="{0000000C-93BA-45A3-AC03-7A92CB4B8357}"/>
            </c:ext>
          </c:extLst>
        </c:ser>
        <c:ser>
          <c:idx val="13"/>
          <c:order val="13"/>
          <c:tx>
            <c:strRef>
              <c:f>Overall!$B$27</c:f>
              <c:strCache>
                <c:ptCount val="1"/>
                <c:pt idx="0">
                  <c:v>Leased buildings (downstream)</c:v>
                </c:pt>
              </c:strCache>
            </c:strRef>
          </c:tx>
          <c:spPr>
            <a:solidFill>
              <a:srgbClr val="7263B1"/>
            </a:solidFill>
            <a:ln w="9525">
              <a:solidFill>
                <a:schemeClr val="bg1"/>
              </a:solidFill>
            </a:ln>
            <a:effectLst/>
          </c:spPr>
          <c:invertIfNegative val="0"/>
          <c:cat>
            <c:strRef>
              <c:f>Overall!$F$13</c:f>
              <c:strCache>
                <c:ptCount val="1"/>
                <c:pt idx="0">
                  <c:v>2023-24</c:v>
                </c:pt>
              </c:strCache>
            </c:strRef>
          </c:cat>
          <c:val>
            <c:numRef>
              <c:f>Overall!$F$27</c:f>
              <c:numCache>
                <c:formatCode>#,##0</c:formatCode>
                <c:ptCount val="1"/>
                <c:pt idx="0">
                  <c:v>1672.3076937814999</c:v>
                </c:pt>
              </c:numCache>
            </c:numRef>
          </c:val>
          <c:extLst>
            <c:ext xmlns:c16="http://schemas.microsoft.com/office/drawing/2014/chart" uri="{C3380CC4-5D6E-409C-BE32-E72D297353CC}">
              <c16:uniqueId val="{0000000D-93BA-45A3-AC03-7A92CB4B8357}"/>
            </c:ext>
          </c:extLst>
        </c:ser>
        <c:dLbls>
          <c:showLegendKey val="0"/>
          <c:showVal val="0"/>
          <c:showCatName val="0"/>
          <c:showSerName val="0"/>
          <c:showPercent val="0"/>
          <c:showBubbleSize val="0"/>
        </c:dLbls>
        <c:gapWidth val="113"/>
        <c:overlap val="100"/>
        <c:axId val="598824032"/>
        <c:axId val="454779984"/>
      </c:barChart>
      <c:catAx>
        <c:axId val="598824032"/>
        <c:scaling>
          <c:orientation val="minMax"/>
        </c:scaling>
        <c:delete val="1"/>
        <c:axPos val="b"/>
        <c:numFmt formatCode="General" sourceLinked="1"/>
        <c:majorTickMark val="none"/>
        <c:minorTickMark val="none"/>
        <c:tickLblPos val="nextTo"/>
        <c:crossAx val="454779984"/>
        <c:crosses val="autoZero"/>
        <c:auto val="1"/>
        <c:lblAlgn val="ctr"/>
        <c:lblOffset val="100"/>
        <c:noMultiLvlLbl val="0"/>
      </c:catAx>
      <c:valAx>
        <c:axId val="454779984"/>
        <c:scaling>
          <c:orientation val="minMax"/>
        </c:scaling>
        <c:delete val="1"/>
        <c:axPos val="l"/>
        <c:numFmt formatCode="#,##0" sourceLinked="1"/>
        <c:majorTickMark val="none"/>
        <c:minorTickMark val="none"/>
        <c:tickLblPos val="nextTo"/>
        <c:crossAx val="598824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61784400899169"/>
          <c:y val="3.8799830364715862E-2"/>
          <c:w val="0.54119963696418316"/>
          <c:h val="0.91126456976449965"/>
        </c:manualLayout>
      </c:layout>
      <c:barChart>
        <c:barDir val="col"/>
        <c:grouping val="stacked"/>
        <c:varyColors val="0"/>
        <c:ser>
          <c:idx val="0"/>
          <c:order val="0"/>
          <c:tx>
            <c:strRef>
              <c:f>Overall!$B$14</c:f>
              <c:strCache>
                <c:ptCount val="1"/>
                <c:pt idx="0">
                  <c:v>Natural gas</c:v>
                </c:pt>
              </c:strCache>
            </c:strRef>
          </c:tx>
          <c:spPr>
            <a:solidFill>
              <a:srgbClr val="2A8CD6"/>
            </a:solidFill>
            <a:ln w="9525">
              <a:solidFill>
                <a:schemeClr val="bg1"/>
              </a:solidFill>
            </a:ln>
            <a:effectLst/>
          </c:spPr>
          <c:invertIfNegative val="0"/>
          <c:cat>
            <c:strRef>
              <c:f>Overall!$F$13</c:f>
              <c:strCache>
                <c:ptCount val="1"/>
                <c:pt idx="0">
                  <c:v>2023-24</c:v>
                </c:pt>
              </c:strCache>
            </c:strRef>
          </c:cat>
          <c:val>
            <c:numRef>
              <c:f>Overall!$F$14</c:f>
              <c:numCache>
                <c:formatCode>#,##0</c:formatCode>
                <c:ptCount val="1"/>
                <c:pt idx="0">
                  <c:v>36122.352964337981</c:v>
                </c:pt>
              </c:numCache>
            </c:numRef>
          </c:val>
          <c:extLst>
            <c:ext xmlns:c16="http://schemas.microsoft.com/office/drawing/2014/chart" uri="{C3380CC4-5D6E-409C-BE32-E72D297353CC}">
              <c16:uniqueId val="{00000000-1F10-4E26-94EE-881468745A39}"/>
            </c:ext>
          </c:extLst>
        </c:ser>
        <c:ser>
          <c:idx val="1"/>
          <c:order val="1"/>
          <c:tx>
            <c:strRef>
              <c:f>Overall!$B$15</c:f>
              <c:strCache>
                <c:ptCount val="1"/>
                <c:pt idx="0">
                  <c:v>Fleet</c:v>
                </c:pt>
              </c:strCache>
            </c:strRef>
          </c:tx>
          <c:spPr>
            <a:solidFill>
              <a:srgbClr val="0C2A40"/>
            </a:solidFill>
            <a:ln>
              <a:noFill/>
            </a:ln>
            <a:effectLst/>
          </c:spPr>
          <c:invertIfNegative val="0"/>
          <c:cat>
            <c:strRef>
              <c:f>Overall!$F$13</c:f>
              <c:strCache>
                <c:ptCount val="1"/>
                <c:pt idx="0">
                  <c:v>2023-24</c:v>
                </c:pt>
              </c:strCache>
            </c:strRef>
          </c:cat>
          <c:val>
            <c:numRef>
              <c:f>Overall!$F$15</c:f>
              <c:numCache>
                <c:formatCode>#,##0</c:formatCode>
                <c:ptCount val="1"/>
                <c:pt idx="0">
                  <c:v>123.64438833979999</c:v>
                </c:pt>
              </c:numCache>
            </c:numRef>
          </c:val>
          <c:extLst>
            <c:ext xmlns:c16="http://schemas.microsoft.com/office/drawing/2014/chart" uri="{C3380CC4-5D6E-409C-BE32-E72D297353CC}">
              <c16:uniqueId val="{00000001-1F10-4E26-94EE-881468745A39}"/>
            </c:ext>
          </c:extLst>
        </c:ser>
        <c:ser>
          <c:idx val="2"/>
          <c:order val="2"/>
          <c:tx>
            <c:strRef>
              <c:f>Overall!$B$16</c:f>
              <c:strCache>
                <c:ptCount val="1"/>
                <c:pt idx="0">
                  <c:v>Refrigerants</c:v>
                </c:pt>
              </c:strCache>
            </c:strRef>
          </c:tx>
          <c:spPr>
            <a:solidFill>
              <a:srgbClr val="8BC1E9"/>
            </a:solidFill>
            <a:ln w="9525">
              <a:solidFill>
                <a:schemeClr val="bg1"/>
              </a:solidFill>
            </a:ln>
            <a:effectLst/>
          </c:spPr>
          <c:invertIfNegative val="0"/>
          <c:cat>
            <c:strRef>
              <c:f>Overall!$F$13</c:f>
              <c:strCache>
                <c:ptCount val="1"/>
                <c:pt idx="0">
                  <c:v>2023-24</c:v>
                </c:pt>
              </c:strCache>
            </c:strRef>
          </c:cat>
          <c:val>
            <c:numRef>
              <c:f>Overall!$F$16</c:f>
              <c:numCache>
                <c:formatCode>#,##0</c:formatCode>
                <c:ptCount val="1"/>
                <c:pt idx="0">
                  <c:v>344.72095000000002</c:v>
                </c:pt>
              </c:numCache>
            </c:numRef>
          </c:val>
          <c:extLst>
            <c:ext xmlns:c16="http://schemas.microsoft.com/office/drawing/2014/chart" uri="{C3380CC4-5D6E-409C-BE32-E72D297353CC}">
              <c16:uniqueId val="{00000002-1F10-4E26-94EE-881468745A39}"/>
            </c:ext>
          </c:extLst>
        </c:ser>
        <c:ser>
          <c:idx val="3"/>
          <c:order val="3"/>
          <c:tx>
            <c:strRef>
              <c:f>Overall!$B$17</c:f>
              <c:strCache>
                <c:ptCount val="1"/>
                <c:pt idx="0">
                  <c:v>Other fuels</c:v>
                </c:pt>
              </c:strCache>
            </c:strRef>
          </c:tx>
          <c:spPr>
            <a:solidFill>
              <a:srgbClr val="1C6193"/>
            </a:solidFill>
            <a:ln>
              <a:solidFill>
                <a:schemeClr val="bg1"/>
              </a:solidFill>
            </a:ln>
            <a:effectLst/>
          </c:spPr>
          <c:invertIfNegative val="0"/>
          <c:cat>
            <c:strRef>
              <c:f>Overall!$F$13</c:f>
              <c:strCache>
                <c:ptCount val="1"/>
                <c:pt idx="0">
                  <c:v>2023-24</c:v>
                </c:pt>
              </c:strCache>
            </c:strRef>
          </c:cat>
          <c:val>
            <c:numRef>
              <c:f>Overall!$F$17</c:f>
              <c:numCache>
                <c:formatCode>#,##0</c:formatCode>
                <c:ptCount val="1"/>
                <c:pt idx="0">
                  <c:v>42.293327000000005</c:v>
                </c:pt>
              </c:numCache>
            </c:numRef>
          </c:val>
          <c:extLst>
            <c:ext xmlns:c16="http://schemas.microsoft.com/office/drawing/2014/chart" uri="{C3380CC4-5D6E-409C-BE32-E72D297353CC}">
              <c16:uniqueId val="{00000003-1F10-4E26-94EE-881468745A39}"/>
            </c:ext>
          </c:extLst>
        </c:ser>
        <c:ser>
          <c:idx val="4"/>
          <c:order val="4"/>
          <c:tx>
            <c:strRef>
              <c:f>Overall!$B$18</c:f>
              <c:strCache>
                <c:ptCount val="1"/>
                <c:pt idx="0">
                  <c:v>Purchased electricity</c:v>
                </c:pt>
              </c:strCache>
            </c:strRef>
          </c:tx>
          <c:spPr>
            <a:solidFill>
              <a:srgbClr val="00B4B0"/>
            </a:solidFill>
            <a:ln>
              <a:solidFill>
                <a:schemeClr val="bg1"/>
              </a:solidFill>
            </a:ln>
            <a:effectLst/>
          </c:spPr>
          <c:invertIfNegative val="0"/>
          <c:cat>
            <c:strRef>
              <c:f>Overall!$F$13</c:f>
              <c:strCache>
                <c:ptCount val="1"/>
                <c:pt idx="0">
                  <c:v>2023-24</c:v>
                </c:pt>
              </c:strCache>
            </c:strRef>
          </c:cat>
          <c:val>
            <c:numRef>
              <c:f>Overall!$F$18</c:f>
              <c:numCache>
                <c:formatCode>#,##0</c:formatCode>
                <c:ptCount val="1"/>
                <c:pt idx="0">
                  <c:v>6883.1487494365019</c:v>
                </c:pt>
              </c:numCache>
            </c:numRef>
          </c:val>
          <c:extLst>
            <c:ext xmlns:c16="http://schemas.microsoft.com/office/drawing/2014/chart" uri="{C3380CC4-5D6E-409C-BE32-E72D297353CC}">
              <c16:uniqueId val="{00000004-1F10-4E26-94EE-881468745A39}"/>
            </c:ext>
          </c:extLst>
        </c:ser>
        <c:ser>
          <c:idx val="5"/>
          <c:order val="5"/>
          <c:tx>
            <c:strRef>
              <c:f>Overall!$B$19</c:f>
              <c:strCache>
                <c:ptCount val="1"/>
                <c:pt idx="0">
                  <c:v>Heat and Steam</c:v>
                </c:pt>
              </c:strCache>
            </c:strRef>
          </c:tx>
          <c:spPr>
            <a:solidFill>
              <a:srgbClr val="00817F"/>
            </a:solidFill>
            <a:ln>
              <a:solidFill>
                <a:schemeClr val="bg1"/>
              </a:solidFill>
            </a:ln>
            <a:effectLst/>
          </c:spPr>
          <c:invertIfNegative val="0"/>
          <c:cat>
            <c:strRef>
              <c:f>Overall!$F$13</c:f>
              <c:strCache>
                <c:ptCount val="1"/>
                <c:pt idx="0">
                  <c:v>2023-24</c:v>
                </c:pt>
              </c:strCache>
            </c:strRef>
          </c:cat>
          <c:val>
            <c:numRef>
              <c:f>Overall!$F$19</c:f>
              <c:numCache>
                <c:formatCode>#,##0</c:formatCode>
                <c:ptCount val="1"/>
                <c:pt idx="0">
                  <c:v>75.30155504999999</c:v>
                </c:pt>
              </c:numCache>
            </c:numRef>
          </c:val>
          <c:extLst>
            <c:ext xmlns:c16="http://schemas.microsoft.com/office/drawing/2014/chart" uri="{C3380CC4-5D6E-409C-BE32-E72D297353CC}">
              <c16:uniqueId val="{00000005-1F10-4E26-94EE-881468745A39}"/>
            </c:ext>
          </c:extLst>
        </c:ser>
        <c:ser>
          <c:idx val="6"/>
          <c:order val="6"/>
          <c:tx>
            <c:strRef>
              <c:f>Overall!$B$20</c:f>
              <c:strCache>
                <c:ptCount val="1"/>
                <c:pt idx="0">
                  <c:v>Procurement emissions</c:v>
                </c:pt>
              </c:strCache>
            </c:strRef>
          </c:tx>
          <c:spPr>
            <a:solidFill>
              <a:srgbClr val="8073B9"/>
            </a:solidFill>
            <a:ln>
              <a:solidFill>
                <a:schemeClr val="bg1"/>
              </a:solidFill>
            </a:ln>
            <a:effectLst/>
          </c:spPr>
          <c:invertIfNegative val="0"/>
          <c:cat>
            <c:strRef>
              <c:f>Overall!$F$13</c:f>
              <c:strCache>
                <c:ptCount val="1"/>
                <c:pt idx="0">
                  <c:v>2023-24</c:v>
                </c:pt>
              </c:strCache>
            </c:strRef>
          </c:cat>
          <c:val>
            <c:numRef>
              <c:f>Overall!$F$20</c:f>
              <c:numCache>
                <c:formatCode>#,##0</c:formatCode>
                <c:ptCount val="1"/>
                <c:pt idx="0">
                  <c:v>165533.31052830425</c:v>
                </c:pt>
              </c:numCache>
            </c:numRef>
          </c:val>
          <c:extLst>
            <c:ext xmlns:c16="http://schemas.microsoft.com/office/drawing/2014/chart" uri="{C3380CC4-5D6E-409C-BE32-E72D297353CC}">
              <c16:uniqueId val="{00000006-1F10-4E26-94EE-881468745A39}"/>
            </c:ext>
          </c:extLst>
        </c:ser>
        <c:ser>
          <c:idx val="7"/>
          <c:order val="7"/>
          <c:tx>
            <c:strRef>
              <c:f>Overall!$B$21</c:f>
              <c:strCache>
                <c:ptCount val="1"/>
                <c:pt idx="0">
                  <c:v>Fuel and energy procurement emissions</c:v>
                </c:pt>
              </c:strCache>
            </c:strRef>
          </c:tx>
          <c:spPr>
            <a:solidFill>
              <a:srgbClr val="463B75"/>
            </a:solidFill>
            <a:ln>
              <a:solidFill>
                <a:schemeClr val="bg1"/>
              </a:solidFill>
            </a:ln>
            <a:effectLst/>
          </c:spPr>
          <c:invertIfNegative val="0"/>
          <c:cat>
            <c:strRef>
              <c:f>Overall!$F$13</c:f>
              <c:strCache>
                <c:ptCount val="1"/>
                <c:pt idx="0">
                  <c:v>2023-24</c:v>
                </c:pt>
              </c:strCache>
            </c:strRef>
          </c:cat>
          <c:val>
            <c:numRef>
              <c:f>Overall!$F$21</c:f>
              <c:numCache>
                <c:formatCode>#,##0</c:formatCode>
                <c:ptCount val="1"/>
                <c:pt idx="0">
                  <c:v>8136.311136951098</c:v>
                </c:pt>
              </c:numCache>
            </c:numRef>
          </c:val>
          <c:extLst>
            <c:ext xmlns:c16="http://schemas.microsoft.com/office/drawing/2014/chart" uri="{C3380CC4-5D6E-409C-BE32-E72D297353CC}">
              <c16:uniqueId val="{00000007-1F10-4E26-94EE-881468745A39}"/>
            </c:ext>
          </c:extLst>
        </c:ser>
        <c:ser>
          <c:idx val="8"/>
          <c:order val="8"/>
          <c:tx>
            <c:strRef>
              <c:f>Overall!$B$22</c:f>
              <c:strCache>
                <c:ptCount val="1"/>
                <c:pt idx="0">
                  <c:v>Water and wastewater</c:v>
                </c:pt>
              </c:strCache>
            </c:strRef>
          </c:tx>
          <c:spPr>
            <a:solidFill>
              <a:srgbClr val="8073B9"/>
            </a:solidFill>
            <a:ln>
              <a:solidFill>
                <a:schemeClr val="bg1"/>
              </a:solidFill>
            </a:ln>
            <a:effectLst/>
          </c:spPr>
          <c:invertIfNegative val="0"/>
          <c:cat>
            <c:strRef>
              <c:f>Overall!$F$13</c:f>
              <c:strCache>
                <c:ptCount val="1"/>
                <c:pt idx="0">
                  <c:v>2023-24</c:v>
                </c:pt>
              </c:strCache>
            </c:strRef>
          </c:cat>
          <c:val>
            <c:numRef>
              <c:f>Overall!$F$22</c:f>
              <c:numCache>
                <c:formatCode>#,##0</c:formatCode>
                <c:ptCount val="1"/>
                <c:pt idx="0">
                  <c:v>263.15564673404378</c:v>
                </c:pt>
              </c:numCache>
            </c:numRef>
          </c:val>
          <c:extLst>
            <c:ext xmlns:c16="http://schemas.microsoft.com/office/drawing/2014/chart" uri="{C3380CC4-5D6E-409C-BE32-E72D297353CC}">
              <c16:uniqueId val="{00000008-1F10-4E26-94EE-881468745A39}"/>
            </c:ext>
          </c:extLst>
        </c:ser>
        <c:ser>
          <c:idx val="9"/>
          <c:order val="9"/>
          <c:tx>
            <c:strRef>
              <c:f>Overall!$B$23</c:f>
              <c:strCache>
                <c:ptCount val="1"/>
                <c:pt idx="0">
                  <c:v>Waste</c:v>
                </c:pt>
              </c:strCache>
            </c:strRef>
          </c:tx>
          <c:spPr>
            <a:solidFill>
              <a:srgbClr val="DCD8EC"/>
            </a:solidFill>
            <a:ln>
              <a:solidFill>
                <a:schemeClr val="bg1"/>
              </a:solidFill>
            </a:ln>
            <a:effectLst/>
          </c:spPr>
          <c:invertIfNegative val="0"/>
          <c:cat>
            <c:strRef>
              <c:f>Overall!$F$13</c:f>
              <c:strCache>
                <c:ptCount val="1"/>
                <c:pt idx="0">
                  <c:v>2023-24</c:v>
                </c:pt>
              </c:strCache>
            </c:strRef>
          </c:cat>
          <c:val>
            <c:numRef>
              <c:f>Overall!$F$23</c:f>
              <c:numCache>
                <c:formatCode>#,##0</c:formatCode>
                <c:ptCount val="1"/>
                <c:pt idx="0">
                  <c:v>25.018646085050005</c:v>
                </c:pt>
              </c:numCache>
            </c:numRef>
          </c:val>
          <c:extLst>
            <c:ext xmlns:c16="http://schemas.microsoft.com/office/drawing/2014/chart" uri="{C3380CC4-5D6E-409C-BE32-E72D297353CC}">
              <c16:uniqueId val="{00000009-1F10-4E26-94EE-881468745A39}"/>
            </c:ext>
          </c:extLst>
        </c:ser>
        <c:ser>
          <c:idx val="10"/>
          <c:order val="10"/>
          <c:tx>
            <c:strRef>
              <c:f>Overall!$B$24</c:f>
              <c:strCache>
                <c:ptCount val="1"/>
                <c:pt idx="0">
                  <c:v>Business travel</c:v>
                </c:pt>
              </c:strCache>
            </c:strRef>
          </c:tx>
          <c:spPr>
            <a:solidFill>
              <a:srgbClr val="A59BCD"/>
            </a:solidFill>
            <a:ln>
              <a:solidFill>
                <a:schemeClr val="bg1"/>
              </a:solidFill>
            </a:ln>
            <a:effectLst/>
          </c:spPr>
          <c:invertIfNegative val="0"/>
          <c:cat>
            <c:strRef>
              <c:f>Overall!$F$13</c:f>
              <c:strCache>
                <c:ptCount val="1"/>
                <c:pt idx="0">
                  <c:v>2023-24</c:v>
                </c:pt>
              </c:strCache>
            </c:strRef>
          </c:cat>
          <c:val>
            <c:numRef>
              <c:f>Overall!$F$24</c:f>
              <c:numCache>
                <c:formatCode>#,##0</c:formatCode>
                <c:ptCount val="1"/>
                <c:pt idx="0">
                  <c:v>19534.071766458204</c:v>
                </c:pt>
              </c:numCache>
            </c:numRef>
          </c:val>
          <c:extLst>
            <c:ext xmlns:c16="http://schemas.microsoft.com/office/drawing/2014/chart" uri="{C3380CC4-5D6E-409C-BE32-E72D297353CC}">
              <c16:uniqueId val="{0000000A-1F10-4E26-94EE-881468745A39}"/>
            </c:ext>
          </c:extLst>
        </c:ser>
        <c:ser>
          <c:idx val="11"/>
          <c:order val="11"/>
          <c:tx>
            <c:strRef>
              <c:f>Overall!$B$25</c:f>
              <c:strCache>
                <c:ptCount val="1"/>
                <c:pt idx="0">
                  <c:v>Staff commuting and working from home</c:v>
                </c:pt>
              </c:strCache>
            </c:strRef>
          </c:tx>
          <c:spPr>
            <a:solidFill>
              <a:srgbClr val="2D264A"/>
            </a:solidFill>
            <a:ln>
              <a:solidFill>
                <a:schemeClr val="bg1"/>
              </a:solidFill>
            </a:ln>
            <a:effectLst/>
          </c:spPr>
          <c:invertIfNegative val="0"/>
          <c:cat>
            <c:strRef>
              <c:f>Overall!$F$13</c:f>
              <c:strCache>
                <c:ptCount val="1"/>
                <c:pt idx="0">
                  <c:v>2023-24</c:v>
                </c:pt>
              </c:strCache>
            </c:strRef>
          </c:cat>
          <c:val>
            <c:numRef>
              <c:f>Overall!$F$25</c:f>
              <c:numCache>
                <c:formatCode>#,##0</c:formatCode>
                <c:ptCount val="1"/>
                <c:pt idx="0">
                  <c:v>6179.3018991808158</c:v>
                </c:pt>
              </c:numCache>
            </c:numRef>
          </c:val>
          <c:extLst>
            <c:ext xmlns:c16="http://schemas.microsoft.com/office/drawing/2014/chart" uri="{C3380CC4-5D6E-409C-BE32-E72D297353CC}">
              <c16:uniqueId val="{0000000B-1F10-4E26-94EE-881468745A39}"/>
            </c:ext>
          </c:extLst>
        </c:ser>
        <c:ser>
          <c:idx val="12"/>
          <c:order val="12"/>
          <c:tx>
            <c:strRef>
              <c:f>Overall!$B$26</c:f>
              <c:strCache>
                <c:ptCount val="1"/>
                <c:pt idx="0">
                  <c:v>Student commuting &amp; home visits</c:v>
                </c:pt>
              </c:strCache>
            </c:strRef>
          </c:tx>
          <c:spPr>
            <a:solidFill>
              <a:srgbClr val="DCD8EC"/>
            </a:solidFill>
            <a:ln>
              <a:solidFill>
                <a:schemeClr val="bg1"/>
              </a:solidFill>
            </a:ln>
            <a:effectLst/>
          </c:spPr>
          <c:invertIfNegative val="0"/>
          <c:cat>
            <c:strRef>
              <c:f>Overall!$F$13</c:f>
              <c:strCache>
                <c:ptCount val="1"/>
                <c:pt idx="0">
                  <c:v>2023-24</c:v>
                </c:pt>
              </c:strCache>
            </c:strRef>
          </c:cat>
          <c:val>
            <c:numRef>
              <c:f>Overall!$F$26</c:f>
              <c:numCache>
                <c:formatCode>#,##0</c:formatCode>
                <c:ptCount val="1"/>
                <c:pt idx="0">
                  <c:v>62587.300749504764</c:v>
                </c:pt>
              </c:numCache>
            </c:numRef>
          </c:val>
          <c:extLst>
            <c:ext xmlns:c16="http://schemas.microsoft.com/office/drawing/2014/chart" uri="{C3380CC4-5D6E-409C-BE32-E72D297353CC}">
              <c16:uniqueId val="{0000000C-1F10-4E26-94EE-881468745A39}"/>
            </c:ext>
          </c:extLst>
        </c:ser>
        <c:ser>
          <c:idx val="13"/>
          <c:order val="13"/>
          <c:tx>
            <c:strRef>
              <c:f>Overall!$B$27</c:f>
              <c:strCache>
                <c:ptCount val="1"/>
                <c:pt idx="0">
                  <c:v>Leased buildings (downstream)</c:v>
                </c:pt>
              </c:strCache>
            </c:strRef>
          </c:tx>
          <c:spPr>
            <a:solidFill>
              <a:srgbClr val="7263B1"/>
            </a:solidFill>
            <a:ln>
              <a:solidFill>
                <a:schemeClr val="bg1"/>
              </a:solidFill>
            </a:ln>
            <a:effectLst/>
          </c:spPr>
          <c:invertIfNegative val="0"/>
          <c:cat>
            <c:strRef>
              <c:f>Overall!$F$13</c:f>
              <c:strCache>
                <c:ptCount val="1"/>
                <c:pt idx="0">
                  <c:v>2023-24</c:v>
                </c:pt>
              </c:strCache>
            </c:strRef>
          </c:cat>
          <c:val>
            <c:numRef>
              <c:f>Overall!$F$27</c:f>
              <c:numCache>
                <c:formatCode>#,##0</c:formatCode>
                <c:ptCount val="1"/>
                <c:pt idx="0">
                  <c:v>1672.3076937814999</c:v>
                </c:pt>
              </c:numCache>
            </c:numRef>
          </c:val>
          <c:extLst>
            <c:ext xmlns:c16="http://schemas.microsoft.com/office/drawing/2014/chart" uri="{C3380CC4-5D6E-409C-BE32-E72D297353CC}">
              <c16:uniqueId val="{0000000D-1F10-4E26-94EE-881468745A39}"/>
            </c:ext>
          </c:extLst>
        </c:ser>
        <c:dLbls>
          <c:showLegendKey val="0"/>
          <c:showVal val="0"/>
          <c:showCatName val="0"/>
          <c:showSerName val="0"/>
          <c:showPercent val="0"/>
          <c:showBubbleSize val="0"/>
        </c:dLbls>
        <c:gapWidth val="73"/>
        <c:overlap val="100"/>
        <c:axId val="598824032"/>
        <c:axId val="454779984"/>
      </c:barChart>
      <c:catAx>
        <c:axId val="59882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4779984"/>
        <c:crosses val="autoZero"/>
        <c:auto val="1"/>
        <c:lblAlgn val="ctr"/>
        <c:lblOffset val="100"/>
        <c:noMultiLvlLbl val="0"/>
      </c:catAx>
      <c:valAx>
        <c:axId val="454779984"/>
        <c:scaling>
          <c:orientation val="minMax"/>
          <c:max val="325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200"/>
                  <a:t>tCO2e</a:t>
                </a:r>
                <a:endParaRPr lang="en-GB" sz="1200"/>
              </a:p>
            </c:rich>
          </c:tx>
          <c:layout>
            <c:manualLayout>
              <c:xMode val="edge"/>
              <c:yMode val="edge"/>
              <c:x val="1.6763247192066232E-4"/>
              <c:y val="0.4304975325776852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8824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'New chart'!$D$1</c:f>
              <c:strCache>
                <c:ptCount val="1"/>
                <c:pt idx="0">
                  <c:v>Baseline</c:v>
                </c:pt>
              </c:strCache>
            </c:strRef>
          </c:tx>
          <c:spPr>
            <a:noFill/>
            <a:ln w="19050">
              <a:solidFill>
                <a:schemeClr val="tx1">
                  <a:lumMod val="75000"/>
                  <a:lumOff val="25000"/>
                </a:schemeClr>
              </a:solidFill>
            </a:ln>
            <a:effectLst/>
          </c:spPr>
          <c:invertIfNegative val="0"/>
          <c:cat>
            <c:strRef>
              <c:f>'New chart'!$A$2:$A$15</c:f>
              <c:strCache>
                <c:ptCount val="14"/>
                <c:pt idx="0">
                  <c:v>Heat and Steam</c:v>
                </c:pt>
                <c:pt idx="1">
                  <c:v>Fleet</c:v>
                </c:pt>
                <c:pt idx="2">
                  <c:v>Water and wastewater</c:v>
                </c:pt>
                <c:pt idx="3">
                  <c:v>Other fuels</c:v>
                </c:pt>
                <c:pt idx="4">
                  <c:v>Refrigerants</c:v>
                </c:pt>
                <c:pt idx="5">
                  <c:v>Waste</c:v>
                </c:pt>
                <c:pt idx="6">
                  <c:v>Leased buildings (downstream)</c:v>
                </c:pt>
                <c:pt idx="7">
                  <c:v>Purchased electricity</c:v>
                </c:pt>
                <c:pt idx="8">
                  <c:v>Staff commuting and working from home</c:v>
                </c:pt>
                <c:pt idx="9">
                  <c:v>Fuel and energy procurement emissions</c:v>
                </c:pt>
                <c:pt idx="10">
                  <c:v>Business travel</c:v>
                </c:pt>
                <c:pt idx="11">
                  <c:v>Natural gas</c:v>
                </c:pt>
                <c:pt idx="12">
                  <c:v>Student commuting &amp; home visits</c:v>
                </c:pt>
                <c:pt idx="13">
                  <c:v>Procurement emissions</c:v>
                </c:pt>
              </c:strCache>
            </c:strRef>
          </c:cat>
          <c:val>
            <c:numRef>
              <c:f>'New chart'!$D$2:$D$15</c:f>
              <c:numCache>
                <c:formatCode>#,##0</c:formatCode>
                <c:ptCount val="14"/>
                <c:pt idx="0">
                  <c:v>24</c:v>
                </c:pt>
                <c:pt idx="1">
                  <c:v>75</c:v>
                </c:pt>
                <c:pt idx="2">
                  <c:v>185</c:v>
                </c:pt>
                <c:pt idx="3">
                  <c:v>192</c:v>
                </c:pt>
                <c:pt idx="4">
                  <c:v>225</c:v>
                </c:pt>
                <c:pt idx="5">
                  <c:v>628</c:v>
                </c:pt>
                <c:pt idx="6">
                  <c:v>1031</c:v>
                </c:pt>
                <c:pt idx="7">
                  <c:v>4652</c:v>
                </c:pt>
                <c:pt idx="8">
                  <c:v>6962</c:v>
                </c:pt>
                <c:pt idx="9">
                  <c:v>9145</c:v>
                </c:pt>
                <c:pt idx="10">
                  <c:v>9767</c:v>
                </c:pt>
                <c:pt idx="11">
                  <c:v>42923</c:v>
                </c:pt>
                <c:pt idx="12">
                  <c:v>48565</c:v>
                </c:pt>
                <c:pt idx="13">
                  <c:v>191866</c:v>
                </c:pt>
              </c:numCache>
            </c:numRef>
          </c:val>
          <c:extLst>
            <c:ext xmlns:c16="http://schemas.microsoft.com/office/drawing/2014/chart" uri="{C3380CC4-5D6E-409C-BE32-E72D297353CC}">
              <c16:uniqueId val="{00000000-BB83-4D06-8515-7838E00047A2}"/>
            </c:ext>
          </c:extLst>
        </c:ser>
        <c:ser>
          <c:idx val="1"/>
          <c:order val="1"/>
          <c:tx>
            <c:strRef>
              <c:f>'New chart'!$C$1</c:f>
              <c:strCache>
                <c:ptCount val="1"/>
                <c:pt idx="0">
                  <c:v>2022-23</c:v>
                </c:pt>
              </c:strCache>
            </c:strRef>
          </c:tx>
          <c:spPr>
            <a:solidFill>
              <a:schemeClr val="accent2">
                <a:lumMod val="75000"/>
              </a:schemeClr>
            </a:solidFill>
            <a:ln w="19050">
              <a:noFill/>
            </a:ln>
            <a:effectLst/>
          </c:spPr>
          <c:invertIfNegative val="0"/>
          <c:cat>
            <c:strRef>
              <c:f>'New chart'!$A$2:$A$15</c:f>
              <c:strCache>
                <c:ptCount val="14"/>
                <c:pt idx="0">
                  <c:v>Heat and Steam</c:v>
                </c:pt>
                <c:pt idx="1">
                  <c:v>Fleet</c:v>
                </c:pt>
                <c:pt idx="2">
                  <c:v>Water and wastewater</c:v>
                </c:pt>
                <c:pt idx="3">
                  <c:v>Other fuels</c:v>
                </c:pt>
                <c:pt idx="4">
                  <c:v>Refrigerants</c:v>
                </c:pt>
                <c:pt idx="5">
                  <c:v>Waste</c:v>
                </c:pt>
                <c:pt idx="6">
                  <c:v>Leased buildings (downstream)</c:v>
                </c:pt>
                <c:pt idx="7">
                  <c:v>Purchased electricity</c:v>
                </c:pt>
                <c:pt idx="8">
                  <c:v>Staff commuting and working from home</c:v>
                </c:pt>
                <c:pt idx="9">
                  <c:v>Fuel and energy procurement emissions</c:v>
                </c:pt>
                <c:pt idx="10">
                  <c:v>Business travel</c:v>
                </c:pt>
                <c:pt idx="11">
                  <c:v>Natural gas</c:v>
                </c:pt>
                <c:pt idx="12">
                  <c:v>Student commuting &amp; home visits</c:v>
                </c:pt>
                <c:pt idx="13">
                  <c:v>Procurement emissions</c:v>
                </c:pt>
              </c:strCache>
            </c:strRef>
          </c:cat>
          <c:val>
            <c:numRef>
              <c:f>'New chart'!$C$2:$C$15</c:f>
              <c:numCache>
                <c:formatCode>#,##0</c:formatCode>
                <c:ptCount val="14"/>
                <c:pt idx="0">
                  <c:v>92.997461183387927</c:v>
                </c:pt>
                <c:pt idx="1">
                  <c:v>153.94647882057905</c:v>
                </c:pt>
                <c:pt idx="2">
                  <c:v>210.24275607814883</c:v>
                </c:pt>
                <c:pt idx="3">
                  <c:v>22.919491883358386</c:v>
                </c:pt>
                <c:pt idx="4">
                  <c:v>110.88080000000001</c:v>
                </c:pt>
                <c:pt idx="5">
                  <c:v>74.769788425577573</c:v>
                </c:pt>
                <c:pt idx="6">
                  <c:v>933.26668611427294</c:v>
                </c:pt>
                <c:pt idx="7">
                  <c:v>6425.6791550248363</c:v>
                </c:pt>
                <c:pt idx="8">
                  <c:v>4434.4113880599298</c:v>
                </c:pt>
                <c:pt idx="9">
                  <c:v>7974.2355147547787</c:v>
                </c:pt>
                <c:pt idx="10">
                  <c:v>18975.346541338833</c:v>
                </c:pt>
                <c:pt idx="11">
                  <c:v>35149.529470553163</c:v>
                </c:pt>
                <c:pt idx="12">
                  <c:v>60853.825066773468</c:v>
                </c:pt>
                <c:pt idx="13">
                  <c:v>163336.22545585225</c:v>
                </c:pt>
              </c:numCache>
            </c:numRef>
          </c:val>
          <c:extLst>
            <c:ext xmlns:c16="http://schemas.microsoft.com/office/drawing/2014/chart" uri="{C3380CC4-5D6E-409C-BE32-E72D297353CC}">
              <c16:uniqueId val="{00000001-BB83-4D06-8515-7838E00047A2}"/>
            </c:ext>
          </c:extLst>
        </c:ser>
        <c:ser>
          <c:idx val="2"/>
          <c:order val="2"/>
          <c:tx>
            <c:strRef>
              <c:f>'New chart'!$B$1</c:f>
              <c:strCache>
                <c:ptCount val="1"/>
                <c:pt idx="0">
                  <c:v>2023-24</c:v>
                </c:pt>
              </c:strCache>
            </c:strRef>
          </c:tx>
          <c:spPr>
            <a:solidFill>
              <a:srgbClr val="F07F3C"/>
            </a:solidFill>
            <a:ln>
              <a:noFill/>
            </a:ln>
            <a:effectLst/>
          </c:spPr>
          <c:invertIfNegative val="0"/>
          <c:cat>
            <c:strRef>
              <c:f>'New chart'!$A$2:$A$15</c:f>
              <c:strCache>
                <c:ptCount val="14"/>
                <c:pt idx="0">
                  <c:v>Heat and Steam</c:v>
                </c:pt>
                <c:pt idx="1">
                  <c:v>Fleet</c:v>
                </c:pt>
                <c:pt idx="2">
                  <c:v>Water and wastewater</c:v>
                </c:pt>
                <c:pt idx="3">
                  <c:v>Other fuels</c:v>
                </c:pt>
                <c:pt idx="4">
                  <c:v>Refrigerants</c:v>
                </c:pt>
                <c:pt idx="5">
                  <c:v>Waste</c:v>
                </c:pt>
                <c:pt idx="6">
                  <c:v>Leased buildings (downstream)</c:v>
                </c:pt>
                <c:pt idx="7">
                  <c:v>Purchased electricity</c:v>
                </c:pt>
                <c:pt idx="8">
                  <c:v>Staff commuting and working from home</c:v>
                </c:pt>
                <c:pt idx="9">
                  <c:v>Fuel and energy procurement emissions</c:v>
                </c:pt>
                <c:pt idx="10">
                  <c:v>Business travel</c:v>
                </c:pt>
                <c:pt idx="11">
                  <c:v>Natural gas</c:v>
                </c:pt>
                <c:pt idx="12">
                  <c:v>Student commuting &amp; home visits</c:v>
                </c:pt>
                <c:pt idx="13">
                  <c:v>Procurement emissions</c:v>
                </c:pt>
              </c:strCache>
            </c:strRef>
          </c:cat>
          <c:val>
            <c:numRef>
              <c:f>'New chart'!$B$2:$B$15</c:f>
              <c:numCache>
                <c:formatCode>#,##0</c:formatCode>
                <c:ptCount val="14"/>
                <c:pt idx="0">
                  <c:v>75.30155504999999</c:v>
                </c:pt>
                <c:pt idx="1">
                  <c:v>123.64438833979999</c:v>
                </c:pt>
                <c:pt idx="2">
                  <c:v>263.15564673404378</c:v>
                </c:pt>
                <c:pt idx="3">
                  <c:v>42.293327000000005</c:v>
                </c:pt>
                <c:pt idx="4">
                  <c:v>344.72095000000002</c:v>
                </c:pt>
                <c:pt idx="5">
                  <c:v>25.018646085050005</c:v>
                </c:pt>
                <c:pt idx="6">
                  <c:v>1672.3076937814999</c:v>
                </c:pt>
                <c:pt idx="7">
                  <c:v>6883.1487494365019</c:v>
                </c:pt>
                <c:pt idx="8">
                  <c:v>6179.3018991808158</c:v>
                </c:pt>
                <c:pt idx="9">
                  <c:v>8136.311136951098</c:v>
                </c:pt>
                <c:pt idx="10">
                  <c:v>19534.071766458204</c:v>
                </c:pt>
                <c:pt idx="11">
                  <c:v>36122.352964337981</c:v>
                </c:pt>
                <c:pt idx="12">
                  <c:v>62587.300749504764</c:v>
                </c:pt>
                <c:pt idx="13">
                  <c:v>165533.31052830425</c:v>
                </c:pt>
              </c:numCache>
            </c:numRef>
          </c:val>
          <c:extLst>
            <c:ext xmlns:c16="http://schemas.microsoft.com/office/drawing/2014/chart" uri="{C3380CC4-5D6E-409C-BE32-E72D297353CC}">
              <c16:uniqueId val="{00000002-BB83-4D06-8515-7838E00047A2}"/>
            </c:ext>
          </c:extLst>
        </c:ser>
        <c:dLbls>
          <c:showLegendKey val="0"/>
          <c:showVal val="0"/>
          <c:showCatName val="0"/>
          <c:showSerName val="0"/>
          <c:showPercent val="0"/>
          <c:showBubbleSize val="0"/>
        </c:dLbls>
        <c:gapWidth val="182"/>
        <c:overlap val="34"/>
        <c:axId val="170183248"/>
        <c:axId val="170185648"/>
      </c:barChart>
      <c:catAx>
        <c:axId val="170183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0185648"/>
        <c:crosses val="autoZero"/>
        <c:auto val="1"/>
        <c:lblAlgn val="ctr"/>
        <c:lblOffset val="100"/>
        <c:noMultiLvlLbl val="0"/>
      </c:catAx>
      <c:valAx>
        <c:axId val="170185648"/>
        <c:scaling>
          <c:orientation val="minMax"/>
          <c:max val="2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200">
                    <a:latin typeface="Arial" panose="020B0604020202020204" pitchFamily="34" charset="0"/>
                    <a:cs typeface="Arial" panose="020B0604020202020204" pitchFamily="34" charset="0"/>
                  </a:rPr>
                  <a:t>tCO₂e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018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'Energy mix'!$A$2</c:f>
              <c:strCache>
                <c:ptCount val="1"/>
                <c:pt idx="0">
                  <c:v>Natural gas</c:v>
                </c:pt>
              </c:strCache>
            </c:strRef>
          </c:tx>
          <c:spPr>
            <a:solidFill>
              <a:srgbClr val="2A8CD6"/>
            </a:solidFill>
            <a:ln>
              <a:solidFill>
                <a:schemeClr val="bg1"/>
              </a:solidFill>
            </a:ln>
            <a:effectLst/>
          </c:spPr>
          <c:invertIfNegative val="0"/>
          <c:cat>
            <c:strRef>
              <c:f>'Energy mix'!$B$1:$E$1</c:f>
              <c:strCache>
                <c:ptCount val="4"/>
                <c:pt idx="0">
                  <c:v>2020-21</c:v>
                </c:pt>
                <c:pt idx="1">
                  <c:v>2021-22</c:v>
                </c:pt>
                <c:pt idx="2">
                  <c:v>2022-23</c:v>
                </c:pt>
                <c:pt idx="3">
                  <c:v>2023-24</c:v>
                </c:pt>
              </c:strCache>
            </c:strRef>
          </c:cat>
          <c:val>
            <c:numRef>
              <c:f>'Energy mix'!$B$2:$E$2</c:f>
              <c:numCache>
                <c:formatCode>#,##0</c:formatCode>
                <c:ptCount val="4"/>
                <c:pt idx="0">
                  <c:v>42923</c:v>
                </c:pt>
                <c:pt idx="1">
                  <c:v>35207.659346557783</c:v>
                </c:pt>
                <c:pt idx="2">
                  <c:v>35149.529470553163</c:v>
                </c:pt>
                <c:pt idx="3">
                  <c:v>36122.352964337981</c:v>
                </c:pt>
              </c:numCache>
            </c:numRef>
          </c:val>
          <c:extLst>
            <c:ext xmlns:c16="http://schemas.microsoft.com/office/drawing/2014/chart" uri="{C3380CC4-5D6E-409C-BE32-E72D297353CC}">
              <c16:uniqueId val="{00000000-5C0E-4815-BCCA-320E7B8579C9}"/>
            </c:ext>
          </c:extLst>
        </c:ser>
        <c:ser>
          <c:idx val="1"/>
          <c:order val="1"/>
          <c:tx>
            <c:strRef>
              <c:f>'Energy mix'!$A$3</c:f>
              <c:strCache>
                <c:ptCount val="1"/>
                <c:pt idx="0">
                  <c:v>Purchased electricity</c:v>
                </c:pt>
              </c:strCache>
            </c:strRef>
          </c:tx>
          <c:spPr>
            <a:solidFill>
              <a:srgbClr val="00B4B0"/>
            </a:solidFill>
            <a:ln>
              <a:solidFill>
                <a:schemeClr val="bg1"/>
              </a:solidFill>
            </a:ln>
            <a:effectLst/>
          </c:spPr>
          <c:invertIfNegative val="0"/>
          <c:cat>
            <c:strRef>
              <c:f>'Energy mix'!$B$1:$E$1</c:f>
              <c:strCache>
                <c:ptCount val="4"/>
                <c:pt idx="0">
                  <c:v>2020-21</c:v>
                </c:pt>
                <c:pt idx="1">
                  <c:v>2021-22</c:v>
                </c:pt>
                <c:pt idx="2">
                  <c:v>2022-23</c:v>
                </c:pt>
                <c:pt idx="3">
                  <c:v>2023-24</c:v>
                </c:pt>
              </c:strCache>
            </c:strRef>
          </c:cat>
          <c:val>
            <c:numRef>
              <c:f>'Energy mix'!$B$3:$E$3</c:f>
              <c:numCache>
                <c:formatCode>#,##0</c:formatCode>
                <c:ptCount val="4"/>
                <c:pt idx="0">
                  <c:v>4652</c:v>
                </c:pt>
                <c:pt idx="1">
                  <c:v>6833.1370149372005</c:v>
                </c:pt>
                <c:pt idx="2">
                  <c:v>6425.6791550248363</c:v>
                </c:pt>
                <c:pt idx="3">
                  <c:v>6883.1487494365019</c:v>
                </c:pt>
              </c:numCache>
            </c:numRef>
          </c:val>
          <c:extLst>
            <c:ext xmlns:c16="http://schemas.microsoft.com/office/drawing/2014/chart" uri="{C3380CC4-5D6E-409C-BE32-E72D297353CC}">
              <c16:uniqueId val="{00000001-5C0E-4815-BCCA-320E7B8579C9}"/>
            </c:ext>
          </c:extLst>
        </c:ser>
        <c:dLbls>
          <c:showLegendKey val="0"/>
          <c:showVal val="0"/>
          <c:showCatName val="0"/>
          <c:showSerName val="0"/>
          <c:showPercent val="0"/>
          <c:showBubbleSize val="0"/>
        </c:dLbls>
        <c:gapWidth val="150"/>
        <c:overlap val="100"/>
        <c:serLines>
          <c:spPr>
            <a:ln w="9525" cap="flat" cmpd="sng" algn="ctr">
              <a:solidFill>
                <a:schemeClr val="accent2"/>
              </a:solidFill>
              <a:round/>
            </a:ln>
            <a:effectLst/>
          </c:spPr>
        </c:serLines>
        <c:axId val="1185966464"/>
        <c:axId val="1185966944"/>
      </c:barChart>
      <c:catAx>
        <c:axId val="118596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85966944"/>
        <c:crosses val="autoZero"/>
        <c:auto val="1"/>
        <c:lblAlgn val="ctr"/>
        <c:lblOffset val="100"/>
        <c:noMultiLvlLbl val="0"/>
      </c:catAx>
      <c:valAx>
        <c:axId val="1185966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200" b="0" i="0" u="none" strike="noStrike" kern="1200" baseline="0" err="1">
                    <a:solidFill>
                      <a:srgbClr val="1B1B1B">
                        <a:lumMod val="65000"/>
                        <a:lumOff val="35000"/>
                      </a:srgbClr>
                    </a:solidFill>
                    <a:latin typeface="Arial" panose="020B0604020202020204" pitchFamily="34" charset="0"/>
                    <a:cs typeface="Arial" panose="020B0604020202020204" pitchFamily="34" charset="0"/>
                  </a:rPr>
                  <a:t>tCO₂e</a:t>
                </a:r>
                <a:endParaRPr lang="en-GB" sz="1200" b="0" i="0" u="none" strike="noStrike" kern="1200" baseline="0">
                  <a:solidFill>
                    <a:srgbClr val="1B1B1B">
                      <a:lumMod val="65000"/>
                      <a:lumOff val="35000"/>
                    </a:srgbClr>
                  </a:solidFill>
                  <a:latin typeface="Arial" panose="020B0604020202020204" pitchFamily="34" charset="0"/>
                  <a:cs typeface="Arial" panose="020B0604020202020204" pitchFamily="34" charset="0"/>
                </a:endParaRPr>
              </a:p>
            </c:rich>
          </c:tx>
          <c:layout>
            <c:manualLayout>
              <c:xMode val="edge"/>
              <c:yMode val="edge"/>
              <c:x val="3.4139784946236561E-3"/>
              <c:y val="0.4187391975308641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85966464"/>
        <c:crosses val="autoZero"/>
        <c:crossBetween val="between"/>
      </c:valAx>
      <c:spPr>
        <a:noFill/>
        <a:ln>
          <a:noFill/>
        </a:ln>
        <a:effectLst/>
      </c:spPr>
    </c:plotArea>
    <c:legend>
      <c:legendPos val="b"/>
      <c:layout>
        <c:manualLayout>
          <c:xMode val="edge"/>
          <c:yMode val="edge"/>
          <c:x val="0.26445689964157704"/>
          <c:y val="0.93459837962962966"/>
          <c:w val="0.47108620071684587"/>
          <c:h val="5.805208333333333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Carbon footprint relative to University population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5146136865342164"/>
          <c:y val="0.12518928220255654"/>
          <c:w val="0.82283958793230316"/>
          <c:h val="0.80478588987217303"/>
        </c:manualLayout>
      </c:layout>
      <c:barChart>
        <c:barDir val="col"/>
        <c:grouping val="clustered"/>
        <c:varyColors val="0"/>
        <c:ser>
          <c:idx val="0"/>
          <c:order val="0"/>
          <c:tx>
            <c:strRef>
              <c:f>Sheet1!$A$22</c:f>
              <c:strCache>
                <c:ptCount val="1"/>
                <c:pt idx="0">
                  <c:v>Carbon footprint relative to University population</c:v>
                </c:pt>
              </c:strCache>
            </c:strRef>
          </c:tx>
          <c:spPr>
            <a:solidFill>
              <a:srgbClr val="C59A00"/>
            </a:solidFill>
            <a:ln>
              <a:noFill/>
            </a:ln>
            <a:effectLst/>
          </c:spPr>
          <c:invertIfNegative val="0"/>
          <c:cat>
            <c:strRef>
              <c:f>Sheet1!$C$20:$F$20</c:f>
              <c:strCache>
                <c:ptCount val="4"/>
                <c:pt idx="0">
                  <c:v>2020-21</c:v>
                </c:pt>
                <c:pt idx="1">
                  <c:v>2021-22</c:v>
                </c:pt>
                <c:pt idx="2">
                  <c:v>2022-23</c:v>
                </c:pt>
                <c:pt idx="3">
                  <c:v>2023-24</c:v>
                </c:pt>
              </c:strCache>
            </c:strRef>
          </c:cat>
          <c:val>
            <c:numRef>
              <c:f>Sheet1!$C$22:$F$22</c:f>
              <c:numCache>
                <c:formatCode>0.000</c:formatCode>
                <c:ptCount val="4"/>
                <c:pt idx="0">
                  <c:v>7.7369476929099186</c:v>
                </c:pt>
                <c:pt idx="1">
                  <c:v>7.7265378315195363</c:v>
                </c:pt>
                <c:pt idx="2">
                  <c:v>7.2260908994234239</c:v>
                </c:pt>
                <c:pt idx="3">
                  <c:v>7.5770521855113593</c:v>
                </c:pt>
              </c:numCache>
            </c:numRef>
          </c:val>
          <c:extLst>
            <c:ext xmlns:c16="http://schemas.microsoft.com/office/drawing/2014/chart" uri="{C3380CC4-5D6E-409C-BE32-E72D297353CC}">
              <c16:uniqueId val="{00000000-5F8C-4FF9-8C52-FB795D168A33}"/>
            </c:ext>
          </c:extLst>
        </c:ser>
        <c:dLbls>
          <c:showLegendKey val="0"/>
          <c:showVal val="0"/>
          <c:showCatName val="0"/>
          <c:showSerName val="0"/>
          <c:showPercent val="0"/>
          <c:showBubbleSize val="0"/>
        </c:dLbls>
        <c:gapWidth val="219"/>
        <c:overlap val="-27"/>
        <c:axId val="565769903"/>
        <c:axId val="565767503"/>
      </c:barChart>
      <c:catAx>
        <c:axId val="565769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5767503"/>
        <c:crosses val="autoZero"/>
        <c:auto val="1"/>
        <c:lblAlgn val="ctr"/>
        <c:lblOffset val="100"/>
        <c:noMultiLvlLbl val="0"/>
      </c:catAx>
      <c:valAx>
        <c:axId val="565767503"/>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200"/>
                  <a:t>tCO₂e/staff and student FTE</a:t>
                </a:r>
              </a:p>
            </c:rich>
          </c:tx>
          <c:layout>
            <c:manualLayout>
              <c:xMode val="edge"/>
              <c:yMode val="edge"/>
              <c:x val="1.401766004415011E-2"/>
              <c:y val="0.2719587020648967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5769903"/>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Carbon footprint relative to estate size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509565857247977"/>
          <c:y val="0.12831120943952803"/>
          <c:w val="0.834532744665195"/>
          <c:h val="0.80252753195673554"/>
        </c:manualLayout>
      </c:layout>
      <c:barChart>
        <c:barDir val="col"/>
        <c:grouping val="clustered"/>
        <c:varyColors val="0"/>
        <c:ser>
          <c:idx val="0"/>
          <c:order val="0"/>
          <c:tx>
            <c:strRef>
              <c:f>Sheet1!$A$23</c:f>
              <c:strCache>
                <c:ptCount val="1"/>
                <c:pt idx="0">
                  <c:v>Carbon footprint relative to estate size</c:v>
                </c:pt>
              </c:strCache>
            </c:strRef>
          </c:tx>
          <c:spPr>
            <a:solidFill>
              <a:schemeClr val="tx1"/>
            </a:solidFill>
            <a:ln>
              <a:noFill/>
            </a:ln>
            <a:effectLst/>
          </c:spPr>
          <c:invertIfNegative val="0"/>
          <c:cat>
            <c:strRef>
              <c:f>Sheet1!$C$20:$F$20</c:f>
              <c:strCache>
                <c:ptCount val="4"/>
                <c:pt idx="0">
                  <c:v>2020-21</c:v>
                </c:pt>
                <c:pt idx="1">
                  <c:v>2021-22</c:v>
                </c:pt>
                <c:pt idx="2">
                  <c:v>2022-23</c:v>
                </c:pt>
                <c:pt idx="3">
                  <c:v>2023-24</c:v>
                </c:pt>
              </c:strCache>
            </c:strRef>
          </c:cat>
          <c:val>
            <c:numRef>
              <c:f>Sheet1!$C$23:$F$23</c:f>
              <c:numCache>
                <c:formatCode>0.000</c:formatCode>
                <c:ptCount val="4"/>
                <c:pt idx="0">
                  <c:v>0.5746976040939753</c:v>
                </c:pt>
                <c:pt idx="1">
                  <c:v>0.57361545470828268</c:v>
                </c:pt>
                <c:pt idx="2">
                  <c:v>0.52427614561336289</c:v>
                </c:pt>
                <c:pt idx="3">
                  <c:v>0.51369164857948146</c:v>
                </c:pt>
              </c:numCache>
            </c:numRef>
          </c:val>
          <c:extLst>
            <c:ext xmlns:c16="http://schemas.microsoft.com/office/drawing/2014/chart" uri="{C3380CC4-5D6E-409C-BE32-E72D297353CC}">
              <c16:uniqueId val="{00000000-AE0E-4B92-A388-197E9628284B}"/>
            </c:ext>
          </c:extLst>
        </c:ser>
        <c:dLbls>
          <c:showLegendKey val="0"/>
          <c:showVal val="0"/>
          <c:showCatName val="0"/>
          <c:showSerName val="0"/>
          <c:showPercent val="0"/>
          <c:showBubbleSize val="0"/>
        </c:dLbls>
        <c:gapWidth val="219"/>
        <c:overlap val="-27"/>
        <c:axId val="565769903"/>
        <c:axId val="565767503"/>
      </c:barChart>
      <c:catAx>
        <c:axId val="565769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5767503"/>
        <c:crosses val="autoZero"/>
        <c:auto val="1"/>
        <c:lblAlgn val="ctr"/>
        <c:lblOffset val="100"/>
        <c:noMultiLvlLbl val="0"/>
      </c:catAx>
      <c:valAx>
        <c:axId val="565767503"/>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200"/>
                  <a:t>tCO₂e/m²</a:t>
                </a:r>
              </a:p>
            </c:rich>
          </c:tx>
          <c:layout>
            <c:manualLayout>
              <c:xMode val="edge"/>
              <c:yMode val="edge"/>
              <c:x val="9.345106696100074E-3"/>
              <c:y val="0.4262079646017699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5769903"/>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65679146976856"/>
          <c:y val="3.8799835424640258E-2"/>
          <c:w val="0.73630679752817174"/>
          <c:h val="0.91126456976449965"/>
        </c:manualLayout>
      </c:layout>
      <c:barChart>
        <c:barDir val="col"/>
        <c:grouping val="stacked"/>
        <c:varyColors val="0"/>
        <c:ser>
          <c:idx val="0"/>
          <c:order val="0"/>
          <c:tx>
            <c:strRef>
              <c:f>Overall!$B$14</c:f>
              <c:strCache>
                <c:ptCount val="1"/>
                <c:pt idx="0">
                  <c:v>Natural gas</c:v>
                </c:pt>
              </c:strCache>
            </c:strRef>
          </c:tx>
          <c:spPr>
            <a:solidFill>
              <a:srgbClr val="2A8CD6"/>
            </a:solidFill>
            <a:ln w="9525">
              <a:solidFill>
                <a:schemeClr val="bg1"/>
              </a:solidFill>
            </a:ln>
            <a:effectLst/>
          </c:spPr>
          <c:invertIfNegative val="0"/>
          <c:cat>
            <c:strRef>
              <c:f>Overall!$D$13:$E$13</c:f>
              <c:strCache>
                <c:ptCount val="2"/>
                <c:pt idx="0">
                  <c:v>2021-22</c:v>
                </c:pt>
                <c:pt idx="1">
                  <c:v>2022-23</c:v>
                </c:pt>
              </c:strCache>
            </c:strRef>
          </c:cat>
          <c:val>
            <c:numRef>
              <c:f>Overall!$D$14:$E$14</c:f>
              <c:numCache>
                <c:formatCode>#,##0</c:formatCode>
                <c:ptCount val="2"/>
                <c:pt idx="0">
                  <c:v>35207.659346557783</c:v>
                </c:pt>
                <c:pt idx="1">
                  <c:v>35149.529470553163</c:v>
                </c:pt>
              </c:numCache>
            </c:numRef>
          </c:val>
          <c:extLst>
            <c:ext xmlns:c16="http://schemas.microsoft.com/office/drawing/2014/chart" uri="{C3380CC4-5D6E-409C-BE32-E72D297353CC}">
              <c16:uniqueId val="{00000000-8BA0-4D3D-A1DE-819C8CD0BAE0}"/>
            </c:ext>
          </c:extLst>
        </c:ser>
        <c:ser>
          <c:idx val="1"/>
          <c:order val="1"/>
          <c:tx>
            <c:strRef>
              <c:f>Overall!$B$15</c:f>
              <c:strCache>
                <c:ptCount val="1"/>
                <c:pt idx="0">
                  <c:v>Fleet</c:v>
                </c:pt>
              </c:strCache>
            </c:strRef>
          </c:tx>
          <c:spPr>
            <a:solidFill>
              <a:srgbClr val="0C2A40"/>
            </a:solidFill>
            <a:ln>
              <a:solidFill>
                <a:schemeClr val="bg1"/>
              </a:solidFill>
            </a:ln>
            <a:effectLst/>
          </c:spPr>
          <c:invertIfNegative val="0"/>
          <c:cat>
            <c:strRef>
              <c:f>Overall!$D$13:$E$13</c:f>
              <c:strCache>
                <c:ptCount val="2"/>
                <c:pt idx="0">
                  <c:v>2021-22</c:v>
                </c:pt>
                <c:pt idx="1">
                  <c:v>2022-23</c:v>
                </c:pt>
              </c:strCache>
            </c:strRef>
          </c:cat>
          <c:val>
            <c:numRef>
              <c:f>Overall!$D$15:$E$15</c:f>
              <c:numCache>
                <c:formatCode>#,##0</c:formatCode>
                <c:ptCount val="2"/>
                <c:pt idx="0">
                  <c:v>340.47708309000006</c:v>
                </c:pt>
                <c:pt idx="1">
                  <c:v>153.94647882057905</c:v>
                </c:pt>
              </c:numCache>
            </c:numRef>
          </c:val>
          <c:extLst>
            <c:ext xmlns:c16="http://schemas.microsoft.com/office/drawing/2014/chart" uri="{C3380CC4-5D6E-409C-BE32-E72D297353CC}">
              <c16:uniqueId val="{00000001-8BA0-4D3D-A1DE-819C8CD0BAE0}"/>
            </c:ext>
          </c:extLst>
        </c:ser>
        <c:ser>
          <c:idx val="2"/>
          <c:order val="2"/>
          <c:tx>
            <c:strRef>
              <c:f>Overall!$B$16</c:f>
              <c:strCache>
                <c:ptCount val="1"/>
                <c:pt idx="0">
                  <c:v>Refrigerants</c:v>
                </c:pt>
              </c:strCache>
            </c:strRef>
          </c:tx>
          <c:spPr>
            <a:solidFill>
              <a:srgbClr val="8BC1E9"/>
            </a:solidFill>
            <a:ln>
              <a:solidFill>
                <a:schemeClr val="bg1"/>
              </a:solidFill>
            </a:ln>
            <a:effectLst/>
          </c:spPr>
          <c:invertIfNegative val="0"/>
          <c:cat>
            <c:strRef>
              <c:f>Overall!$D$13:$E$13</c:f>
              <c:strCache>
                <c:ptCount val="2"/>
                <c:pt idx="0">
                  <c:v>2021-22</c:v>
                </c:pt>
                <c:pt idx="1">
                  <c:v>2022-23</c:v>
                </c:pt>
              </c:strCache>
            </c:strRef>
          </c:cat>
          <c:val>
            <c:numRef>
              <c:f>Overall!$D$16:$E$16</c:f>
              <c:numCache>
                <c:formatCode>#,##0</c:formatCode>
                <c:ptCount val="2"/>
                <c:pt idx="0">
                  <c:v>499.89880000000005</c:v>
                </c:pt>
                <c:pt idx="1">
                  <c:v>110.88080000000001</c:v>
                </c:pt>
              </c:numCache>
            </c:numRef>
          </c:val>
          <c:extLst>
            <c:ext xmlns:c16="http://schemas.microsoft.com/office/drawing/2014/chart" uri="{C3380CC4-5D6E-409C-BE32-E72D297353CC}">
              <c16:uniqueId val="{00000002-8BA0-4D3D-A1DE-819C8CD0BAE0}"/>
            </c:ext>
          </c:extLst>
        </c:ser>
        <c:ser>
          <c:idx val="3"/>
          <c:order val="3"/>
          <c:tx>
            <c:strRef>
              <c:f>Overall!$B$17</c:f>
              <c:strCache>
                <c:ptCount val="1"/>
                <c:pt idx="0">
                  <c:v>Other fuels</c:v>
                </c:pt>
              </c:strCache>
            </c:strRef>
          </c:tx>
          <c:spPr>
            <a:solidFill>
              <a:srgbClr val="1C6193"/>
            </a:solidFill>
            <a:ln>
              <a:solidFill>
                <a:schemeClr val="bg1"/>
              </a:solidFill>
            </a:ln>
            <a:effectLst/>
          </c:spPr>
          <c:invertIfNegative val="0"/>
          <c:cat>
            <c:strRef>
              <c:f>Overall!$D$13:$E$13</c:f>
              <c:strCache>
                <c:ptCount val="2"/>
                <c:pt idx="0">
                  <c:v>2021-22</c:v>
                </c:pt>
                <c:pt idx="1">
                  <c:v>2022-23</c:v>
                </c:pt>
              </c:strCache>
            </c:strRef>
          </c:cat>
          <c:val>
            <c:numRef>
              <c:f>Overall!$D$17:$E$17</c:f>
              <c:numCache>
                <c:formatCode>#,##0</c:formatCode>
                <c:ptCount val="2"/>
                <c:pt idx="0">
                  <c:v>16.511581169999996</c:v>
                </c:pt>
                <c:pt idx="1">
                  <c:v>22.919491883358386</c:v>
                </c:pt>
              </c:numCache>
            </c:numRef>
          </c:val>
          <c:extLst>
            <c:ext xmlns:c16="http://schemas.microsoft.com/office/drawing/2014/chart" uri="{C3380CC4-5D6E-409C-BE32-E72D297353CC}">
              <c16:uniqueId val="{00000003-8BA0-4D3D-A1DE-819C8CD0BAE0}"/>
            </c:ext>
          </c:extLst>
        </c:ser>
        <c:ser>
          <c:idx val="4"/>
          <c:order val="4"/>
          <c:tx>
            <c:strRef>
              <c:f>Overall!$B$18</c:f>
              <c:strCache>
                <c:ptCount val="1"/>
                <c:pt idx="0">
                  <c:v>Purchased electricity</c:v>
                </c:pt>
              </c:strCache>
            </c:strRef>
          </c:tx>
          <c:spPr>
            <a:solidFill>
              <a:srgbClr val="00B4B0"/>
            </a:solidFill>
            <a:ln>
              <a:solidFill>
                <a:schemeClr val="bg1"/>
              </a:solidFill>
            </a:ln>
            <a:effectLst/>
          </c:spPr>
          <c:invertIfNegative val="0"/>
          <c:cat>
            <c:strRef>
              <c:f>Overall!$D$13:$E$13</c:f>
              <c:strCache>
                <c:ptCount val="2"/>
                <c:pt idx="0">
                  <c:v>2021-22</c:v>
                </c:pt>
                <c:pt idx="1">
                  <c:v>2022-23</c:v>
                </c:pt>
              </c:strCache>
            </c:strRef>
          </c:cat>
          <c:val>
            <c:numRef>
              <c:f>Overall!$D$18:$E$18</c:f>
              <c:numCache>
                <c:formatCode>#,##0</c:formatCode>
                <c:ptCount val="2"/>
                <c:pt idx="0">
                  <c:v>6833.1370149372005</c:v>
                </c:pt>
                <c:pt idx="1">
                  <c:v>6425.6791550248363</c:v>
                </c:pt>
              </c:numCache>
            </c:numRef>
          </c:val>
          <c:extLst>
            <c:ext xmlns:c16="http://schemas.microsoft.com/office/drawing/2014/chart" uri="{C3380CC4-5D6E-409C-BE32-E72D297353CC}">
              <c16:uniqueId val="{00000004-8BA0-4D3D-A1DE-819C8CD0BAE0}"/>
            </c:ext>
          </c:extLst>
        </c:ser>
        <c:ser>
          <c:idx val="5"/>
          <c:order val="5"/>
          <c:tx>
            <c:strRef>
              <c:f>Overall!$B$19</c:f>
              <c:strCache>
                <c:ptCount val="1"/>
                <c:pt idx="0">
                  <c:v>Heat and Steam</c:v>
                </c:pt>
              </c:strCache>
            </c:strRef>
          </c:tx>
          <c:spPr>
            <a:solidFill>
              <a:srgbClr val="00817F"/>
            </a:solidFill>
            <a:ln>
              <a:solidFill>
                <a:schemeClr val="bg1"/>
              </a:solidFill>
            </a:ln>
            <a:effectLst/>
          </c:spPr>
          <c:invertIfNegative val="0"/>
          <c:cat>
            <c:strRef>
              <c:f>Overall!$D$13:$E$13</c:f>
              <c:strCache>
                <c:ptCount val="2"/>
                <c:pt idx="0">
                  <c:v>2021-22</c:v>
                </c:pt>
                <c:pt idx="1">
                  <c:v>2022-23</c:v>
                </c:pt>
              </c:strCache>
            </c:strRef>
          </c:cat>
          <c:val>
            <c:numRef>
              <c:f>Overall!$D$19:$E$19</c:f>
              <c:numCache>
                <c:formatCode>#,##0</c:formatCode>
                <c:ptCount val="2"/>
                <c:pt idx="0">
                  <c:v>85.220562420000007</c:v>
                </c:pt>
                <c:pt idx="1">
                  <c:v>92.997461183387927</c:v>
                </c:pt>
              </c:numCache>
            </c:numRef>
          </c:val>
          <c:extLst>
            <c:ext xmlns:c16="http://schemas.microsoft.com/office/drawing/2014/chart" uri="{C3380CC4-5D6E-409C-BE32-E72D297353CC}">
              <c16:uniqueId val="{00000005-8BA0-4D3D-A1DE-819C8CD0BAE0}"/>
            </c:ext>
          </c:extLst>
        </c:ser>
        <c:ser>
          <c:idx val="6"/>
          <c:order val="6"/>
          <c:tx>
            <c:strRef>
              <c:f>Overall!$B$20</c:f>
              <c:strCache>
                <c:ptCount val="1"/>
                <c:pt idx="0">
                  <c:v>Procurement emissions</c:v>
                </c:pt>
              </c:strCache>
            </c:strRef>
          </c:tx>
          <c:spPr>
            <a:solidFill>
              <a:srgbClr val="8073B9"/>
            </a:solidFill>
            <a:ln>
              <a:solidFill>
                <a:schemeClr val="bg1"/>
              </a:solidFill>
            </a:ln>
            <a:effectLst/>
          </c:spPr>
          <c:invertIfNegative val="0"/>
          <c:cat>
            <c:strRef>
              <c:f>Overall!$D$13:$E$13</c:f>
              <c:strCache>
                <c:ptCount val="2"/>
                <c:pt idx="0">
                  <c:v>2021-22</c:v>
                </c:pt>
                <c:pt idx="1">
                  <c:v>2022-23</c:v>
                </c:pt>
              </c:strCache>
            </c:strRef>
          </c:cat>
          <c:val>
            <c:numRef>
              <c:f>Overall!$D$20:$E$20</c:f>
              <c:numCache>
                <c:formatCode>#,##0</c:formatCode>
                <c:ptCount val="2"/>
                <c:pt idx="0">
                  <c:v>202948.45110047993</c:v>
                </c:pt>
                <c:pt idx="1">
                  <c:v>163336.22545585225</c:v>
                </c:pt>
              </c:numCache>
            </c:numRef>
          </c:val>
          <c:extLst>
            <c:ext xmlns:c16="http://schemas.microsoft.com/office/drawing/2014/chart" uri="{C3380CC4-5D6E-409C-BE32-E72D297353CC}">
              <c16:uniqueId val="{00000006-8BA0-4D3D-A1DE-819C8CD0BAE0}"/>
            </c:ext>
          </c:extLst>
        </c:ser>
        <c:ser>
          <c:idx val="7"/>
          <c:order val="7"/>
          <c:tx>
            <c:strRef>
              <c:f>Overall!$B$21</c:f>
              <c:strCache>
                <c:ptCount val="1"/>
                <c:pt idx="0">
                  <c:v>Fuel and energy procurement emissions</c:v>
                </c:pt>
              </c:strCache>
            </c:strRef>
          </c:tx>
          <c:spPr>
            <a:solidFill>
              <a:srgbClr val="463B75"/>
            </a:solidFill>
            <a:ln>
              <a:solidFill>
                <a:schemeClr val="bg1"/>
              </a:solidFill>
            </a:ln>
            <a:effectLst/>
          </c:spPr>
          <c:invertIfNegative val="0"/>
          <c:cat>
            <c:strRef>
              <c:f>Overall!$D$13:$E$13</c:f>
              <c:strCache>
                <c:ptCount val="2"/>
                <c:pt idx="0">
                  <c:v>2021-22</c:v>
                </c:pt>
                <c:pt idx="1">
                  <c:v>2022-23</c:v>
                </c:pt>
              </c:strCache>
            </c:strRef>
          </c:cat>
          <c:val>
            <c:numRef>
              <c:f>Overall!$D$21:$E$21</c:f>
              <c:numCache>
                <c:formatCode>#,##0</c:formatCode>
                <c:ptCount val="2"/>
                <c:pt idx="0">
                  <c:v>8516.4025235767986</c:v>
                </c:pt>
                <c:pt idx="1">
                  <c:v>7974.2355147547787</c:v>
                </c:pt>
              </c:numCache>
            </c:numRef>
          </c:val>
          <c:extLst>
            <c:ext xmlns:c16="http://schemas.microsoft.com/office/drawing/2014/chart" uri="{C3380CC4-5D6E-409C-BE32-E72D297353CC}">
              <c16:uniqueId val="{00000007-8BA0-4D3D-A1DE-819C8CD0BAE0}"/>
            </c:ext>
          </c:extLst>
        </c:ser>
        <c:ser>
          <c:idx val="8"/>
          <c:order val="8"/>
          <c:tx>
            <c:strRef>
              <c:f>Overall!$B$22</c:f>
              <c:strCache>
                <c:ptCount val="1"/>
                <c:pt idx="0">
                  <c:v>Water and wastewater</c:v>
                </c:pt>
              </c:strCache>
            </c:strRef>
          </c:tx>
          <c:spPr>
            <a:solidFill>
              <a:srgbClr val="8073B9"/>
            </a:solidFill>
            <a:ln>
              <a:solidFill>
                <a:schemeClr val="bg1"/>
              </a:solidFill>
            </a:ln>
            <a:effectLst/>
          </c:spPr>
          <c:invertIfNegative val="0"/>
          <c:cat>
            <c:strRef>
              <c:f>Overall!$D$13:$E$13</c:f>
              <c:strCache>
                <c:ptCount val="2"/>
                <c:pt idx="0">
                  <c:v>2021-22</c:v>
                </c:pt>
                <c:pt idx="1">
                  <c:v>2022-23</c:v>
                </c:pt>
              </c:strCache>
            </c:strRef>
          </c:cat>
          <c:val>
            <c:numRef>
              <c:f>Overall!$D$22:$E$22</c:f>
              <c:numCache>
                <c:formatCode>#,##0</c:formatCode>
                <c:ptCount val="2"/>
                <c:pt idx="0">
                  <c:v>168.06515400000001</c:v>
                </c:pt>
                <c:pt idx="1">
                  <c:v>210.24275607814883</c:v>
                </c:pt>
              </c:numCache>
            </c:numRef>
          </c:val>
          <c:extLst>
            <c:ext xmlns:c16="http://schemas.microsoft.com/office/drawing/2014/chart" uri="{C3380CC4-5D6E-409C-BE32-E72D297353CC}">
              <c16:uniqueId val="{00000008-8BA0-4D3D-A1DE-819C8CD0BAE0}"/>
            </c:ext>
          </c:extLst>
        </c:ser>
        <c:ser>
          <c:idx val="9"/>
          <c:order val="9"/>
          <c:tx>
            <c:strRef>
              <c:f>Overall!$B$23</c:f>
              <c:strCache>
                <c:ptCount val="1"/>
                <c:pt idx="0">
                  <c:v>Waste</c:v>
                </c:pt>
              </c:strCache>
            </c:strRef>
          </c:tx>
          <c:spPr>
            <a:solidFill>
              <a:srgbClr val="DCD8EC"/>
            </a:solidFill>
            <a:ln>
              <a:solidFill>
                <a:schemeClr val="bg1"/>
              </a:solidFill>
            </a:ln>
            <a:effectLst/>
          </c:spPr>
          <c:invertIfNegative val="0"/>
          <c:cat>
            <c:strRef>
              <c:f>Overall!$D$13:$E$13</c:f>
              <c:strCache>
                <c:ptCount val="2"/>
                <c:pt idx="0">
                  <c:v>2021-22</c:v>
                </c:pt>
                <c:pt idx="1">
                  <c:v>2022-23</c:v>
                </c:pt>
              </c:strCache>
            </c:strRef>
          </c:cat>
          <c:val>
            <c:numRef>
              <c:f>Overall!$D$23:$E$23</c:f>
              <c:numCache>
                <c:formatCode>#,##0</c:formatCode>
                <c:ptCount val="2"/>
                <c:pt idx="0">
                  <c:v>57.344759563784734</c:v>
                </c:pt>
                <c:pt idx="1">
                  <c:v>74.769788425577573</c:v>
                </c:pt>
              </c:numCache>
            </c:numRef>
          </c:val>
          <c:extLst>
            <c:ext xmlns:c16="http://schemas.microsoft.com/office/drawing/2014/chart" uri="{C3380CC4-5D6E-409C-BE32-E72D297353CC}">
              <c16:uniqueId val="{00000009-8BA0-4D3D-A1DE-819C8CD0BAE0}"/>
            </c:ext>
          </c:extLst>
        </c:ser>
        <c:ser>
          <c:idx val="10"/>
          <c:order val="10"/>
          <c:tx>
            <c:strRef>
              <c:f>Overall!$B$24</c:f>
              <c:strCache>
                <c:ptCount val="1"/>
                <c:pt idx="0">
                  <c:v>Business travel</c:v>
                </c:pt>
              </c:strCache>
            </c:strRef>
          </c:tx>
          <c:spPr>
            <a:solidFill>
              <a:srgbClr val="A59BCD"/>
            </a:solidFill>
            <a:ln>
              <a:solidFill>
                <a:schemeClr val="bg1"/>
              </a:solidFill>
            </a:ln>
            <a:effectLst/>
          </c:spPr>
          <c:invertIfNegative val="0"/>
          <c:cat>
            <c:strRef>
              <c:f>Overall!$D$13:$E$13</c:f>
              <c:strCache>
                <c:ptCount val="2"/>
                <c:pt idx="0">
                  <c:v>2021-22</c:v>
                </c:pt>
                <c:pt idx="1">
                  <c:v>2022-23</c:v>
                </c:pt>
              </c:strCache>
            </c:strRef>
          </c:cat>
          <c:val>
            <c:numRef>
              <c:f>Overall!$D$24:$E$24</c:f>
              <c:numCache>
                <c:formatCode>#,##0</c:formatCode>
                <c:ptCount val="2"/>
                <c:pt idx="0">
                  <c:v>6555.3947812959104</c:v>
                </c:pt>
                <c:pt idx="1">
                  <c:v>18975.346541338833</c:v>
                </c:pt>
              </c:numCache>
            </c:numRef>
          </c:val>
          <c:extLst>
            <c:ext xmlns:c16="http://schemas.microsoft.com/office/drawing/2014/chart" uri="{C3380CC4-5D6E-409C-BE32-E72D297353CC}">
              <c16:uniqueId val="{0000000A-8BA0-4D3D-A1DE-819C8CD0BAE0}"/>
            </c:ext>
          </c:extLst>
        </c:ser>
        <c:ser>
          <c:idx val="11"/>
          <c:order val="11"/>
          <c:tx>
            <c:strRef>
              <c:f>Overall!$B$25</c:f>
              <c:strCache>
                <c:ptCount val="1"/>
                <c:pt idx="0">
                  <c:v>Staff commuting and working from home</c:v>
                </c:pt>
              </c:strCache>
            </c:strRef>
          </c:tx>
          <c:spPr>
            <a:solidFill>
              <a:srgbClr val="2D264A"/>
            </a:solidFill>
            <a:ln>
              <a:solidFill>
                <a:schemeClr val="bg1"/>
              </a:solidFill>
            </a:ln>
            <a:effectLst/>
          </c:spPr>
          <c:invertIfNegative val="0"/>
          <c:cat>
            <c:strRef>
              <c:f>Overall!$D$13:$E$13</c:f>
              <c:strCache>
                <c:ptCount val="2"/>
                <c:pt idx="0">
                  <c:v>2021-22</c:v>
                </c:pt>
                <c:pt idx="1">
                  <c:v>2022-23</c:v>
                </c:pt>
              </c:strCache>
            </c:strRef>
          </c:cat>
          <c:val>
            <c:numRef>
              <c:f>Overall!$D$25:$E$25</c:f>
              <c:numCache>
                <c:formatCode>#,##0</c:formatCode>
                <c:ptCount val="2"/>
                <c:pt idx="0">
                  <c:v>4204.3485056952795</c:v>
                </c:pt>
                <c:pt idx="1">
                  <c:v>4434.4113880599298</c:v>
                </c:pt>
              </c:numCache>
            </c:numRef>
          </c:val>
          <c:extLst>
            <c:ext xmlns:c16="http://schemas.microsoft.com/office/drawing/2014/chart" uri="{C3380CC4-5D6E-409C-BE32-E72D297353CC}">
              <c16:uniqueId val="{0000000B-8BA0-4D3D-A1DE-819C8CD0BAE0}"/>
            </c:ext>
          </c:extLst>
        </c:ser>
        <c:ser>
          <c:idx val="12"/>
          <c:order val="12"/>
          <c:tx>
            <c:strRef>
              <c:f>Overall!$B$26</c:f>
              <c:strCache>
                <c:ptCount val="1"/>
                <c:pt idx="0">
                  <c:v>Student commuting &amp; home visits</c:v>
                </c:pt>
              </c:strCache>
            </c:strRef>
          </c:tx>
          <c:spPr>
            <a:solidFill>
              <a:srgbClr val="DCD8EC"/>
            </a:solidFill>
            <a:ln>
              <a:solidFill>
                <a:schemeClr val="bg1"/>
              </a:solidFill>
            </a:ln>
            <a:effectLst/>
          </c:spPr>
          <c:invertIfNegative val="0"/>
          <c:cat>
            <c:strRef>
              <c:f>Overall!$D$13:$E$13</c:f>
              <c:strCache>
                <c:ptCount val="2"/>
                <c:pt idx="0">
                  <c:v>2021-22</c:v>
                </c:pt>
                <c:pt idx="1">
                  <c:v>2022-23</c:v>
                </c:pt>
              </c:strCache>
            </c:strRef>
          </c:cat>
          <c:val>
            <c:numRef>
              <c:f>Overall!$D$26:$E$26</c:f>
              <c:numCache>
                <c:formatCode>#,##0</c:formatCode>
                <c:ptCount val="2"/>
                <c:pt idx="0">
                  <c:v>49532.044998119578</c:v>
                </c:pt>
                <c:pt idx="1">
                  <c:v>60853.825066773468</c:v>
                </c:pt>
              </c:numCache>
            </c:numRef>
          </c:val>
          <c:extLst>
            <c:ext xmlns:c16="http://schemas.microsoft.com/office/drawing/2014/chart" uri="{C3380CC4-5D6E-409C-BE32-E72D297353CC}">
              <c16:uniqueId val="{0000000C-8BA0-4D3D-A1DE-819C8CD0BAE0}"/>
            </c:ext>
          </c:extLst>
        </c:ser>
        <c:ser>
          <c:idx val="13"/>
          <c:order val="13"/>
          <c:tx>
            <c:strRef>
              <c:f>Overall!$B$27</c:f>
              <c:strCache>
                <c:ptCount val="1"/>
                <c:pt idx="0">
                  <c:v>Leased buildings (downstream)</c:v>
                </c:pt>
              </c:strCache>
            </c:strRef>
          </c:tx>
          <c:spPr>
            <a:solidFill>
              <a:srgbClr val="7263B1"/>
            </a:solidFill>
            <a:ln>
              <a:solidFill>
                <a:schemeClr val="bg1"/>
              </a:solidFill>
            </a:ln>
            <a:effectLst/>
          </c:spPr>
          <c:invertIfNegative val="0"/>
          <c:cat>
            <c:strRef>
              <c:f>Overall!$D$13:$E$13</c:f>
              <c:strCache>
                <c:ptCount val="2"/>
                <c:pt idx="0">
                  <c:v>2021-22</c:v>
                </c:pt>
                <c:pt idx="1">
                  <c:v>2022-23</c:v>
                </c:pt>
              </c:strCache>
            </c:strRef>
          </c:cat>
          <c:val>
            <c:numRef>
              <c:f>Overall!$D$27:$E$27</c:f>
              <c:numCache>
                <c:formatCode>#,##0</c:formatCode>
                <c:ptCount val="2"/>
                <c:pt idx="0">
                  <c:v>679.56728232979981</c:v>
                </c:pt>
                <c:pt idx="1">
                  <c:v>933.26668611427294</c:v>
                </c:pt>
              </c:numCache>
            </c:numRef>
          </c:val>
          <c:extLst>
            <c:ext xmlns:c16="http://schemas.microsoft.com/office/drawing/2014/chart" uri="{C3380CC4-5D6E-409C-BE32-E72D297353CC}">
              <c16:uniqueId val="{0000000D-8BA0-4D3D-A1DE-819C8CD0BAE0}"/>
            </c:ext>
          </c:extLst>
        </c:ser>
        <c:dLbls>
          <c:showLegendKey val="0"/>
          <c:showVal val="0"/>
          <c:showCatName val="0"/>
          <c:showSerName val="0"/>
          <c:showPercent val="0"/>
          <c:showBubbleSize val="0"/>
        </c:dLbls>
        <c:gapWidth val="52"/>
        <c:overlap val="100"/>
        <c:axId val="598824032"/>
        <c:axId val="454779984"/>
      </c:barChart>
      <c:catAx>
        <c:axId val="59882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4779984"/>
        <c:crosses val="autoZero"/>
        <c:auto val="1"/>
        <c:lblAlgn val="ctr"/>
        <c:lblOffset val="100"/>
        <c:noMultiLvlLbl val="0"/>
      </c:catAx>
      <c:valAx>
        <c:axId val="454779984"/>
        <c:scaling>
          <c:orientation val="minMax"/>
          <c:max val="325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200"/>
                  <a:t>tCO2e</a:t>
                </a:r>
                <a:endParaRPr lang="en-GB" sz="1200"/>
              </a:p>
            </c:rich>
          </c:tx>
          <c:layout>
            <c:manualLayout>
              <c:xMode val="edge"/>
              <c:yMode val="edge"/>
              <c:x val="2.7514237247061673E-3"/>
              <c:y val="0.4329456781556018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8824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png"/></Relationships>
</file>

<file path=ppt/drawings/drawing1.xml><?xml version="1.0" encoding="utf-8"?>
<c:userShapes xmlns:c="http://schemas.openxmlformats.org/drawingml/2006/chart">
  <cdr:relSizeAnchor xmlns:cdr="http://schemas.openxmlformats.org/drawingml/2006/chartDrawing">
    <cdr:from>
      <cdr:x>0.14432</cdr:x>
      <cdr:y>0</cdr:y>
    </cdr:from>
    <cdr:to>
      <cdr:x>0.28076</cdr:x>
      <cdr:y>0.28056</cdr:y>
    </cdr:to>
    <cdr:pic>
      <cdr:nvPicPr>
        <cdr:cNvPr id="3" name="Graphic 2" descr="Aeroplane with solid fill">
          <a:extLst xmlns:a="http://schemas.openxmlformats.org/drawingml/2006/main">
            <a:ext uri="{FF2B5EF4-FFF2-40B4-BE49-F238E27FC236}">
              <a16:creationId xmlns:a16="http://schemas.microsoft.com/office/drawing/2014/main" id="{59D53C96-F3E6-8907-0DD1-19A3CA661B6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rot="2405643">
          <a:off x="437956" y="-12505"/>
          <a:ext cx="414052" cy="414052"/>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0.48655</cdr:x>
      <cdr:y>0.42244</cdr:y>
    </cdr:from>
    <cdr:to>
      <cdr:x>0.80715</cdr:x>
      <cdr:y>0.62205</cdr:y>
    </cdr:to>
    <cdr:sp macro="" textlink="">
      <cdr:nvSpPr>
        <cdr:cNvPr id="2" name="Arrow: Up 1">
          <a:extLst xmlns:a="http://schemas.openxmlformats.org/drawingml/2006/main">
            <a:ext uri="{FF2B5EF4-FFF2-40B4-BE49-F238E27FC236}">
              <a16:creationId xmlns:a16="http://schemas.microsoft.com/office/drawing/2014/main" id="{B230854B-8674-4422-AEB7-B7DF1D8E6056}"/>
            </a:ext>
          </a:extLst>
        </cdr:cNvPr>
        <cdr:cNvSpPr/>
      </cdr:nvSpPr>
      <cdr:spPr>
        <a:xfrm xmlns:a="http://schemas.openxmlformats.org/drawingml/2006/main">
          <a:off x="1164014" y="510653"/>
          <a:ext cx="766986" cy="241300"/>
        </a:xfrm>
        <a:prstGeom xmlns:a="http://schemas.openxmlformats.org/drawingml/2006/main" prst="upArrow">
          <a:avLst>
            <a:gd name="adj1" fmla="val 67241"/>
            <a:gd name="adj2" fmla="val 42878"/>
          </a:avLst>
        </a:prstGeom>
        <a:solidFill xmlns:a="http://schemas.openxmlformats.org/drawingml/2006/main">
          <a:srgbClr val="E30513"/>
        </a:solidFill>
        <a:ln xmlns:a="http://schemas.openxmlformats.org/drawingml/2006/main" w="19050">
          <a:solidFill>
            <a:schemeClr val="bg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36000" rIns="3600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100" b="1" dirty="0">
              <a:latin typeface="Arial" panose="020B0604020202020204" pitchFamily="34" charset="0"/>
              <a:cs typeface="Arial" panose="020B0604020202020204" pitchFamily="34" charset="0"/>
            </a:rPr>
            <a:t>+39%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346B67-71C4-6A20-5B1F-CF02011E03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B6DA43-4E6A-F57C-F129-8621F4C48E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CB6302-81D9-3341-8BEE-558FFE2510A3}" type="datetimeFigureOut">
              <a:rPr lang="en-US" smtClean="0"/>
              <a:t>3/19/2026</a:t>
            </a:fld>
            <a:endParaRPr lang="en-US"/>
          </a:p>
        </p:txBody>
      </p:sp>
      <p:sp>
        <p:nvSpPr>
          <p:cNvPr id="4" name="Footer Placeholder 3">
            <a:extLst>
              <a:ext uri="{FF2B5EF4-FFF2-40B4-BE49-F238E27FC236}">
                <a16:creationId xmlns:a16="http://schemas.microsoft.com/office/drawing/2014/main" id="{B51356D5-F218-1A4F-F824-0004C2F04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BBB1A6-FD46-F964-76CD-4727A6A780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E4192F-5B50-BB49-817A-7CA11482C31B}" type="slidenum">
              <a:rPr lang="en-US" smtClean="0"/>
              <a:t>‹#›</a:t>
            </a:fld>
            <a:endParaRPr lang="en-US"/>
          </a:p>
        </p:txBody>
      </p:sp>
    </p:spTree>
    <p:extLst>
      <p:ext uri="{BB962C8B-B14F-4D97-AF65-F5344CB8AC3E}">
        <p14:creationId xmlns:p14="http://schemas.microsoft.com/office/powerpoint/2010/main" val="22598423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DFEF-057C-A843-8C81-03384ABB4BFC}" type="datetimeFigureOut">
              <a:rPr lang="en-US" smtClean="0"/>
              <a:t>3/19/2026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D149E-358D-2440-BDD5-072440F2B74A}" type="slidenum">
              <a:rPr lang="en-US" smtClean="0"/>
              <a:t>‹#›</a:t>
            </a:fld>
            <a:endParaRPr lang="en-US"/>
          </a:p>
        </p:txBody>
      </p:sp>
    </p:spTree>
    <p:extLst>
      <p:ext uri="{BB962C8B-B14F-4D97-AF65-F5344CB8AC3E}">
        <p14:creationId xmlns:p14="http://schemas.microsoft.com/office/powerpoint/2010/main" val="1011765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5D149E-358D-2440-BDD5-072440F2B74A}" type="slidenum">
              <a:rPr lang="en-US" smtClean="0"/>
              <a:t>1</a:t>
            </a:fld>
            <a:endParaRPr lang="en-US"/>
          </a:p>
        </p:txBody>
      </p:sp>
    </p:spTree>
    <p:extLst>
      <p:ext uri="{BB962C8B-B14F-4D97-AF65-F5344CB8AC3E}">
        <p14:creationId xmlns:p14="http://schemas.microsoft.com/office/powerpoint/2010/main" val="2687746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5D149E-358D-2440-BDD5-072440F2B74A}" type="slidenum">
              <a:rPr lang="en-US" smtClean="0"/>
              <a:t>4</a:t>
            </a:fld>
            <a:endParaRPr lang="en-US"/>
          </a:p>
        </p:txBody>
      </p:sp>
    </p:spTree>
    <p:extLst>
      <p:ext uri="{BB962C8B-B14F-4D97-AF65-F5344CB8AC3E}">
        <p14:creationId xmlns:p14="http://schemas.microsoft.com/office/powerpoint/2010/main" val="2032467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5D149E-358D-2440-BDD5-072440F2B74A}" type="slidenum">
              <a:rPr lang="en-US" smtClean="0"/>
              <a:t>6</a:t>
            </a:fld>
            <a:endParaRPr lang="en-US"/>
          </a:p>
        </p:txBody>
      </p:sp>
    </p:spTree>
    <p:extLst>
      <p:ext uri="{BB962C8B-B14F-4D97-AF65-F5344CB8AC3E}">
        <p14:creationId xmlns:p14="http://schemas.microsoft.com/office/powerpoint/2010/main" val="3032599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5D149E-358D-2440-BDD5-072440F2B74A}" type="slidenum">
              <a:rPr lang="en-US" smtClean="0"/>
              <a:t>7</a:t>
            </a:fld>
            <a:endParaRPr lang="en-US"/>
          </a:p>
        </p:txBody>
      </p:sp>
    </p:spTree>
    <p:extLst>
      <p:ext uri="{BB962C8B-B14F-4D97-AF65-F5344CB8AC3E}">
        <p14:creationId xmlns:p14="http://schemas.microsoft.com/office/powerpoint/2010/main" val="1063829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5D149E-358D-2440-BDD5-072440F2B74A}" type="slidenum">
              <a:rPr lang="en-US" smtClean="0"/>
              <a:t>8</a:t>
            </a:fld>
            <a:endParaRPr lang="en-US"/>
          </a:p>
        </p:txBody>
      </p:sp>
    </p:spTree>
    <p:extLst>
      <p:ext uri="{BB962C8B-B14F-4D97-AF65-F5344CB8AC3E}">
        <p14:creationId xmlns:p14="http://schemas.microsoft.com/office/powerpoint/2010/main" val="87117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5D149E-358D-2440-BDD5-072440F2B74A}" type="slidenum">
              <a:rPr lang="en-US" smtClean="0"/>
              <a:t>10</a:t>
            </a:fld>
            <a:endParaRPr lang="en-US"/>
          </a:p>
        </p:txBody>
      </p:sp>
    </p:spTree>
    <p:extLst>
      <p:ext uri="{BB962C8B-B14F-4D97-AF65-F5344CB8AC3E}">
        <p14:creationId xmlns:p14="http://schemas.microsoft.com/office/powerpoint/2010/main" val="656543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5D149E-358D-2440-BDD5-072440F2B74A}" type="slidenum">
              <a:rPr lang="en-US" smtClean="0"/>
              <a:t>13</a:t>
            </a:fld>
            <a:endParaRPr lang="en-US"/>
          </a:p>
        </p:txBody>
      </p:sp>
    </p:spTree>
    <p:extLst>
      <p:ext uri="{BB962C8B-B14F-4D97-AF65-F5344CB8AC3E}">
        <p14:creationId xmlns:p14="http://schemas.microsoft.com/office/powerpoint/2010/main" val="1226854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Title Slide">
    <p:bg>
      <p:bgPr>
        <a:solidFill>
          <a:srgbClr val="1C1C1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07EB1D-1392-40AE-12FD-C2B094D6F342}"/>
              </a:ext>
            </a:extLst>
          </p:cNvPr>
          <p:cNvPicPr>
            <a:picLocks noChangeAspect="1"/>
          </p:cNvPicPr>
          <p:nvPr userDrawn="1"/>
        </p:nvPicPr>
        <p:blipFill>
          <a:blip r:embed="rId2"/>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a:t>Insert headline here. </a:t>
            </a:r>
            <a:br>
              <a:rPr lang="en-GB"/>
            </a:br>
            <a:r>
              <a:rPr lang="en-GB"/>
              <a:t>Should be between </a:t>
            </a:r>
            <a:br>
              <a:rPr lang="en-GB"/>
            </a:br>
            <a:r>
              <a:rPr lang="en-GB"/>
              <a:t>1-3 lines max. </a:t>
            </a:r>
            <a:endParaRPr lang="en-US"/>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2EF67E1-6EE4-3331-ABA4-9F069831BFF9}"/>
              </a:ext>
            </a:extLst>
          </p:cNvPr>
          <p:cNvPicPr>
            <a:picLocks noChangeAspect="1"/>
          </p:cNvPicPr>
          <p:nvPr userDrawn="1"/>
        </p:nvPicPr>
        <p:blipFill>
          <a:blip r:embed="rId3"/>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2792727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25A08B27-4FCD-D887-21E3-71B416AADE54}"/>
              </a:ext>
            </a:extLst>
          </p:cNvPr>
          <p:cNvPicPr>
            <a:picLocks noChangeAspect="1"/>
          </p:cNvPicPr>
          <p:nvPr userDrawn="1"/>
        </p:nvPicPr>
        <p:blipFill>
          <a:blip r:embed="rId2"/>
          <a:stretch>
            <a:fillRect/>
          </a:stretch>
        </p:blipFill>
        <p:spPr>
          <a:xfrm>
            <a:off x="9735021" y="5827395"/>
            <a:ext cx="1954059" cy="487304"/>
          </a:xfrm>
          <a:prstGeom prst="rect">
            <a:avLst/>
          </a:prstGeom>
        </p:spPr>
      </p:pic>
    </p:spTree>
    <p:extLst>
      <p:ext uri="{BB962C8B-B14F-4D97-AF65-F5344CB8AC3E}">
        <p14:creationId xmlns:p14="http://schemas.microsoft.com/office/powerpoint/2010/main" val="668885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Divider Slide - 1">
    <p:bg>
      <p:bgPr>
        <a:solidFill>
          <a:srgbClr val="FAFAFA"/>
        </a:solidFill>
        <a:effectLst/>
      </p:bgPr>
    </p:bg>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4D8642A1-7E6D-B42F-7749-8DC80C6DEDA2}"/>
              </a:ext>
            </a:extLst>
          </p:cNvPr>
          <p:cNvSpPr>
            <a:spLocks noGrp="1"/>
          </p:cNvSpPr>
          <p:nvPr>
            <p:ph type="ctrTitle" hasCustomPrompt="1"/>
          </p:nvPr>
        </p:nvSpPr>
        <p:spPr>
          <a:xfrm>
            <a:off x="406400" y="754224"/>
            <a:ext cx="6520180" cy="976045"/>
          </a:xfrm>
          <a:prstGeom prst="rect">
            <a:avLst/>
          </a:prstGeom>
        </p:spPr>
        <p:txBody>
          <a:bodyPr anchor="b"/>
          <a:lstStyle>
            <a:lvl1pPr algn="l">
              <a:lnSpc>
                <a:spcPts val="5400"/>
              </a:lnSpc>
              <a:defRPr sz="6000">
                <a:solidFill>
                  <a:srgbClr val="1B1B1B"/>
                </a:solidFill>
              </a:defRPr>
            </a:lvl1pPr>
          </a:lstStyle>
          <a:p>
            <a:r>
              <a:rPr lang="en-GB"/>
              <a:t>Insert headline here.</a:t>
            </a:r>
            <a:endParaRPr lang="en-US"/>
          </a:p>
        </p:txBody>
      </p:sp>
      <p:sp>
        <p:nvSpPr>
          <p:cNvPr id="4" name="2. Subtitle Placeholder">
            <a:extLst>
              <a:ext uri="{FF2B5EF4-FFF2-40B4-BE49-F238E27FC236}">
                <a16:creationId xmlns:a16="http://schemas.microsoft.com/office/drawing/2014/main" id="{798414E1-64D1-96D6-D06F-F94F3202CC59}"/>
              </a:ext>
            </a:extLst>
          </p:cNvPr>
          <p:cNvSpPr>
            <a:spLocks noGrp="1"/>
          </p:cNvSpPr>
          <p:nvPr>
            <p:ph type="subTitle" idx="1" hasCustomPrompt="1"/>
          </p:nvPr>
        </p:nvSpPr>
        <p:spPr>
          <a:xfrm>
            <a:off x="406400" y="2059593"/>
            <a:ext cx="6353996" cy="1369407"/>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3852863"/>
            <a:ext cx="12192000" cy="3005137"/>
          </a:xfrm>
        </p:spPr>
        <p:txBody>
          <a:bodyPr/>
          <a:lstStyle>
            <a:lvl1pPr>
              <a:defRPr>
                <a:solidFill>
                  <a:srgbClr val="1B1B1B"/>
                </a:solidFill>
              </a:defRPr>
            </a:lvl1pPr>
          </a:lstStyle>
          <a:p>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9E76A172-0120-5491-60E8-988074C1EB70}"/>
              </a:ext>
            </a:extLst>
          </p:cNvPr>
          <p:cNvPicPr>
            <a:picLocks noChangeAspect="1"/>
          </p:cNvPicPr>
          <p:nvPr userDrawn="1"/>
        </p:nvPicPr>
        <p:blipFill>
          <a:blip r:embed="rId2"/>
          <a:stretch>
            <a:fillRect/>
          </a:stretch>
        </p:blipFill>
        <p:spPr>
          <a:xfrm>
            <a:off x="9735021" y="754942"/>
            <a:ext cx="1954059" cy="487304"/>
          </a:xfrm>
          <a:prstGeom prst="rect">
            <a:avLst/>
          </a:prstGeom>
        </p:spPr>
      </p:pic>
    </p:spTree>
    <p:extLst>
      <p:ext uri="{BB962C8B-B14F-4D97-AF65-F5344CB8AC3E}">
        <p14:creationId xmlns:p14="http://schemas.microsoft.com/office/powerpoint/2010/main" val="1567527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Divider Slide - 2">
    <p:bg>
      <p:bgPr>
        <a:solidFill>
          <a:srgbClr val="FAFAFA"/>
        </a:solidFill>
        <a:effectLst/>
      </p:bgPr>
    </p:bg>
    <p:spTree>
      <p:nvGrpSpPr>
        <p:cNvPr id="1" name=""/>
        <p:cNvGrpSpPr/>
        <p:nvPr/>
      </p:nvGrpSpPr>
      <p:grpSpPr>
        <a:xfrm>
          <a:off x="0" y="0"/>
          <a:ext cx="0" cy="0"/>
          <a:chOff x="0" y="0"/>
          <a:chExt cx="0" cy="0"/>
        </a:xfrm>
      </p:grpSpPr>
      <p:sp>
        <p:nvSpPr>
          <p:cNvPr id="6" name="1. Title Placeholder">
            <a:extLst>
              <a:ext uri="{FF2B5EF4-FFF2-40B4-BE49-F238E27FC236}">
                <a16:creationId xmlns:a16="http://schemas.microsoft.com/office/drawing/2014/main" id="{DC759DBE-3BA0-9E84-5596-2AD69AA128D4}"/>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rgbClr val="1B1B1B"/>
                </a:solidFill>
              </a:defRPr>
            </a:lvl1pPr>
          </a:lstStyle>
          <a:p>
            <a:r>
              <a:rPr lang="en-GB"/>
              <a:t>Insert </a:t>
            </a:r>
            <a:br>
              <a:rPr lang="en-GB"/>
            </a:br>
            <a:r>
              <a:rPr lang="en-GB"/>
              <a:t>headline here.</a:t>
            </a:r>
            <a:endParaRPr lang="en-US"/>
          </a:p>
        </p:txBody>
      </p:sp>
      <p:sp>
        <p:nvSpPr>
          <p:cNvPr id="7" name="2. Subtitle Placeholder">
            <a:extLst>
              <a:ext uri="{FF2B5EF4-FFF2-40B4-BE49-F238E27FC236}">
                <a16:creationId xmlns:a16="http://schemas.microsoft.com/office/drawing/2014/main" id="{02A192BC-C9DB-F0AB-B1DE-03D15E5A8739}"/>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lvl1pPr>
              <a:defRPr>
                <a:solidFill>
                  <a:srgbClr val="1B1B1B"/>
                </a:solidFill>
              </a:defRPr>
            </a:lvl1pPr>
          </a:lstStyle>
          <a:p>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C28641C-5551-16DE-84DF-E1489E73B09D}"/>
              </a:ext>
            </a:extLst>
          </p:cNvPr>
          <p:cNvPicPr>
            <a:picLocks noChangeAspect="1"/>
          </p:cNvPicPr>
          <p:nvPr userDrawn="1"/>
        </p:nvPicPr>
        <p:blipFill>
          <a:blip r:embed="rId2"/>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6071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Divider Slide - 3">
    <p:bg>
      <p:bgPr>
        <a:solidFill>
          <a:srgbClr val="FAFAFA"/>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solidFill>
                  <a:srgbClr val="1B1B1B"/>
                </a:solidFill>
              </a:defRPr>
            </a:lvl1pPr>
          </a:lstStyle>
          <a:p>
            <a:r>
              <a:rPr lang="en-GB"/>
              <a:t>Insert </a:t>
            </a:r>
            <a:br>
              <a:rPr lang="en-GB"/>
            </a:br>
            <a:r>
              <a:rPr lang="en-GB"/>
              <a:t>title here.</a:t>
            </a:r>
            <a:endParaRPr lang="en-US"/>
          </a:p>
        </p:txBody>
      </p:sp>
      <p:sp>
        <p:nvSpPr>
          <p:cNvPr id="8" name="2. Subtitle Placeholder">
            <a:extLst>
              <a:ext uri="{FF2B5EF4-FFF2-40B4-BE49-F238E27FC236}">
                <a16:creationId xmlns:a16="http://schemas.microsoft.com/office/drawing/2014/main" id="{F1BF5AB1-F146-83EF-D63E-DD9EA52569A8}"/>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lvl1pPr>
              <a:defRPr>
                <a:solidFill>
                  <a:srgbClr val="1B1B1B"/>
                </a:solidFill>
              </a:defRPr>
            </a:lvl1pPr>
          </a:lstStyle>
          <a:p>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6280A6D-54DF-5817-E29B-8DF1551D1CDC}"/>
              </a:ext>
            </a:extLst>
          </p:cNvPr>
          <p:cNvPicPr>
            <a:picLocks noChangeAspect="1"/>
          </p:cNvPicPr>
          <p:nvPr userDrawn="1"/>
        </p:nvPicPr>
        <p:blipFill>
          <a:blip r:embed="rId2"/>
          <a:stretch>
            <a:fillRect/>
          </a:stretch>
        </p:blipFill>
        <p:spPr>
          <a:xfrm>
            <a:off x="6407652" y="5827395"/>
            <a:ext cx="1954059" cy="487304"/>
          </a:xfrm>
          <a:prstGeom prst="rect">
            <a:avLst/>
          </a:prstGeom>
        </p:spPr>
      </p:pic>
    </p:spTree>
    <p:extLst>
      <p:ext uri="{BB962C8B-B14F-4D97-AF65-F5344CB8AC3E}">
        <p14:creationId xmlns:p14="http://schemas.microsoft.com/office/powerpoint/2010/main" val="286959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7229CF6-AAC7-DD2D-2383-FA5CC4CFB105}"/>
              </a:ext>
            </a:extLst>
          </p:cNvPr>
          <p:cNvPicPr>
            <a:picLocks noChangeAspect="1"/>
          </p:cNvPicPr>
          <p:nvPr userDrawn="1"/>
        </p:nvPicPr>
        <p:blipFill>
          <a:blip r:embed="rId2"/>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010399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_Image">
    <p:bg>
      <p:bgPr>
        <a:solidFill>
          <a:srgbClr val="FAFAF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720CE-34BA-892E-00E8-5ABD99CEFC2E}"/>
              </a:ext>
            </a:extLst>
          </p:cNvPr>
          <p:cNvPicPr>
            <a:picLocks noChangeAspect="1"/>
          </p:cNvPicPr>
          <p:nvPr userDrawn="1"/>
        </p:nvPicPr>
        <p:blipFill>
          <a:blip r:embed="rId2"/>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FAFAFA"/>
                </a:solidFill>
              </a:defRPr>
            </a:lvl1pPr>
          </a:lstStyle>
          <a:p>
            <a:r>
              <a:rPr lang="en-GB"/>
              <a:t>Insert headline here. </a:t>
            </a:r>
            <a:br>
              <a:rPr lang="en-GB"/>
            </a:br>
            <a:r>
              <a:rPr lang="en-GB"/>
              <a:t>Should be between </a:t>
            </a:r>
            <a:br>
              <a:rPr lang="en-GB"/>
            </a:br>
            <a:r>
              <a:rPr lang="en-GB"/>
              <a:t>1-3 lines max. </a:t>
            </a:r>
            <a:endParaRPr lang="en-US"/>
          </a:p>
        </p:txBody>
      </p:sp>
      <p:sp>
        <p:nvSpPr>
          <p:cNvPr id="17" name="4. Picture Box ">
            <a:extLst>
              <a:ext uri="{FF2B5EF4-FFF2-40B4-BE49-F238E27FC236}">
                <a16:creationId xmlns:a16="http://schemas.microsoft.com/office/drawing/2014/main" id="{5BD1D972-DB48-9F79-3343-53455BAD1A3F}"/>
              </a:ext>
            </a:extLst>
          </p:cNvPr>
          <p:cNvSpPr>
            <a:spLocks noGrp="1"/>
          </p:cNvSpPr>
          <p:nvPr>
            <p:ph type="pic" idx="12" hasCustomPrompt="1"/>
          </p:nvPr>
        </p:nvSpPr>
        <p:spPr>
          <a:xfrm>
            <a:off x="7650676" y="0"/>
            <a:ext cx="4541325" cy="6854092"/>
          </a:xfrm>
          <a:custGeom>
            <a:avLst/>
            <a:gdLst>
              <a:gd name="connsiteX0" fmla="*/ 1895608 w 4541325"/>
              <a:gd name="connsiteY0" fmla="*/ 0 h 6854092"/>
              <a:gd name="connsiteX1" fmla="*/ 4541325 w 4541325"/>
              <a:gd name="connsiteY1" fmla="*/ 0 h 6854092"/>
              <a:gd name="connsiteX2" fmla="*/ 4541325 w 4541325"/>
              <a:gd name="connsiteY2" fmla="*/ 6854092 h 6854092"/>
              <a:gd name="connsiteX3" fmla="*/ 2610437 w 4541325"/>
              <a:gd name="connsiteY3" fmla="*/ 6854092 h 6854092"/>
              <a:gd name="connsiteX4" fmla="*/ 0 w 4541325"/>
              <a:gd name="connsiteY4" fmla="*/ 4568092 h 685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1325" h="6854092">
                <a:moveTo>
                  <a:pt x="1895608" y="0"/>
                </a:moveTo>
                <a:lnTo>
                  <a:pt x="4541325" y="0"/>
                </a:lnTo>
                <a:lnTo>
                  <a:pt x="4541325" y="6854092"/>
                </a:lnTo>
                <a:lnTo>
                  <a:pt x="2610437" y="6854092"/>
                </a:lnTo>
                <a:lnTo>
                  <a:pt x="0" y="4568092"/>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pic>
        <p:nvPicPr>
          <p:cNvPr id="3" name="Picture 2" descr="A black and white sign with white text&#10;&#10;Description automatically generated">
            <a:extLst>
              <a:ext uri="{FF2B5EF4-FFF2-40B4-BE49-F238E27FC236}">
                <a16:creationId xmlns:a16="http://schemas.microsoft.com/office/drawing/2014/main" id="{6DFB1AD8-611C-E16C-A431-4125E5802149}"/>
              </a:ext>
            </a:extLst>
          </p:cNvPr>
          <p:cNvPicPr>
            <a:picLocks noChangeAspect="1"/>
          </p:cNvPicPr>
          <p:nvPr userDrawn="1"/>
        </p:nvPicPr>
        <p:blipFill>
          <a:blip r:embed="rId3"/>
          <a:stretch>
            <a:fillRect/>
          </a:stretch>
        </p:blipFill>
        <p:spPr>
          <a:xfrm>
            <a:off x="406400" y="5822539"/>
            <a:ext cx="1953808" cy="497017"/>
          </a:xfrm>
          <a:prstGeom prst="rect">
            <a:avLst/>
          </a:prstGeom>
        </p:spPr>
      </p:pic>
      <p:sp>
        <p:nvSpPr>
          <p:cNvPr id="9" name="Text Placeholder 8">
            <a:extLst>
              <a:ext uri="{FF2B5EF4-FFF2-40B4-BE49-F238E27FC236}">
                <a16:creationId xmlns:a16="http://schemas.microsoft.com/office/drawing/2014/main" id="{DBB8D637-1274-4B45-1F4C-6A4C9E41FFC4}"/>
              </a:ext>
            </a:extLst>
          </p:cNvPr>
          <p:cNvSpPr>
            <a:spLocks noGrp="1"/>
          </p:cNvSpPr>
          <p:nvPr>
            <p:ph type="body" sz="quarter" idx="13" hasCustomPrompt="1"/>
          </p:nvPr>
        </p:nvSpPr>
        <p:spPr>
          <a:xfrm>
            <a:off x="406400" y="3868738"/>
            <a:ext cx="7243763" cy="1639887"/>
          </a:xfrm>
        </p:spPr>
        <p:txBody>
          <a:bodyPr>
            <a:normAutofit/>
          </a:bodyPr>
          <a:lstStyle>
            <a:lvl1pPr>
              <a:defRPr sz="2000">
                <a:solidFill>
                  <a:srgbClr val="FAFAFA"/>
                </a:solidFill>
              </a:defRPr>
            </a:lvl1pPr>
          </a:lstStyle>
          <a:p>
            <a:r>
              <a:rPr lang="en-GB" sz="2400">
                <a:solidFill>
                  <a:srgbClr val="FAFAFA"/>
                </a:solidFill>
                <a:effectLst/>
                <a:latin typeface="Arial" panose="020B0604020202020204" pitchFamily="34" charset="0"/>
                <a:cs typeface="Arial" panose="020B0604020202020204" pitchFamily="34" charset="0"/>
              </a:rPr>
              <a:t>Insert sub copy here.</a:t>
            </a:r>
          </a:p>
          <a:p>
            <a:r>
              <a:rPr lang="en-GB" sz="2400">
                <a:solidFill>
                  <a:srgbClr val="FAFAFA"/>
                </a:solidFill>
                <a:latin typeface="Arial" panose="020B0604020202020204" pitchFamily="34" charset="0"/>
                <a:cs typeface="Arial" panose="020B0604020202020204" pitchFamily="34" charset="0"/>
              </a:rPr>
              <a:t>image box on the right click on icon or drag image </a:t>
            </a:r>
            <a:br>
              <a:rPr lang="en-GB" sz="2400">
                <a:solidFill>
                  <a:srgbClr val="FAFAFA"/>
                </a:solidFill>
                <a:latin typeface="Arial" panose="020B0604020202020204" pitchFamily="34" charset="0"/>
                <a:cs typeface="Arial" panose="020B0604020202020204" pitchFamily="34" charset="0"/>
              </a:rPr>
            </a:br>
            <a:r>
              <a:rPr lang="en-GB" sz="2400">
                <a:solidFill>
                  <a:srgbClr val="FAFAFA"/>
                </a:solidFill>
                <a:latin typeface="Arial" panose="020B0604020202020204" pitchFamily="34" charset="0"/>
                <a:cs typeface="Arial" panose="020B0604020202020204" pitchFamily="34" charset="0"/>
              </a:rPr>
              <a:t>into the space to add.</a:t>
            </a:r>
            <a:endParaRPr lang="en-US" sz="2400">
              <a:solidFill>
                <a:srgbClr val="FAFA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292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_Image_infographics">
    <p:bg>
      <p:bgPr>
        <a:solidFill>
          <a:srgbClr val="1B1B1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720CE-34BA-892E-00E8-5ABD99CEFC2E}"/>
              </a:ext>
            </a:extLst>
          </p:cNvPr>
          <p:cNvPicPr>
            <a:picLocks noChangeAspect="1"/>
          </p:cNvPicPr>
          <p:nvPr userDrawn="1"/>
        </p:nvPicPr>
        <p:blipFill>
          <a:blip r:embed="rId2"/>
          <a:srcRect/>
          <a:stretch/>
        </p:blipFill>
        <p:spPr>
          <a:xfrm>
            <a:off x="0" y="0"/>
            <a:ext cx="12192000" cy="6858000"/>
          </a:xfrm>
          <a:prstGeom prst="rect">
            <a:avLst/>
          </a:prstGeom>
        </p:spPr>
      </p:pic>
      <p:sp>
        <p:nvSpPr>
          <p:cNvPr id="17" name="4. Picture Box ">
            <a:extLst>
              <a:ext uri="{FF2B5EF4-FFF2-40B4-BE49-F238E27FC236}">
                <a16:creationId xmlns:a16="http://schemas.microsoft.com/office/drawing/2014/main" id="{5BD1D972-DB48-9F79-3343-53455BAD1A3F}"/>
              </a:ext>
            </a:extLst>
          </p:cNvPr>
          <p:cNvSpPr>
            <a:spLocks noGrp="1"/>
          </p:cNvSpPr>
          <p:nvPr>
            <p:ph type="pic" idx="12" hasCustomPrompt="1"/>
          </p:nvPr>
        </p:nvSpPr>
        <p:spPr>
          <a:xfrm>
            <a:off x="7650676" y="0"/>
            <a:ext cx="4541325" cy="6854092"/>
          </a:xfrm>
          <a:custGeom>
            <a:avLst/>
            <a:gdLst>
              <a:gd name="connsiteX0" fmla="*/ 1895608 w 4541325"/>
              <a:gd name="connsiteY0" fmla="*/ 0 h 6854092"/>
              <a:gd name="connsiteX1" fmla="*/ 4541325 w 4541325"/>
              <a:gd name="connsiteY1" fmla="*/ 0 h 6854092"/>
              <a:gd name="connsiteX2" fmla="*/ 4541325 w 4541325"/>
              <a:gd name="connsiteY2" fmla="*/ 6854092 h 6854092"/>
              <a:gd name="connsiteX3" fmla="*/ 2610437 w 4541325"/>
              <a:gd name="connsiteY3" fmla="*/ 6854092 h 6854092"/>
              <a:gd name="connsiteX4" fmla="*/ 0 w 4541325"/>
              <a:gd name="connsiteY4" fmla="*/ 4568092 h 685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1325" h="6854092">
                <a:moveTo>
                  <a:pt x="1895608" y="0"/>
                </a:moveTo>
                <a:lnTo>
                  <a:pt x="4541325" y="0"/>
                </a:lnTo>
                <a:lnTo>
                  <a:pt x="4541325" y="6854092"/>
                </a:lnTo>
                <a:lnTo>
                  <a:pt x="2610437" y="6854092"/>
                </a:lnTo>
                <a:lnTo>
                  <a:pt x="0" y="4568092"/>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pic>
        <p:nvPicPr>
          <p:cNvPr id="3" name="Picture 2" descr="A black and white sign with white text&#10;&#10;Description automatically generated">
            <a:extLst>
              <a:ext uri="{FF2B5EF4-FFF2-40B4-BE49-F238E27FC236}">
                <a16:creationId xmlns:a16="http://schemas.microsoft.com/office/drawing/2014/main" id="{6DFB1AD8-611C-E16C-A431-4125E5802149}"/>
              </a:ext>
            </a:extLst>
          </p:cNvPr>
          <p:cNvPicPr>
            <a:picLocks noChangeAspect="1"/>
          </p:cNvPicPr>
          <p:nvPr userDrawn="1"/>
        </p:nvPicPr>
        <p:blipFill>
          <a:blip r:embed="rId3"/>
          <a:stretch>
            <a:fillRect/>
          </a:stretch>
        </p:blipFill>
        <p:spPr>
          <a:xfrm>
            <a:off x="406400" y="5822539"/>
            <a:ext cx="1953808" cy="497017"/>
          </a:xfrm>
          <a:prstGeom prst="rect">
            <a:avLst/>
          </a:prstGeom>
        </p:spPr>
      </p:pic>
      <p:sp>
        <p:nvSpPr>
          <p:cNvPr id="9" name="Text Placeholder 8">
            <a:extLst>
              <a:ext uri="{FF2B5EF4-FFF2-40B4-BE49-F238E27FC236}">
                <a16:creationId xmlns:a16="http://schemas.microsoft.com/office/drawing/2014/main" id="{DBB8D637-1274-4B45-1F4C-6A4C9E41FFC4}"/>
              </a:ext>
            </a:extLst>
          </p:cNvPr>
          <p:cNvSpPr>
            <a:spLocks noGrp="1"/>
          </p:cNvSpPr>
          <p:nvPr>
            <p:ph type="body" sz="quarter" idx="13" hasCustomPrompt="1"/>
          </p:nvPr>
        </p:nvSpPr>
        <p:spPr>
          <a:xfrm>
            <a:off x="406400" y="3868738"/>
            <a:ext cx="7243763" cy="1639887"/>
          </a:xfrm>
        </p:spPr>
        <p:txBody>
          <a:bodyPr>
            <a:normAutofit/>
          </a:bodyPr>
          <a:lstStyle>
            <a:lvl1pPr>
              <a:defRPr sz="2000">
                <a:solidFill>
                  <a:srgbClr val="FAFAFA"/>
                </a:solidFill>
              </a:defRPr>
            </a:lvl1pPr>
          </a:lstStyle>
          <a:p>
            <a:r>
              <a:rPr lang="en-GB" sz="2400">
                <a:solidFill>
                  <a:srgbClr val="FAFAFA"/>
                </a:solidFill>
                <a:effectLst/>
                <a:latin typeface="Arial" panose="020B0604020202020204" pitchFamily="34" charset="0"/>
                <a:cs typeface="Arial" panose="020B0604020202020204" pitchFamily="34" charset="0"/>
              </a:rPr>
              <a:t>Insert sub copy here.</a:t>
            </a:r>
          </a:p>
          <a:p>
            <a:r>
              <a:rPr lang="en-GB" sz="2400">
                <a:solidFill>
                  <a:srgbClr val="FAFAFA"/>
                </a:solidFill>
                <a:latin typeface="Arial" panose="020B0604020202020204" pitchFamily="34" charset="0"/>
                <a:cs typeface="Arial" panose="020B0604020202020204" pitchFamily="34" charset="0"/>
              </a:rPr>
              <a:t>image box on the right click on icon or drag image </a:t>
            </a:r>
            <a:br>
              <a:rPr lang="en-GB" sz="2400">
                <a:solidFill>
                  <a:srgbClr val="FAFAFA"/>
                </a:solidFill>
                <a:latin typeface="Arial" panose="020B0604020202020204" pitchFamily="34" charset="0"/>
                <a:cs typeface="Arial" panose="020B0604020202020204" pitchFamily="34" charset="0"/>
              </a:rPr>
            </a:br>
            <a:r>
              <a:rPr lang="en-GB" sz="2400">
                <a:solidFill>
                  <a:srgbClr val="FAFAFA"/>
                </a:solidFill>
                <a:latin typeface="Arial" panose="020B0604020202020204" pitchFamily="34" charset="0"/>
                <a:cs typeface="Arial" panose="020B0604020202020204" pitchFamily="34" charset="0"/>
              </a:rPr>
              <a:t>into the space to add.</a:t>
            </a:r>
            <a:endParaRPr lang="en-US" sz="2400">
              <a:solidFill>
                <a:srgbClr val="FAFAFA"/>
              </a:solidFill>
              <a:latin typeface="Arial" panose="020B0604020202020204" pitchFamily="34" charset="0"/>
              <a:cs typeface="Arial" panose="020B0604020202020204" pitchFamily="34" charset="0"/>
            </a:endParaRPr>
          </a:p>
        </p:txBody>
      </p:sp>
      <p:sp>
        <p:nvSpPr>
          <p:cNvPr id="10" name="Text Placeholder 7">
            <a:extLst>
              <a:ext uri="{FF2B5EF4-FFF2-40B4-BE49-F238E27FC236}">
                <a16:creationId xmlns:a16="http://schemas.microsoft.com/office/drawing/2014/main" id="{553B14FE-3ADC-C51E-6773-2BDA81CE377E}"/>
              </a:ext>
            </a:extLst>
          </p:cNvPr>
          <p:cNvSpPr>
            <a:spLocks noGrp="1"/>
          </p:cNvSpPr>
          <p:nvPr>
            <p:ph type="body" sz="quarter" idx="14"/>
          </p:nvPr>
        </p:nvSpPr>
        <p:spPr>
          <a:xfrm>
            <a:off x="406401" y="1045381"/>
            <a:ext cx="9144000" cy="2391508"/>
          </a:xfrm>
        </p:spPr>
        <p:txBody>
          <a:bodyPr>
            <a:normAutofit/>
          </a:bodyPr>
          <a:lstStyle>
            <a:lvl1pPr>
              <a:defRPr sz="5800">
                <a:solidFill>
                  <a:srgbClr val="FAFAFA"/>
                </a:solidFill>
                <a:latin typeface="Times New Roman" panose="02020603050405020304" pitchFamily="18" charset="0"/>
                <a:cs typeface="Times New Roman" panose="02020603050405020304" pitchFamily="18" charset="0"/>
              </a:defRPr>
            </a:lvl1pPr>
          </a:lstStyle>
          <a:p>
            <a:pPr lvl="0"/>
            <a:endParaRPr lang="en-CA"/>
          </a:p>
          <a:p>
            <a:pPr lvl="0"/>
            <a:r>
              <a:rPr lang="en-CA"/>
              <a:t>Infographic Examples</a:t>
            </a:r>
            <a:endParaRPr lang="en-US"/>
          </a:p>
        </p:txBody>
      </p:sp>
    </p:spTree>
    <p:extLst>
      <p:ext uri="{BB962C8B-B14F-4D97-AF65-F5344CB8AC3E}">
        <p14:creationId xmlns:p14="http://schemas.microsoft.com/office/powerpoint/2010/main" val="1561110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ark Divider Slide - 2">
    <p:bg>
      <p:bgPr>
        <a:solidFill>
          <a:srgbClr val="1B1B1B"/>
        </a:solidFill>
        <a:effectLst/>
      </p:bgPr>
    </p:bg>
    <p:spTree>
      <p:nvGrpSpPr>
        <p:cNvPr id="1" name=""/>
        <p:cNvGrpSpPr/>
        <p:nvPr/>
      </p:nvGrpSpPr>
      <p:grpSpPr>
        <a:xfrm>
          <a:off x="0" y="0"/>
          <a:ext cx="0" cy="0"/>
          <a:chOff x="0" y="0"/>
          <a:chExt cx="0" cy="0"/>
        </a:xfrm>
      </p:grpSpPr>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p>
            <a:r>
              <a:rPr lang="en-GB"/>
              <a:t>Click icon to add picture</a:t>
            </a:r>
            <a:endParaRPr lang="en-US"/>
          </a:p>
        </p:txBody>
      </p:sp>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rgbClr val="FAFAFA"/>
                </a:solidFill>
              </a:defRPr>
            </a:lvl1pPr>
          </a:lstStyle>
          <a:p>
            <a:r>
              <a:rPr lang="en-GB"/>
              <a:t>Insert </a:t>
            </a:r>
            <a:br>
              <a:rPr lang="en-GB"/>
            </a:br>
            <a:r>
              <a:rPr lang="en-GB"/>
              <a:t>headline here.</a:t>
            </a:r>
            <a:endParaRPr lang="en-US"/>
          </a:p>
        </p:txBody>
      </p:sp>
      <p:pic>
        <p:nvPicPr>
          <p:cNvPr id="2" name="Picture 1" descr="A black and white sign with white text&#10;&#10;Description automatically generated">
            <a:extLst>
              <a:ext uri="{FF2B5EF4-FFF2-40B4-BE49-F238E27FC236}">
                <a16:creationId xmlns:a16="http://schemas.microsoft.com/office/drawing/2014/main" id="{A08E24DA-E0F6-39B3-A8F3-68CC58F45DFD}"/>
              </a:ext>
            </a:extLst>
          </p:cNvPr>
          <p:cNvPicPr>
            <a:picLocks noChangeAspect="1"/>
          </p:cNvPicPr>
          <p:nvPr userDrawn="1"/>
        </p:nvPicPr>
        <p:blipFill>
          <a:blip r:embed="rId2"/>
          <a:stretch>
            <a:fillRect/>
          </a:stretch>
        </p:blipFill>
        <p:spPr>
          <a:xfrm>
            <a:off x="406400" y="5822539"/>
            <a:ext cx="1953808" cy="497017"/>
          </a:xfrm>
          <a:prstGeom prst="rect">
            <a:avLst/>
          </a:prstGeom>
        </p:spPr>
      </p:pic>
      <p:sp>
        <p:nvSpPr>
          <p:cNvPr id="4" name="3. Subtitle Placeholder">
            <a:extLst>
              <a:ext uri="{FF2B5EF4-FFF2-40B4-BE49-F238E27FC236}">
                <a16:creationId xmlns:a16="http://schemas.microsoft.com/office/drawing/2014/main" id="{3F230510-14A6-B386-7DD7-11385705BE2F}"/>
              </a:ext>
            </a:extLst>
          </p:cNvPr>
          <p:cNvSpPr>
            <a:spLocks noGrp="1"/>
          </p:cNvSpPr>
          <p:nvPr>
            <p:ph type="subTitle" idx="1" hasCustomPrompt="1"/>
          </p:nvPr>
        </p:nvSpPr>
        <p:spPr>
          <a:xfrm>
            <a:off x="406400" y="3574014"/>
            <a:ext cx="5377951" cy="1655762"/>
          </a:xfrm>
          <a:prstGeom prst="rect">
            <a:avLst/>
          </a:prstGeom>
        </p:spPr>
        <p:txBody>
          <a:bodyPr>
            <a:normAutofit/>
          </a:bodyPr>
          <a:lstStyle>
            <a:lvl1pPr marL="0" indent="0" algn="l">
              <a:lnSpc>
                <a:spcPct val="100000"/>
              </a:lnSpc>
              <a:spcBef>
                <a:spcPts val="0"/>
              </a:spcBef>
              <a:buNone/>
              <a:defRPr sz="2000">
                <a:solidFill>
                  <a:srgbClr val="FAFAF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Tree>
    <p:extLst>
      <p:ext uri="{BB962C8B-B14F-4D97-AF65-F5344CB8AC3E}">
        <p14:creationId xmlns:p14="http://schemas.microsoft.com/office/powerpoint/2010/main" val="267892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Title Slide_Image">
    <p:bg>
      <p:bgPr>
        <a:solidFill>
          <a:srgbClr val="1A1A1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468F59-DE9B-28BB-3138-22B825F48A95}"/>
              </a:ext>
            </a:extLst>
          </p:cNvPr>
          <p:cNvPicPr>
            <a:picLocks noChangeAspect="1"/>
          </p:cNvPicPr>
          <p:nvPr userDrawn="1"/>
        </p:nvPicPr>
        <p:blipFill>
          <a:blip r:embed="rId2"/>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a:t>Insert headline here. </a:t>
            </a:r>
            <a:br>
              <a:rPr lang="en-GB"/>
            </a:br>
            <a:r>
              <a:rPr lang="en-GB"/>
              <a:t>Should be between </a:t>
            </a:r>
            <a:br>
              <a:rPr lang="en-GB"/>
            </a:br>
            <a:r>
              <a:rPr lang="en-GB"/>
              <a:t>1-3 lines max. </a:t>
            </a:r>
            <a:endParaRPr lang="en-US"/>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10" name="4. Picture Placeholder">
            <a:extLst>
              <a:ext uri="{FF2B5EF4-FFF2-40B4-BE49-F238E27FC236}">
                <a16:creationId xmlns:a16="http://schemas.microsoft.com/office/drawing/2014/main" id="{C992F3AA-2026-24C9-831B-F66B099808AB}"/>
              </a:ext>
            </a:extLst>
          </p:cNvPr>
          <p:cNvSpPr>
            <a:spLocks noGrp="1"/>
          </p:cNvSpPr>
          <p:nvPr>
            <p:ph type="pic" idx="11" hasCustomPrompt="1"/>
          </p:nvPr>
        </p:nvSpPr>
        <p:spPr>
          <a:xfrm>
            <a:off x="7642578" y="218"/>
            <a:ext cx="4556539" cy="6858000"/>
          </a:xfrm>
          <a:custGeom>
            <a:avLst/>
            <a:gdLst>
              <a:gd name="connsiteX0" fmla="*/ 1896887 w 4542379"/>
              <a:gd name="connsiteY0" fmla="*/ 0 h 6858000"/>
              <a:gd name="connsiteX1" fmla="*/ 4542379 w 4542379"/>
              <a:gd name="connsiteY1" fmla="*/ 0 h 6858000"/>
              <a:gd name="connsiteX2" fmla="*/ 4542379 w 4542379"/>
              <a:gd name="connsiteY2" fmla="*/ 6858000 h 6858000"/>
              <a:gd name="connsiteX3" fmla="*/ 2609965 w 4542379"/>
              <a:gd name="connsiteY3" fmla="*/ 6858000 h 6858000"/>
              <a:gd name="connsiteX4" fmla="*/ 0 w 4542379"/>
              <a:gd name="connsiteY4" fmla="*/ 177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379" h="6858000">
                <a:moveTo>
                  <a:pt x="1896887" y="0"/>
                </a:moveTo>
                <a:lnTo>
                  <a:pt x="4542379" y="0"/>
                </a:lnTo>
                <a:lnTo>
                  <a:pt x="4542379" y="6858000"/>
                </a:lnTo>
                <a:lnTo>
                  <a:pt x="2609965" y="6858000"/>
                </a:lnTo>
                <a:lnTo>
                  <a:pt x="0" y="1778000"/>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373EF5D-89A1-E767-AC39-6A875CF1499A}"/>
              </a:ext>
            </a:extLst>
          </p:cNvPr>
          <p:cNvPicPr>
            <a:picLocks noChangeAspect="1"/>
          </p:cNvPicPr>
          <p:nvPr userDrawn="1"/>
        </p:nvPicPr>
        <p:blipFill>
          <a:blip r:embed="rId3"/>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4189653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7229CF6-AAC7-DD2D-2383-FA5CC4CFB105}"/>
              </a:ext>
            </a:extLst>
          </p:cNvPr>
          <p:cNvPicPr>
            <a:picLocks noChangeAspect="1"/>
          </p:cNvPicPr>
          <p:nvPr userDrawn="1"/>
        </p:nvPicPr>
        <p:blipFill>
          <a:blip r:embed="rId2"/>
          <a:stretch>
            <a:fillRect/>
          </a:stretch>
        </p:blipFill>
        <p:spPr>
          <a:xfrm>
            <a:off x="9567381" y="428281"/>
            <a:ext cx="1954059" cy="487304"/>
          </a:xfrm>
          <a:prstGeom prst="rect">
            <a:avLst/>
          </a:prstGeom>
        </p:spPr>
      </p:pic>
    </p:spTree>
    <p:extLst>
      <p:ext uri="{BB962C8B-B14F-4D97-AF65-F5344CB8AC3E}">
        <p14:creationId xmlns:p14="http://schemas.microsoft.com/office/powerpoint/2010/main" val="32175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hasCustomPrompt="1"/>
          </p:nvPr>
        </p:nvSpPr>
        <p:spPr>
          <a:xfrm>
            <a:off x="502920" y="1310641"/>
            <a:ext cx="5181600" cy="4378959"/>
          </a:xfrm>
          <a:prstGeom prst="rect">
            <a:avLst/>
          </a:prstGeom>
        </p:spPr>
        <p:txBody>
          <a:bodyPr>
            <a:normAutofit/>
          </a:bodyPr>
          <a:lstStyle>
            <a:lvl1pPr>
              <a:defRPr sz="2400">
                <a:solidFill>
                  <a:srgbClr val="1B1B1B"/>
                </a:solidFill>
              </a:defRPr>
            </a:lvl1pPr>
            <a:lvl2pPr>
              <a:defRPr sz="1400"/>
            </a:lvl2pPr>
            <a:lvl3pPr>
              <a:defRPr sz="1200"/>
            </a:lvl3pPr>
            <a:lvl4pPr>
              <a:defRPr sz="1100"/>
            </a:lvl4pPr>
            <a:lvl5pPr>
              <a:defRPr sz="1100"/>
            </a:lvl5pPr>
          </a:lstStyle>
          <a:p>
            <a:pPr lvl="0"/>
            <a:r>
              <a:rPr lang="en-US"/>
              <a:t>Click to add text</a:t>
            </a:r>
          </a:p>
        </p:txBody>
      </p:sp>
      <p:sp>
        <p:nvSpPr>
          <p:cNvPr id="3" name="4. Content Placeholder (2)">
            <a:extLst>
              <a:ext uri="{FF2B5EF4-FFF2-40B4-BE49-F238E27FC236}">
                <a16:creationId xmlns:a16="http://schemas.microsoft.com/office/drawing/2014/main" id="{53C047A4-2E76-022B-2525-898053FDCC63}"/>
              </a:ext>
            </a:extLst>
          </p:cNvPr>
          <p:cNvSpPr>
            <a:spLocks noGrp="1"/>
          </p:cNvSpPr>
          <p:nvPr>
            <p:ph sz="half" idx="11" hasCustomPrompt="1"/>
          </p:nvPr>
        </p:nvSpPr>
        <p:spPr>
          <a:xfrm>
            <a:off x="6103620" y="1310641"/>
            <a:ext cx="5181600" cy="4378959"/>
          </a:xfrm>
          <a:prstGeom prst="rect">
            <a:avLst/>
          </a:prstGeom>
        </p:spPr>
        <p:txBody>
          <a:bodyPr>
            <a:normAutofit/>
          </a:bodyPr>
          <a:lstStyle>
            <a:lvl1pPr>
              <a:defRPr sz="2400">
                <a:solidFill>
                  <a:srgbClr val="1B1B1B"/>
                </a:solidFill>
              </a:defRPr>
            </a:lvl1pPr>
            <a:lvl2pPr>
              <a:defRPr sz="1400"/>
            </a:lvl2pPr>
            <a:lvl3pPr>
              <a:defRPr sz="1200"/>
            </a:lvl3pPr>
            <a:lvl4pPr>
              <a:defRPr sz="1100"/>
            </a:lvl4pPr>
            <a:lvl5pPr>
              <a:defRPr sz="1100"/>
            </a:lvl5pPr>
          </a:lstStyle>
          <a:p>
            <a:pPr lvl="0"/>
            <a:r>
              <a:rPr lang="en-US"/>
              <a:t>Click to add text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82B917E-0306-17E7-D437-B66617BAE92D}"/>
              </a:ext>
            </a:extLst>
          </p:cNvPr>
          <p:cNvPicPr>
            <a:picLocks noChangeAspect="1"/>
          </p:cNvPicPr>
          <p:nvPr userDrawn="1"/>
        </p:nvPicPr>
        <p:blipFill>
          <a:blip r:embed="rId2"/>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1519740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3" name="3. Content Placeholder (1)">
            <a:extLst>
              <a:ext uri="{FF2B5EF4-FFF2-40B4-BE49-F238E27FC236}">
                <a16:creationId xmlns:a16="http://schemas.microsoft.com/office/drawing/2014/main" id="{A162B99D-4A4D-B778-5FD2-9F4A22B0B3AA}"/>
              </a:ext>
            </a:extLst>
          </p:cNvPr>
          <p:cNvSpPr>
            <a:spLocks noGrp="1"/>
          </p:cNvSpPr>
          <p:nvPr>
            <p:ph sz="half" idx="14"/>
          </p:nvPr>
        </p:nvSpPr>
        <p:spPr>
          <a:xfrm>
            <a:off x="968019" y="1636464"/>
            <a:ext cx="2520000" cy="2520000"/>
          </a:xfrm>
          <a:prstGeom prst="rect">
            <a:avLst/>
          </a:prstGeom>
        </p:spPr>
        <p:txBody>
          <a:bodyPr>
            <a:normAutofit/>
          </a:bodyPr>
          <a:lstStyle>
            <a:lvl1pPr>
              <a:defRPr sz="1600">
                <a:solidFill>
                  <a:srgbClr val="1B1B1B"/>
                </a:solidFill>
              </a:defRPr>
            </a:lvl1pPr>
          </a:lstStyle>
          <a:p>
            <a:pPr lvl="0"/>
            <a:endParaRPr lang="en-US"/>
          </a:p>
        </p:txBody>
      </p:sp>
      <p:sp>
        <p:nvSpPr>
          <p:cNvPr id="15" name="4. Text Box Placeholder (1)">
            <a:extLst>
              <a:ext uri="{FF2B5EF4-FFF2-40B4-BE49-F238E27FC236}">
                <a16:creationId xmlns:a16="http://schemas.microsoft.com/office/drawing/2014/main" id="{6D6CB8B4-9C8E-A2FA-558C-30A5D0827004}"/>
              </a:ext>
            </a:extLst>
          </p:cNvPr>
          <p:cNvSpPr>
            <a:spLocks noGrp="1"/>
          </p:cNvSpPr>
          <p:nvPr>
            <p:ph type="body" sz="quarter" idx="20" hasCustomPrompt="1"/>
          </p:nvPr>
        </p:nvSpPr>
        <p:spPr>
          <a:xfrm>
            <a:off x="967069" y="4351119"/>
            <a:ext cx="2520950" cy="1014413"/>
          </a:xfrm>
        </p:spPr>
        <p:txBody>
          <a:bodyPr>
            <a:noAutofit/>
          </a:bodyPr>
          <a:lstStyle>
            <a:lvl1pPr>
              <a:lnSpc>
                <a:spcPct val="100000"/>
              </a:lnSpc>
              <a:defRPr sz="1400">
                <a:solidFill>
                  <a:srgbClr val="1B1B1B"/>
                </a:solidFill>
              </a:defRPr>
            </a:lvl1pPr>
          </a:lstStyle>
          <a:p>
            <a:r>
              <a:rPr lang="en-GB"/>
              <a:t>Insert sub copy here.</a:t>
            </a:r>
          </a:p>
        </p:txBody>
      </p:sp>
      <p:sp>
        <p:nvSpPr>
          <p:cNvPr id="4" name="5. Content Placeholder (2)">
            <a:extLst>
              <a:ext uri="{FF2B5EF4-FFF2-40B4-BE49-F238E27FC236}">
                <a16:creationId xmlns:a16="http://schemas.microsoft.com/office/drawing/2014/main" id="{A2B13861-080E-609A-01A7-5EDC25A0B0FF}"/>
              </a:ext>
            </a:extLst>
          </p:cNvPr>
          <p:cNvSpPr>
            <a:spLocks noGrp="1"/>
          </p:cNvSpPr>
          <p:nvPr>
            <p:ph sz="half" idx="15"/>
          </p:nvPr>
        </p:nvSpPr>
        <p:spPr>
          <a:xfrm>
            <a:off x="4836000" y="1637090"/>
            <a:ext cx="2520000" cy="2520000"/>
          </a:xfrm>
          <a:prstGeom prst="rect">
            <a:avLst/>
          </a:prstGeom>
        </p:spPr>
        <p:txBody>
          <a:bodyPr>
            <a:normAutofit/>
          </a:bodyPr>
          <a:lstStyle>
            <a:lvl1pPr>
              <a:defRPr sz="1600">
                <a:solidFill>
                  <a:srgbClr val="1B1B1B"/>
                </a:solidFill>
              </a:defRPr>
            </a:lvl1pPr>
          </a:lstStyle>
          <a:p>
            <a:pPr lvl="0"/>
            <a:endParaRPr lang="en-US"/>
          </a:p>
        </p:txBody>
      </p:sp>
      <p:sp>
        <p:nvSpPr>
          <p:cNvPr id="13" name="6. Text Box Placeholder (2)">
            <a:extLst>
              <a:ext uri="{FF2B5EF4-FFF2-40B4-BE49-F238E27FC236}">
                <a16:creationId xmlns:a16="http://schemas.microsoft.com/office/drawing/2014/main" id="{005774E2-5CA0-1157-5F43-7B5C9996EFC0}"/>
              </a:ext>
            </a:extLst>
          </p:cNvPr>
          <p:cNvSpPr>
            <a:spLocks noGrp="1"/>
          </p:cNvSpPr>
          <p:nvPr>
            <p:ph type="body" sz="quarter" idx="19" hasCustomPrompt="1"/>
          </p:nvPr>
        </p:nvSpPr>
        <p:spPr>
          <a:xfrm>
            <a:off x="4835525" y="4351119"/>
            <a:ext cx="2520950" cy="1014413"/>
          </a:xfrm>
        </p:spPr>
        <p:txBody>
          <a:bodyPr>
            <a:noAutofit/>
          </a:bodyPr>
          <a:lstStyle>
            <a:lvl1pPr>
              <a:lnSpc>
                <a:spcPct val="100000"/>
              </a:lnSpc>
              <a:defRPr sz="1400">
                <a:solidFill>
                  <a:srgbClr val="1B1B1B"/>
                </a:solidFill>
              </a:defRPr>
            </a:lvl1pPr>
          </a:lstStyle>
          <a:p>
            <a:r>
              <a:rPr lang="en-GB"/>
              <a:t>Insert sub copy here.</a:t>
            </a:r>
          </a:p>
        </p:txBody>
      </p:sp>
      <p:sp>
        <p:nvSpPr>
          <p:cNvPr id="9" name="7. Content Placeholder (3)">
            <a:extLst>
              <a:ext uri="{FF2B5EF4-FFF2-40B4-BE49-F238E27FC236}">
                <a16:creationId xmlns:a16="http://schemas.microsoft.com/office/drawing/2014/main" id="{5565E762-8883-AB43-D811-12B759024A9D}"/>
              </a:ext>
            </a:extLst>
          </p:cNvPr>
          <p:cNvSpPr>
            <a:spLocks noGrp="1"/>
          </p:cNvSpPr>
          <p:nvPr>
            <p:ph sz="half" idx="16"/>
          </p:nvPr>
        </p:nvSpPr>
        <p:spPr>
          <a:xfrm>
            <a:off x="8714257" y="1637090"/>
            <a:ext cx="2520000" cy="2520000"/>
          </a:xfrm>
          <a:prstGeom prst="rect">
            <a:avLst/>
          </a:prstGeom>
        </p:spPr>
        <p:txBody>
          <a:bodyPr>
            <a:normAutofit/>
          </a:bodyPr>
          <a:lstStyle>
            <a:lvl1pPr>
              <a:defRPr sz="1600">
                <a:solidFill>
                  <a:srgbClr val="1B1B1B"/>
                </a:solidFill>
              </a:defRPr>
            </a:lvl1pPr>
          </a:lstStyle>
          <a:p>
            <a:pPr lvl="0"/>
            <a:endParaRPr lang="en-US"/>
          </a:p>
        </p:txBody>
      </p:sp>
      <p:sp>
        <p:nvSpPr>
          <p:cNvPr id="16" name="8. Text Box Placeholder (3)">
            <a:extLst>
              <a:ext uri="{FF2B5EF4-FFF2-40B4-BE49-F238E27FC236}">
                <a16:creationId xmlns:a16="http://schemas.microsoft.com/office/drawing/2014/main" id="{D584B818-73B8-22FE-5635-36F576CEABCF}"/>
              </a:ext>
            </a:extLst>
          </p:cNvPr>
          <p:cNvSpPr>
            <a:spLocks noGrp="1"/>
          </p:cNvSpPr>
          <p:nvPr>
            <p:ph type="body" sz="quarter" idx="21" hasCustomPrompt="1"/>
          </p:nvPr>
        </p:nvSpPr>
        <p:spPr>
          <a:xfrm>
            <a:off x="8713782" y="4400389"/>
            <a:ext cx="2520475" cy="981075"/>
          </a:xfrm>
        </p:spPr>
        <p:txBody>
          <a:bodyPr>
            <a:noAutofit/>
          </a:bodyPr>
          <a:lstStyle>
            <a:lvl1pPr marL="0" indent="0">
              <a:lnSpc>
                <a:spcPct val="100000"/>
              </a:lnSpc>
              <a:buNone/>
              <a:defRPr sz="1400">
                <a:solidFill>
                  <a:srgbClr val="1B1B1B"/>
                </a:solidFill>
              </a:defRPr>
            </a:lvl1pPr>
          </a:lstStyle>
          <a:p>
            <a:r>
              <a:rPr lang="en-GB"/>
              <a:t>Insert sub copy here.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36AC4827-D56E-785B-690B-73B8B175B654}"/>
              </a:ext>
            </a:extLst>
          </p:cNvPr>
          <p:cNvPicPr>
            <a:picLocks noChangeAspect="1"/>
          </p:cNvPicPr>
          <p:nvPr userDrawn="1"/>
        </p:nvPicPr>
        <p:blipFill>
          <a:blip r:embed="rId2"/>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40103545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AFA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8478-1919-5D6C-4258-F79AF974B55F}"/>
              </a:ext>
            </a:extLst>
          </p:cNvPr>
          <p:cNvSpPr>
            <a:spLocks noGrp="1"/>
          </p:cNvSpPr>
          <p:nvPr>
            <p:ph type="title"/>
          </p:nvPr>
        </p:nvSpPr>
        <p:spPr>
          <a:xfrm>
            <a:off x="502920" y="437430"/>
            <a:ext cx="9131860" cy="478155"/>
          </a:xfrm>
        </p:spPr>
        <p:txBody>
          <a:bodyPr/>
          <a:lstStyle>
            <a:lvl1pPr>
              <a:defRPr>
                <a:solidFill>
                  <a:srgbClr val="1B1B1B"/>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67EF0D17-6E77-5CD3-16CD-26E3DFE760BE}"/>
              </a:ext>
            </a:extLst>
          </p:cNvPr>
          <p:cNvSpPr>
            <a:spLocks noGrp="1"/>
          </p:cNvSpPr>
          <p:nvPr>
            <p:ph type="body" sz="quarter" idx="15" hasCustomPrompt="1"/>
          </p:nvPr>
        </p:nvSpPr>
        <p:spPr>
          <a:xfrm>
            <a:off x="502920" y="4476750"/>
            <a:ext cx="2016443" cy="1820863"/>
          </a:xfrm>
        </p:spPr>
        <p:txBody>
          <a:bodyPr>
            <a:normAutofit/>
          </a:bodyPr>
          <a:lstStyle>
            <a:lvl1pPr>
              <a:defRPr sz="1800">
                <a:solidFill>
                  <a:srgbClr val="1B1B1B"/>
                </a:solidFill>
              </a:defRPr>
            </a:lvl1pPr>
          </a:lstStyle>
          <a:p>
            <a:pPr lvl="0"/>
            <a:r>
              <a:rPr lang="en-US"/>
              <a:t>Insert sub copy here.</a:t>
            </a:r>
          </a:p>
        </p:txBody>
      </p:sp>
      <p:sp>
        <p:nvSpPr>
          <p:cNvPr id="4" name="Content Placeholder 3">
            <a:extLst>
              <a:ext uri="{FF2B5EF4-FFF2-40B4-BE49-F238E27FC236}">
                <a16:creationId xmlns:a16="http://schemas.microsoft.com/office/drawing/2014/main" id="{1F4AC61D-0737-C0C9-30D4-8A8336BBFECD}"/>
              </a:ext>
            </a:extLst>
          </p:cNvPr>
          <p:cNvSpPr>
            <a:spLocks noGrp="1"/>
          </p:cNvSpPr>
          <p:nvPr>
            <p:ph sz="quarter" idx="10" hasCustomPrompt="1"/>
          </p:nvPr>
        </p:nvSpPr>
        <p:spPr>
          <a:xfrm>
            <a:off x="503238" y="1414463"/>
            <a:ext cx="2016125" cy="2735262"/>
          </a:xfrm>
        </p:spPr>
        <p:txBody>
          <a:bodyPr>
            <a:normAutofit/>
          </a:bodyPr>
          <a:lstStyle>
            <a:lvl1pPr>
              <a:defRPr sz="2000">
                <a:solidFill>
                  <a:srgbClr val="1B1B1B"/>
                </a:solidFill>
              </a:defRPr>
            </a:lvl1pPr>
          </a:lstStyle>
          <a:p>
            <a:pPr lvl="0"/>
            <a:r>
              <a:rPr lang="en-US"/>
              <a:t>Click to add content.</a:t>
            </a:r>
          </a:p>
        </p:txBody>
      </p:sp>
      <p:sp>
        <p:nvSpPr>
          <p:cNvPr id="11" name="Text Placeholder 9">
            <a:extLst>
              <a:ext uri="{FF2B5EF4-FFF2-40B4-BE49-F238E27FC236}">
                <a16:creationId xmlns:a16="http://schemas.microsoft.com/office/drawing/2014/main" id="{C0DA7482-F143-4CF0-A640-8ED13B307133}"/>
              </a:ext>
            </a:extLst>
          </p:cNvPr>
          <p:cNvSpPr>
            <a:spLocks noGrp="1"/>
          </p:cNvSpPr>
          <p:nvPr>
            <p:ph type="body" sz="quarter" idx="16" hasCustomPrompt="1"/>
          </p:nvPr>
        </p:nvSpPr>
        <p:spPr>
          <a:xfrm>
            <a:off x="2786362" y="4476749"/>
            <a:ext cx="2016443" cy="1820863"/>
          </a:xfrm>
        </p:spPr>
        <p:txBody>
          <a:bodyPr>
            <a:normAutofit/>
          </a:bodyPr>
          <a:lstStyle>
            <a:lvl1pPr>
              <a:defRPr sz="1800">
                <a:solidFill>
                  <a:srgbClr val="1B1B1B"/>
                </a:solidFill>
              </a:defRPr>
            </a:lvl1pPr>
          </a:lstStyle>
          <a:p>
            <a:pPr lvl="0"/>
            <a:r>
              <a:rPr lang="en-US"/>
              <a:t>Insert sub copy here.</a:t>
            </a:r>
          </a:p>
        </p:txBody>
      </p:sp>
      <p:sp>
        <p:nvSpPr>
          <p:cNvPr id="5" name="Content Placeholder 3">
            <a:extLst>
              <a:ext uri="{FF2B5EF4-FFF2-40B4-BE49-F238E27FC236}">
                <a16:creationId xmlns:a16="http://schemas.microsoft.com/office/drawing/2014/main" id="{014D15FD-6252-3E93-3DD8-F30CC7B3E50A}"/>
              </a:ext>
            </a:extLst>
          </p:cNvPr>
          <p:cNvSpPr>
            <a:spLocks noGrp="1"/>
          </p:cNvSpPr>
          <p:nvPr>
            <p:ph sz="quarter" idx="11" hasCustomPrompt="1"/>
          </p:nvPr>
        </p:nvSpPr>
        <p:spPr>
          <a:xfrm>
            <a:off x="2786362" y="1414463"/>
            <a:ext cx="2016125" cy="2735262"/>
          </a:xfrm>
        </p:spPr>
        <p:txBody>
          <a:bodyPr>
            <a:normAutofit/>
          </a:bodyPr>
          <a:lstStyle>
            <a:lvl1pPr>
              <a:defRPr sz="2000">
                <a:solidFill>
                  <a:srgbClr val="1B1B1B"/>
                </a:solidFill>
              </a:defRPr>
            </a:lvl1pPr>
          </a:lstStyle>
          <a:p>
            <a:pPr lvl="0"/>
            <a:r>
              <a:rPr lang="en-US"/>
              <a:t>Click to add content.</a:t>
            </a:r>
          </a:p>
        </p:txBody>
      </p:sp>
      <p:sp>
        <p:nvSpPr>
          <p:cNvPr id="12" name="Text Placeholder 9">
            <a:extLst>
              <a:ext uri="{FF2B5EF4-FFF2-40B4-BE49-F238E27FC236}">
                <a16:creationId xmlns:a16="http://schemas.microsoft.com/office/drawing/2014/main" id="{CEC4DD6B-270E-A956-B33E-1F6D23A2BE4C}"/>
              </a:ext>
            </a:extLst>
          </p:cNvPr>
          <p:cNvSpPr>
            <a:spLocks noGrp="1"/>
          </p:cNvSpPr>
          <p:nvPr>
            <p:ph type="body" sz="quarter" idx="17" hasCustomPrompt="1"/>
          </p:nvPr>
        </p:nvSpPr>
        <p:spPr>
          <a:xfrm>
            <a:off x="5069168" y="4476748"/>
            <a:ext cx="2016443" cy="1820863"/>
          </a:xfrm>
        </p:spPr>
        <p:txBody>
          <a:bodyPr>
            <a:normAutofit/>
          </a:bodyPr>
          <a:lstStyle>
            <a:lvl1pPr>
              <a:defRPr sz="1800">
                <a:solidFill>
                  <a:srgbClr val="1B1B1B"/>
                </a:solidFill>
              </a:defRPr>
            </a:lvl1pPr>
          </a:lstStyle>
          <a:p>
            <a:pPr lvl="0"/>
            <a:r>
              <a:rPr lang="en-US"/>
              <a:t>Insert sub copy here.</a:t>
            </a:r>
          </a:p>
        </p:txBody>
      </p:sp>
      <p:sp>
        <p:nvSpPr>
          <p:cNvPr id="6" name="Content Placeholder 3">
            <a:extLst>
              <a:ext uri="{FF2B5EF4-FFF2-40B4-BE49-F238E27FC236}">
                <a16:creationId xmlns:a16="http://schemas.microsoft.com/office/drawing/2014/main" id="{17ED866F-E066-DC3E-A47D-2AE5AE2717FD}"/>
              </a:ext>
            </a:extLst>
          </p:cNvPr>
          <p:cNvSpPr>
            <a:spLocks noGrp="1"/>
          </p:cNvSpPr>
          <p:nvPr>
            <p:ph sz="quarter" idx="12" hasCustomPrompt="1"/>
          </p:nvPr>
        </p:nvSpPr>
        <p:spPr>
          <a:xfrm>
            <a:off x="5069486" y="1414463"/>
            <a:ext cx="2016125" cy="2735262"/>
          </a:xfrm>
        </p:spPr>
        <p:txBody>
          <a:bodyPr>
            <a:normAutofit/>
          </a:bodyPr>
          <a:lstStyle>
            <a:lvl1pPr>
              <a:defRPr sz="2000">
                <a:solidFill>
                  <a:srgbClr val="1B1B1B"/>
                </a:solidFill>
              </a:defRPr>
            </a:lvl1pPr>
          </a:lstStyle>
          <a:p>
            <a:pPr lvl="0"/>
            <a:r>
              <a:rPr lang="en-US"/>
              <a:t>Click to add content.</a:t>
            </a:r>
          </a:p>
        </p:txBody>
      </p:sp>
      <p:sp>
        <p:nvSpPr>
          <p:cNvPr id="13" name="Text Placeholder 9">
            <a:extLst>
              <a:ext uri="{FF2B5EF4-FFF2-40B4-BE49-F238E27FC236}">
                <a16:creationId xmlns:a16="http://schemas.microsoft.com/office/drawing/2014/main" id="{A7C7672F-9B2A-41CB-D9DA-0CDAE57CA77C}"/>
              </a:ext>
            </a:extLst>
          </p:cNvPr>
          <p:cNvSpPr>
            <a:spLocks noGrp="1"/>
          </p:cNvSpPr>
          <p:nvPr>
            <p:ph type="body" sz="quarter" idx="18" hasCustomPrompt="1"/>
          </p:nvPr>
        </p:nvSpPr>
        <p:spPr>
          <a:xfrm>
            <a:off x="7351974" y="4501593"/>
            <a:ext cx="2016443" cy="1820863"/>
          </a:xfrm>
        </p:spPr>
        <p:txBody>
          <a:bodyPr>
            <a:normAutofit/>
          </a:bodyPr>
          <a:lstStyle>
            <a:lvl1pPr>
              <a:defRPr sz="1800">
                <a:solidFill>
                  <a:srgbClr val="1B1B1B"/>
                </a:solidFill>
              </a:defRPr>
            </a:lvl1pPr>
          </a:lstStyle>
          <a:p>
            <a:pPr lvl="0"/>
            <a:r>
              <a:rPr lang="en-US"/>
              <a:t>Insert sub copy here.</a:t>
            </a:r>
          </a:p>
        </p:txBody>
      </p:sp>
      <p:sp>
        <p:nvSpPr>
          <p:cNvPr id="7" name="Content Placeholder 3">
            <a:extLst>
              <a:ext uri="{FF2B5EF4-FFF2-40B4-BE49-F238E27FC236}">
                <a16:creationId xmlns:a16="http://schemas.microsoft.com/office/drawing/2014/main" id="{88A1A463-707F-0C2B-51E7-42B1EFCC66BD}"/>
              </a:ext>
            </a:extLst>
          </p:cNvPr>
          <p:cNvSpPr>
            <a:spLocks noGrp="1"/>
          </p:cNvSpPr>
          <p:nvPr>
            <p:ph sz="quarter" idx="13" hasCustomPrompt="1"/>
          </p:nvPr>
        </p:nvSpPr>
        <p:spPr>
          <a:xfrm>
            <a:off x="7352610" y="1414463"/>
            <a:ext cx="2016125" cy="2735262"/>
          </a:xfrm>
        </p:spPr>
        <p:txBody>
          <a:bodyPr>
            <a:normAutofit/>
          </a:bodyPr>
          <a:lstStyle>
            <a:lvl1pPr>
              <a:defRPr sz="2000">
                <a:solidFill>
                  <a:srgbClr val="1B1B1B"/>
                </a:solidFill>
              </a:defRPr>
            </a:lvl1pPr>
          </a:lstStyle>
          <a:p>
            <a:pPr lvl="0"/>
            <a:r>
              <a:rPr lang="en-US"/>
              <a:t>Click to add content.</a:t>
            </a:r>
          </a:p>
        </p:txBody>
      </p:sp>
      <p:sp>
        <p:nvSpPr>
          <p:cNvPr id="14" name="Text Placeholder 9">
            <a:extLst>
              <a:ext uri="{FF2B5EF4-FFF2-40B4-BE49-F238E27FC236}">
                <a16:creationId xmlns:a16="http://schemas.microsoft.com/office/drawing/2014/main" id="{9E98F672-341A-E719-698B-C352A2841172}"/>
              </a:ext>
            </a:extLst>
          </p:cNvPr>
          <p:cNvSpPr>
            <a:spLocks noGrp="1"/>
          </p:cNvSpPr>
          <p:nvPr>
            <p:ph type="body" sz="quarter" idx="19" hasCustomPrompt="1"/>
          </p:nvPr>
        </p:nvSpPr>
        <p:spPr>
          <a:xfrm>
            <a:off x="9634780" y="4476748"/>
            <a:ext cx="2016443" cy="1820863"/>
          </a:xfrm>
        </p:spPr>
        <p:txBody>
          <a:bodyPr>
            <a:normAutofit/>
          </a:bodyPr>
          <a:lstStyle>
            <a:lvl1pPr>
              <a:defRPr sz="1800">
                <a:solidFill>
                  <a:srgbClr val="1B1B1B"/>
                </a:solidFill>
              </a:defRPr>
            </a:lvl1pPr>
          </a:lstStyle>
          <a:p>
            <a:pPr lvl="0"/>
            <a:r>
              <a:rPr lang="en-US"/>
              <a:t>Insert sub copy here.</a:t>
            </a:r>
          </a:p>
        </p:txBody>
      </p:sp>
      <p:sp>
        <p:nvSpPr>
          <p:cNvPr id="8" name="Content Placeholder 3">
            <a:extLst>
              <a:ext uri="{FF2B5EF4-FFF2-40B4-BE49-F238E27FC236}">
                <a16:creationId xmlns:a16="http://schemas.microsoft.com/office/drawing/2014/main" id="{AAEDD792-5A25-F5EA-63B0-789E122E11B6}"/>
              </a:ext>
            </a:extLst>
          </p:cNvPr>
          <p:cNvSpPr>
            <a:spLocks noGrp="1"/>
          </p:cNvSpPr>
          <p:nvPr>
            <p:ph sz="quarter" idx="14" hasCustomPrompt="1"/>
          </p:nvPr>
        </p:nvSpPr>
        <p:spPr>
          <a:xfrm>
            <a:off x="9635734" y="1414463"/>
            <a:ext cx="2016125" cy="2735262"/>
          </a:xfrm>
        </p:spPr>
        <p:txBody>
          <a:bodyPr>
            <a:normAutofit/>
          </a:bodyPr>
          <a:lstStyle>
            <a:lvl1pPr>
              <a:defRPr sz="2000">
                <a:solidFill>
                  <a:srgbClr val="1B1B1B"/>
                </a:solidFill>
              </a:defRPr>
            </a:lvl1pPr>
          </a:lstStyle>
          <a:p>
            <a:pPr lvl="0"/>
            <a:r>
              <a:rPr lang="en-US"/>
              <a:t>Click to add content.</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CC866F15-7594-6E59-1ECC-4CEC6A943632}"/>
              </a:ext>
            </a:extLst>
          </p:cNvPr>
          <p:cNvPicPr>
            <a:picLocks noChangeAspect="1"/>
          </p:cNvPicPr>
          <p:nvPr userDrawn="1"/>
        </p:nvPicPr>
        <p:blipFill>
          <a:blip r:embed="rId2"/>
          <a:stretch>
            <a:fillRect/>
          </a:stretch>
        </p:blipFill>
        <p:spPr>
          <a:xfrm>
            <a:off x="9869577" y="519996"/>
            <a:ext cx="1954059" cy="487304"/>
          </a:xfrm>
          <a:prstGeom prst="rect">
            <a:avLst/>
          </a:prstGeom>
        </p:spPr>
      </p:pic>
    </p:spTree>
    <p:extLst>
      <p:ext uri="{BB962C8B-B14F-4D97-AF65-F5344CB8AC3E}">
        <p14:creationId xmlns:p14="http://schemas.microsoft.com/office/powerpoint/2010/main" val="298797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2085196-6F0E-5274-2574-8594260F4176}"/>
              </a:ext>
            </a:extLst>
          </p:cNvPr>
          <p:cNvPicPr>
            <a:picLocks noChangeAspect="1"/>
          </p:cNvPicPr>
          <p:nvPr userDrawn="1"/>
        </p:nvPicPr>
        <p:blipFill>
          <a:blip r:embed="rId2"/>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1802505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A517CE37-381F-3FD9-96CB-F3D35B32BD50}"/>
              </a:ext>
            </a:extLst>
          </p:cNvPr>
          <p:cNvPicPr>
            <a:picLocks noChangeAspect="1"/>
          </p:cNvPicPr>
          <p:nvPr userDrawn="1"/>
        </p:nvPicPr>
        <p:blipFill>
          <a:blip r:embed="rId2"/>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3472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6DC3F04-8BBA-0785-458A-2A7116D5CC5D}"/>
              </a:ext>
            </a:extLst>
          </p:cNvPr>
          <p:cNvPicPr>
            <a:picLocks noChangeAspect="1"/>
          </p:cNvPicPr>
          <p:nvPr userDrawn="1"/>
        </p:nvPicPr>
        <p:blipFill>
          <a:blip r:embed="rId2"/>
          <a:stretch>
            <a:fillRect/>
          </a:stretch>
        </p:blipFill>
        <p:spPr>
          <a:xfrm>
            <a:off x="9735021" y="5827395"/>
            <a:ext cx="1954059" cy="487304"/>
          </a:xfrm>
          <a:prstGeom prst="rect">
            <a:avLst/>
          </a:prstGeom>
        </p:spPr>
      </p:pic>
    </p:spTree>
    <p:extLst>
      <p:ext uri="{BB962C8B-B14F-4D97-AF65-F5344CB8AC3E}">
        <p14:creationId xmlns:p14="http://schemas.microsoft.com/office/powerpoint/2010/main" val="1119100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C08AA-2148-527A-BB20-1D271A404421}"/>
              </a:ext>
            </a:extLst>
          </p:cNvPr>
          <p:cNvSpPr>
            <a:spLocks noGrp="1"/>
          </p:cNvSpPr>
          <p:nvPr>
            <p:ph type="title"/>
          </p:nvPr>
        </p:nvSpPr>
        <p:spPr>
          <a:xfrm>
            <a:off x="502920" y="437430"/>
            <a:ext cx="10515600" cy="478155"/>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9797B6-4643-3710-FBDF-B4E98217FBDB}"/>
              </a:ext>
            </a:extLst>
          </p:cNvPr>
          <p:cNvSpPr>
            <a:spLocks noGrp="1"/>
          </p:cNvSpPr>
          <p:nvPr>
            <p:ph type="body" idx="1"/>
          </p:nvPr>
        </p:nvSpPr>
        <p:spPr>
          <a:xfrm>
            <a:off x="502920" y="1347469"/>
            <a:ext cx="10515600" cy="482949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Box 4">
            <a:extLst>
              <a:ext uri="{FF2B5EF4-FFF2-40B4-BE49-F238E27FC236}">
                <a16:creationId xmlns:a16="http://schemas.microsoft.com/office/drawing/2014/main" id="{1C6C9F2D-0934-621F-9749-7B10FDFBDFDF}"/>
              </a:ext>
            </a:extLst>
          </p:cNvPr>
          <p:cNvSpPr txBox="1"/>
          <p:nvPr>
            <p:extLst>
              <p:ext uri="{1162E1C5-73C7-4A58-AE30-91384D911F3F}">
                <p184:classification xmlns:p184="http://schemas.microsoft.com/office/powerpoint/2018/4/main" val="ftr"/>
              </p:ext>
            </p:extLst>
          </p:nvPr>
        </p:nvSpPr>
        <p:spPr>
          <a:xfrm>
            <a:off x="11568113" y="6672580"/>
            <a:ext cx="581025" cy="121920"/>
          </a:xfrm>
          <a:prstGeom prst="rect">
            <a:avLst/>
          </a:prstGeom>
        </p:spPr>
        <p:txBody>
          <a:bodyPr horzOverflow="overflow" lIns="0" tIns="0" rIns="0" bIns="0">
            <a:spAutoFit/>
          </a:bodyPr>
          <a:lstStyle/>
          <a:p>
            <a:pPr algn="l"/>
            <a:r>
              <a:rPr lang="en-GB" sz="800">
                <a:solidFill>
                  <a:srgbClr val="000000">
                    <a:alpha val="50000"/>
                  </a:srgbClr>
                </a:solidFill>
                <a:latin typeface="Aptos" panose="020B0004020202020204" pitchFamily="34" charset="0"/>
              </a:rPr>
              <a:t>RESTRICTED</a:t>
            </a:r>
          </a:p>
        </p:txBody>
      </p:sp>
    </p:spTree>
    <p:extLst>
      <p:ext uri="{BB962C8B-B14F-4D97-AF65-F5344CB8AC3E}">
        <p14:creationId xmlns:p14="http://schemas.microsoft.com/office/powerpoint/2010/main" val="5933456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80" r:id="rId4"/>
    <p:sldLayoutId id="2147483705" r:id="rId5"/>
    <p:sldLayoutId id="2147483719" r:id="rId6"/>
    <p:sldLayoutId id="2147483695" r:id="rId7"/>
    <p:sldLayoutId id="2147483696" r:id="rId8"/>
    <p:sldLayoutId id="2147483699" r:id="rId9"/>
    <p:sldLayoutId id="2147483700" r:id="rId10"/>
    <p:sldLayoutId id="2147483686" r:id="rId11"/>
    <p:sldLayoutId id="2147483708" r:id="rId12"/>
    <p:sldLayoutId id="2147483709" r:id="rId13"/>
    <p:sldLayoutId id="2147483710" r:id="rId14"/>
    <p:sldLayoutId id="2147483712" r:id="rId15"/>
    <p:sldLayoutId id="2147483723" r:id="rId16"/>
    <p:sldLayoutId id="2147483721" r:id="rId17"/>
  </p:sldLayoutIdLst>
  <p:txStyles>
    <p:title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hart" Target="../charts/chart10.xml"/><Relationship Id="rId7" Type="http://schemas.openxmlformats.org/officeDocument/2006/relationships/image" Target="../media/image16.svg"/><Relationship Id="rId2" Type="http://schemas.openxmlformats.org/officeDocument/2006/relationships/chart" Target="../charts/chart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chart" Target="../charts/chart12.xml"/><Relationship Id="rId4" Type="http://schemas.openxmlformats.org/officeDocument/2006/relationships/chart" Target="../charts/chart11.xml"/><Relationship Id="rId9"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3.png"/><Relationship Id="rId3" Type="http://schemas.openxmlformats.org/officeDocument/2006/relationships/chart" Target="../charts/chart14.xml"/><Relationship Id="rId7" Type="http://schemas.openxmlformats.org/officeDocument/2006/relationships/image" Target="../media/image11.png"/><Relationship Id="rId12" Type="http://schemas.openxmlformats.org/officeDocument/2006/relationships/image" Target="../media/image27.svg"/><Relationship Id="rId2" Type="http://schemas.openxmlformats.org/officeDocument/2006/relationships/chart" Target="../charts/chart13.xml"/><Relationship Id="rId1" Type="http://schemas.openxmlformats.org/officeDocument/2006/relationships/slideLayout" Target="../slideLayouts/slideLayout3.xml"/><Relationship Id="rId6" Type="http://schemas.openxmlformats.org/officeDocument/2006/relationships/chart" Target="../charts/chart17.xml"/><Relationship Id="rId11" Type="http://schemas.openxmlformats.org/officeDocument/2006/relationships/image" Target="../media/image26.png"/><Relationship Id="rId5" Type="http://schemas.openxmlformats.org/officeDocument/2006/relationships/chart" Target="../charts/chart16.xml"/><Relationship Id="rId10" Type="http://schemas.openxmlformats.org/officeDocument/2006/relationships/image" Target="../media/image16.svg"/><Relationship Id="rId4" Type="http://schemas.openxmlformats.org/officeDocument/2006/relationships/chart" Target="../charts/chart15.xml"/><Relationship Id="rId9" Type="http://schemas.openxmlformats.org/officeDocument/2006/relationships/image" Target="../media/image15.png"/><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hyperlink" Target="https://www.birmingham.ac.uk/news/2025/university-of-birmingham-achieves-top-50-position-in-global-sustainability-rankings" TargetMode="External"/><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hyperlink" Target="https://www.birmingham.ac.uk/about/our-approach-to-sustainability" TargetMode="External"/><Relationship Id="rId5" Type="http://schemas.openxmlformats.org/officeDocument/2006/relationships/hyperlink" Target="https://www.birmingham.ac.uk/about/our-strategy/sustainability" TargetMode="External"/><Relationship Id="rId4" Type="http://schemas.openxmlformats.org/officeDocument/2006/relationships/hyperlink" Target="https://www.birmingham.ac.uk/news/2025/university-maintains-sustainability-ranking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www.gov.uk/government/publications/clean-power-2030-action-plan" TargetMode="External"/><Relationship Id="rId4" Type="http://schemas.openxmlformats.org/officeDocument/2006/relationships/hyperlink" Target="https://www.birmingham.ac.uk/about/our-strategy/sustainabilit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chart" Target="../charts/chart4.xml"/><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hyperlink" Target="https://www.birmingham.ac.uk/about/our-approach-to-sustainability/sustainability-on-campus/sustainable-business-travel" TargetMode="External"/><Relationship Id="rId9" Type="http://schemas.openxmlformats.org/officeDocument/2006/relationships/image" Target="../media/image15.png"/><Relationship Id="rId14" Type="http://schemas.openxmlformats.org/officeDocument/2006/relationships/image" Target="../media/image20.sv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8C932-6D1C-6DE5-10E0-B99281859F48}"/>
              </a:ext>
            </a:extLst>
          </p:cNvPr>
          <p:cNvSpPr>
            <a:spLocks noGrp="1"/>
          </p:cNvSpPr>
          <p:nvPr>
            <p:ph type="ctrTitle"/>
          </p:nvPr>
        </p:nvSpPr>
        <p:spPr>
          <a:xfrm>
            <a:off x="406400" y="1274763"/>
            <a:ext cx="6641672" cy="2387600"/>
          </a:xfrm>
        </p:spPr>
        <p:txBody>
          <a:bodyPr/>
          <a:lstStyle/>
          <a:p>
            <a:br>
              <a:rPr lang="en-US"/>
            </a:br>
            <a:r>
              <a:rPr lang="en-US"/>
              <a:t>Carbon Accounting</a:t>
            </a:r>
          </a:p>
        </p:txBody>
      </p:sp>
      <p:sp>
        <p:nvSpPr>
          <p:cNvPr id="4" name="Text Placeholder 3">
            <a:extLst>
              <a:ext uri="{FF2B5EF4-FFF2-40B4-BE49-F238E27FC236}">
                <a16:creationId xmlns:a16="http://schemas.microsoft.com/office/drawing/2014/main" id="{D241D2DF-7BF1-F314-555A-F7BF49CF2B4A}"/>
              </a:ext>
            </a:extLst>
          </p:cNvPr>
          <p:cNvSpPr>
            <a:spLocks noGrp="1"/>
          </p:cNvSpPr>
          <p:nvPr>
            <p:ph type="body" sz="quarter" idx="13"/>
          </p:nvPr>
        </p:nvSpPr>
        <p:spPr/>
        <p:txBody>
          <a:bodyPr/>
          <a:lstStyle/>
          <a:p>
            <a:r>
              <a:rPr lang="en-US"/>
              <a:t>Measuring, tracking, and reporting our Carbon Footprint</a:t>
            </a:r>
          </a:p>
          <a:p>
            <a:r>
              <a:rPr lang="en-US"/>
              <a:t>2023/24</a:t>
            </a:r>
          </a:p>
        </p:txBody>
      </p:sp>
      <p:pic>
        <p:nvPicPr>
          <p:cNvPr id="10" name="Picture Placeholder 9" descr="An aerial view of a city&#10;&#10;AI-generated content may be incorrect.">
            <a:extLst>
              <a:ext uri="{FF2B5EF4-FFF2-40B4-BE49-F238E27FC236}">
                <a16:creationId xmlns:a16="http://schemas.microsoft.com/office/drawing/2014/main" id="{D6BB3CC8-C2C7-06C4-1A1B-D8EC32736FB0}"/>
              </a:ext>
            </a:extLst>
          </p:cNvPr>
          <p:cNvPicPr>
            <a:picLocks noGrp="1" noChangeAspect="1"/>
          </p:cNvPicPr>
          <p:nvPr>
            <p:ph type="pic" idx="12"/>
          </p:nvPr>
        </p:nvPicPr>
        <p:blipFill>
          <a:blip r:embed="rId3"/>
          <a:srcRect l="23045" r="23045"/>
          <a:stretch>
            <a:fillRect/>
          </a:stretch>
        </p:blipFill>
        <p:spPr/>
      </p:pic>
    </p:spTree>
    <p:extLst>
      <p:ext uri="{BB962C8B-B14F-4D97-AF65-F5344CB8AC3E}">
        <p14:creationId xmlns:p14="http://schemas.microsoft.com/office/powerpoint/2010/main" val="1255743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61B55-EF6F-9432-4470-532845667B9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5BD0138-D7A8-3E67-1DDA-8DCE60A4A49F}"/>
              </a:ext>
            </a:extLst>
          </p:cNvPr>
          <p:cNvSpPr txBox="1"/>
          <p:nvPr/>
        </p:nvSpPr>
        <p:spPr>
          <a:xfrm>
            <a:off x="503238" y="5724524"/>
            <a:ext cx="3219450" cy="696045"/>
          </a:xfrm>
          <a:prstGeom prst="rect">
            <a:avLst/>
          </a:prstGeom>
          <a:solidFill>
            <a:srgbClr val="FAFAFA"/>
          </a:solidFill>
        </p:spPr>
        <p:txBody>
          <a:bodyPr wrap="square" rtlCol="0">
            <a:spAutoFit/>
          </a:bodyPr>
          <a:lstStyle/>
          <a:p>
            <a:endParaRPr lang="en-GB"/>
          </a:p>
        </p:txBody>
      </p:sp>
      <p:sp>
        <p:nvSpPr>
          <p:cNvPr id="2" name="Title 1">
            <a:extLst>
              <a:ext uri="{FF2B5EF4-FFF2-40B4-BE49-F238E27FC236}">
                <a16:creationId xmlns:a16="http://schemas.microsoft.com/office/drawing/2014/main" id="{BE88861D-16E0-CFEC-D9A0-35DE6566C9A2}"/>
              </a:ext>
            </a:extLst>
          </p:cNvPr>
          <p:cNvSpPr>
            <a:spLocks noGrp="1"/>
          </p:cNvSpPr>
          <p:nvPr>
            <p:ph type="title"/>
          </p:nvPr>
        </p:nvSpPr>
        <p:spPr/>
        <p:txBody>
          <a:bodyPr/>
          <a:lstStyle/>
          <a:p>
            <a:r>
              <a:rPr lang="en-GB"/>
              <a:t>Carbon performance: baseline to 2023/24</a:t>
            </a:r>
          </a:p>
        </p:txBody>
      </p:sp>
      <p:graphicFrame>
        <p:nvGraphicFramePr>
          <p:cNvPr id="6" name="Content Placeholder 5">
            <a:extLst>
              <a:ext uri="{FF2B5EF4-FFF2-40B4-BE49-F238E27FC236}">
                <a16:creationId xmlns:a16="http://schemas.microsoft.com/office/drawing/2014/main" id="{062C3129-DBF0-57D9-7646-20524399AD54}"/>
              </a:ext>
            </a:extLst>
          </p:cNvPr>
          <p:cNvGraphicFramePr>
            <a:graphicFrameLocks noGrp="1"/>
          </p:cNvGraphicFramePr>
          <p:nvPr>
            <p:ph sz="half" idx="1"/>
            <p:extLst>
              <p:ext uri="{D42A27DB-BD31-4B8C-83A1-F6EECF244321}">
                <p14:modId xmlns:p14="http://schemas.microsoft.com/office/powerpoint/2010/main" val="4020938344"/>
              </p:ext>
            </p:extLst>
          </p:nvPr>
        </p:nvGraphicFramePr>
        <p:xfrm>
          <a:off x="502920" y="1238969"/>
          <a:ext cx="11185843" cy="5181600"/>
        </p:xfrm>
        <a:graphic>
          <a:graphicData uri="http://schemas.openxmlformats.org/drawingml/2006/table">
            <a:tbl>
              <a:tblPr firstRow="1" bandRow="1">
                <a:tableStyleId>{5C22544A-7EE6-4342-B048-85BDC9FD1C3A}</a:tableStyleId>
              </a:tblPr>
              <a:tblGrid>
                <a:gridCol w="840976">
                  <a:extLst>
                    <a:ext uri="{9D8B030D-6E8A-4147-A177-3AD203B41FA5}">
                      <a16:colId xmlns:a16="http://schemas.microsoft.com/office/drawing/2014/main" val="3418869343"/>
                    </a:ext>
                  </a:extLst>
                </a:gridCol>
                <a:gridCol w="4844523">
                  <a:extLst>
                    <a:ext uri="{9D8B030D-6E8A-4147-A177-3AD203B41FA5}">
                      <a16:colId xmlns:a16="http://schemas.microsoft.com/office/drawing/2014/main" val="4058367084"/>
                    </a:ext>
                  </a:extLst>
                </a:gridCol>
                <a:gridCol w="1375086">
                  <a:extLst>
                    <a:ext uri="{9D8B030D-6E8A-4147-A177-3AD203B41FA5}">
                      <a16:colId xmlns:a16="http://schemas.microsoft.com/office/drawing/2014/main" val="2647206564"/>
                    </a:ext>
                  </a:extLst>
                </a:gridCol>
                <a:gridCol w="1375086">
                  <a:extLst>
                    <a:ext uri="{9D8B030D-6E8A-4147-A177-3AD203B41FA5}">
                      <a16:colId xmlns:a16="http://schemas.microsoft.com/office/drawing/2014/main" val="3012604344"/>
                    </a:ext>
                  </a:extLst>
                </a:gridCol>
                <a:gridCol w="1375086">
                  <a:extLst>
                    <a:ext uri="{9D8B030D-6E8A-4147-A177-3AD203B41FA5}">
                      <a16:colId xmlns:a16="http://schemas.microsoft.com/office/drawing/2014/main" val="1164006602"/>
                    </a:ext>
                  </a:extLst>
                </a:gridCol>
                <a:gridCol w="1375086">
                  <a:extLst>
                    <a:ext uri="{9D8B030D-6E8A-4147-A177-3AD203B41FA5}">
                      <a16:colId xmlns:a16="http://schemas.microsoft.com/office/drawing/2014/main" val="1336280463"/>
                    </a:ext>
                  </a:extLst>
                </a:gridCol>
              </a:tblGrid>
              <a:tr h="300789">
                <a:tc rowSpan="2">
                  <a:txBody>
                    <a:bodyPr/>
                    <a:lstStyle/>
                    <a:p>
                      <a:pPr algn="ctr"/>
                      <a:r>
                        <a:rPr lang="en-GB" sz="1400">
                          <a:solidFill>
                            <a:schemeClr val="tx1"/>
                          </a:solidFill>
                          <a:latin typeface="Arial"/>
                          <a:cs typeface="Arial"/>
                        </a:rPr>
                        <a:t>Scope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rowSpan="2">
                  <a:txBody>
                    <a:bodyPr/>
                    <a:lstStyle/>
                    <a:p>
                      <a:pPr algn="l"/>
                      <a:r>
                        <a:rPr lang="en-GB" sz="1400">
                          <a:solidFill>
                            <a:schemeClr val="tx1"/>
                          </a:solidFill>
                          <a:latin typeface="Arial"/>
                          <a:cs typeface="Arial"/>
                        </a:rPr>
                        <a:t>Emission category</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gridSpan="4">
                  <a:txBody>
                    <a:bodyPr/>
                    <a:lstStyle/>
                    <a:p>
                      <a:pPr algn="ctr"/>
                      <a:r>
                        <a:rPr lang="en-GB" sz="1400">
                          <a:solidFill>
                            <a:schemeClr val="tx1"/>
                          </a:solidFill>
                          <a:latin typeface="Arial"/>
                          <a:cs typeface="Arial"/>
                        </a:rPr>
                        <a:t>Emissions (</a:t>
                      </a:r>
                      <a:r>
                        <a:rPr lang="en-GB" sz="1400" err="1">
                          <a:solidFill>
                            <a:schemeClr val="tx1"/>
                          </a:solidFill>
                          <a:latin typeface="Arial"/>
                          <a:cs typeface="Arial"/>
                        </a:rPr>
                        <a:t>tCO₂e</a:t>
                      </a:r>
                      <a:r>
                        <a:rPr lang="en-GB" sz="1400">
                          <a:solidFill>
                            <a:schemeClr val="tx1"/>
                          </a:solidFill>
                          <a:latin typeface="Arial"/>
                          <a:cs typeface="Aria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GB" sz="1000">
                        <a:latin typeface="Arial" panose="020B0604020202020204" pitchFamily="34" charset="0"/>
                        <a:cs typeface="Arial" panose="020B0604020202020204" pitchFamily="34" charset="0"/>
                      </a:endParaRPr>
                    </a:p>
                  </a:txBody>
                  <a:tcP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hMerge="1">
                  <a:txBody>
                    <a:bodyPr/>
                    <a:lstStyle/>
                    <a:p>
                      <a:endParaRPr lang="en-GB" sz="1000">
                        <a:latin typeface="Arial" panose="020B0604020202020204" pitchFamily="34" charset="0"/>
                        <a:cs typeface="Arial" panose="020B0604020202020204" pitchFamily="34" charset="0"/>
                      </a:endParaRPr>
                    </a:p>
                  </a:txBody>
                  <a:tcP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hMerge="1">
                  <a:txBody>
                    <a:bodyPr/>
                    <a:lstStyle/>
                    <a:p>
                      <a:endParaRPr lang="en-GB" sz="1000">
                        <a:latin typeface="Arial" panose="020B0604020202020204" pitchFamily="34" charset="0"/>
                        <a:cs typeface="Arial" panose="020B0604020202020204" pitchFamily="34" charset="0"/>
                      </a:endParaRPr>
                    </a:p>
                  </a:txBody>
                  <a:tcP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extLst>
                  <a:ext uri="{0D108BD9-81ED-4DB2-BD59-A6C34878D82A}">
                    <a16:rowId xmlns:a16="http://schemas.microsoft.com/office/drawing/2014/main" val="3915193217"/>
                  </a:ext>
                </a:extLst>
              </a:tr>
              <a:tr h="298800">
                <a:tc vMerge="1">
                  <a:txBody>
                    <a:bodyPr/>
                    <a:lstStyle/>
                    <a:p>
                      <a:endParaRPr lang="en-GB" sz="1000">
                        <a:latin typeface="Arial" panose="020B0604020202020204" pitchFamily="34" charset="0"/>
                        <a:cs typeface="Arial" panose="020B0604020202020204" pitchFamily="34" charset="0"/>
                      </a:endParaRPr>
                    </a:p>
                  </a:txBody>
                  <a:tcP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vMerge="1">
                  <a:txBody>
                    <a:bodyPr/>
                    <a:lstStyle/>
                    <a:p>
                      <a:endParaRPr lang="en-GB" sz="1000">
                        <a:latin typeface="Arial" panose="020B0604020202020204" pitchFamily="34" charset="0"/>
                        <a:cs typeface="Arial" panose="020B0604020202020204" pitchFamily="34" charset="0"/>
                      </a:endParaRPr>
                    </a:p>
                  </a:txBody>
                  <a:tcP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b="1">
                          <a:solidFill>
                            <a:schemeClr val="tx1"/>
                          </a:solidFill>
                          <a:latin typeface="Arial"/>
                          <a:cs typeface="Arial"/>
                        </a:rPr>
                        <a:t>2020/21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b="1">
                          <a:solidFill>
                            <a:schemeClr val="tx1"/>
                          </a:solidFill>
                          <a:latin typeface="Arial"/>
                          <a:cs typeface="Arial"/>
                        </a:rPr>
                        <a:t>2021/22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b="1">
                          <a:solidFill>
                            <a:schemeClr val="tx1"/>
                          </a:solidFill>
                          <a:latin typeface="Arial"/>
                          <a:cs typeface="Arial"/>
                        </a:rPr>
                        <a:t>2022/23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b="1">
                          <a:solidFill>
                            <a:schemeClr val="tx1"/>
                          </a:solidFill>
                          <a:latin typeface="Arial"/>
                          <a:cs typeface="Arial"/>
                        </a:rPr>
                        <a:t>2023/24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extLst>
                  <a:ext uri="{0D108BD9-81ED-4DB2-BD59-A6C34878D82A}">
                    <a16:rowId xmlns:a16="http://schemas.microsoft.com/office/drawing/2014/main" val="3164116034"/>
                  </a:ext>
                </a:extLst>
              </a:tr>
              <a:tr h="298800">
                <a:tc rowSpan="4">
                  <a:txBody>
                    <a:bodyPr/>
                    <a:lstStyle/>
                    <a:p>
                      <a:pPr algn="ctr"/>
                      <a:r>
                        <a:rPr lang="en-GB" sz="1600">
                          <a:solidFill>
                            <a:schemeClr val="tx1"/>
                          </a:solidFill>
                          <a:latin typeface="Arial"/>
                          <a:cs typeface="Arial"/>
                        </a:rPr>
                        <a:t>1</a:t>
                      </a:r>
                    </a:p>
                  </a:txBody>
                  <a:tcPr anchor="ctr">
                    <a:lnL w="12700" cap="flat" cmpd="sng" algn="ctr">
                      <a:no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Natural gas</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42,923</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35,208</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35,150</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36,122</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extLst>
                  <a:ext uri="{0D108BD9-81ED-4DB2-BD59-A6C34878D82A}">
                    <a16:rowId xmlns:a16="http://schemas.microsoft.com/office/drawing/2014/main" val="1604119812"/>
                  </a:ext>
                </a:extLst>
              </a:tr>
              <a:tr h="288000">
                <a:tc vMerge="1">
                  <a:txBody>
                    <a:bodyPr/>
                    <a:lstStyle/>
                    <a:p>
                      <a:endParaRPr lang="en-GB" sz="11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Fleet fuel</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75</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340</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154</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124</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extLst>
                  <a:ext uri="{0D108BD9-81ED-4DB2-BD59-A6C34878D82A}">
                    <a16:rowId xmlns:a16="http://schemas.microsoft.com/office/drawing/2014/main" val="662272224"/>
                  </a:ext>
                </a:extLst>
              </a:tr>
              <a:tr h="298800">
                <a:tc vMerge="1">
                  <a:txBody>
                    <a:bodyPr/>
                    <a:lstStyle/>
                    <a:p>
                      <a:endParaRPr lang="en-GB" sz="11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Refrigerants</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225</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500*</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111</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345</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extLst>
                  <a:ext uri="{0D108BD9-81ED-4DB2-BD59-A6C34878D82A}">
                    <a16:rowId xmlns:a16="http://schemas.microsoft.com/office/drawing/2014/main" val="788688409"/>
                  </a:ext>
                </a:extLst>
              </a:tr>
              <a:tr h="298800">
                <a:tc vMerge="1">
                  <a:txBody>
                    <a:bodyPr/>
                    <a:lstStyle/>
                    <a:p>
                      <a:endParaRPr lang="en-GB" sz="11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Other fuels</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a:solidFill>
                            <a:schemeClr val="tx1"/>
                          </a:solidFill>
                          <a:latin typeface="Arial"/>
                          <a:cs typeface="Arial"/>
                        </a:rPr>
                        <a:t>192</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a:solidFill>
                            <a:schemeClr val="tx1"/>
                          </a:solidFill>
                          <a:latin typeface="Arial"/>
                          <a:cs typeface="Arial"/>
                        </a:rPr>
                        <a:t>17</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a:solidFill>
                            <a:schemeClr val="tx1"/>
                          </a:solidFill>
                          <a:latin typeface="Arial"/>
                          <a:cs typeface="Arial"/>
                        </a:rPr>
                        <a:t>23</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a:solidFill>
                            <a:schemeClr val="tx1"/>
                          </a:solidFill>
                          <a:latin typeface="Arial"/>
                          <a:cs typeface="Arial"/>
                        </a:rPr>
                        <a:t>42</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extLst>
                  <a:ext uri="{0D108BD9-81ED-4DB2-BD59-A6C34878D82A}">
                    <a16:rowId xmlns:a16="http://schemas.microsoft.com/office/drawing/2014/main" val="3224396651"/>
                  </a:ext>
                </a:extLst>
              </a:tr>
              <a:tr h="298800">
                <a:tc rowSpan="2">
                  <a:txBody>
                    <a:bodyPr/>
                    <a:lstStyle/>
                    <a:p>
                      <a:pPr algn="ctr"/>
                      <a:r>
                        <a:rPr lang="en-GB" sz="1600">
                          <a:solidFill>
                            <a:schemeClr val="tx1"/>
                          </a:solidFill>
                          <a:latin typeface="Arial"/>
                          <a:cs typeface="Arial"/>
                        </a:rPr>
                        <a:t>2</a:t>
                      </a:r>
                    </a:p>
                  </a:txBody>
                  <a:tcPr anchor="ctr">
                    <a:lnL w="12700" cap="flat" cmpd="sng" algn="ctr">
                      <a:no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Purchased electricity</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4,652</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6,833</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6,426</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6,883</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extLst>
                  <a:ext uri="{0D108BD9-81ED-4DB2-BD59-A6C34878D82A}">
                    <a16:rowId xmlns:a16="http://schemas.microsoft.com/office/drawing/2014/main" val="2511402765"/>
                  </a:ext>
                </a:extLst>
              </a:tr>
              <a:tr h="298800">
                <a:tc vMerge="1">
                  <a:txBody>
                    <a:bodyPr/>
                    <a:lstStyle/>
                    <a:p>
                      <a:endParaRPr lang="en-GB" sz="11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Heat and steam</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a:solidFill>
                            <a:schemeClr val="tx1"/>
                          </a:solidFill>
                          <a:latin typeface="Arial"/>
                          <a:cs typeface="Arial"/>
                        </a:rPr>
                        <a:t>24</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a:solidFill>
                            <a:schemeClr val="tx1"/>
                          </a:solidFill>
                          <a:latin typeface="Arial"/>
                          <a:cs typeface="Arial"/>
                        </a:rPr>
                        <a:t>85</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a:solidFill>
                            <a:schemeClr val="tx1"/>
                          </a:solidFill>
                          <a:latin typeface="Arial"/>
                          <a:cs typeface="Arial"/>
                        </a:rPr>
                        <a:t>93</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a:solidFill>
                            <a:schemeClr val="tx1"/>
                          </a:solidFill>
                          <a:latin typeface="Arial"/>
                          <a:cs typeface="Arial"/>
                        </a:rPr>
                        <a:t>75</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extLst>
                  <a:ext uri="{0D108BD9-81ED-4DB2-BD59-A6C34878D82A}">
                    <a16:rowId xmlns:a16="http://schemas.microsoft.com/office/drawing/2014/main" val="1800956614"/>
                  </a:ext>
                </a:extLst>
              </a:tr>
              <a:tr h="298800">
                <a:tc rowSpan="8">
                  <a:txBody>
                    <a:bodyPr/>
                    <a:lstStyle/>
                    <a:p>
                      <a:pPr algn="ctr"/>
                      <a:r>
                        <a:rPr lang="en-GB" sz="1600">
                          <a:solidFill>
                            <a:schemeClr val="tx1"/>
                          </a:solidFill>
                          <a:latin typeface="Arial"/>
                          <a:cs typeface="Arial"/>
                        </a:rPr>
                        <a:t>3</a:t>
                      </a:r>
                    </a:p>
                  </a:txBody>
                  <a:tcPr anchor="ctr">
                    <a:lnL w="12700" cap="flat" cmpd="sng" algn="ctr">
                      <a:no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Procurement emissions</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191,866</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202,948</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163,336</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165,533</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extLst>
                  <a:ext uri="{0D108BD9-81ED-4DB2-BD59-A6C34878D82A}">
                    <a16:rowId xmlns:a16="http://schemas.microsoft.com/office/drawing/2014/main" val="1098637518"/>
                  </a:ext>
                </a:extLst>
              </a:tr>
              <a:tr h="298800">
                <a:tc vMerge="1">
                  <a:txBody>
                    <a:bodyPr/>
                    <a:lstStyle/>
                    <a:p>
                      <a:endParaRPr lang="en-GB" sz="11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Fuel and energy procurement emissions</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9,145</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8,516*</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7,974</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8,136</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extLst>
                  <a:ext uri="{0D108BD9-81ED-4DB2-BD59-A6C34878D82A}">
                    <a16:rowId xmlns:a16="http://schemas.microsoft.com/office/drawing/2014/main" val="49013306"/>
                  </a:ext>
                </a:extLst>
              </a:tr>
              <a:tr h="298800">
                <a:tc vMerge="1">
                  <a:txBody>
                    <a:bodyPr/>
                    <a:lstStyle/>
                    <a:p>
                      <a:endParaRPr lang="en-GB" sz="11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Water and wastewater</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185</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168</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210</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263</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extLst>
                  <a:ext uri="{0D108BD9-81ED-4DB2-BD59-A6C34878D82A}">
                    <a16:rowId xmlns:a16="http://schemas.microsoft.com/office/drawing/2014/main" val="3958122724"/>
                  </a:ext>
                </a:extLst>
              </a:tr>
              <a:tr h="298800">
                <a:tc vMerge="1">
                  <a:txBody>
                    <a:bodyPr/>
                    <a:lstStyle/>
                    <a:p>
                      <a:endParaRPr lang="en-GB" sz="11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Waste</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628</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57</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75</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25</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extLst>
                  <a:ext uri="{0D108BD9-81ED-4DB2-BD59-A6C34878D82A}">
                    <a16:rowId xmlns:a16="http://schemas.microsoft.com/office/drawing/2014/main" val="4233740910"/>
                  </a:ext>
                </a:extLst>
              </a:tr>
              <a:tr h="298800">
                <a:tc vMerge="1">
                  <a:txBody>
                    <a:bodyPr/>
                    <a:lstStyle/>
                    <a:p>
                      <a:endParaRPr lang="en-GB" sz="11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Business travel</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9,767</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6,555</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18,975</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19,534</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extLst>
                  <a:ext uri="{0D108BD9-81ED-4DB2-BD59-A6C34878D82A}">
                    <a16:rowId xmlns:a16="http://schemas.microsoft.com/office/drawing/2014/main" val="3540995449"/>
                  </a:ext>
                </a:extLst>
              </a:tr>
              <a:tr h="298800">
                <a:tc vMerge="1">
                  <a:txBody>
                    <a:bodyPr/>
                    <a:lstStyle/>
                    <a:p>
                      <a:endParaRPr lang="en-GB" sz="11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Staff commuting and working from home</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6,962</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4,204*</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4,434</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6,179</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extLst>
                  <a:ext uri="{0D108BD9-81ED-4DB2-BD59-A6C34878D82A}">
                    <a16:rowId xmlns:a16="http://schemas.microsoft.com/office/drawing/2014/main" val="2172876952"/>
                  </a:ext>
                </a:extLst>
              </a:tr>
              <a:tr h="298800">
                <a:tc vMerge="1">
                  <a:txBody>
                    <a:bodyPr/>
                    <a:lstStyle/>
                    <a:p>
                      <a:endParaRPr lang="en-GB" sz="11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Student commuting (term-time and home visits)</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48,565</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49,532*</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60,854</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tc>
                  <a:txBody>
                    <a:bodyPr/>
                    <a:lstStyle/>
                    <a:p>
                      <a:pPr algn="r"/>
                      <a:r>
                        <a:rPr lang="en-GB" sz="1400">
                          <a:solidFill>
                            <a:schemeClr val="tx1"/>
                          </a:solidFill>
                          <a:latin typeface="Arial"/>
                          <a:cs typeface="Arial"/>
                        </a:rPr>
                        <a:t>62,587</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FFF1C0"/>
                      </a:solidFill>
                      <a:prstDash val="solid"/>
                      <a:round/>
                      <a:headEnd type="none" w="med" len="med"/>
                      <a:tailEnd type="none" w="med" len="med"/>
                    </a:lnB>
                    <a:noFill/>
                  </a:tcPr>
                </a:tc>
                <a:extLst>
                  <a:ext uri="{0D108BD9-81ED-4DB2-BD59-A6C34878D82A}">
                    <a16:rowId xmlns:a16="http://schemas.microsoft.com/office/drawing/2014/main" val="4093909579"/>
                  </a:ext>
                </a:extLst>
              </a:tr>
              <a:tr h="298800">
                <a:tc vMerge="1">
                  <a:txBody>
                    <a:bodyPr/>
                    <a:lstStyle/>
                    <a:p>
                      <a:endParaRPr lang="en-GB" sz="11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nSpc>
                          <a:spcPct val="107000"/>
                        </a:lnSpc>
                        <a:spcAft>
                          <a:spcPts val="800"/>
                        </a:spcAft>
                        <a:buNone/>
                      </a:pPr>
                      <a:r>
                        <a:rPr lang="en-CA" sz="1400" kern="100">
                          <a:effectLst/>
                          <a:latin typeface="Arial"/>
                          <a:ea typeface="Calibri"/>
                          <a:cs typeface="Times New Roman"/>
                        </a:rPr>
                        <a:t>Leased buildings (downstream)</a:t>
                      </a:r>
                      <a:endParaRPr lang="en-GB" sz="1400" kern="100">
                        <a:effectLst/>
                        <a:latin typeface="Arial"/>
                        <a:ea typeface="Calibri"/>
                        <a:cs typeface="Times New Roman"/>
                      </a:endParaRP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a:solidFill>
                            <a:schemeClr val="tx1"/>
                          </a:solidFill>
                          <a:latin typeface="Arial"/>
                          <a:cs typeface="Arial"/>
                        </a:rPr>
                        <a:t>1,031</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a:solidFill>
                            <a:schemeClr val="tx1"/>
                          </a:solidFill>
                          <a:latin typeface="Arial"/>
                          <a:cs typeface="Arial"/>
                        </a:rPr>
                        <a:t>680</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a:solidFill>
                            <a:schemeClr val="tx1"/>
                          </a:solidFill>
                          <a:latin typeface="Arial"/>
                          <a:cs typeface="Arial"/>
                        </a:rPr>
                        <a:t>933</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tc>
                  <a:txBody>
                    <a:bodyPr/>
                    <a:lstStyle/>
                    <a:p>
                      <a:pPr algn="r"/>
                      <a:r>
                        <a:rPr lang="en-GB" sz="1400">
                          <a:solidFill>
                            <a:schemeClr val="tx1"/>
                          </a:solidFill>
                          <a:latin typeface="Arial"/>
                          <a:cs typeface="Arial"/>
                        </a:rPr>
                        <a:t>1,672</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1C0"/>
                      </a:solidFill>
                      <a:prstDash val="solid"/>
                      <a:round/>
                      <a:headEnd type="none" w="med" len="med"/>
                      <a:tailEnd type="none" w="med" len="med"/>
                    </a:lnT>
                    <a:lnB w="12700" cap="flat" cmpd="sng" algn="ctr">
                      <a:solidFill>
                        <a:srgbClr val="C59A00"/>
                      </a:solidFill>
                      <a:prstDash val="solid"/>
                      <a:round/>
                      <a:headEnd type="none" w="med" len="med"/>
                      <a:tailEnd type="none" w="med" len="med"/>
                    </a:lnB>
                    <a:noFill/>
                  </a:tcPr>
                </a:tc>
                <a:extLst>
                  <a:ext uri="{0D108BD9-81ED-4DB2-BD59-A6C34878D82A}">
                    <a16:rowId xmlns:a16="http://schemas.microsoft.com/office/drawing/2014/main" val="1844979179"/>
                  </a:ext>
                </a:extLst>
              </a:tr>
              <a:tr h="298800">
                <a:tc>
                  <a:txBody>
                    <a:bodyPr/>
                    <a:lstStyle/>
                    <a:p>
                      <a:endParaRPr lang="en-GB" sz="11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07000"/>
                        </a:lnSpc>
                        <a:spcAft>
                          <a:spcPts val="800"/>
                        </a:spcAft>
                        <a:buNone/>
                      </a:pPr>
                      <a:r>
                        <a:rPr lang="en-GB" sz="1400" b="1" kern="100">
                          <a:effectLst/>
                          <a:latin typeface="Arial"/>
                          <a:ea typeface="Calibri"/>
                          <a:cs typeface="Times New Roman"/>
                        </a:rPr>
                        <a:t>Total</a:t>
                      </a:r>
                    </a:p>
                  </a:txBody>
                  <a:tcPr marL="68580" marR="68580" marT="0" marB="0"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GB" sz="1400" b="1">
                          <a:solidFill>
                            <a:schemeClr val="tx1"/>
                          </a:solidFill>
                          <a:latin typeface="Arial"/>
                          <a:cs typeface="Arial"/>
                        </a:rPr>
                        <a:t>316,240</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GB" sz="1400" b="1">
                          <a:solidFill>
                            <a:schemeClr val="tx1"/>
                          </a:solidFill>
                          <a:latin typeface="Arial"/>
                          <a:cs typeface="Arial"/>
                        </a:rPr>
                        <a:t>315,645</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GB" sz="1400" b="1">
                          <a:solidFill>
                            <a:schemeClr val="tx1"/>
                          </a:solidFill>
                          <a:latin typeface="Arial"/>
                          <a:cs typeface="Arial"/>
                        </a:rPr>
                        <a:t>298,748</a:t>
                      </a:r>
                    </a:p>
                  </a:txBody>
                  <a:tcPr anchor="ctr">
                    <a:lnL w="12700" cap="flat" cmpd="sng" algn="ctr">
                      <a:solidFill>
                        <a:srgbClr val="C59A00"/>
                      </a:solidFill>
                      <a:prstDash val="solid"/>
                      <a:round/>
                      <a:headEnd type="none" w="med" len="med"/>
                      <a:tailEnd type="none" w="med" len="med"/>
                    </a:lnL>
                    <a:lnR w="12700" cap="flat" cmpd="sng" algn="ctr">
                      <a:solidFill>
                        <a:srgbClr val="C59A00"/>
                      </a:solid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GB" sz="1400" b="1">
                          <a:solidFill>
                            <a:schemeClr val="tx1"/>
                          </a:solidFill>
                          <a:latin typeface="Arial"/>
                          <a:cs typeface="Arial"/>
                        </a:rPr>
                        <a:t>307,522</a:t>
                      </a:r>
                    </a:p>
                  </a:txBody>
                  <a:tcPr anchor="ctr">
                    <a:lnL w="12700" cap="flat" cmpd="sng" algn="ctr">
                      <a:solidFill>
                        <a:srgbClr val="C59A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9A00"/>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2799920"/>
                  </a:ext>
                </a:extLst>
              </a:tr>
            </a:tbl>
          </a:graphicData>
        </a:graphic>
      </p:graphicFrame>
      <p:sp>
        <p:nvSpPr>
          <p:cNvPr id="8" name="TextBox 7">
            <a:extLst>
              <a:ext uri="{FF2B5EF4-FFF2-40B4-BE49-F238E27FC236}">
                <a16:creationId xmlns:a16="http://schemas.microsoft.com/office/drawing/2014/main" id="{24DBEDEF-F389-7EBA-96E0-B72C3F72DEC1}"/>
              </a:ext>
            </a:extLst>
          </p:cNvPr>
          <p:cNvSpPr txBox="1"/>
          <p:nvPr/>
        </p:nvSpPr>
        <p:spPr>
          <a:xfrm>
            <a:off x="1452995" y="6500653"/>
            <a:ext cx="10331019" cy="215444"/>
          </a:xfrm>
          <a:prstGeom prst="rect">
            <a:avLst/>
          </a:prstGeom>
          <a:noFill/>
        </p:spPr>
        <p:txBody>
          <a:bodyPr wrap="square" rtlCol="0">
            <a:spAutoFit/>
          </a:bodyPr>
          <a:lstStyle/>
          <a:p>
            <a:pPr algn="r"/>
            <a:r>
              <a:rPr lang="en-GB" sz="800">
                <a:latin typeface="Arial" panose="020B0604020202020204" pitchFamily="34" charset="0"/>
                <a:cs typeface="Arial" panose="020B0604020202020204" pitchFamily="34" charset="0"/>
              </a:rPr>
              <a:t>* We have discovered errors in four of the categories in our 2021/22 carbon accounting report. These figures have been corrected here. The change amounts to a reduction of 15,347 </a:t>
            </a:r>
            <a:r>
              <a:rPr lang="en-GB" sz="800" err="1">
                <a:latin typeface="Arial" panose="020B0604020202020204" pitchFamily="34" charset="0"/>
                <a:cs typeface="Arial" panose="020B0604020202020204" pitchFamily="34" charset="0"/>
              </a:rPr>
              <a:t>tCO₂e</a:t>
            </a:r>
            <a:r>
              <a:rPr lang="en-GB" sz="800">
                <a:latin typeface="Arial" panose="020B0604020202020204" pitchFamily="34" charset="0"/>
                <a:cs typeface="Arial" panose="020B0604020202020204" pitchFamily="34" charset="0"/>
              </a:rPr>
              <a:t> from the previously published total.</a:t>
            </a:r>
          </a:p>
        </p:txBody>
      </p:sp>
    </p:spTree>
    <p:extLst>
      <p:ext uri="{BB962C8B-B14F-4D97-AF65-F5344CB8AC3E}">
        <p14:creationId xmlns:p14="http://schemas.microsoft.com/office/powerpoint/2010/main" val="1080345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9E9F1-4341-5D6C-7B98-9D902A10A8DF}"/>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79206CD-6860-F4FB-2B9E-CE3339C33FA4}"/>
              </a:ext>
            </a:extLst>
          </p:cNvPr>
          <p:cNvGraphicFramePr>
            <a:graphicFrameLocks/>
          </p:cNvGraphicFramePr>
          <p:nvPr>
            <p:extLst>
              <p:ext uri="{D42A27DB-BD31-4B8C-83A1-F6EECF244321}">
                <p14:modId xmlns:p14="http://schemas.microsoft.com/office/powerpoint/2010/main" val="461481671"/>
              </p:ext>
            </p:extLst>
          </p:nvPr>
        </p:nvGraphicFramePr>
        <p:xfrm>
          <a:off x="609601" y="1379460"/>
          <a:ext cx="11323320" cy="495229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670431C-757B-6915-3E6A-89DD9496C55B}"/>
              </a:ext>
            </a:extLst>
          </p:cNvPr>
          <p:cNvSpPr>
            <a:spLocks noGrp="1"/>
          </p:cNvSpPr>
          <p:nvPr>
            <p:ph type="title"/>
          </p:nvPr>
        </p:nvSpPr>
        <p:spPr/>
        <p:txBody>
          <a:bodyPr/>
          <a:lstStyle/>
          <a:p>
            <a:r>
              <a:rPr lang="en-GB"/>
              <a:t>Changes over time</a:t>
            </a:r>
          </a:p>
        </p:txBody>
      </p:sp>
      <p:sp>
        <p:nvSpPr>
          <p:cNvPr id="4" name="Arc 3">
            <a:extLst>
              <a:ext uri="{FF2B5EF4-FFF2-40B4-BE49-F238E27FC236}">
                <a16:creationId xmlns:a16="http://schemas.microsoft.com/office/drawing/2014/main" id="{A044096E-36C2-4BF5-2C8B-781CADE64C7F}"/>
              </a:ext>
            </a:extLst>
          </p:cNvPr>
          <p:cNvSpPr/>
          <p:nvPr/>
        </p:nvSpPr>
        <p:spPr>
          <a:xfrm>
            <a:off x="5252528" y="1448096"/>
            <a:ext cx="801543" cy="2209504"/>
          </a:xfrm>
          <a:prstGeom prst="arc">
            <a:avLst>
              <a:gd name="adj1" fmla="val 15729802"/>
              <a:gd name="adj2" fmla="val 5908195"/>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solidFill>
            </a:endParaRPr>
          </a:p>
        </p:txBody>
      </p:sp>
      <p:sp>
        <p:nvSpPr>
          <p:cNvPr id="5" name="TextBox 4">
            <a:extLst>
              <a:ext uri="{FF2B5EF4-FFF2-40B4-BE49-F238E27FC236}">
                <a16:creationId xmlns:a16="http://schemas.microsoft.com/office/drawing/2014/main" id="{38D36156-0363-FD10-B975-5BA7A481225D}"/>
              </a:ext>
            </a:extLst>
          </p:cNvPr>
          <p:cNvSpPr txBox="1"/>
          <p:nvPr/>
        </p:nvSpPr>
        <p:spPr>
          <a:xfrm>
            <a:off x="6481619" y="2197894"/>
            <a:ext cx="1831110" cy="923330"/>
          </a:xfrm>
          <a:prstGeom prst="rect">
            <a:avLst/>
          </a:prstGeom>
          <a:solidFill>
            <a:srgbClr val="FAFAFA"/>
          </a:solidFill>
        </p:spPr>
        <p:txBody>
          <a:bodyPr wrap="square" rtlCol="0">
            <a:spAutoFit/>
          </a:bodyPr>
          <a:lstStyle/>
          <a:p>
            <a:pPr algn="ctr"/>
            <a:r>
              <a:rPr lang="en-GB" sz="1200" b="1">
                <a:solidFill>
                  <a:schemeClr val="accent1"/>
                </a:solidFill>
                <a:latin typeface="Arial" panose="020B0604020202020204" pitchFamily="34" charset="0"/>
                <a:cs typeface="Arial" panose="020B0604020202020204" pitchFamily="34" charset="0"/>
              </a:rPr>
              <a:t>7 of the 14 emissions </a:t>
            </a:r>
            <a:br>
              <a:rPr lang="en-GB" sz="1200" b="1">
                <a:solidFill>
                  <a:schemeClr val="accent1"/>
                </a:solidFill>
                <a:latin typeface="Arial" panose="020B0604020202020204" pitchFamily="34" charset="0"/>
                <a:cs typeface="Arial" panose="020B0604020202020204" pitchFamily="34" charset="0"/>
              </a:rPr>
            </a:br>
            <a:r>
              <a:rPr lang="en-GB" sz="1200" b="1">
                <a:solidFill>
                  <a:schemeClr val="accent1"/>
                </a:solidFill>
                <a:latin typeface="Arial" panose="020B0604020202020204" pitchFamily="34" charset="0"/>
                <a:cs typeface="Arial" panose="020B0604020202020204" pitchFamily="34" charset="0"/>
              </a:rPr>
              <a:t>categories account for </a:t>
            </a:r>
            <a:br>
              <a:rPr lang="en-GB" sz="1400" b="1">
                <a:solidFill>
                  <a:schemeClr val="accent1"/>
                </a:solidFill>
                <a:latin typeface="Arial" panose="020B0604020202020204" pitchFamily="34" charset="0"/>
                <a:cs typeface="Arial" panose="020B0604020202020204" pitchFamily="34" charset="0"/>
              </a:rPr>
            </a:br>
            <a:r>
              <a:rPr lang="en-GB" b="1">
                <a:solidFill>
                  <a:schemeClr val="accent1"/>
                </a:solidFill>
                <a:latin typeface="Arial" panose="020B0604020202020204" pitchFamily="34" charset="0"/>
                <a:cs typeface="Arial" panose="020B0604020202020204" pitchFamily="34" charset="0"/>
              </a:rPr>
              <a:t>99% </a:t>
            </a:r>
            <a:br>
              <a:rPr lang="en-GB" sz="1200" b="1">
                <a:solidFill>
                  <a:schemeClr val="accent1"/>
                </a:solidFill>
                <a:latin typeface="Arial" panose="020B0604020202020204" pitchFamily="34" charset="0"/>
                <a:cs typeface="Arial" panose="020B0604020202020204" pitchFamily="34" charset="0"/>
              </a:rPr>
            </a:br>
            <a:r>
              <a:rPr lang="en-GB" sz="1200" b="1">
                <a:solidFill>
                  <a:schemeClr val="accent1"/>
                </a:solidFill>
                <a:latin typeface="Arial" panose="020B0604020202020204" pitchFamily="34" charset="0"/>
                <a:cs typeface="Arial" panose="020B0604020202020204" pitchFamily="34" charset="0"/>
              </a:rPr>
              <a:t>of our emissions</a:t>
            </a:r>
          </a:p>
        </p:txBody>
      </p:sp>
      <p:cxnSp>
        <p:nvCxnSpPr>
          <p:cNvPr id="7" name="Connector: Curved 6">
            <a:extLst>
              <a:ext uri="{FF2B5EF4-FFF2-40B4-BE49-F238E27FC236}">
                <a16:creationId xmlns:a16="http://schemas.microsoft.com/office/drawing/2014/main" id="{7F11252A-DEA7-C2DF-D370-DB076BDA7184}"/>
              </a:ext>
            </a:extLst>
          </p:cNvPr>
          <p:cNvCxnSpPr>
            <a:cxnSpLocks/>
            <a:stCxn id="5" idx="1"/>
          </p:cNvCxnSpPr>
          <p:nvPr/>
        </p:nvCxnSpPr>
        <p:spPr>
          <a:xfrm rot="10800000">
            <a:off x="6054073" y="2576613"/>
            <a:ext cx="427546" cy="82946"/>
          </a:xfrm>
          <a:prstGeom prst="curved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D8184F97-7D0F-B9CA-7B23-AAA9C4B34BFE}"/>
              </a:ext>
            </a:extLst>
          </p:cNvPr>
          <p:cNvSpPr/>
          <p:nvPr/>
        </p:nvSpPr>
        <p:spPr>
          <a:xfrm>
            <a:off x="8549641" y="1973178"/>
            <a:ext cx="3250932" cy="3353201"/>
          </a:xfrm>
          <a:prstGeom prst="rect">
            <a:avLst/>
          </a:prstGeom>
          <a:solidFill>
            <a:srgbClr val="FAFAFA"/>
          </a:solidFill>
          <a:ln>
            <a:noFill/>
          </a:ln>
        </p:spPr>
        <p:style>
          <a:lnRef idx="2">
            <a:schemeClr val="dk1"/>
          </a:lnRef>
          <a:fillRef idx="1">
            <a:schemeClr val="lt1"/>
          </a:fillRef>
          <a:effectRef idx="0">
            <a:schemeClr val="dk1"/>
          </a:effectRef>
          <a:fontRef idx="minor">
            <a:schemeClr val="dk1"/>
          </a:fontRef>
        </p:style>
        <p:txBody>
          <a:bodyPr rtlCol="0" anchor="ctr"/>
          <a:lstStyle/>
          <a:p>
            <a:r>
              <a:rPr lang="en-GB" sz="1000">
                <a:solidFill>
                  <a:schemeClr val="tx1"/>
                </a:solidFill>
                <a:latin typeface="Arial" panose="020B0604020202020204" pitchFamily="34" charset="0"/>
                <a:cs typeface="Arial" panose="020B0604020202020204" pitchFamily="34" charset="0"/>
              </a:rPr>
              <a:t>The reduction in calculated procurement emissions since the base year is encouraging. While this improvement is largely driven by improvements to our methodology and data accuracy, it provides a more reliable foundation to measure and report progress. We are actively working to reduce emissions by spending less, where viable, and spending with suppliers who share our sustainability and climate commitments.</a:t>
            </a:r>
            <a:br>
              <a:rPr lang="en-GB" sz="1000">
                <a:solidFill>
                  <a:schemeClr val="tx1"/>
                </a:solidFill>
                <a:latin typeface="Arial" panose="020B0604020202020204" pitchFamily="34" charset="0"/>
                <a:cs typeface="Arial" panose="020B0604020202020204" pitchFamily="34" charset="0"/>
              </a:rPr>
            </a:br>
            <a:endParaRPr lang="en-GB" sz="1000">
              <a:solidFill>
                <a:schemeClr val="tx1"/>
              </a:solidFill>
              <a:latin typeface="Arial" panose="020B0604020202020204" pitchFamily="34" charset="0"/>
              <a:cs typeface="Arial" panose="020B0604020202020204" pitchFamily="34" charset="0"/>
            </a:endParaRPr>
          </a:p>
          <a:p>
            <a:r>
              <a:rPr lang="en-GB" sz="1000">
                <a:solidFill>
                  <a:schemeClr val="tx1"/>
                </a:solidFill>
                <a:latin typeface="Arial" panose="020B0604020202020204" pitchFamily="34" charset="0"/>
                <a:cs typeface="Arial" panose="020B0604020202020204" pitchFamily="34" charset="0"/>
              </a:rPr>
              <a:t>Travel emissions have increased since our baseline year, partly due to the Covid-19 pandemic, when travel restrictions significantly reduced our activity. Travel remains essential to teaching, research, and developing partnerships and our priority is to ensure that essential staff and student travel is undertaken using the most sustainable options available. Travel is one of the more challenging areas in which to reduce environmental impact; we are continuing to explore solutions that enable essential activity whilst lowering emissions over time. </a:t>
            </a:r>
          </a:p>
        </p:txBody>
      </p:sp>
    </p:spTree>
    <p:extLst>
      <p:ext uri="{BB962C8B-B14F-4D97-AF65-F5344CB8AC3E}">
        <p14:creationId xmlns:p14="http://schemas.microsoft.com/office/powerpoint/2010/main" val="2671695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1C89C-BD81-2F0D-B0BC-2AF06C7DA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22F76F-76CA-FE06-0C03-3B36EC5F042C}"/>
              </a:ext>
            </a:extLst>
          </p:cNvPr>
          <p:cNvSpPr>
            <a:spLocks noGrp="1"/>
          </p:cNvSpPr>
          <p:nvPr>
            <p:ph type="title"/>
          </p:nvPr>
        </p:nvSpPr>
        <p:spPr/>
        <p:txBody>
          <a:bodyPr/>
          <a:lstStyle/>
          <a:p>
            <a:r>
              <a:rPr lang="en-GB"/>
              <a:t>Our energy mix</a:t>
            </a:r>
          </a:p>
        </p:txBody>
      </p:sp>
      <p:graphicFrame>
        <p:nvGraphicFramePr>
          <p:cNvPr id="6" name="Chart 5">
            <a:extLst>
              <a:ext uri="{FF2B5EF4-FFF2-40B4-BE49-F238E27FC236}">
                <a16:creationId xmlns:a16="http://schemas.microsoft.com/office/drawing/2014/main" id="{4B02AEEC-FE19-AADD-C899-31B752EE6641}"/>
              </a:ext>
            </a:extLst>
          </p:cNvPr>
          <p:cNvGraphicFramePr>
            <a:graphicFrameLocks/>
          </p:cNvGraphicFramePr>
          <p:nvPr>
            <p:extLst>
              <p:ext uri="{D42A27DB-BD31-4B8C-83A1-F6EECF244321}">
                <p14:modId xmlns:p14="http://schemas.microsoft.com/office/powerpoint/2010/main" val="1556561901"/>
              </p:ext>
            </p:extLst>
          </p:nvPr>
        </p:nvGraphicFramePr>
        <p:xfrm>
          <a:off x="502920" y="1236570"/>
          <a:ext cx="11160000" cy="5184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A4B21C6A-64C5-18B5-D930-EE1B325857AD}"/>
              </a:ext>
            </a:extLst>
          </p:cNvPr>
          <p:cNvSpPr txBox="1"/>
          <p:nvPr/>
        </p:nvSpPr>
        <p:spPr>
          <a:xfrm>
            <a:off x="2105025" y="1523045"/>
            <a:ext cx="990600" cy="369332"/>
          </a:xfrm>
          <a:prstGeom prst="rect">
            <a:avLst/>
          </a:prstGeom>
          <a:noFill/>
        </p:spPr>
        <p:txBody>
          <a:bodyPr wrap="square" rtlCol="0">
            <a:spAutoFit/>
          </a:bodyPr>
          <a:lstStyle/>
          <a:p>
            <a:pPr algn="ctr"/>
            <a:r>
              <a:rPr lang="en-GB" b="1">
                <a:solidFill>
                  <a:schemeClr val="bg1"/>
                </a:solidFill>
                <a:latin typeface="Arial" panose="020B0604020202020204" pitchFamily="34" charset="0"/>
                <a:cs typeface="Arial" panose="020B0604020202020204" pitchFamily="34" charset="0"/>
              </a:rPr>
              <a:t>10%</a:t>
            </a:r>
          </a:p>
        </p:txBody>
      </p:sp>
      <p:sp>
        <p:nvSpPr>
          <p:cNvPr id="9" name="TextBox 8">
            <a:extLst>
              <a:ext uri="{FF2B5EF4-FFF2-40B4-BE49-F238E27FC236}">
                <a16:creationId xmlns:a16="http://schemas.microsoft.com/office/drawing/2014/main" id="{D937734D-CCA4-B8C9-25DA-C1B2D36C86AD}"/>
              </a:ext>
            </a:extLst>
          </p:cNvPr>
          <p:cNvSpPr txBox="1"/>
          <p:nvPr/>
        </p:nvSpPr>
        <p:spPr>
          <a:xfrm>
            <a:off x="4657725" y="2094545"/>
            <a:ext cx="990600" cy="369332"/>
          </a:xfrm>
          <a:prstGeom prst="rect">
            <a:avLst/>
          </a:prstGeom>
          <a:noFill/>
        </p:spPr>
        <p:txBody>
          <a:bodyPr wrap="square" rtlCol="0">
            <a:spAutoFit/>
          </a:bodyPr>
          <a:lstStyle/>
          <a:p>
            <a:pPr algn="ctr"/>
            <a:r>
              <a:rPr lang="en-GB" b="1">
                <a:solidFill>
                  <a:schemeClr val="bg1"/>
                </a:solidFill>
                <a:latin typeface="Arial" panose="020B0604020202020204" pitchFamily="34" charset="0"/>
                <a:cs typeface="Arial" panose="020B0604020202020204" pitchFamily="34" charset="0"/>
              </a:rPr>
              <a:t>16%</a:t>
            </a:r>
          </a:p>
        </p:txBody>
      </p:sp>
      <p:sp>
        <p:nvSpPr>
          <p:cNvPr id="10" name="TextBox 9">
            <a:extLst>
              <a:ext uri="{FF2B5EF4-FFF2-40B4-BE49-F238E27FC236}">
                <a16:creationId xmlns:a16="http://schemas.microsoft.com/office/drawing/2014/main" id="{E41B7AD1-85C4-230D-3EA6-F52552130EB8}"/>
              </a:ext>
            </a:extLst>
          </p:cNvPr>
          <p:cNvSpPr txBox="1"/>
          <p:nvPr/>
        </p:nvSpPr>
        <p:spPr>
          <a:xfrm>
            <a:off x="7212585" y="2094545"/>
            <a:ext cx="990600" cy="369332"/>
          </a:xfrm>
          <a:prstGeom prst="rect">
            <a:avLst/>
          </a:prstGeom>
          <a:noFill/>
        </p:spPr>
        <p:txBody>
          <a:bodyPr wrap="square" rtlCol="0">
            <a:spAutoFit/>
          </a:bodyPr>
          <a:lstStyle/>
          <a:p>
            <a:pPr algn="ctr"/>
            <a:r>
              <a:rPr lang="en-GB" b="1">
                <a:solidFill>
                  <a:schemeClr val="bg1"/>
                </a:solidFill>
                <a:latin typeface="Arial" panose="020B0604020202020204" pitchFamily="34" charset="0"/>
                <a:cs typeface="Arial" panose="020B0604020202020204" pitchFamily="34" charset="0"/>
              </a:rPr>
              <a:t>15%</a:t>
            </a:r>
          </a:p>
        </p:txBody>
      </p:sp>
      <p:sp>
        <p:nvSpPr>
          <p:cNvPr id="11" name="TextBox 10">
            <a:extLst>
              <a:ext uri="{FF2B5EF4-FFF2-40B4-BE49-F238E27FC236}">
                <a16:creationId xmlns:a16="http://schemas.microsoft.com/office/drawing/2014/main" id="{B53FA91D-036E-B575-1F2D-C884DE992B64}"/>
              </a:ext>
            </a:extLst>
          </p:cNvPr>
          <p:cNvSpPr txBox="1"/>
          <p:nvPr/>
        </p:nvSpPr>
        <p:spPr>
          <a:xfrm>
            <a:off x="9750743" y="2008936"/>
            <a:ext cx="990600" cy="369332"/>
          </a:xfrm>
          <a:prstGeom prst="rect">
            <a:avLst/>
          </a:prstGeom>
          <a:noFill/>
        </p:spPr>
        <p:txBody>
          <a:bodyPr wrap="square" rtlCol="0">
            <a:spAutoFit/>
          </a:bodyPr>
          <a:lstStyle/>
          <a:p>
            <a:pPr algn="ctr"/>
            <a:r>
              <a:rPr lang="en-GB" b="1">
                <a:solidFill>
                  <a:schemeClr val="bg1"/>
                </a:solidFill>
                <a:latin typeface="Arial" panose="020B0604020202020204" pitchFamily="34" charset="0"/>
                <a:cs typeface="Arial" panose="020B0604020202020204" pitchFamily="34" charset="0"/>
              </a:rPr>
              <a:t>16%</a:t>
            </a:r>
          </a:p>
        </p:txBody>
      </p:sp>
      <p:sp>
        <p:nvSpPr>
          <p:cNvPr id="12" name="TextBox 11">
            <a:extLst>
              <a:ext uri="{FF2B5EF4-FFF2-40B4-BE49-F238E27FC236}">
                <a16:creationId xmlns:a16="http://schemas.microsoft.com/office/drawing/2014/main" id="{098BEE28-23CE-1F5D-73E2-B902A6F12FF3}"/>
              </a:ext>
            </a:extLst>
          </p:cNvPr>
          <p:cNvSpPr txBox="1"/>
          <p:nvPr/>
        </p:nvSpPr>
        <p:spPr>
          <a:xfrm>
            <a:off x="2105025" y="3384718"/>
            <a:ext cx="990600" cy="369332"/>
          </a:xfrm>
          <a:prstGeom prst="rect">
            <a:avLst/>
          </a:prstGeom>
          <a:noFill/>
        </p:spPr>
        <p:txBody>
          <a:bodyPr wrap="square" rtlCol="0">
            <a:spAutoFit/>
          </a:bodyPr>
          <a:lstStyle/>
          <a:p>
            <a:pPr algn="ctr"/>
            <a:r>
              <a:rPr lang="en-GB" b="1">
                <a:solidFill>
                  <a:schemeClr val="bg1"/>
                </a:solidFill>
                <a:latin typeface="Arial" panose="020B0604020202020204" pitchFamily="34" charset="0"/>
                <a:cs typeface="Arial" panose="020B0604020202020204" pitchFamily="34" charset="0"/>
              </a:rPr>
              <a:t>90%</a:t>
            </a:r>
          </a:p>
        </p:txBody>
      </p:sp>
      <p:sp>
        <p:nvSpPr>
          <p:cNvPr id="13" name="TextBox 12">
            <a:extLst>
              <a:ext uri="{FF2B5EF4-FFF2-40B4-BE49-F238E27FC236}">
                <a16:creationId xmlns:a16="http://schemas.microsoft.com/office/drawing/2014/main" id="{D0FAEFC5-1069-E6E5-B25A-78F28FCC0F0B}"/>
              </a:ext>
            </a:extLst>
          </p:cNvPr>
          <p:cNvSpPr txBox="1"/>
          <p:nvPr/>
        </p:nvSpPr>
        <p:spPr>
          <a:xfrm>
            <a:off x="4657725" y="3754050"/>
            <a:ext cx="990600" cy="369332"/>
          </a:xfrm>
          <a:prstGeom prst="rect">
            <a:avLst/>
          </a:prstGeom>
          <a:noFill/>
        </p:spPr>
        <p:txBody>
          <a:bodyPr wrap="square" rtlCol="0">
            <a:spAutoFit/>
          </a:bodyPr>
          <a:lstStyle/>
          <a:p>
            <a:pPr algn="ctr"/>
            <a:r>
              <a:rPr lang="en-GB" b="1">
                <a:solidFill>
                  <a:schemeClr val="bg1"/>
                </a:solidFill>
                <a:latin typeface="Arial" panose="020B0604020202020204" pitchFamily="34" charset="0"/>
                <a:cs typeface="Arial" panose="020B0604020202020204" pitchFamily="34" charset="0"/>
              </a:rPr>
              <a:t>84%</a:t>
            </a:r>
          </a:p>
        </p:txBody>
      </p:sp>
      <p:sp>
        <p:nvSpPr>
          <p:cNvPr id="14" name="TextBox 13">
            <a:extLst>
              <a:ext uri="{FF2B5EF4-FFF2-40B4-BE49-F238E27FC236}">
                <a16:creationId xmlns:a16="http://schemas.microsoft.com/office/drawing/2014/main" id="{494BCACD-5EEA-564A-B22D-BD6CA596421E}"/>
              </a:ext>
            </a:extLst>
          </p:cNvPr>
          <p:cNvSpPr txBox="1"/>
          <p:nvPr/>
        </p:nvSpPr>
        <p:spPr>
          <a:xfrm>
            <a:off x="7210425" y="3754050"/>
            <a:ext cx="990600" cy="369332"/>
          </a:xfrm>
          <a:prstGeom prst="rect">
            <a:avLst/>
          </a:prstGeom>
          <a:noFill/>
        </p:spPr>
        <p:txBody>
          <a:bodyPr wrap="square" rtlCol="0">
            <a:spAutoFit/>
          </a:bodyPr>
          <a:lstStyle/>
          <a:p>
            <a:pPr algn="ctr"/>
            <a:r>
              <a:rPr lang="en-GB" b="1">
                <a:solidFill>
                  <a:schemeClr val="bg1"/>
                </a:solidFill>
                <a:latin typeface="Arial" panose="020B0604020202020204" pitchFamily="34" charset="0"/>
                <a:cs typeface="Arial" panose="020B0604020202020204" pitchFamily="34" charset="0"/>
              </a:rPr>
              <a:t>85%</a:t>
            </a:r>
          </a:p>
        </p:txBody>
      </p:sp>
      <p:sp>
        <p:nvSpPr>
          <p:cNvPr id="15" name="TextBox 14">
            <a:extLst>
              <a:ext uri="{FF2B5EF4-FFF2-40B4-BE49-F238E27FC236}">
                <a16:creationId xmlns:a16="http://schemas.microsoft.com/office/drawing/2014/main" id="{68247302-5B42-6F57-0314-BC8A2FB1C0E9}"/>
              </a:ext>
            </a:extLst>
          </p:cNvPr>
          <p:cNvSpPr txBox="1"/>
          <p:nvPr/>
        </p:nvSpPr>
        <p:spPr>
          <a:xfrm>
            <a:off x="9763125" y="3754050"/>
            <a:ext cx="990600" cy="369332"/>
          </a:xfrm>
          <a:prstGeom prst="rect">
            <a:avLst/>
          </a:prstGeom>
          <a:noFill/>
        </p:spPr>
        <p:txBody>
          <a:bodyPr wrap="square" rtlCol="0">
            <a:spAutoFit/>
          </a:bodyPr>
          <a:lstStyle/>
          <a:p>
            <a:pPr algn="ctr"/>
            <a:r>
              <a:rPr lang="en-GB" b="1">
                <a:solidFill>
                  <a:schemeClr val="bg1"/>
                </a:solidFill>
                <a:latin typeface="Arial" panose="020B0604020202020204" pitchFamily="34" charset="0"/>
                <a:cs typeface="Arial" panose="020B0604020202020204" pitchFamily="34" charset="0"/>
              </a:rPr>
              <a:t>84%</a:t>
            </a:r>
          </a:p>
        </p:txBody>
      </p:sp>
      <p:sp>
        <p:nvSpPr>
          <p:cNvPr id="3" name="Rectangle 2">
            <a:extLst>
              <a:ext uri="{FF2B5EF4-FFF2-40B4-BE49-F238E27FC236}">
                <a16:creationId xmlns:a16="http://schemas.microsoft.com/office/drawing/2014/main" id="{2D8A916A-F641-9206-6DA3-F787FBE0C1FC}"/>
              </a:ext>
            </a:extLst>
          </p:cNvPr>
          <p:cNvSpPr/>
          <p:nvPr/>
        </p:nvSpPr>
        <p:spPr>
          <a:xfrm>
            <a:off x="4942956" y="1036800"/>
            <a:ext cx="6746124" cy="676587"/>
          </a:xfrm>
          <a:prstGeom prst="rect">
            <a:avLst/>
          </a:prstGeom>
          <a:solidFill>
            <a:srgbClr val="FAFAFA"/>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000">
                <a:solidFill>
                  <a:schemeClr val="tx1"/>
                </a:solidFill>
                <a:latin typeface="Arial"/>
                <a:cs typeface="Arial"/>
              </a:rPr>
              <a:t>We anticipate that purchased electricity will make up an increasing proportion of our energy mix over time, as we move away from fossil-fuel heating across campus. Between 2030 and 2035, we propose to decarbonise our energy supply by moving away from natural gas in favour of clean power, provided by the national grid. </a:t>
            </a:r>
          </a:p>
        </p:txBody>
      </p:sp>
    </p:spTree>
    <p:extLst>
      <p:ext uri="{BB962C8B-B14F-4D97-AF65-F5344CB8AC3E}">
        <p14:creationId xmlns:p14="http://schemas.microsoft.com/office/powerpoint/2010/main" val="1118415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19F25-F1C0-14A4-DBA0-D5F2549451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2D434-A5EA-25DA-82EF-0F025D47769E}"/>
              </a:ext>
            </a:extLst>
          </p:cNvPr>
          <p:cNvSpPr>
            <a:spLocks noGrp="1"/>
          </p:cNvSpPr>
          <p:nvPr>
            <p:ph type="title"/>
          </p:nvPr>
        </p:nvSpPr>
        <p:spPr/>
        <p:txBody>
          <a:bodyPr/>
          <a:lstStyle/>
          <a:p>
            <a:r>
              <a:rPr lang="en-GB"/>
              <a:t>Carbon intensity</a:t>
            </a:r>
          </a:p>
        </p:txBody>
      </p:sp>
      <p:sp>
        <p:nvSpPr>
          <p:cNvPr id="3" name="TextBox 2">
            <a:extLst>
              <a:ext uri="{FF2B5EF4-FFF2-40B4-BE49-F238E27FC236}">
                <a16:creationId xmlns:a16="http://schemas.microsoft.com/office/drawing/2014/main" id="{322D6DCE-0C3F-47E7-FD2C-C186689FA4E3}"/>
              </a:ext>
            </a:extLst>
          </p:cNvPr>
          <p:cNvSpPr txBox="1"/>
          <p:nvPr/>
        </p:nvSpPr>
        <p:spPr>
          <a:xfrm>
            <a:off x="359851" y="5785018"/>
            <a:ext cx="5436000" cy="461665"/>
          </a:xfrm>
          <a:prstGeom prst="rect">
            <a:avLst/>
          </a:prstGeom>
          <a:solidFill>
            <a:srgbClr val="FAFAFA"/>
          </a:solidFill>
        </p:spPr>
        <p:txBody>
          <a:bodyPr wrap="square" rtlCol="0">
            <a:spAutoFit/>
          </a:bodyPr>
          <a:lstStyle/>
          <a:p>
            <a:pPr algn="ctr"/>
            <a:r>
              <a:rPr lang="en-GB" sz="1200" b="1">
                <a:solidFill>
                  <a:schemeClr val="accent1"/>
                </a:solidFill>
                <a:latin typeface="Arial" panose="020B0604020202020204" pitchFamily="34" charset="0"/>
                <a:cs typeface="Arial" panose="020B0604020202020204" pitchFamily="34" charset="0"/>
              </a:rPr>
              <a:t>Our environmental efficiency per person is unchanged – our carbon emissions per person have stayed relatively constant</a:t>
            </a:r>
          </a:p>
        </p:txBody>
      </p:sp>
      <p:sp>
        <p:nvSpPr>
          <p:cNvPr id="17" name="TextBox 16">
            <a:extLst>
              <a:ext uri="{FF2B5EF4-FFF2-40B4-BE49-F238E27FC236}">
                <a16:creationId xmlns:a16="http://schemas.microsoft.com/office/drawing/2014/main" id="{D873BEAF-40B3-4959-7262-C253F2EFD7E8}"/>
              </a:ext>
            </a:extLst>
          </p:cNvPr>
          <p:cNvSpPr txBox="1"/>
          <p:nvPr/>
        </p:nvSpPr>
        <p:spPr>
          <a:xfrm>
            <a:off x="6348167" y="5785017"/>
            <a:ext cx="5276566" cy="646331"/>
          </a:xfrm>
          <a:prstGeom prst="rect">
            <a:avLst/>
          </a:prstGeom>
          <a:solidFill>
            <a:srgbClr val="FAFAFA"/>
          </a:solidFill>
        </p:spPr>
        <p:txBody>
          <a:bodyPr wrap="square" lIns="91440" tIns="45720" rIns="91440" bIns="45720" rtlCol="0" anchor="t">
            <a:spAutoFit/>
          </a:bodyPr>
          <a:lstStyle/>
          <a:p>
            <a:pPr algn="ctr"/>
            <a:r>
              <a:rPr lang="en-GB" sz="1200" b="1">
                <a:solidFill>
                  <a:schemeClr val="accent1"/>
                </a:solidFill>
                <a:latin typeface="Arial"/>
                <a:cs typeface="Arial"/>
              </a:rPr>
              <a:t>We have improved our environmental efficiency comparative to the size of our estate (buildings), emitting less carbon per square metre despite expanding the campus </a:t>
            </a:r>
          </a:p>
        </p:txBody>
      </p:sp>
      <p:graphicFrame>
        <p:nvGraphicFramePr>
          <p:cNvPr id="8" name="Chart 7">
            <a:extLst>
              <a:ext uri="{FF2B5EF4-FFF2-40B4-BE49-F238E27FC236}">
                <a16:creationId xmlns:a16="http://schemas.microsoft.com/office/drawing/2014/main" id="{4023A7A2-C1D4-3DF4-FFC6-FC6CFF4959AF}"/>
              </a:ext>
            </a:extLst>
          </p:cNvPr>
          <p:cNvGraphicFramePr>
            <a:graphicFrameLocks/>
          </p:cNvGraphicFramePr>
          <p:nvPr>
            <p:extLst>
              <p:ext uri="{D42A27DB-BD31-4B8C-83A1-F6EECF244321}">
                <p14:modId xmlns:p14="http://schemas.microsoft.com/office/powerpoint/2010/main" val="2860684692"/>
              </p:ext>
            </p:extLst>
          </p:nvPr>
        </p:nvGraphicFramePr>
        <p:xfrm>
          <a:off x="359850" y="1636247"/>
          <a:ext cx="5436000" cy="406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41546521-F228-4195-9C7D-62B2EDFABDB3}"/>
              </a:ext>
            </a:extLst>
          </p:cNvPr>
          <p:cNvGraphicFramePr>
            <a:graphicFrameLocks/>
          </p:cNvGraphicFramePr>
          <p:nvPr>
            <p:extLst>
              <p:ext uri="{D42A27DB-BD31-4B8C-83A1-F6EECF244321}">
                <p14:modId xmlns:p14="http://schemas.microsoft.com/office/powerpoint/2010/main" val="508187243"/>
              </p:ext>
            </p:extLst>
          </p:nvPr>
        </p:nvGraphicFramePr>
        <p:xfrm>
          <a:off x="6348166" y="1636247"/>
          <a:ext cx="5436000" cy="40680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1341734F-5822-A061-C18F-0A00B7E78923}"/>
              </a:ext>
            </a:extLst>
          </p:cNvPr>
          <p:cNvSpPr txBox="1"/>
          <p:nvPr/>
        </p:nvSpPr>
        <p:spPr>
          <a:xfrm>
            <a:off x="567267" y="1036083"/>
            <a:ext cx="11057466" cy="600164"/>
          </a:xfrm>
          <a:prstGeom prst="rect">
            <a:avLst/>
          </a:prstGeom>
          <a:noFill/>
        </p:spPr>
        <p:txBody>
          <a:bodyPr wrap="square" lIns="91440" tIns="45720" rIns="91440" bIns="45720" rtlCol="0" anchor="t">
            <a:spAutoFit/>
          </a:bodyPr>
          <a:lstStyle/>
          <a:p>
            <a:r>
              <a:rPr lang="en-GB" sz="1100">
                <a:latin typeface="Arial"/>
                <a:cs typeface="Arial"/>
              </a:rPr>
              <a:t>Carbon intensity is a measure of our carbon efficiency. Our carbon performance in absolute terms is outlined on slide 10; this slide shows another way of analysing our performance: environmental efficiency. For this we can look at carbon emissions per person and per square metre of our campus buildings. The smaller the number the better – a lower carbon intensity indicates a greater environmental efficiency and smaller climate impact per person or per square metre of our campus buildings.</a:t>
            </a:r>
          </a:p>
        </p:txBody>
      </p:sp>
    </p:spTree>
    <p:extLst>
      <p:ext uri="{BB962C8B-B14F-4D97-AF65-F5344CB8AC3E}">
        <p14:creationId xmlns:p14="http://schemas.microsoft.com/office/powerpoint/2010/main" val="471307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FAFC0-CCDE-577E-CA35-A53F371B354C}"/>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1A7F0849-43CA-4F6C-AA90-8A250F361C20}"/>
              </a:ext>
            </a:extLst>
          </p:cNvPr>
          <p:cNvGraphicFramePr>
            <a:graphicFrameLocks/>
          </p:cNvGraphicFramePr>
          <p:nvPr>
            <p:extLst>
              <p:ext uri="{D42A27DB-BD31-4B8C-83A1-F6EECF244321}">
                <p14:modId xmlns:p14="http://schemas.microsoft.com/office/powerpoint/2010/main" val="3567873784"/>
              </p:ext>
            </p:extLst>
          </p:nvPr>
        </p:nvGraphicFramePr>
        <p:xfrm>
          <a:off x="504000" y="1083600"/>
          <a:ext cx="3301200" cy="5187600"/>
        </p:xfrm>
        <a:graphic>
          <a:graphicData uri="http://schemas.openxmlformats.org/drawingml/2006/chart">
            <c:chart xmlns:c="http://schemas.openxmlformats.org/drawingml/2006/chart" xmlns:r="http://schemas.openxmlformats.org/officeDocument/2006/relationships" r:id="rId2"/>
          </a:graphicData>
        </a:graphic>
      </p:graphicFrame>
      <p:sp>
        <p:nvSpPr>
          <p:cNvPr id="78" name="Rectangle 77">
            <a:extLst>
              <a:ext uri="{FF2B5EF4-FFF2-40B4-BE49-F238E27FC236}">
                <a16:creationId xmlns:a16="http://schemas.microsoft.com/office/drawing/2014/main" id="{EA2382C7-B8DB-E7A9-E23A-8B86977C9C72}"/>
              </a:ext>
            </a:extLst>
          </p:cNvPr>
          <p:cNvSpPr/>
          <p:nvPr/>
        </p:nvSpPr>
        <p:spPr>
          <a:xfrm>
            <a:off x="9376237" y="333375"/>
            <a:ext cx="2349155" cy="751766"/>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C56A11-2553-0387-4751-7576427F22CA}"/>
              </a:ext>
            </a:extLst>
          </p:cNvPr>
          <p:cNvSpPr>
            <a:spLocks noGrp="1"/>
          </p:cNvSpPr>
          <p:nvPr>
            <p:ph type="title"/>
          </p:nvPr>
        </p:nvSpPr>
        <p:spPr/>
        <p:txBody>
          <a:bodyPr/>
          <a:lstStyle/>
          <a:p>
            <a:r>
              <a:rPr lang="en-GB"/>
              <a:t>Key changes 2022/23</a:t>
            </a:r>
          </a:p>
        </p:txBody>
      </p:sp>
      <p:sp>
        <p:nvSpPr>
          <p:cNvPr id="14" name="Arrow: Right 13">
            <a:extLst>
              <a:ext uri="{FF2B5EF4-FFF2-40B4-BE49-F238E27FC236}">
                <a16:creationId xmlns:a16="http://schemas.microsoft.com/office/drawing/2014/main" id="{2B9FF499-29C0-37A2-A02E-6E641C847B9B}"/>
              </a:ext>
            </a:extLst>
          </p:cNvPr>
          <p:cNvSpPr/>
          <p:nvPr/>
        </p:nvSpPr>
        <p:spPr>
          <a:xfrm>
            <a:off x="2296969" y="2805547"/>
            <a:ext cx="344632" cy="1995056"/>
          </a:xfrm>
          <a:prstGeom prst="rightArrow">
            <a:avLst>
              <a:gd name="adj1" fmla="val 68639"/>
              <a:gd name="adj2"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3" name="Chart 22">
            <a:extLst>
              <a:ext uri="{FF2B5EF4-FFF2-40B4-BE49-F238E27FC236}">
                <a16:creationId xmlns:a16="http://schemas.microsoft.com/office/drawing/2014/main" id="{B95F1604-73D0-4A77-B1D6-1D08F5956417}"/>
              </a:ext>
            </a:extLst>
          </p:cNvPr>
          <p:cNvGraphicFramePr>
            <a:graphicFrameLocks/>
          </p:cNvGraphicFramePr>
          <p:nvPr>
            <p:extLst>
              <p:ext uri="{D42A27DB-BD31-4B8C-83A1-F6EECF244321}">
                <p14:modId xmlns:p14="http://schemas.microsoft.com/office/powerpoint/2010/main" val="2991734243"/>
              </p:ext>
            </p:extLst>
          </p:nvPr>
        </p:nvGraphicFramePr>
        <p:xfrm>
          <a:off x="4092567" y="3257550"/>
          <a:ext cx="3579483" cy="3600450"/>
        </p:xfrm>
        <a:graphic>
          <a:graphicData uri="http://schemas.openxmlformats.org/drawingml/2006/chart">
            <c:chart xmlns:c="http://schemas.openxmlformats.org/drawingml/2006/chart" xmlns:r="http://schemas.openxmlformats.org/officeDocument/2006/relationships" r:id="rId3"/>
          </a:graphicData>
        </a:graphic>
      </p:graphicFrame>
      <p:sp>
        <p:nvSpPr>
          <p:cNvPr id="25" name="Arrow: Down 24">
            <a:extLst>
              <a:ext uri="{FF2B5EF4-FFF2-40B4-BE49-F238E27FC236}">
                <a16:creationId xmlns:a16="http://schemas.microsoft.com/office/drawing/2014/main" id="{CE41F54E-AED7-A645-79E4-8D5734B9FD8B}"/>
              </a:ext>
            </a:extLst>
          </p:cNvPr>
          <p:cNvSpPr/>
          <p:nvPr/>
        </p:nvSpPr>
        <p:spPr>
          <a:xfrm>
            <a:off x="5599430" y="3831435"/>
            <a:ext cx="826639" cy="524665"/>
          </a:xfrm>
          <a:prstGeom prst="downArrow">
            <a:avLst>
              <a:gd name="adj1" fmla="val 70000"/>
              <a:gd name="adj2" fmla="val 33218"/>
            </a:avLst>
          </a:prstGeom>
          <a:solidFill>
            <a:srgbClr val="3AAA35"/>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1100" b="1">
                <a:latin typeface="Arial" panose="020B0604020202020204" pitchFamily="34" charset="0"/>
                <a:cs typeface="Arial" panose="020B0604020202020204" pitchFamily="34" charset="0"/>
              </a:rPr>
              <a:t>-20%</a:t>
            </a:r>
          </a:p>
        </p:txBody>
      </p:sp>
      <p:sp>
        <p:nvSpPr>
          <p:cNvPr id="43" name="TextBox 42">
            <a:extLst>
              <a:ext uri="{FF2B5EF4-FFF2-40B4-BE49-F238E27FC236}">
                <a16:creationId xmlns:a16="http://schemas.microsoft.com/office/drawing/2014/main" id="{EFF5C4BF-FBA1-C892-578F-B5EC06E81335}"/>
              </a:ext>
            </a:extLst>
          </p:cNvPr>
          <p:cNvSpPr txBox="1"/>
          <p:nvPr/>
        </p:nvSpPr>
        <p:spPr>
          <a:xfrm>
            <a:off x="6475461" y="4702153"/>
            <a:ext cx="1864564" cy="1015663"/>
          </a:xfrm>
          <a:prstGeom prst="rect">
            <a:avLst/>
          </a:prstGeom>
          <a:noFill/>
        </p:spPr>
        <p:txBody>
          <a:bodyPr wrap="square">
            <a:spAutoFit/>
          </a:bodyPr>
          <a:lstStyle/>
          <a:p>
            <a:r>
              <a:rPr lang="en-GB" sz="1000">
                <a:latin typeface="Arial" panose="020B0604020202020204" pitchFamily="34" charset="0"/>
                <a:cs typeface="Arial" panose="020B0604020202020204" pitchFamily="34" charset="0"/>
              </a:rPr>
              <a:t>A more accurate, supplier-specific carbon calculation method was applied, to more of our procurement spend in 2022/23 than previously carried out (15%).</a:t>
            </a:r>
          </a:p>
        </p:txBody>
      </p:sp>
      <p:graphicFrame>
        <p:nvGraphicFramePr>
          <p:cNvPr id="44" name="Chart 43">
            <a:extLst>
              <a:ext uri="{FF2B5EF4-FFF2-40B4-BE49-F238E27FC236}">
                <a16:creationId xmlns:a16="http://schemas.microsoft.com/office/drawing/2014/main" id="{B95F1604-73D0-4A77-B1D6-1D08F5956417}"/>
              </a:ext>
            </a:extLst>
          </p:cNvPr>
          <p:cNvGraphicFramePr>
            <a:graphicFrameLocks/>
          </p:cNvGraphicFramePr>
          <p:nvPr>
            <p:extLst>
              <p:ext uri="{D42A27DB-BD31-4B8C-83A1-F6EECF244321}">
                <p14:modId xmlns:p14="http://schemas.microsoft.com/office/powerpoint/2010/main" val="1620897639"/>
              </p:ext>
            </p:extLst>
          </p:nvPr>
        </p:nvGraphicFramePr>
        <p:xfrm>
          <a:off x="9015534" y="2481894"/>
          <a:ext cx="3034610" cy="1475789"/>
        </p:xfrm>
        <a:graphic>
          <a:graphicData uri="http://schemas.openxmlformats.org/drawingml/2006/chart">
            <c:chart xmlns:c="http://schemas.openxmlformats.org/drawingml/2006/chart" xmlns:r="http://schemas.openxmlformats.org/officeDocument/2006/relationships" r:id="rId4"/>
          </a:graphicData>
        </a:graphic>
      </p:graphicFrame>
      <p:sp>
        <p:nvSpPr>
          <p:cNvPr id="45" name="Arrow: Up 44">
            <a:extLst>
              <a:ext uri="{FF2B5EF4-FFF2-40B4-BE49-F238E27FC236}">
                <a16:creationId xmlns:a16="http://schemas.microsoft.com/office/drawing/2014/main" id="{086DC320-FB54-296E-3FD0-934A410D7945}"/>
              </a:ext>
            </a:extLst>
          </p:cNvPr>
          <p:cNvSpPr/>
          <p:nvPr/>
        </p:nvSpPr>
        <p:spPr>
          <a:xfrm>
            <a:off x="10454025" y="2827394"/>
            <a:ext cx="828000" cy="548978"/>
          </a:xfrm>
          <a:prstGeom prst="upArrow">
            <a:avLst>
              <a:gd name="adj1" fmla="val 67241"/>
              <a:gd name="adj2" fmla="val 28860"/>
            </a:avLst>
          </a:prstGeom>
          <a:solidFill>
            <a:srgbClr val="E3051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1100" b="1">
                <a:latin typeface="Arial" panose="020B0604020202020204" pitchFamily="34" charset="0"/>
                <a:cs typeface="Arial" panose="020B0604020202020204" pitchFamily="34" charset="0"/>
              </a:rPr>
              <a:t>+189%</a:t>
            </a:r>
          </a:p>
        </p:txBody>
      </p:sp>
      <p:sp>
        <p:nvSpPr>
          <p:cNvPr id="46" name="TextBox 45">
            <a:extLst>
              <a:ext uri="{FF2B5EF4-FFF2-40B4-BE49-F238E27FC236}">
                <a16:creationId xmlns:a16="http://schemas.microsoft.com/office/drawing/2014/main" id="{0A38F9D4-53B9-1DFA-E0D9-417A3FA0C843}"/>
              </a:ext>
            </a:extLst>
          </p:cNvPr>
          <p:cNvSpPr txBox="1"/>
          <p:nvPr/>
        </p:nvSpPr>
        <p:spPr>
          <a:xfrm>
            <a:off x="9429349" y="3963920"/>
            <a:ext cx="2474019" cy="1015663"/>
          </a:xfrm>
          <a:prstGeom prst="rect">
            <a:avLst/>
          </a:prstGeom>
          <a:noFill/>
        </p:spPr>
        <p:txBody>
          <a:bodyPr wrap="square">
            <a:spAutoFit/>
          </a:bodyPr>
          <a:lstStyle/>
          <a:p>
            <a:r>
              <a:rPr lang="en-GB" sz="1000">
                <a:latin typeface="Arial" panose="020B0604020202020204" pitchFamily="34" charset="0"/>
                <a:cs typeface="Arial" panose="020B0604020202020204" pitchFamily="34" charset="0"/>
              </a:rPr>
              <a:t>Business travel increased </a:t>
            </a:r>
            <a:br>
              <a:rPr lang="en-GB" sz="1000">
                <a:latin typeface="Arial" panose="020B0604020202020204" pitchFamily="34" charset="0"/>
                <a:cs typeface="Arial" panose="020B0604020202020204" pitchFamily="34" charset="0"/>
              </a:rPr>
            </a:br>
            <a:r>
              <a:rPr lang="en-GB" sz="1000">
                <a:latin typeface="Arial" panose="020B0604020202020204" pitchFamily="34" charset="0"/>
                <a:cs typeface="Arial" panose="020B0604020202020204" pitchFamily="34" charset="0"/>
              </a:rPr>
              <a:t>following the Covid-19 pandemic, returning towards previous, ‘normal’ levels. </a:t>
            </a:r>
          </a:p>
          <a:p>
            <a:endParaRPr lang="en-GB" sz="1000">
              <a:latin typeface="Arial" panose="020B0604020202020204" pitchFamily="34" charset="0"/>
              <a:cs typeface="Arial" panose="020B0604020202020204" pitchFamily="34" charset="0"/>
            </a:endParaRPr>
          </a:p>
          <a:p>
            <a:endParaRPr lang="en-GB" sz="1000">
              <a:latin typeface="Arial" panose="020B0604020202020204" pitchFamily="34" charset="0"/>
              <a:cs typeface="Arial" panose="020B0604020202020204" pitchFamily="34" charset="0"/>
            </a:endParaRPr>
          </a:p>
        </p:txBody>
      </p:sp>
      <p:graphicFrame>
        <p:nvGraphicFramePr>
          <p:cNvPr id="57" name="Chart 56">
            <a:extLst>
              <a:ext uri="{FF2B5EF4-FFF2-40B4-BE49-F238E27FC236}">
                <a16:creationId xmlns:a16="http://schemas.microsoft.com/office/drawing/2014/main" id="{B95F1604-73D0-4A77-B1D6-1D08F5956417}"/>
              </a:ext>
            </a:extLst>
          </p:cNvPr>
          <p:cNvGraphicFramePr>
            <a:graphicFrameLocks/>
          </p:cNvGraphicFramePr>
          <p:nvPr>
            <p:extLst>
              <p:ext uri="{D42A27DB-BD31-4B8C-83A1-F6EECF244321}">
                <p14:modId xmlns:p14="http://schemas.microsoft.com/office/powerpoint/2010/main" val="2045213716"/>
              </p:ext>
            </p:extLst>
          </p:nvPr>
        </p:nvGraphicFramePr>
        <p:xfrm>
          <a:off x="5926825" y="185082"/>
          <a:ext cx="3502524" cy="2047209"/>
        </p:xfrm>
        <a:graphic>
          <a:graphicData uri="http://schemas.openxmlformats.org/drawingml/2006/chart">
            <c:chart xmlns:c="http://schemas.openxmlformats.org/drawingml/2006/chart" xmlns:r="http://schemas.openxmlformats.org/officeDocument/2006/relationships" r:id="rId5"/>
          </a:graphicData>
        </a:graphic>
      </p:graphicFrame>
      <p:sp>
        <p:nvSpPr>
          <p:cNvPr id="58" name="Oval 57">
            <a:extLst>
              <a:ext uri="{FF2B5EF4-FFF2-40B4-BE49-F238E27FC236}">
                <a16:creationId xmlns:a16="http://schemas.microsoft.com/office/drawing/2014/main" id="{12C3AC2A-AAA6-2C32-7B6E-C5AE52973441}"/>
              </a:ext>
            </a:extLst>
          </p:cNvPr>
          <p:cNvSpPr/>
          <p:nvPr/>
        </p:nvSpPr>
        <p:spPr>
          <a:xfrm>
            <a:off x="3814208" y="2931449"/>
            <a:ext cx="4557072" cy="4557072"/>
          </a:xfrm>
          <a:prstGeom prst="ellipse">
            <a:avLst/>
          </a:prstGeom>
          <a:noFill/>
          <a:ln w="28575">
            <a:solidFill>
              <a:srgbClr val="3AA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938694C-F890-6F01-71F0-78140DC78AD0}"/>
              </a:ext>
            </a:extLst>
          </p:cNvPr>
          <p:cNvSpPr/>
          <p:nvPr/>
        </p:nvSpPr>
        <p:spPr>
          <a:xfrm>
            <a:off x="6096000" y="-740819"/>
            <a:ext cx="3568213" cy="3568213"/>
          </a:xfrm>
          <a:prstGeom prst="ellipse">
            <a:avLst/>
          </a:prstGeom>
          <a:noFill/>
          <a:ln w="28575">
            <a:solidFill>
              <a:srgbClr val="E305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Arrow Connector 70">
            <a:extLst>
              <a:ext uri="{FF2B5EF4-FFF2-40B4-BE49-F238E27FC236}">
                <a16:creationId xmlns:a16="http://schemas.microsoft.com/office/drawing/2014/main" id="{D64D21CD-331A-6081-7A8C-B3AAA85D382C}"/>
              </a:ext>
            </a:extLst>
          </p:cNvPr>
          <p:cNvCxnSpPr>
            <a:cxnSpLocks/>
          </p:cNvCxnSpPr>
          <p:nvPr/>
        </p:nvCxnSpPr>
        <p:spPr>
          <a:xfrm>
            <a:off x="3488531" y="2773678"/>
            <a:ext cx="5550694" cy="194080"/>
          </a:xfrm>
          <a:prstGeom prst="straightConnector1">
            <a:avLst/>
          </a:prstGeom>
          <a:ln>
            <a:solidFill>
              <a:srgbClr val="E30513"/>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BDA8A02-3432-0DB1-A2C5-D824716F95E5}"/>
              </a:ext>
            </a:extLst>
          </p:cNvPr>
          <p:cNvCxnSpPr>
            <a:cxnSpLocks/>
          </p:cNvCxnSpPr>
          <p:nvPr/>
        </p:nvCxnSpPr>
        <p:spPr>
          <a:xfrm>
            <a:off x="3488531" y="4157663"/>
            <a:ext cx="495036" cy="160225"/>
          </a:xfrm>
          <a:prstGeom prst="straightConnector1">
            <a:avLst/>
          </a:prstGeom>
          <a:ln>
            <a:solidFill>
              <a:srgbClr val="3AAA35"/>
            </a:solidFill>
            <a:tailEnd type="triangle"/>
          </a:ln>
        </p:spPr>
        <p:style>
          <a:lnRef idx="1">
            <a:schemeClr val="accent1"/>
          </a:lnRef>
          <a:fillRef idx="0">
            <a:schemeClr val="accent1"/>
          </a:fillRef>
          <a:effectRef idx="0">
            <a:schemeClr val="accent1"/>
          </a:effectRef>
          <a:fontRef idx="minor">
            <a:schemeClr val="tx1"/>
          </a:fontRef>
        </p:style>
      </p:cxnSp>
      <p:sp>
        <p:nvSpPr>
          <p:cNvPr id="76" name="Arrow: Up 75">
            <a:extLst>
              <a:ext uri="{FF2B5EF4-FFF2-40B4-BE49-F238E27FC236}">
                <a16:creationId xmlns:a16="http://schemas.microsoft.com/office/drawing/2014/main" id="{6F1D37EC-BBF9-FD83-844E-BE8E1AD71633}"/>
              </a:ext>
            </a:extLst>
          </p:cNvPr>
          <p:cNvSpPr/>
          <p:nvPr/>
        </p:nvSpPr>
        <p:spPr>
          <a:xfrm>
            <a:off x="7299772" y="682466"/>
            <a:ext cx="828000" cy="279909"/>
          </a:xfrm>
          <a:prstGeom prst="upArrow">
            <a:avLst>
              <a:gd name="adj1" fmla="val 67241"/>
              <a:gd name="adj2" fmla="val 39794"/>
            </a:avLst>
          </a:prstGeom>
          <a:solidFill>
            <a:srgbClr val="E3051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1100" b="1">
                <a:latin typeface="Arial" panose="020B0604020202020204" pitchFamily="34" charset="0"/>
                <a:cs typeface="Arial" panose="020B0604020202020204" pitchFamily="34" charset="0"/>
              </a:rPr>
              <a:t>+23%</a:t>
            </a:r>
          </a:p>
        </p:txBody>
      </p:sp>
      <p:sp>
        <p:nvSpPr>
          <p:cNvPr id="77" name="TextBox 76">
            <a:extLst>
              <a:ext uri="{FF2B5EF4-FFF2-40B4-BE49-F238E27FC236}">
                <a16:creationId xmlns:a16="http://schemas.microsoft.com/office/drawing/2014/main" id="{DC3C7EA8-E3A1-452F-606D-E0DA6A8B9F53}"/>
              </a:ext>
            </a:extLst>
          </p:cNvPr>
          <p:cNvSpPr txBox="1"/>
          <p:nvPr/>
        </p:nvSpPr>
        <p:spPr>
          <a:xfrm>
            <a:off x="8167857" y="885356"/>
            <a:ext cx="1371492" cy="1169551"/>
          </a:xfrm>
          <a:prstGeom prst="rect">
            <a:avLst/>
          </a:prstGeom>
          <a:noFill/>
        </p:spPr>
        <p:txBody>
          <a:bodyPr wrap="square">
            <a:spAutoFit/>
          </a:bodyPr>
          <a:lstStyle/>
          <a:p>
            <a:r>
              <a:rPr lang="en-GB" sz="1000">
                <a:latin typeface="Arial" panose="020B0604020202020204" pitchFamily="34" charset="0"/>
                <a:cs typeface="Arial" panose="020B0604020202020204" pitchFamily="34" charset="0"/>
              </a:rPr>
              <a:t>Our student body grew by 10%, and we adopted a new tool for estimating student home- travel emissions more accurately.</a:t>
            </a:r>
          </a:p>
        </p:txBody>
      </p:sp>
      <p:sp>
        <p:nvSpPr>
          <p:cNvPr id="79" name="Oval 78">
            <a:extLst>
              <a:ext uri="{FF2B5EF4-FFF2-40B4-BE49-F238E27FC236}">
                <a16:creationId xmlns:a16="http://schemas.microsoft.com/office/drawing/2014/main" id="{633E5F0E-1A81-D320-8165-8C7B8AD34338}"/>
              </a:ext>
            </a:extLst>
          </p:cNvPr>
          <p:cNvSpPr/>
          <p:nvPr/>
        </p:nvSpPr>
        <p:spPr>
          <a:xfrm>
            <a:off x="8808963" y="2217136"/>
            <a:ext cx="3213441" cy="3213441"/>
          </a:xfrm>
          <a:prstGeom prst="ellipse">
            <a:avLst/>
          </a:prstGeom>
          <a:noFill/>
          <a:ln w="28575">
            <a:solidFill>
              <a:srgbClr val="E305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1" name="Straight Arrow Connector 80">
            <a:extLst>
              <a:ext uri="{FF2B5EF4-FFF2-40B4-BE49-F238E27FC236}">
                <a16:creationId xmlns:a16="http://schemas.microsoft.com/office/drawing/2014/main" id="{569409E0-609D-88E9-3391-FA83ECBCD39D}"/>
              </a:ext>
            </a:extLst>
          </p:cNvPr>
          <p:cNvCxnSpPr>
            <a:cxnSpLocks/>
          </p:cNvCxnSpPr>
          <p:nvPr/>
        </p:nvCxnSpPr>
        <p:spPr>
          <a:xfrm flipV="1">
            <a:off x="3488531" y="1527496"/>
            <a:ext cx="2670406" cy="608485"/>
          </a:xfrm>
          <a:prstGeom prst="straightConnector1">
            <a:avLst/>
          </a:prstGeom>
          <a:ln>
            <a:solidFill>
              <a:srgbClr val="E30513"/>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B8923DD-0484-AA46-A652-E45D09BA26C4}"/>
              </a:ext>
            </a:extLst>
          </p:cNvPr>
          <p:cNvSpPr txBox="1"/>
          <p:nvPr/>
        </p:nvSpPr>
        <p:spPr>
          <a:xfrm>
            <a:off x="10002048" y="220030"/>
            <a:ext cx="1848208" cy="1530401"/>
          </a:xfrm>
          <a:prstGeom prst="rect">
            <a:avLst/>
          </a:prstGeom>
          <a:noFill/>
          <a:ln>
            <a:solidFill>
              <a:schemeClr val="bg2"/>
            </a:solidFill>
            <a:prstDash val="dash"/>
          </a:ln>
        </p:spPr>
        <p:txBody>
          <a:bodyPr wrap="square" lIns="144000" tIns="72000" rIns="144000" bIns="72000">
            <a:spAutoFit/>
          </a:bodyPr>
          <a:lstStyle/>
          <a:p>
            <a:r>
              <a:rPr lang="en-GB" sz="1000">
                <a:latin typeface="Arial" panose="020B0604020202020204" pitchFamily="34" charset="0"/>
                <a:cs typeface="Arial" panose="020B0604020202020204" pitchFamily="34" charset="0"/>
              </a:rPr>
              <a:t>The carbon intensity of flying increased in 2023, with the Government’s emissions factors for:</a:t>
            </a:r>
          </a:p>
          <a:p>
            <a:endParaRPr lang="en-GB" sz="10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a:latin typeface="Arial" panose="020B0604020202020204" pitchFamily="34" charset="0"/>
                <a:cs typeface="Arial" panose="020B0604020202020204" pitchFamily="34" charset="0"/>
              </a:rPr>
              <a:t>Short-Haul Economy </a:t>
            </a:r>
            <a:br>
              <a:rPr lang="en-GB" sz="1000">
                <a:latin typeface="Arial" panose="020B0604020202020204" pitchFamily="34" charset="0"/>
                <a:cs typeface="Arial" panose="020B0604020202020204" pitchFamily="34" charset="0"/>
              </a:rPr>
            </a:br>
            <a:r>
              <a:rPr lang="en-GB" sz="1000">
                <a:latin typeface="Arial" panose="020B0604020202020204" pitchFamily="34" charset="0"/>
                <a:cs typeface="Arial" panose="020B0604020202020204" pitchFamily="34" charset="0"/>
              </a:rPr>
              <a:t>up 21%</a:t>
            </a:r>
          </a:p>
          <a:p>
            <a:pPr marL="171450" indent="-171450">
              <a:buFont typeface="Arial" panose="020B0604020202020204" pitchFamily="34" charset="0"/>
              <a:buChar char="•"/>
            </a:pPr>
            <a:r>
              <a:rPr lang="en-GB" sz="1000">
                <a:latin typeface="Arial" panose="020B0604020202020204" pitchFamily="34" charset="0"/>
                <a:cs typeface="Arial" panose="020B0604020202020204" pitchFamily="34" charset="0"/>
              </a:rPr>
              <a:t>Long-Haul Economy </a:t>
            </a:r>
            <a:br>
              <a:rPr lang="en-GB" sz="1000">
                <a:latin typeface="Arial" panose="020B0604020202020204" pitchFamily="34" charset="0"/>
                <a:cs typeface="Arial" panose="020B0604020202020204" pitchFamily="34" charset="0"/>
              </a:rPr>
            </a:br>
            <a:r>
              <a:rPr lang="en-GB" sz="1000">
                <a:latin typeface="Arial" panose="020B0604020202020204" pitchFamily="34" charset="0"/>
                <a:cs typeface="Arial" panose="020B0604020202020204" pitchFamily="34" charset="0"/>
              </a:rPr>
              <a:t>up 35%</a:t>
            </a:r>
          </a:p>
        </p:txBody>
      </p:sp>
      <p:cxnSp>
        <p:nvCxnSpPr>
          <p:cNvPr id="8" name="Straight Arrow Connector 7">
            <a:extLst>
              <a:ext uri="{FF2B5EF4-FFF2-40B4-BE49-F238E27FC236}">
                <a16:creationId xmlns:a16="http://schemas.microsoft.com/office/drawing/2014/main" id="{8AE55F3D-B204-6E57-4BAC-DC8D39297409}"/>
              </a:ext>
            </a:extLst>
          </p:cNvPr>
          <p:cNvCxnSpPr>
            <a:cxnSpLocks/>
            <a:stCxn id="7" idx="1"/>
            <a:endCxn id="60" idx="6"/>
          </p:cNvCxnSpPr>
          <p:nvPr/>
        </p:nvCxnSpPr>
        <p:spPr>
          <a:xfrm flipH="1">
            <a:off x="9664213" y="985231"/>
            <a:ext cx="337835" cy="58057"/>
          </a:xfrm>
          <a:prstGeom prst="straightConnector1">
            <a:avLst/>
          </a:prstGeom>
          <a:ln>
            <a:solidFill>
              <a:srgbClr val="E3051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3C5148E-04DA-1B3F-94FF-680747C6ADB5}"/>
              </a:ext>
            </a:extLst>
          </p:cNvPr>
          <p:cNvCxnSpPr>
            <a:cxnSpLocks/>
            <a:stCxn id="7" idx="2"/>
          </p:cNvCxnSpPr>
          <p:nvPr/>
        </p:nvCxnSpPr>
        <p:spPr>
          <a:xfrm flipH="1">
            <a:off x="10787355" y="1750431"/>
            <a:ext cx="138797" cy="481860"/>
          </a:xfrm>
          <a:prstGeom prst="straightConnector1">
            <a:avLst/>
          </a:prstGeom>
          <a:ln>
            <a:solidFill>
              <a:srgbClr val="E30513"/>
            </a:solidFill>
            <a:tailEnd type="triangle"/>
          </a:ln>
        </p:spPr>
        <p:style>
          <a:lnRef idx="1">
            <a:schemeClr val="accent1"/>
          </a:lnRef>
          <a:fillRef idx="0">
            <a:schemeClr val="accent1"/>
          </a:fillRef>
          <a:effectRef idx="0">
            <a:schemeClr val="accent1"/>
          </a:effectRef>
          <a:fontRef idx="minor">
            <a:schemeClr val="tx1"/>
          </a:fontRef>
        </p:style>
      </p:cxnSp>
      <p:pic>
        <p:nvPicPr>
          <p:cNvPr id="38" name="Graphic 37" descr="Truck with solid fill">
            <a:extLst>
              <a:ext uri="{FF2B5EF4-FFF2-40B4-BE49-F238E27FC236}">
                <a16:creationId xmlns:a16="http://schemas.microsoft.com/office/drawing/2014/main" id="{EF2585C3-7E9B-181D-F537-00D9666748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4017" y="3350509"/>
            <a:ext cx="473348" cy="473348"/>
          </a:xfrm>
          <a:prstGeom prst="rect">
            <a:avLst/>
          </a:prstGeom>
        </p:spPr>
      </p:pic>
      <p:pic>
        <p:nvPicPr>
          <p:cNvPr id="40" name="Graphic 39" descr="Bus with solid fill">
            <a:extLst>
              <a:ext uri="{FF2B5EF4-FFF2-40B4-BE49-F238E27FC236}">
                <a16:creationId xmlns:a16="http://schemas.microsoft.com/office/drawing/2014/main" id="{3C0F4152-035F-0046-5898-945B8C35A6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17667" y="117375"/>
            <a:ext cx="432000" cy="432000"/>
          </a:xfrm>
          <a:prstGeom prst="rect">
            <a:avLst/>
          </a:prstGeom>
        </p:spPr>
      </p:pic>
    </p:spTree>
    <p:extLst>
      <p:ext uri="{BB962C8B-B14F-4D97-AF65-F5344CB8AC3E}">
        <p14:creationId xmlns:p14="http://schemas.microsoft.com/office/powerpoint/2010/main" val="3834905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8C35-46A4-3449-09B7-8011FD56BBB1}"/>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5ACB875-92C7-452C-A2CE-11C263EF223D}"/>
              </a:ext>
            </a:extLst>
          </p:cNvPr>
          <p:cNvGraphicFramePr>
            <a:graphicFrameLocks/>
          </p:cNvGraphicFramePr>
          <p:nvPr>
            <p:extLst>
              <p:ext uri="{D42A27DB-BD31-4B8C-83A1-F6EECF244321}">
                <p14:modId xmlns:p14="http://schemas.microsoft.com/office/powerpoint/2010/main" val="1600226080"/>
              </p:ext>
            </p:extLst>
          </p:nvPr>
        </p:nvGraphicFramePr>
        <p:xfrm>
          <a:off x="504000" y="1083600"/>
          <a:ext cx="3301200" cy="5187600"/>
        </p:xfrm>
        <a:graphic>
          <a:graphicData uri="http://schemas.openxmlformats.org/drawingml/2006/chart">
            <c:chart xmlns:c="http://schemas.openxmlformats.org/drawingml/2006/chart" xmlns:r="http://schemas.openxmlformats.org/officeDocument/2006/relationships" r:id="rId2"/>
          </a:graphicData>
        </a:graphic>
      </p:graphicFrame>
      <p:sp>
        <p:nvSpPr>
          <p:cNvPr id="40" name="Rectangle 39">
            <a:extLst>
              <a:ext uri="{FF2B5EF4-FFF2-40B4-BE49-F238E27FC236}">
                <a16:creationId xmlns:a16="http://schemas.microsoft.com/office/drawing/2014/main" id="{2ADEB87B-F208-E52B-5054-48FA504E8883}"/>
              </a:ext>
            </a:extLst>
          </p:cNvPr>
          <p:cNvSpPr/>
          <p:nvPr/>
        </p:nvSpPr>
        <p:spPr>
          <a:xfrm>
            <a:off x="9376237" y="333375"/>
            <a:ext cx="2349155" cy="751766"/>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36E2F8C-3AB2-00DB-9D8E-F34555955198}"/>
              </a:ext>
            </a:extLst>
          </p:cNvPr>
          <p:cNvSpPr/>
          <p:nvPr/>
        </p:nvSpPr>
        <p:spPr>
          <a:xfrm>
            <a:off x="5981539" y="553690"/>
            <a:ext cx="2349155" cy="751766"/>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F7999A2-2901-DAAA-BDEA-B2B4680EAC76}"/>
              </a:ext>
            </a:extLst>
          </p:cNvPr>
          <p:cNvSpPr>
            <a:spLocks noGrp="1"/>
          </p:cNvSpPr>
          <p:nvPr>
            <p:ph type="title"/>
          </p:nvPr>
        </p:nvSpPr>
        <p:spPr/>
        <p:txBody>
          <a:bodyPr/>
          <a:lstStyle/>
          <a:p>
            <a:r>
              <a:rPr lang="en-GB"/>
              <a:t>Key changes 2023/24</a:t>
            </a:r>
          </a:p>
        </p:txBody>
      </p:sp>
      <p:sp>
        <p:nvSpPr>
          <p:cNvPr id="7" name="Arrow: Right 6">
            <a:extLst>
              <a:ext uri="{FF2B5EF4-FFF2-40B4-BE49-F238E27FC236}">
                <a16:creationId xmlns:a16="http://schemas.microsoft.com/office/drawing/2014/main" id="{FBBA1ED4-CCAB-482A-E65D-1297A30DA096}"/>
              </a:ext>
            </a:extLst>
          </p:cNvPr>
          <p:cNvSpPr/>
          <p:nvPr/>
        </p:nvSpPr>
        <p:spPr>
          <a:xfrm>
            <a:off x="2296969" y="2805547"/>
            <a:ext cx="344632" cy="1995056"/>
          </a:xfrm>
          <a:prstGeom prst="rightArrow">
            <a:avLst>
              <a:gd name="adj1" fmla="val 68639"/>
              <a:gd name="adj2"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D874795-68F1-F5D1-4C5C-F3EFA28DBAB3}"/>
              </a:ext>
            </a:extLst>
          </p:cNvPr>
          <p:cNvSpPr/>
          <p:nvPr/>
        </p:nvSpPr>
        <p:spPr>
          <a:xfrm>
            <a:off x="5950462" y="-962978"/>
            <a:ext cx="3568213" cy="3568213"/>
          </a:xfrm>
          <a:prstGeom prst="ellipse">
            <a:avLst/>
          </a:prstGeom>
          <a:noFill/>
          <a:ln w="28575">
            <a:solidFill>
              <a:srgbClr val="E305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0" name="Chart 29">
            <a:extLst>
              <a:ext uri="{FF2B5EF4-FFF2-40B4-BE49-F238E27FC236}">
                <a16:creationId xmlns:a16="http://schemas.microsoft.com/office/drawing/2014/main" id="{B95F1604-73D0-4A77-B1D6-1D08F5956417}"/>
              </a:ext>
            </a:extLst>
          </p:cNvPr>
          <p:cNvGraphicFramePr>
            <a:graphicFrameLocks/>
          </p:cNvGraphicFramePr>
          <p:nvPr>
            <p:extLst>
              <p:ext uri="{D42A27DB-BD31-4B8C-83A1-F6EECF244321}">
                <p14:modId xmlns:p14="http://schemas.microsoft.com/office/powerpoint/2010/main" val="2437509688"/>
              </p:ext>
            </p:extLst>
          </p:nvPr>
        </p:nvGraphicFramePr>
        <p:xfrm>
          <a:off x="5797936" y="85719"/>
          <a:ext cx="3342096" cy="1893311"/>
        </p:xfrm>
        <a:graphic>
          <a:graphicData uri="http://schemas.openxmlformats.org/drawingml/2006/chart">
            <c:chart xmlns:c="http://schemas.openxmlformats.org/drawingml/2006/chart" xmlns:r="http://schemas.openxmlformats.org/officeDocument/2006/relationships" r:id="rId3"/>
          </a:graphicData>
        </a:graphic>
      </p:graphicFrame>
      <p:sp>
        <p:nvSpPr>
          <p:cNvPr id="31" name="Arrow: Up 30">
            <a:extLst>
              <a:ext uri="{FF2B5EF4-FFF2-40B4-BE49-F238E27FC236}">
                <a16:creationId xmlns:a16="http://schemas.microsoft.com/office/drawing/2014/main" id="{B230854B-8674-4422-AEB7-B7DF1D8E6056}"/>
              </a:ext>
            </a:extLst>
          </p:cNvPr>
          <p:cNvSpPr/>
          <p:nvPr/>
        </p:nvSpPr>
        <p:spPr>
          <a:xfrm>
            <a:off x="7342391" y="748543"/>
            <a:ext cx="828000" cy="199541"/>
          </a:xfrm>
          <a:prstGeom prst="upArrow">
            <a:avLst>
              <a:gd name="adj1" fmla="val 67241"/>
              <a:gd name="adj2" fmla="val 44071"/>
            </a:avLst>
          </a:prstGeom>
          <a:solidFill>
            <a:srgbClr val="E3051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1100" b="1">
                <a:latin typeface="Arial" panose="020B0604020202020204" pitchFamily="34" charset="0"/>
                <a:cs typeface="Arial" panose="020B0604020202020204" pitchFamily="34" charset="0"/>
              </a:rPr>
              <a:t>+3%</a:t>
            </a:r>
          </a:p>
        </p:txBody>
      </p:sp>
      <p:sp>
        <p:nvSpPr>
          <p:cNvPr id="36" name="TextBox 35">
            <a:extLst>
              <a:ext uri="{FF2B5EF4-FFF2-40B4-BE49-F238E27FC236}">
                <a16:creationId xmlns:a16="http://schemas.microsoft.com/office/drawing/2014/main" id="{EDF54279-0971-DECD-5601-032A20DAE8E1}"/>
              </a:ext>
            </a:extLst>
          </p:cNvPr>
          <p:cNvSpPr txBox="1"/>
          <p:nvPr/>
        </p:nvSpPr>
        <p:spPr>
          <a:xfrm>
            <a:off x="8183548" y="756905"/>
            <a:ext cx="1172975" cy="1015663"/>
          </a:xfrm>
          <a:prstGeom prst="rect">
            <a:avLst/>
          </a:prstGeom>
          <a:noFill/>
        </p:spPr>
        <p:txBody>
          <a:bodyPr wrap="square">
            <a:spAutoFit/>
          </a:bodyPr>
          <a:lstStyle/>
          <a:p>
            <a:r>
              <a:rPr lang="en-GB" sz="1000">
                <a:latin typeface="Arial" panose="020B0604020202020204" pitchFamily="34" charset="0"/>
                <a:cs typeface="Arial" panose="020B0604020202020204" pitchFamily="34" charset="0"/>
              </a:rPr>
              <a:t>We are getting more mature in our understanding and reporting of student travel.</a:t>
            </a:r>
          </a:p>
        </p:txBody>
      </p:sp>
      <p:sp>
        <p:nvSpPr>
          <p:cNvPr id="41" name="Oval 40">
            <a:extLst>
              <a:ext uri="{FF2B5EF4-FFF2-40B4-BE49-F238E27FC236}">
                <a16:creationId xmlns:a16="http://schemas.microsoft.com/office/drawing/2014/main" id="{001E272E-2178-4634-516F-2D2DF640BB36}"/>
              </a:ext>
            </a:extLst>
          </p:cNvPr>
          <p:cNvSpPr/>
          <p:nvPr/>
        </p:nvSpPr>
        <p:spPr>
          <a:xfrm>
            <a:off x="4183547" y="3262503"/>
            <a:ext cx="4248732" cy="4248732"/>
          </a:xfrm>
          <a:prstGeom prst="ellipse">
            <a:avLst/>
          </a:prstGeom>
          <a:noFill/>
          <a:ln w="28575">
            <a:solidFill>
              <a:srgbClr val="E305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30513"/>
              </a:solidFill>
            </a:endParaRPr>
          </a:p>
        </p:txBody>
      </p:sp>
      <p:cxnSp>
        <p:nvCxnSpPr>
          <p:cNvPr id="43" name="Straight Arrow Connector 42">
            <a:extLst>
              <a:ext uri="{FF2B5EF4-FFF2-40B4-BE49-F238E27FC236}">
                <a16:creationId xmlns:a16="http://schemas.microsoft.com/office/drawing/2014/main" id="{0C591100-41DB-0AAA-5852-A0B6105E133D}"/>
              </a:ext>
            </a:extLst>
          </p:cNvPr>
          <p:cNvCxnSpPr>
            <a:cxnSpLocks/>
          </p:cNvCxnSpPr>
          <p:nvPr/>
        </p:nvCxnSpPr>
        <p:spPr>
          <a:xfrm>
            <a:off x="3448049" y="2723146"/>
            <a:ext cx="5360195" cy="608806"/>
          </a:xfrm>
          <a:prstGeom prst="straightConnector1">
            <a:avLst/>
          </a:prstGeom>
          <a:ln>
            <a:solidFill>
              <a:srgbClr val="E3051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86BE0BF-858D-B372-B104-90306649370F}"/>
              </a:ext>
            </a:extLst>
          </p:cNvPr>
          <p:cNvCxnSpPr>
            <a:cxnSpLocks/>
          </p:cNvCxnSpPr>
          <p:nvPr/>
        </p:nvCxnSpPr>
        <p:spPr>
          <a:xfrm>
            <a:off x="3448049" y="4134854"/>
            <a:ext cx="921545" cy="337134"/>
          </a:xfrm>
          <a:prstGeom prst="straightConnector1">
            <a:avLst/>
          </a:prstGeom>
          <a:ln>
            <a:solidFill>
              <a:srgbClr val="E30513"/>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4C80C1E-9C8A-3002-5DA8-908167A92695}"/>
              </a:ext>
            </a:extLst>
          </p:cNvPr>
          <p:cNvSpPr/>
          <p:nvPr/>
        </p:nvSpPr>
        <p:spPr>
          <a:xfrm>
            <a:off x="8780144" y="2230656"/>
            <a:ext cx="2827504" cy="2827504"/>
          </a:xfrm>
          <a:prstGeom prst="ellipse">
            <a:avLst/>
          </a:prstGeom>
          <a:noFill/>
          <a:ln w="28575">
            <a:solidFill>
              <a:srgbClr val="E305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C2388BB4-43E3-3E06-F165-4BAAB7E29907}"/>
              </a:ext>
            </a:extLst>
          </p:cNvPr>
          <p:cNvSpPr/>
          <p:nvPr/>
        </p:nvSpPr>
        <p:spPr>
          <a:xfrm>
            <a:off x="9754880" y="-638386"/>
            <a:ext cx="2732639" cy="2732639"/>
          </a:xfrm>
          <a:prstGeom prst="ellipse">
            <a:avLst/>
          </a:prstGeom>
          <a:noFill/>
          <a:ln w="28575">
            <a:solidFill>
              <a:srgbClr val="E305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8" name="Chart 47">
            <a:extLst>
              <a:ext uri="{FF2B5EF4-FFF2-40B4-BE49-F238E27FC236}">
                <a16:creationId xmlns:a16="http://schemas.microsoft.com/office/drawing/2014/main" id="{B95F1604-73D0-4A77-B1D6-1D08F5956417}"/>
              </a:ext>
            </a:extLst>
          </p:cNvPr>
          <p:cNvGraphicFramePr>
            <a:graphicFrameLocks/>
          </p:cNvGraphicFramePr>
          <p:nvPr>
            <p:extLst>
              <p:ext uri="{D42A27DB-BD31-4B8C-83A1-F6EECF244321}">
                <p14:modId xmlns:p14="http://schemas.microsoft.com/office/powerpoint/2010/main" val="1460891757"/>
              </p:ext>
            </p:extLst>
          </p:nvPr>
        </p:nvGraphicFramePr>
        <p:xfrm>
          <a:off x="9947034" y="96630"/>
          <a:ext cx="2392379" cy="1208825"/>
        </p:xfrm>
        <a:graphic>
          <a:graphicData uri="http://schemas.openxmlformats.org/drawingml/2006/chart">
            <c:chart xmlns:c="http://schemas.openxmlformats.org/drawingml/2006/chart" xmlns:r="http://schemas.openxmlformats.org/officeDocument/2006/relationships" r:id="rId4"/>
          </a:graphicData>
        </a:graphic>
      </p:graphicFrame>
      <p:sp>
        <p:nvSpPr>
          <p:cNvPr id="53" name="TextBox 52">
            <a:extLst>
              <a:ext uri="{FF2B5EF4-FFF2-40B4-BE49-F238E27FC236}">
                <a16:creationId xmlns:a16="http://schemas.microsoft.com/office/drawing/2014/main" id="{AD6AC699-117D-7AEF-F232-603744F403DA}"/>
              </a:ext>
            </a:extLst>
          </p:cNvPr>
          <p:cNvSpPr txBox="1"/>
          <p:nvPr/>
        </p:nvSpPr>
        <p:spPr>
          <a:xfrm>
            <a:off x="10341497" y="1151410"/>
            <a:ext cx="1621904" cy="707886"/>
          </a:xfrm>
          <a:prstGeom prst="rect">
            <a:avLst/>
          </a:prstGeom>
          <a:noFill/>
        </p:spPr>
        <p:txBody>
          <a:bodyPr wrap="square">
            <a:spAutoFit/>
          </a:bodyPr>
          <a:lstStyle/>
          <a:p>
            <a:r>
              <a:rPr lang="en-GB" sz="1000">
                <a:latin typeface="Arial" panose="020B0604020202020204" pitchFamily="34" charset="0"/>
                <a:cs typeface="Arial" panose="020B0604020202020204" pitchFamily="34" charset="0"/>
              </a:rPr>
              <a:t>The same improvements </a:t>
            </a:r>
            <a:br>
              <a:rPr lang="en-GB" sz="1000">
                <a:latin typeface="Arial" panose="020B0604020202020204" pitchFamily="34" charset="0"/>
                <a:cs typeface="Arial" panose="020B0604020202020204" pitchFamily="34" charset="0"/>
              </a:rPr>
            </a:br>
            <a:r>
              <a:rPr lang="en-GB" sz="1000">
                <a:latin typeface="Arial" panose="020B0604020202020204" pitchFamily="34" charset="0"/>
                <a:cs typeface="Arial" panose="020B0604020202020204" pitchFamily="34" charset="0"/>
              </a:rPr>
              <a:t>raised calculated staff commuting emissions by 39%.</a:t>
            </a:r>
          </a:p>
        </p:txBody>
      </p:sp>
      <p:cxnSp>
        <p:nvCxnSpPr>
          <p:cNvPr id="62" name="Straight Arrow Connector 61">
            <a:extLst>
              <a:ext uri="{FF2B5EF4-FFF2-40B4-BE49-F238E27FC236}">
                <a16:creationId xmlns:a16="http://schemas.microsoft.com/office/drawing/2014/main" id="{519B6DE3-0FEC-E9D1-A696-3FB73CC85431}"/>
              </a:ext>
            </a:extLst>
          </p:cNvPr>
          <p:cNvCxnSpPr>
            <a:cxnSpLocks/>
            <a:stCxn id="42" idx="6"/>
            <a:endCxn id="47" idx="2"/>
          </p:cNvCxnSpPr>
          <p:nvPr/>
        </p:nvCxnSpPr>
        <p:spPr>
          <a:xfrm flipV="1">
            <a:off x="9518675" y="727934"/>
            <a:ext cx="236205" cy="93195"/>
          </a:xfrm>
          <a:prstGeom prst="straightConnector1">
            <a:avLst/>
          </a:prstGeom>
          <a:ln>
            <a:solidFill>
              <a:srgbClr val="E30513"/>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5" name="Chart 64">
            <a:extLst>
              <a:ext uri="{FF2B5EF4-FFF2-40B4-BE49-F238E27FC236}">
                <a16:creationId xmlns:a16="http://schemas.microsoft.com/office/drawing/2014/main" id="{B95F1604-73D0-4A77-B1D6-1D08F5956417}"/>
              </a:ext>
            </a:extLst>
          </p:cNvPr>
          <p:cNvGraphicFramePr>
            <a:graphicFrameLocks/>
          </p:cNvGraphicFramePr>
          <p:nvPr>
            <p:extLst>
              <p:ext uri="{D42A27DB-BD31-4B8C-83A1-F6EECF244321}">
                <p14:modId xmlns:p14="http://schemas.microsoft.com/office/powerpoint/2010/main" val="2972383815"/>
              </p:ext>
            </p:extLst>
          </p:nvPr>
        </p:nvGraphicFramePr>
        <p:xfrm>
          <a:off x="8692774" y="2697768"/>
          <a:ext cx="3032618" cy="1485592"/>
        </p:xfrm>
        <a:graphic>
          <a:graphicData uri="http://schemas.openxmlformats.org/drawingml/2006/chart">
            <c:chart xmlns:c="http://schemas.openxmlformats.org/drawingml/2006/chart" xmlns:r="http://schemas.openxmlformats.org/officeDocument/2006/relationships" r:id="rId5"/>
          </a:graphicData>
        </a:graphic>
      </p:graphicFrame>
      <p:sp>
        <p:nvSpPr>
          <p:cNvPr id="66" name="TextBox 65">
            <a:extLst>
              <a:ext uri="{FF2B5EF4-FFF2-40B4-BE49-F238E27FC236}">
                <a16:creationId xmlns:a16="http://schemas.microsoft.com/office/drawing/2014/main" id="{70BC0A9A-7F01-8BE4-0C5B-6CCFD065451C}"/>
              </a:ext>
            </a:extLst>
          </p:cNvPr>
          <p:cNvSpPr txBox="1"/>
          <p:nvPr/>
        </p:nvSpPr>
        <p:spPr>
          <a:xfrm>
            <a:off x="9247943" y="4038100"/>
            <a:ext cx="2048416" cy="553998"/>
          </a:xfrm>
          <a:prstGeom prst="rect">
            <a:avLst/>
          </a:prstGeom>
          <a:noFill/>
        </p:spPr>
        <p:txBody>
          <a:bodyPr wrap="square">
            <a:spAutoFit/>
          </a:bodyPr>
          <a:lstStyle/>
          <a:p>
            <a:r>
              <a:rPr lang="en-GB" sz="1000">
                <a:latin typeface="Arial" panose="020B0604020202020204" pitchFamily="34" charset="0"/>
                <a:cs typeface="Arial" panose="020B0604020202020204" pitchFamily="34" charset="0"/>
              </a:rPr>
              <a:t>Business travel emissions rose by another 3%, due to actual increases in travel.</a:t>
            </a:r>
          </a:p>
        </p:txBody>
      </p:sp>
      <p:graphicFrame>
        <p:nvGraphicFramePr>
          <p:cNvPr id="68" name="Chart 67">
            <a:extLst>
              <a:ext uri="{FF2B5EF4-FFF2-40B4-BE49-F238E27FC236}">
                <a16:creationId xmlns:a16="http://schemas.microsoft.com/office/drawing/2014/main" id="{B95F1604-73D0-4A77-B1D6-1D08F5956417}"/>
              </a:ext>
            </a:extLst>
          </p:cNvPr>
          <p:cNvGraphicFramePr>
            <a:graphicFrameLocks/>
          </p:cNvGraphicFramePr>
          <p:nvPr>
            <p:extLst>
              <p:ext uri="{D42A27DB-BD31-4B8C-83A1-F6EECF244321}">
                <p14:modId xmlns:p14="http://schemas.microsoft.com/office/powerpoint/2010/main" val="3076642665"/>
              </p:ext>
            </p:extLst>
          </p:nvPr>
        </p:nvGraphicFramePr>
        <p:xfrm>
          <a:off x="4264687" y="2981050"/>
          <a:ext cx="3799915" cy="3780320"/>
        </p:xfrm>
        <a:graphic>
          <a:graphicData uri="http://schemas.openxmlformats.org/drawingml/2006/chart">
            <c:chart xmlns:c="http://schemas.openxmlformats.org/drawingml/2006/chart" xmlns:r="http://schemas.openxmlformats.org/officeDocument/2006/relationships" r:id="rId6"/>
          </a:graphicData>
        </a:graphic>
      </p:graphicFrame>
      <p:sp>
        <p:nvSpPr>
          <p:cNvPr id="73" name="Arrow: Up 72">
            <a:extLst>
              <a:ext uri="{FF2B5EF4-FFF2-40B4-BE49-F238E27FC236}">
                <a16:creationId xmlns:a16="http://schemas.microsoft.com/office/drawing/2014/main" id="{B80094E6-3310-F56C-D198-C61D27A2F66A}"/>
              </a:ext>
            </a:extLst>
          </p:cNvPr>
          <p:cNvSpPr/>
          <p:nvPr/>
        </p:nvSpPr>
        <p:spPr>
          <a:xfrm>
            <a:off x="10219336" y="3166343"/>
            <a:ext cx="828000" cy="199541"/>
          </a:xfrm>
          <a:prstGeom prst="upArrow">
            <a:avLst>
              <a:gd name="adj1" fmla="val 67241"/>
              <a:gd name="adj2" fmla="val 44071"/>
            </a:avLst>
          </a:prstGeom>
          <a:solidFill>
            <a:srgbClr val="E3051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1100" b="1">
                <a:latin typeface="Arial" panose="020B0604020202020204" pitchFamily="34" charset="0"/>
                <a:cs typeface="Arial" panose="020B0604020202020204" pitchFamily="34" charset="0"/>
              </a:rPr>
              <a:t>+3%</a:t>
            </a:r>
          </a:p>
        </p:txBody>
      </p:sp>
      <p:sp>
        <p:nvSpPr>
          <p:cNvPr id="74" name="Arrow: Up 73">
            <a:extLst>
              <a:ext uri="{FF2B5EF4-FFF2-40B4-BE49-F238E27FC236}">
                <a16:creationId xmlns:a16="http://schemas.microsoft.com/office/drawing/2014/main" id="{10B788D3-5DEC-1B02-B3A7-D7B6B0BFC35C}"/>
              </a:ext>
            </a:extLst>
          </p:cNvPr>
          <p:cNvSpPr/>
          <p:nvPr/>
        </p:nvSpPr>
        <p:spPr>
          <a:xfrm>
            <a:off x="5749968" y="4183360"/>
            <a:ext cx="828000" cy="199541"/>
          </a:xfrm>
          <a:prstGeom prst="upArrow">
            <a:avLst>
              <a:gd name="adj1" fmla="val 67241"/>
              <a:gd name="adj2" fmla="val 44071"/>
            </a:avLst>
          </a:prstGeom>
          <a:solidFill>
            <a:srgbClr val="E3051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1100" b="1">
                <a:latin typeface="Arial" panose="020B0604020202020204" pitchFamily="34" charset="0"/>
                <a:cs typeface="Arial" panose="020B0604020202020204" pitchFamily="34" charset="0"/>
              </a:rPr>
              <a:t>+1%</a:t>
            </a:r>
          </a:p>
        </p:txBody>
      </p:sp>
      <p:sp>
        <p:nvSpPr>
          <p:cNvPr id="75" name="TextBox 74">
            <a:extLst>
              <a:ext uri="{FF2B5EF4-FFF2-40B4-BE49-F238E27FC236}">
                <a16:creationId xmlns:a16="http://schemas.microsoft.com/office/drawing/2014/main" id="{411B3FF2-17F8-A9E1-57A4-65D61ADE531B}"/>
              </a:ext>
            </a:extLst>
          </p:cNvPr>
          <p:cNvSpPr txBox="1"/>
          <p:nvPr/>
        </p:nvSpPr>
        <p:spPr>
          <a:xfrm>
            <a:off x="6640921" y="4529041"/>
            <a:ext cx="1613371" cy="2092881"/>
          </a:xfrm>
          <a:prstGeom prst="rect">
            <a:avLst/>
          </a:prstGeom>
          <a:noFill/>
        </p:spPr>
        <p:txBody>
          <a:bodyPr wrap="square">
            <a:spAutoFit/>
          </a:bodyPr>
          <a:lstStyle/>
          <a:p>
            <a:r>
              <a:rPr lang="en-GB" sz="1000">
                <a:latin typeface="Arial" panose="020B0604020202020204" pitchFamily="34" charset="0"/>
                <a:cs typeface="Arial" panose="020B0604020202020204" pitchFamily="34" charset="0"/>
              </a:rPr>
              <a:t>This year we spent less with the suppliers for which we use a supplier-specific method (only 5% of our total expenditure).</a:t>
            </a:r>
          </a:p>
          <a:p>
            <a:endParaRPr lang="en-GB" sz="1000">
              <a:latin typeface="Arial" panose="020B0604020202020204" pitchFamily="34" charset="0"/>
              <a:cs typeface="Arial" panose="020B0604020202020204" pitchFamily="34" charset="0"/>
            </a:endParaRPr>
          </a:p>
          <a:p>
            <a:r>
              <a:rPr lang="en-GB" sz="1000">
                <a:latin typeface="Arial" panose="020B0604020202020204" pitchFamily="34" charset="0"/>
                <a:cs typeface="Arial" panose="020B0604020202020204" pitchFamily="34" charset="0"/>
              </a:rPr>
              <a:t>Our overall spend went down by 11%, so it is likely that our real emissions decreased (as opposed to reductions derived from data accuracy)</a:t>
            </a:r>
          </a:p>
        </p:txBody>
      </p:sp>
      <p:cxnSp>
        <p:nvCxnSpPr>
          <p:cNvPr id="46" name="Straight Arrow Connector 45">
            <a:extLst>
              <a:ext uri="{FF2B5EF4-FFF2-40B4-BE49-F238E27FC236}">
                <a16:creationId xmlns:a16="http://schemas.microsoft.com/office/drawing/2014/main" id="{7BAD9DDA-4984-CC76-10BC-34A3D6FD0952}"/>
              </a:ext>
            </a:extLst>
          </p:cNvPr>
          <p:cNvCxnSpPr>
            <a:cxnSpLocks/>
            <a:stCxn id="77" idx="0"/>
          </p:cNvCxnSpPr>
          <p:nvPr/>
        </p:nvCxnSpPr>
        <p:spPr>
          <a:xfrm flipV="1">
            <a:off x="4934707" y="1519721"/>
            <a:ext cx="1139842" cy="338496"/>
          </a:xfrm>
          <a:prstGeom prst="straightConnector1">
            <a:avLst/>
          </a:prstGeom>
          <a:ln>
            <a:solidFill>
              <a:srgbClr val="E30513"/>
            </a:solidFill>
            <a:tailEnd type="triangle"/>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31E6BA60-77D8-70E0-177B-21EAE705CA43}"/>
              </a:ext>
            </a:extLst>
          </p:cNvPr>
          <p:cNvGrpSpPr/>
          <p:nvPr/>
        </p:nvGrpSpPr>
        <p:grpSpPr>
          <a:xfrm>
            <a:off x="3314901" y="1664034"/>
            <a:ext cx="3123734" cy="363672"/>
            <a:chOff x="3314901" y="1664034"/>
            <a:chExt cx="3123734" cy="363672"/>
          </a:xfrm>
        </p:grpSpPr>
        <p:sp>
          <p:nvSpPr>
            <p:cNvPr id="77" name="Arc 76">
              <a:extLst>
                <a:ext uri="{FF2B5EF4-FFF2-40B4-BE49-F238E27FC236}">
                  <a16:creationId xmlns:a16="http://schemas.microsoft.com/office/drawing/2014/main" id="{95BB7BC2-3C56-674A-A8D4-3BA78FEB008B}"/>
                </a:ext>
              </a:extLst>
            </p:cNvPr>
            <p:cNvSpPr/>
            <p:nvPr/>
          </p:nvSpPr>
          <p:spPr>
            <a:xfrm rot="10132798">
              <a:off x="3392974" y="1664034"/>
              <a:ext cx="3045661" cy="196023"/>
            </a:xfrm>
            <a:prstGeom prst="arc">
              <a:avLst>
                <a:gd name="adj1" fmla="val 16200000"/>
                <a:gd name="adj2" fmla="val 21557357"/>
              </a:avLst>
            </a:prstGeom>
            <a:ln>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 name="Arc 80">
              <a:extLst>
                <a:ext uri="{FF2B5EF4-FFF2-40B4-BE49-F238E27FC236}">
                  <a16:creationId xmlns:a16="http://schemas.microsoft.com/office/drawing/2014/main" id="{879A338C-C27F-DFC1-3E59-5A56697A588F}"/>
                </a:ext>
              </a:extLst>
            </p:cNvPr>
            <p:cNvSpPr/>
            <p:nvPr/>
          </p:nvSpPr>
          <p:spPr>
            <a:xfrm rot="20277999" flipH="1">
              <a:off x="3314901" y="1910308"/>
              <a:ext cx="3006295" cy="117398"/>
            </a:xfrm>
            <a:prstGeom prst="arc">
              <a:avLst>
                <a:gd name="adj1" fmla="val 12106262"/>
                <a:gd name="adj2" fmla="val 21569479"/>
              </a:avLst>
            </a:prstGeom>
            <a:ln>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89" name="Graphic 1" descr="Aeroplane with solid fill">
            <a:extLst>
              <a:ext uri="{FF2B5EF4-FFF2-40B4-BE49-F238E27FC236}">
                <a16:creationId xmlns:a16="http://schemas.microsoft.com/office/drawing/2014/main" id="{8D9BEC23-3917-5829-EF1B-5B24776484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405643">
            <a:off x="9206738" y="2687315"/>
            <a:ext cx="401337" cy="401337"/>
          </a:xfrm>
          <a:prstGeom prst="rect">
            <a:avLst/>
          </a:prstGeom>
        </p:spPr>
      </p:pic>
      <p:pic>
        <p:nvPicPr>
          <p:cNvPr id="90" name="Graphic 89" descr="Truck with solid fill">
            <a:extLst>
              <a:ext uri="{FF2B5EF4-FFF2-40B4-BE49-F238E27FC236}">
                <a16:creationId xmlns:a16="http://schemas.microsoft.com/office/drawing/2014/main" id="{2B514219-9DE5-F97C-0093-DE3C526813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34707" y="3752311"/>
            <a:ext cx="399075" cy="399075"/>
          </a:xfrm>
          <a:prstGeom prst="rect">
            <a:avLst/>
          </a:prstGeom>
        </p:spPr>
      </p:pic>
      <p:pic>
        <p:nvPicPr>
          <p:cNvPr id="91" name="Graphic 90" descr="Bus with solid fill">
            <a:extLst>
              <a:ext uri="{FF2B5EF4-FFF2-40B4-BE49-F238E27FC236}">
                <a16:creationId xmlns:a16="http://schemas.microsoft.com/office/drawing/2014/main" id="{441C0C90-AC3C-3F19-A3DB-1105738010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24921" y="76452"/>
            <a:ext cx="432000" cy="432000"/>
          </a:xfrm>
          <a:prstGeom prst="rect">
            <a:avLst/>
          </a:prstGeom>
        </p:spPr>
      </p:pic>
      <p:pic>
        <p:nvPicPr>
          <p:cNvPr id="93" name="Graphic 92" descr="Car with solid fill">
            <a:extLst>
              <a:ext uri="{FF2B5EF4-FFF2-40B4-BE49-F238E27FC236}">
                <a16:creationId xmlns:a16="http://schemas.microsoft.com/office/drawing/2014/main" id="{3906B630-585C-1F96-F48A-40B9A01C6C6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20127" y="79984"/>
            <a:ext cx="396000" cy="396000"/>
          </a:xfrm>
          <a:prstGeom prst="rect">
            <a:avLst/>
          </a:prstGeom>
        </p:spPr>
      </p:pic>
    </p:spTree>
    <p:extLst>
      <p:ext uri="{BB962C8B-B14F-4D97-AF65-F5344CB8AC3E}">
        <p14:creationId xmlns:p14="http://schemas.microsoft.com/office/powerpoint/2010/main" val="1404071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FFDB227-C535-DFD2-58F8-D2E79877B3E7}"/>
              </a:ext>
            </a:extLst>
          </p:cNvPr>
          <p:cNvSpPr txBox="1">
            <a:spLocks/>
          </p:cNvSpPr>
          <p:nvPr/>
        </p:nvSpPr>
        <p:spPr>
          <a:xfrm>
            <a:off x="502920" y="437430"/>
            <a:ext cx="9921240" cy="478155"/>
          </a:xfrm>
          <a:prstGeom prst="rect">
            <a:avLst/>
          </a:prstGeom>
        </p:spPr>
        <p:txBody>
          <a:bodyPr vert="horz" lIns="91440" tIns="45720" rIns="91440" bIns="45720" rtlCol="0" anchor="ctr">
            <a:normAutofit/>
          </a:bodyPr>
          <a:lstStyle>
            <a:lvl1pPr algn="l" defTabSz="914400" rtl="0" eaLnBrk="1" latinLnBrk="0" hangingPunct="1">
              <a:lnSpc>
                <a:spcPts val="5400"/>
              </a:lnSpc>
              <a:spcBef>
                <a:spcPct val="0"/>
              </a:spcBef>
              <a:buNone/>
              <a:defRPr sz="6000" kern="1200">
                <a:solidFill>
                  <a:srgbClr val="1B1B1B"/>
                </a:solidFill>
                <a:latin typeface="Times New Roman" panose="02020603050405020304" pitchFamily="18" charset="0"/>
                <a:ea typeface="+mj-ea"/>
                <a:cs typeface="Times New Roman" panose="02020603050405020304" pitchFamily="18" charset="0"/>
              </a:defRPr>
            </a:lvl1pPr>
          </a:lstStyle>
          <a:p>
            <a:pPr>
              <a:lnSpc>
                <a:spcPct val="90000"/>
              </a:lnSpc>
              <a:spcAft>
                <a:spcPts val="600"/>
              </a:spcAft>
            </a:pPr>
            <a:r>
              <a:rPr lang="en-US" sz="2800">
                <a:latin typeface="Times New Roman"/>
                <a:cs typeface="Times New Roman"/>
              </a:rPr>
              <a:t>Our Approach to Sustainability at University of Birmingham </a:t>
            </a:r>
            <a:endParaRPr lang="en-US" sz="2800"/>
          </a:p>
        </p:txBody>
      </p:sp>
      <p:pic>
        <p:nvPicPr>
          <p:cNvPr id="5" name="Picture 4" descr="A screenshot of a computer&#10;&#10;AI-generated content may be incorrect.">
            <a:extLst>
              <a:ext uri="{FF2B5EF4-FFF2-40B4-BE49-F238E27FC236}">
                <a16:creationId xmlns:a16="http://schemas.microsoft.com/office/drawing/2014/main" id="{3B648B29-07AD-B110-B75D-B96A7FF00AF8}"/>
              </a:ext>
            </a:extLst>
          </p:cNvPr>
          <p:cNvPicPr>
            <a:picLocks noChangeAspect="1"/>
          </p:cNvPicPr>
          <p:nvPr/>
        </p:nvPicPr>
        <p:blipFill>
          <a:blip r:embed="rId2"/>
          <a:srcRect l="22385" t="43417" r="23265" b="21787"/>
          <a:stretch>
            <a:fillRect/>
          </a:stretch>
        </p:blipFill>
        <p:spPr>
          <a:xfrm>
            <a:off x="502919" y="3220783"/>
            <a:ext cx="7091967" cy="2844676"/>
          </a:xfrm>
          <a:prstGeom prst="rect">
            <a:avLst/>
          </a:prstGeom>
          <a:noFill/>
        </p:spPr>
      </p:pic>
      <p:sp>
        <p:nvSpPr>
          <p:cNvPr id="10" name="TextBox 9">
            <a:extLst>
              <a:ext uri="{FF2B5EF4-FFF2-40B4-BE49-F238E27FC236}">
                <a16:creationId xmlns:a16="http://schemas.microsoft.com/office/drawing/2014/main" id="{4DE3A5F9-8482-2764-5A36-966505665884}"/>
              </a:ext>
            </a:extLst>
          </p:cNvPr>
          <p:cNvSpPr txBox="1"/>
          <p:nvPr/>
        </p:nvSpPr>
        <p:spPr>
          <a:xfrm>
            <a:off x="883563" y="5134985"/>
            <a:ext cx="1753715" cy="584775"/>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ea typeface="Calibri"/>
                <a:cs typeface="Calibri"/>
              </a:rPr>
              <a:t>Read more about our </a:t>
            </a:r>
            <a:r>
              <a:rPr lang="en-GB" sz="1400">
                <a:ea typeface="Calibri"/>
                <a:cs typeface="Calibri"/>
                <a:hlinkClick r:id="rId3"/>
              </a:rPr>
              <a:t>Top 50 position</a:t>
            </a:r>
            <a:r>
              <a:rPr lang="en-GB">
                <a:ea typeface="Calibri"/>
                <a:cs typeface="Calibri"/>
              </a:rPr>
              <a:t> </a:t>
            </a:r>
            <a:endParaRPr lang="en-GB"/>
          </a:p>
        </p:txBody>
      </p:sp>
      <p:sp>
        <p:nvSpPr>
          <p:cNvPr id="11" name="TextBox 10">
            <a:extLst>
              <a:ext uri="{FF2B5EF4-FFF2-40B4-BE49-F238E27FC236}">
                <a16:creationId xmlns:a16="http://schemas.microsoft.com/office/drawing/2014/main" id="{11265C18-0EF9-3F5E-6911-659480D36D45}"/>
              </a:ext>
            </a:extLst>
          </p:cNvPr>
          <p:cNvSpPr txBox="1"/>
          <p:nvPr/>
        </p:nvSpPr>
        <p:spPr>
          <a:xfrm>
            <a:off x="3169561" y="5134985"/>
            <a:ext cx="1753715" cy="52322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ea typeface="Calibri"/>
                <a:cs typeface="Calibri"/>
              </a:rPr>
              <a:t>Read more about our </a:t>
            </a:r>
            <a:r>
              <a:rPr lang="en-GB" sz="1400">
                <a:ea typeface="Calibri"/>
                <a:cs typeface="Calibri"/>
                <a:hlinkClick r:id="rId3"/>
              </a:rPr>
              <a:t>national position</a:t>
            </a:r>
            <a:r>
              <a:rPr lang="en-GB" sz="1400">
                <a:ea typeface="Calibri"/>
                <a:cs typeface="Calibri"/>
              </a:rPr>
              <a:t>   </a:t>
            </a:r>
            <a:endParaRPr lang="en-GB">
              <a:ea typeface="Calibri"/>
              <a:cs typeface="Calibri"/>
            </a:endParaRPr>
          </a:p>
        </p:txBody>
      </p:sp>
      <p:sp>
        <p:nvSpPr>
          <p:cNvPr id="12" name="TextBox 11">
            <a:extLst>
              <a:ext uri="{FF2B5EF4-FFF2-40B4-BE49-F238E27FC236}">
                <a16:creationId xmlns:a16="http://schemas.microsoft.com/office/drawing/2014/main" id="{AF46149A-CB4E-3FE1-4CA8-99ED654C8C60}"/>
              </a:ext>
            </a:extLst>
          </p:cNvPr>
          <p:cNvSpPr txBox="1"/>
          <p:nvPr/>
        </p:nvSpPr>
        <p:spPr>
          <a:xfrm>
            <a:off x="5487759" y="5134985"/>
            <a:ext cx="1753715" cy="52322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ea typeface="Calibri"/>
                <a:cs typeface="Calibri"/>
              </a:rPr>
              <a:t>Find out more about </a:t>
            </a:r>
            <a:r>
              <a:rPr lang="en-GB" sz="1400">
                <a:ea typeface="Calibri"/>
                <a:cs typeface="Calibri"/>
                <a:hlinkClick r:id="rId4"/>
              </a:rPr>
              <a:t>our ranking</a:t>
            </a:r>
            <a:r>
              <a:rPr lang="en-GB" sz="1400">
                <a:ea typeface="Calibri"/>
                <a:cs typeface="Calibri"/>
              </a:rPr>
              <a:t> </a:t>
            </a:r>
          </a:p>
        </p:txBody>
      </p:sp>
      <p:sp>
        <p:nvSpPr>
          <p:cNvPr id="14" name="TextBox 13">
            <a:extLst>
              <a:ext uri="{FF2B5EF4-FFF2-40B4-BE49-F238E27FC236}">
                <a16:creationId xmlns:a16="http://schemas.microsoft.com/office/drawing/2014/main" id="{97743457-BD09-7F55-BBF7-160CCFA9A192}"/>
              </a:ext>
            </a:extLst>
          </p:cNvPr>
          <p:cNvSpPr txBox="1"/>
          <p:nvPr/>
        </p:nvSpPr>
        <p:spPr>
          <a:xfrm>
            <a:off x="522144" y="1073016"/>
            <a:ext cx="1060518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rial"/>
                <a:ea typeface="Calibri"/>
                <a:cs typeface="Arial"/>
              </a:rPr>
              <a:t>The University of Birmingham was England's first civic university, founded on social responsibility. Now, 125 years later, we see no greater responsibility than ensuring our planet thrives to support future generations.  </a:t>
            </a:r>
            <a:r>
              <a:rPr lang="en-GB" sz="1400">
                <a:solidFill>
                  <a:srgbClr val="0D0D0D"/>
                </a:solidFill>
                <a:highlight>
                  <a:srgbClr val="F7F7F7"/>
                </a:highlight>
                <a:latin typeface="Arial"/>
                <a:ea typeface="+mn-lt"/>
                <a:cs typeface="+mn-lt"/>
              </a:rPr>
              <a:t>We have embodied our commitment to sustainability within our </a:t>
            </a:r>
            <a:r>
              <a:rPr lang="en-GB" sz="1400" b="1">
                <a:highlight>
                  <a:srgbClr val="F7F7F7"/>
                </a:highlight>
                <a:latin typeface="Arial"/>
                <a:ea typeface="+mn-lt"/>
                <a:cs typeface="+mn-lt"/>
                <a:hlinkClick r:id="rId5"/>
              </a:rPr>
              <a:t>Birmingham 2030 Strategic Framework</a:t>
            </a:r>
            <a:r>
              <a:rPr lang="en-GB" sz="1400">
                <a:solidFill>
                  <a:srgbClr val="0D0D0D"/>
                </a:solidFill>
                <a:highlight>
                  <a:srgbClr val="F7F7F7"/>
                </a:highlight>
                <a:latin typeface="Arial"/>
                <a:ea typeface="+mn-lt"/>
                <a:cs typeface="+mn-lt"/>
              </a:rPr>
              <a:t>, outlining our approach to delivering positive change, not only through our research, education, operations and partnerships, but through the behaviour and actions of our students and staff, and our engagement with our local communities.  </a:t>
            </a:r>
            <a:endParaRPr lang="en-GB" sz="1400">
              <a:solidFill>
                <a:srgbClr val="0D0D0D"/>
              </a:solidFill>
              <a:highlight>
                <a:srgbClr val="F7F7F7"/>
              </a:highlight>
              <a:latin typeface="Arial"/>
              <a:ea typeface="Calibri"/>
              <a:cs typeface="Calibri"/>
            </a:endParaRPr>
          </a:p>
        </p:txBody>
      </p:sp>
      <p:sp>
        <p:nvSpPr>
          <p:cNvPr id="15" name="Title 1">
            <a:extLst>
              <a:ext uri="{FF2B5EF4-FFF2-40B4-BE49-F238E27FC236}">
                <a16:creationId xmlns:a16="http://schemas.microsoft.com/office/drawing/2014/main" id="{38F116B0-7E7E-9403-25AE-39D09B27D2AB}"/>
              </a:ext>
            </a:extLst>
          </p:cNvPr>
          <p:cNvSpPr txBox="1">
            <a:spLocks/>
          </p:cNvSpPr>
          <p:nvPr/>
        </p:nvSpPr>
        <p:spPr>
          <a:xfrm>
            <a:off x="686916" y="2486888"/>
            <a:ext cx="9921240" cy="478155"/>
          </a:xfrm>
          <a:prstGeom prst="rect">
            <a:avLst/>
          </a:prstGeom>
        </p:spPr>
        <p:txBody>
          <a:bodyPr vert="horz" lIns="91440" tIns="45720" rIns="91440" bIns="45720" rtlCol="0" anchor="ctr">
            <a:noAutofit/>
          </a:bodyPr>
          <a:lstStyle>
            <a:lvl1pPr algn="l" defTabSz="914400" rtl="0" eaLnBrk="1" latinLnBrk="0" hangingPunct="1">
              <a:lnSpc>
                <a:spcPts val="5400"/>
              </a:lnSpc>
              <a:spcBef>
                <a:spcPct val="0"/>
              </a:spcBef>
              <a:buNone/>
              <a:defRPr sz="6000" kern="1200">
                <a:solidFill>
                  <a:srgbClr val="1B1B1B"/>
                </a:solidFill>
                <a:latin typeface="Times New Roman" panose="02020603050405020304" pitchFamily="18" charset="0"/>
                <a:ea typeface="+mj-ea"/>
                <a:cs typeface="Times New Roman" panose="02020603050405020304" pitchFamily="18" charset="0"/>
              </a:defRPr>
            </a:lvl1pPr>
          </a:lstStyle>
          <a:p>
            <a:pPr>
              <a:lnSpc>
                <a:spcPct val="90000"/>
              </a:lnSpc>
              <a:spcAft>
                <a:spcPts val="600"/>
              </a:spcAft>
            </a:pPr>
            <a:r>
              <a:rPr lang="en-US" sz="1600" b="1" dirty="0">
                <a:latin typeface="Arial"/>
                <a:cs typeface="Times New Roman"/>
              </a:rPr>
              <a:t>How it's going: our progress</a:t>
            </a:r>
            <a:endParaRPr lang="en-US" sz="1600" b="1" dirty="0">
              <a:latin typeface="Arial"/>
            </a:endParaRPr>
          </a:p>
          <a:p>
            <a:pPr>
              <a:lnSpc>
                <a:spcPct val="90000"/>
              </a:lnSpc>
              <a:spcAft>
                <a:spcPts val="600"/>
              </a:spcAft>
            </a:pPr>
            <a:r>
              <a:rPr lang="en-US" sz="1600" dirty="0">
                <a:latin typeface="Arial"/>
                <a:cs typeface="Times New Roman"/>
                <a:hlinkClick r:id="rId6"/>
              </a:rPr>
              <a:t>Sustainability in Focus 2024/25</a:t>
            </a:r>
            <a:r>
              <a:rPr lang="en-US" sz="1600" dirty="0">
                <a:latin typeface="Arial"/>
                <a:cs typeface="Times New Roman"/>
              </a:rPr>
              <a:t> </a:t>
            </a:r>
            <a:endParaRPr lang="en-US" dirty="0"/>
          </a:p>
        </p:txBody>
      </p:sp>
    </p:spTree>
    <p:extLst>
      <p:ext uri="{BB962C8B-B14F-4D97-AF65-F5344CB8AC3E}">
        <p14:creationId xmlns:p14="http://schemas.microsoft.com/office/powerpoint/2010/main" val="2161561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4B46E-58FD-72C8-2C16-5667F12D22C7}"/>
            </a:ext>
          </a:extLst>
        </p:cNvPr>
        <p:cNvGrpSpPr/>
        <p:nvPr/>
      </p:nvGrpSpPr>
      <p:grpSpPr>
        <a:xfrm>
          <a:off x="0" y="0"/>
          <a:ext cx="0" cy="0"/>
          <a:chOff x="0" y="0"/>
          <a:chExt cx="0" cy="0"/>
        </a:xfrm>
      </p:grpSpPr>
      <p:pic>
        <p:nvPicPr>
          <p:cNvPr id="16" name="Picture Placeholder 15" descr="A building with a dome&#10;&#10;AI-generated content may be incorrect.">
            <a:extLst>
              <a:ext uri="{FF2B5EF4-FFF2-40B4-BE49-F238E27FC236}">
                <a16:creationId xmlns:a16="http://schemas.microsoft.com/office/drawing/2014/main" id="{4517C48F-D8E6-EDB6-61FD-73F46A9C7A37}"/>
              </a:ext>
            </a:extLst>
          </p:cNvPr>
          <p:cNvPicPr>
            <a:picLocks noGrp="1" noChangeAspect="1"/>
          </p:cNvPicPr>
          <p:nvPr>
            <p:ph type="pic" sz="quarter" idx="10"/>
          </p:nvPr>
        </p:nvPicPr>
        <p:blipFill>
          <a:blip r:embed="rId2"/>
          <a:srcRect l="26282" r="26282"/>
          <a:stretch>
            <a:fillRect/>
          </a:stretch>
        </p:blipFill>
        <p:spPr/>
      </p:pic>
      <p:sp>
        <p:nvSpPr>
          <p:cNvPr id="10" name="Title 1">
            <a:extLst>
              <a:ext uri="{FF2B5EF4-FFF2-40B4-BE49-F238E27FC236}">
                <a16:creationId xmlns:a16="http://schemas.microsoft.com/office/drawing/2014/main" id="{2F806583-0BFE-B050-E219-3DE01B871BB4}"/>
              </a:ext>
            </a:extLst>
          </p:cNvPr>
          <p:cNvSpPr>
            <a:spLocks noGrp="1"/>
          </p:cNvSpPr>
          <p:nvPr>
            <p:ph type="ctrTitle"/>
          </p:nvPr>
        </p:nvSpPr>
        <p:spPr>
          <a:xfrm>
            <a:off x="406400" y="1274763"/>
            <a:ext cx="6641672" cy="2387600"/>
          </a:xfrm>
        </p:spPr>
        <p:txBody>
          <a:bodyPr/>
          <a:lstStyle/>
          <a:p>
            <a:br>
              <a:rPr lang="en-US"/>
            </a:br>
            <a:r>
              <a:rPr lang="en-US"/>
              <a:t>Carbon Targets </a:t>
            </a:r>
          </a:p>
        </p:txBody>
      </p:sp>
      <p:sp>
        <p:nvSpPr>
          <p:cNvPr id="11" name="Text Placeholder 3">
            <a:extLst>
              <a:ext uri="{FF2B5EF4-FFF2-40B4-BE49-F238E27FC236}">
                <a16:creationId xmlns:a16="http://schemas.microsoft.com/office/drawing/2014/main" id="{B4605987-8F95-82BD-ED7B-EC2A530C6833}"/>
              </a:ext>
            </a:extLst>
          </p:cNvPr>
          <p:cNvSpPr txBox="1">
            <a:spLocks/>
          </p:cNvSpPr>
          <p:nvPr/>
        </p:nvSpPr>
        <p:spPr>
          <a:xfrm>
            <a:off x="406400" y="3868738"/>
            <a:ext cx="5784349" cy="16398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Our journey towards net zero</a:t>
            </a:r>
          </a:p>
        </p:txBody>
      </p:sp>
    </p:spTree>
    <p:extLst>
      <p:ext uri="{BB962C8B-B14F-4D97-AF65-F5344CB8AC3E}">
        <p14:creationId xmlns:p14="http://schemas.microsoft.com/office/powerpoint/2010/main" val="3713824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walking on a path&#10;&#10;AI-generated content may be incorrect.">
            <a:extLst>
              <a:ext uri="{FF2B5EF4-FFF2-40B4-BE49-F238E27FC236}">
                <a16:creationId xmlns:a16="http://schemas.microsoft.com/office/drawing/2014/main" id="{56D7FFE4-F608-A765-8C95-2E9E7560BE0E}"/>
              </a:ext>
            </a:extLst>
          </p:cNvPr>
          <p:cNvPicPr>
            <a:picLocks noGrp="1" noChangeAspect="1"/>
          </p:cNvPicPr>
          <p:nvPr>
            <p:ph type="pic" sz="quarter" idx="10"/>
          </p:nvPr>
        </p:nvPicPr>
        <p:blipFill>
          <a:blip r:embed="rId3"/>
          <a:srcRect l="21875" r="28453"/>
          <a:stretch>
            <a:fillRect/>
          </a:stretch>
        </p:blipFill>
        <p:spPr>
          <a:xfrm>
            <a:off x="7083925" y="1"/>
            <a:ext cx="5108075" cy="6858000"/>
          </a:xfrm>
        </p:spPr>
      </p:pic>
      <p:graphicFrame>
        <p:nvGraphicFramePr>
          <p:cNvPr id="11" name="Table 10">
            <a:extLst>
              <a:ext uri="{FF2B5EF4-FFF2-40B4-BE49-F238E27FC236}">
                <a16:creationId xmlns:a16="http://schemas.microsoft.com/office/drawing/2014/main" id="{030E19B6-B4B0-8274-2490-53E491884C43}"/>
              </a:ext>
            </a:extLst>
          </p:cNvPr>
          <p:cNvGraphicFramePr>
            <a:graphicFrameLocks noGrp="1"/>
          </p:cNvGraphicFramePr>
          <p:nvPr>
            <p:extLst>
              <p:ext uri="{D42A27DB-BD31-4B8C-83A1-F6EECF244321}">
                <p14:modId xmlns:p14="http://schemas.microsoft.com/office/powerpoint/2010/main" val="1127020175"/>
              </p:ext>
            </p:extLst>
          </p:nvPr>
        </p:nvGraphicFramePr>
        <p:xfrm>
          <a:off x="677936" y="4947509"/>
          <a:ext cx="5623560" cy="432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48767485"/>
                    </a:ext>
                  </a:extLst>
                </a:gridCol>
                <a:gridCol w="208280">
                  <a:extLst>
                    <a:ext uri="{9D8B030D-6E8A-4147-A177-3AD203B41FA5}">
                      <a16:colId xmlns:a16="http://schemas.microsoft.com/office/drawing/2014/main" val="1706002799"/>
                    </a:ext>
                  </a:extLst>
                </a:gridCol>
                <a:gridCol w="208280">
                  <a:extLst>
                    <a:ext uri="{9D8B030D-6E8A-4147-A177-3AD203B41FA5}">
                      <a16:colId xmlns:a16="http://schemas.microsoft.com/office/drawing/2014/main" val="4177984226"/>
                    </a:ext>
                  </a:extLst>
                </a:gridCol>
                <a:gridCol w="208280">
                  <a:extLst>
                    <a:ext uri="{9D8B030D-6E8A-4147-A177-3AD203B41FA5}">
                      <a16:colId xmlns:a16="http://schemas.microsoft.com/office/drawing/2014/main" val="3664109735"/>
                    </a:ext>
                  </a:extLst>
                </a:gridCol>
                <a:gridCol w="208280">
                  <a:extLst>
                    <a:ext uri="{9D8B030D-6E8A-4147-A177-3AD203B41FA5}">
                      <a16:colId xmlns:a16="http://schemas.microsoft.com/office/drawing/2014/main" val="4067320420"/>
                    </a:ext>
                  </a:extLst>
                </a:gridCol>
                <a:gridCol w="208280">
                  <a:extLst>
                    <a:ext uri="{9D8B030D-6E8A-4147-A177-3AD203B41FA5}">
                      <a16:colId xmlns:a16="http://schemas.microsoft.com/office/drawing/2014/main" val="3912832295"/>
                    </a:ext>
                  </a:extLst>
                </a:gridCol>
                <a:gridCol w="208280">
                  <a:extLst>
                    <a:ext uri="{9D8B030D-6E8A-4147-A177-3AD203B41FA5}">
                      <a16:colId xmlns:a16="http://schemas.microsoft.com/office/drawing/2014/main" val="2318729751"/>
                    </a:ext>
                  </a:extLst>
                </a:gridCol>
                <a:gridCol w="208280">
                  <a:extLst>
                    <a:ext uri="{9D8B030D-6E8A-4147-A177-3AD203B41FA5}">
                      <a16:colId xmlns:a16="http://schemas.microsoft.com/office/drawing/2014/main" val="3426952491"/>
                    </a:ext>
                  </a:extLst>
                </a:gridCol>
                <a:gridCol w="208280">
                  <a:extLst>
                    <a:ext uri="{9D8B030D-6E8A-4147-A177-3AD203B41FA5}">
                      <a16:colId xmlns:a16="http://schemas.microsoft.com/office/drawing/2014/main" val="293909034"/>
                    </a:ext>
                  </a:extLst>
                </a:gridCol>
                <a:gridCol w="208280">
                  <a:extLst>
                    <a:ext uri="{9D8B030D-6E8A-4147-A177-3AD203B41FA5}">
                      <a16:colId xmlns:a16="http://schemas.microsoft.com/office/drawing/2014/main" val="579572067"/>
                    </a:ext>
                  </a:extLst>
                </a:gridCol>
                <a:gridCol w="208280">
                  <a:extLst>
                    <a:ext uri="{9D8B030D-6E8A-4147-A177-3AD203B41FA5}">
                      <a16:colId xmlns:a16="http://schemas.microsoft.com/office/drawing/2014/main" val="487100738"/>
                    </a:ext>
                  </a:extLst>
                </a:gridCol>
                <a:gridCol w="208280">
                  <a:extLst>
                    <a:ext uri="{9D8B030D-6E8A-4147-A177-3AD203B41FA5}">
                      <a16:colId xmlns:a16="http://schemas.microsoft.com/office/drawing/2014/main" val="2061467869"/>
                    </a:ext>
                  </a:extLst>
                </a:gridCol>
                <a:gridCol w="208280">
                  <a:extLst>
                    <a:ext uri="{9D8B030D-6E8A-4147-A177-3AD203B41FA5}">
                      <a16:colId xmlns:a16="http://schemas.microsoft.com/office/drawing/2014/main" val="1436272679"/>
                    </a:ext>
                  </a:extLst>
                </a:gridCol>
                <a:gridCol w="208280">
                  <a:extLst>
                    <a:ext uri="{9D8B030D-6E8A-4147-A177-3AD203B41FA5}">
                      <a16:colId xmlns:a16="http://schemas.microsoft.com/office/drawing/2014/main" val="1601649963"/>
                    </a:ext>
                  </a:extLst>
                </a:gridCol>
                <a:gridCol w="208280">
                  <a:extLst>
                    <a:ext uri="{9D8B030D-6E8A-4147-A177-3AD203B41FA5}">
                      <a16:colId xmlns:a16="http://schemas.microsoft.com/office/drawing/2014/main" val="2260265483"/>
                    </a:ext>
                  </a:extLst>
                </a:gridCol>
                <a:gridCol w="208280">
                  <a:extLst>
                    <a:ext uri="{9D8B030D-6E8A-4147-A177-3AD203B41FA5}">
                      <a16:colId xmlns:a16="http://schemas.microsoft.com/office/drawing/2014/main" val="154270623"/>
                    </a:ext>
                  </a:extLst>
                </a:gridCol>
                <a:gridCol w="208280">
                  <a:extLst>
                    <a:ext uri="{9D8B030D-6E8A-4147-A177-3AD203B41FA5}">
                      <a16:colId xmlns:a16="http://schemas.microsoft.com/office/drawing/2014/main" val="949037742"/>
                    </a:ext>
                  </a:extLst>
                </a:gridCol>
                <a:gridCol w="208280">
                  <a:extLst>
                    <a:ext uri="{9D8B030D-6E8A-4147-A177-3AD203B41FA5}">
                      <a16:colId xmlns:a16="http://schemas.microsoft.com/office/drawing/2014/main" val="913975317"/>
                    </a:ext>
                  </a:extLst>
                </a:gridCol>
                <a:gridCol w="208280">
                  <a:extLst>
                    <a:ext uri="{9D8B030D-6E8A-4147-A177-3AD203B41FA5}">
                      <a16:colId xmlns:a16="http://schemas.microsoft.com/office/drawing/2014/main" val="1670314161"/>
                    </a:ext>
                  </a:extLst>
                </a:gridCol>
                <a:gridCol w="208280">
                  <a:extLst>
                    <a:ext uri="{9D8B030D-6E8A-4147-A177-3AD203B41FA5}">
                      <a16:colId xmlns:a16="http://schemas.microsoft.com/office/drawing/2014/main" val="2510132793"/>
                    </a:ext>
                  </a:extLst>
                </a:gridCol>
                <a:gridCol w="208280">
                  <a:extLst>
                    <a:ext uri="{9D8B030D-6E8A-4147-A177-3AD203B41FA5}">
                      <a16:colId xmlns:a16="http://schemas.microsoft.com/office/drawing/2014/main" val="3510359404"/>
                    </a:ext>
                  </a:extLst>
                </a:gridCol>
                <a:gridCol w="208280">
                  <a:extLst>
                    <a:ext uri="{9D8B030D-6E8A-4147-A177-3AD203B41FA5}">
                      <a16:colId xmlns:a16="http://schemas.microsoft.com/office/drawing/2014/main" val="201561904"/>
                    </a:ext>
                  </a:extLst>
                </a:gridCol>
                <a:gridCol w="208280">
                  <a:extLst>
                    <a:ext uri="{9D8B030D-6E8A-4147-A177-3AD203B41FA5}">
                      <a16:colId xmlns:a16="http://schemas.microsoft.com/office/drawing/2014/main" val="2382468021"/>
                    </a:ext>
                  </a:extLst>
                </a:gridCol>
                <a:gridCol w="208280">
                  <a:extLst>
                    <a:ext uri="{9D8B030D-6E8A-4147-A177-3AD203B41FA5}">
                      <a16:colId xmlns:a16="http://schemas.microsoft.com/office/drawing/2014/main" val="457023265"/>
                    </a:ext>
                  </a:extLst>
                </a:gridCol>
                <a:gridCol w="208280">
                  <a:extLst>
                    <a:ext uri="{9D8B030D-6E8A-4147-A177-3AD203B41FA5}">
                      <a16:colId xmlns:a16="http://schemas.microsoft.com/office/drawing/2014/main" val="3803604520"/>
                    </a:ext>
                  </a:extLst>
                </a:gridCol>
                <a:gridCol w="208280">
                  <a:extLst>
                    <a:ext uri="{9D8B030D-6E8A-4147-A177-3AD203B41FA5}">
                      <a16:colId xmlns:a16="http://schemas.microsoft.com/office/drawing/2014/main" val="2880590765"/>
                    </a:ext>
                  </a:extLst>
                </a:gridCol>
                <a:gridCol w="208280">
                  <a:extLst>
                    <a:ext uri="{9D8B030D-6E8A-4147-A177-3AD203B41FA5}">
                      <a16:colId xmlns:a16="http://schemas.microsoft.com/office/drawing/2014/main" val="3596357168"/>
                    </a:ext>
                  </a:extLst>
                </a:gridCol>
              </a:tblGrid>
              <a:tr h="216000">
                <a:tc>
                  <a:txBody>
                    <a:bodyPr/>
                    <a:lstStyle/>
                    <a:p>
                      <a:endParaRPr lang="en-GB" sz="800"/>
                    </a:p>
                  </a:txBody>
                  <a:tcPr>
                    <a:lnL w="381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5089592"/>
                  </a:ext>
                </a:extLst>
              </a:tr>
              <a:tr h="216000">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4897427"/>
                  </a:ext>
                </a:extLst>
              </a:tr>
            </a:tbl>
          </a:graphicData>
        </a:graphic>
      </p:graphicFrame>
      <p:sp>
        <p:nvSpPr>
          <p:cNvPr id="13" name="TextBox 12">
            <a:extLst>
              <a:ext uri="{FF2B5EF4-FFF2-40B4-BE49-F238E27FC236}">
                <a16:creationId xmlns:a16="http://schemas.microsoft.com/office/drawing/2014/main" id="{A89F34E4-0EF8-A357-D7B2-43B5EE137726}"/>
              </a:ext>
            </a:extLst>
          </p:cNvPr>
          <p:cNvSpPr txBox="1"/>
          <p:nvPr/>
        </p:nvSpPr>
        <p:spPr>
          <a:xfrm>
            <a:off x="574846" y="5376258"/>
            <a:ext cx="611706" cy="2308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2020/21</a:t>
            </a:r>
          </a:p>
        </p:txBody>
      </p:sp>
      <p:sp>
        <p:nvSpPr>
          <p:cNvPr id="14" name="TextBox 13">
            <a:extLst>
              <a:ext uri="{FF2B5EF4-FFF2-40B4-BE49-F238E27FC236}">
                <a16:creationId xmlns:a16="http://schemas.microsoft.com/office/drawing/2014/main" id="{33369124-91AA-EB99-56A5-E6E628EC112C}"/>
              </a:ext>
            </a:extLst>
          </p:cNvPr>
          <p:cNvSpPr txBox="1"/>
          <p:nvPr/>
        </p:nvSpPr>
        <p:spPr>
          <a:xfrm>
            <a:off x="1571585" y="5376258"/>
            <a:ext cx="711656" cy="2308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2025/26</a:t>
            </a:r>
          </a:p>
        </p:txBody>
      </p:sp>
      <p:sp>
        <p:nvSpPr>
          <p:cNvPr id="15" name="TextBox 14">
            <a:extLst>
              <a:ext uri="{FF2B5EF4-FFF2-40B4-BE49-F238E27FC236}">
                <a16:creationId xmlns:a16="http://schemas.microsoft.com/office/drawing/2014/main" id="{68111BC7-386D-4C47-6E15-AECA08CC4A1E}"/>
              </a:ext>
            </a:extLst>
          </p:cNvPr>
          <p:cNvSpPr txBox="1"/>
          <p:nvPr/>
        </p:nvSpPr>
        <p:spPr>
          <a:xfrm>
            <a:off x="2668274" y="5376258"/>
            <a:ext cx="611706" cy="2308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2030/31</a:t>
            </a:r>
          </a:p>
        </p:txBody>
      </p:sp>
      <p:sp>
        <p:nvSpPr>
          <p:cNvPr id="16" name="TextBox 15">
            <a:extLst>
              <a:ext uri="{FF2B5EF4-FFF2-40B4-BE49-F238E27FC236}">
                <a16:creationId xmlns:a16="http://schemas.microsoft.com/office/drawing/2014/main" id="{AA9D4F45-372A-8397-EE80-80E70E7C368C}"/>
              </a:ext>
            </a:extLst>
          </p:cNvPr>
          <p:cNvSpPr txBox="1"/>
          <p:nvPr/>
        </p:nvSpPr>
        <p:spPr>
          <a:xfrm>
            <a:off x="3665013" y="5376258"/>
            <a:ext cx="711656" cy="2308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2035/36</a:t>
            </a:r>
          </a:p>
        </p:txBody>
      </p:sp>
      <p:sp>
        <p:nvSpPr>
          <p:cNvPr id="17" name="TextBox 16">
            <a:extLst>
              <a:ext uri="{FF2B5EF4-FFF2-40B4-BE49-F238E27FC236}">
                <a16:creationId xmlns:a16="http://schemas.microsoft.com/office/drawing/2014/main" id="{95ECB535-B3B2-116E-E16C-094B26E2301A}"/>
              </a:ext>
            </a:extLst>
          </p:cNvPr>
          <p:cNvSpPr txBox="1"/>
          <p:nvPr/>
        </p:nvSpPr>
        <p:spPr>
          <a:xfrm>
            <a:off x="4761702" y="5376258"/>
            <a:ext cx="611706" cy="2308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2040/41</a:t>
            </a:r>
          </a:p>
        </p:txBody>
      </p:sp>
      <p:sp>
        <p:nvSpPr>
          <p:cNvPr id="18" name="TextBox 17">
            <a:extLst>
              <a:ext uri="{FF2B5EF4-FFF2-40B4-BE49-F238E27FC236}">
                <a16:creationId xmlns:a16="http://schemas.microsoft.com/office/drawing/2014/main" id="{FE54FE87-DCB9-8557-8B62-9E11B838ADAC}"/>
              </a:ext>
            </a:extLst>
          </p:cNvPr>
          <p:cNvSpPr txBox="1"/>
          <p:nvPr/>
        </p:nvSpPr>
        <p:spPr>
          <a:xfrm>
            <a:off x="5758441" y="5376258"/>
            <a:ext cx="630690" cy="2308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2045/46</a:t>
            </a:r>
          </a:p>
        </p:txBody>
      </p:sp>
      <p:sp>
        <p:nvSpPr>
          <p:cNvPr id="19" name="Isosceles Triangle 18">
            <a:extLst>
              <a:ext uri="{FF2B5EF4-FFF2-40B4-BE49-F238E27FC236}">
                <a16:creationId xmlns:a16="http://schemas.microsoft.com/office/drawing/2014/main" id="{2697658E-F866-04B1-3E9E-D873CB7EBBC4}"/>
              </a:ext>
            </a:extLst>
          </p:cNvPr>
          <p:cNvSpPr/>
          <p:nvPr/>
        </p:nvSpPr>
        <p:spPr>
          <a:xfrm rot="10800000">
            <a:off x="746816" y="4700397"/>
            <a:ext cx="267765" cy="230832"/>
          </a:xfrm>
          <a:prstGeom prst="triangle">
            <a:avLst/>
          </a:prstGeom>
          <a:solidFill>
            <a:schemeClr val="bg1">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DC38D9D-52A6-8845-9A41-4B91F7D75642}"/>
              </a:ext>
            </a:extLst>
          </p:cNvPr>
          <p:cNvSpPr txBox="1"/>
          <p:nvPr/>
        </p:nvSpPr>
        <p:spPr>
          <a:xfrm>
            <a:off x="318642" y="4398334"/>
            <a:ext cx="1129667" cy="230832"/>
          </a:xfrm>
          <a:prstGeom prst="rect">
            <a:avLst/>
          </a:prstGeom>
          <a:noFill/>
        </p:spPr>
        <p:txBody>
          <a:bodyPr wrap="square" rtlCol="0">
            <a:spAutoFit/>
          </a:bodyPr>
          <a:lstStyle/>
          <a:p>
            <a:pPr algn="ctr"/>
            <a:r>
              <a:rPr lang="en-GB" sz="900" b="1">
                <a:latin typeface="Arial" panose="020B0604020202020204" pitchFamily="34" charset="0"/>
                <a:cs typeface="Arial" panose="020B0604020202020204" pitchFamily="34" charset="0"/>
              </a:rPr>
              <a:t>Base year</a:t>
            </a:r>
          </a:p>
        </p:txBody>
      </p:sp>
      <p:sp>
        <p:nvSpPr>
          <p:cNvPr id="23" name="Title 1">
            <a:extLst>
              <a:ext uri="{FF2B5EF4-FFF2-40B4-BE49-F238E27FC236}">
                <a16:creationId xmlns:a16="http://schemas.microsoft.com/office/drawing/2014/main" id="{91B7F014-02D2-D81F-B7F7-E36E1EC20F7C}"/>
              </a:ext>
            </a:extLst>
          </p:cNvPr>
          <p:cNvSpPr txBox="1">
            <a:spLocks/>
          </p:cNvSpPr>
          <p:nvPr/>
        </p:nvSpPr>
        <p:spPr>
          <a:xfrm>
            <a:off x="290753" y="223874"/>
            <a:ext cx="6719647" cy="478155"/>
          </a:xfrm>
          <a:prstGeom prst="rect">
            <a:avLst/>
          </a:prstGeom>
        </p:spPr>
        <p:txBody>
          <a:bodyPr vert="horz" lIns="91440" tIns="45720" rIns="91440" bIns="45720" rtlCol="0" anchor="ctr">
            <a:noAutofit/>
          </a:bodyPr>
          <a:lstStyle>
            <a:lvl1pPr algn="l" defTabSz="914400" rtl="0" eaLnBrk="1" latinLnBrk="0" hangingPunct="1">
              <a:lnSpc>
                <a:spcPts val="5400"/>
              </a:lnSpc>
              <a:spcBef>
                <a:spcPct val="0"/>
              </a:spcBef>
              <a:buNone/>
              <a:defRPr sz="6000" kern="1200">
                <a:solidFill>
                  <a:srgbClr val="1B1B1B"/>
                </a:solidFill>
                <a:latin typeface="Times New Roman" panose="02020603050405020304" pitchFamily="18" charset="0"/>
                <a:ea typeface="+mj-ea"/>
                <a:cs typeface="Times New Roman" panose="02020603050405020304" pitchFamily="18" charset="0"/>
              </a:defRPr>
            </a:lvl1pPr>
          </a:lstStyle>
          <a:p>
            <a:pPr>
              <a:lnSpc>
                <a:spcPct val="90000"/>
              </a:lnSpc>
            </a:pPr>
            <a:r>
              <a:rPr lang="en-GB" sz="4000"/>
              <a:t>Our net zero goals</a:t>
            </a:r>
          </a:p>
        </p:txBody>
      </p:sp>
      <p:sp>
        <p:nvSpPr>
          <p:cNvPr id="27" name="Isosceles Triangle 26">
            <a:extLst>
              <a:ext uri="{FF2B5EF4-FFF2-40B4-BE49-F238E27FC236}">
                <a16:creationId xmlns:a16="http://schemas.microsoft.com/office/drawing/2014/main" id="{4AC2CA9D-507F-857E-C974-EE9140846ADD}"/>
              </a:ext>
            </a:extLst>
          </p:cNvPr>
          <p:cNvSpPr/>
          <p:nvPr/>
        </p:nvSpPr>
        <p:spPr>
          <a:xfrm rot="10800000">
            <a:off x="2903225" y="4698416"/>
            <a:ext cx="166262" cy="143329"/>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0004EF2-BB72-F2D5-87F0-215B89C569B1}"/>
              </a:ext>
            </a:extLst>
          </p:cNvPr>
          <p:cNvSpPr/>
          <p:nvPr/>
        </p:nvSpPr>
        <p:spPr>
          <a:xfrm rot="10800000">
            <a:off x="5958830" y="4700397"/>
            <a:ext cx="267765" cy="230832"/>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ontent Placeholder 2">
            <a:extLst>
              <a:ext uri="{FF2B5EF4-FFF2-40B4-BE49-F238E27FC236}">
                <a16:creationId xmlns:a16="http://schemas.microsoft.com/office/drawing/2014/main" id="{DE846A17-E32D-03E1-C5C3-FA5D6A66B45E}"/>
              </a:ext>
            </a:extLst>
          </p:cNvPr>
          <p:cNvSpPr txBox="1">
            <a:spLocks/>
          </p:cNvSpPr>
          <p:nvPr/>
        </p:nvSpPr>
        <p:spPr>
          <a:xfrm>
            <a:off x="287223" y="921659"/>
            <a:ext cx="6383522" cy="445408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i="1">
                <a:solidFill>
                  <a:schemeClr val="tx1"/>
                </a:solidFill>
                <a:latin typeface="Arial"/>
                <a:cs typeface="Arial"/>
                <a:hlinkClick r:id="rId4">
                  <a:extLst>
                    <a:ext uri="{A12FA001-AC4F-418D-AE19-62706E023703}">
                      <ahyp:hlinkClr xmlns:ahyp="http://schemas.microsoft.com/office/drawing/2018/hyperlinkcolor" val="tx"/>
                    </a:ext>
                  </a:extLst>
                </a:hlinkClick>
              </a:rPr>
              <a:t>Our Strategy</a:t>
            </a:r>
            <a:r>
              <a:rPr lang="en-GB" sz="1600" b="1" i="1">
                <a:solidFill>
                  <a:schemeClr val="tx1"/>
                </a:solidFill>
                <a:latin typeface="Arial"/>
                <a:cs typeface="Arial"/>
              </a:rPr>
              <a:t>: We will make annual gains in reducing our carbon footprint, aiming to achieve net zero carbon for scope 1 and 2 by 2035 and overall by 2045</a:t>
            </a:r>
            <a:br>
              <a:rPr lang="en-GB" sz="1600" b="1" i="1"/>
            </a:br>
            <a:endParaRPr lang="en-GB" sz="1400">
              <a:solidFill>
                <a:srgbClr val="FF0000"/>
              </a:solidFill>
            </a:endParaRPr>
          </a:p>
          <a:p>
            <a:r>
              <a:rPr lang="en-GB" sz="1200">
                <a:solidFill>
                  <a:schemeClr val="tx1"/>
                </a:solidFill>
                <a:latin typeface="Arial"/>
                <a:cs typeface="Arial"/>
              </a:rPr>
              <a:t>To track our progress to net zero, we have set interim ‘stepping stone’ targets to December 2030; these will measure our performance in the short term to ensure that we remain on the right trajectory towards achieving our net zero goals by 2045. </a:t>
            </a:r>
          </a:p>
          <a:p>
            <a:endParaRPr lang="en-GB" sz="1200">
              <a:solidFill>
                <a:schemeClr val="tx1"/>
              </a:solidFill>
            </a:endParaRPr>
          </a:p>
          <a:p>
            <a:r>
              <a:rPr lang="en-GB" sz="1200">
                <a:solidFill>
                  <a:schemeClr val="tx1"/>
                </a:solidFill>
                <a:latin typeface="Arial"/>
                <a:cs typeface="Arial"/>
              </a:rPr>
              <a:t>We aim to meet our ‘stepping stone’ reduction targets for Scopes 1 and 2 by investing in building maintenance and targeted capital improvements; we anticipate achieving our most significant reduction in Scope 1 and 2 emissions between 2030 and 2035, through the decarbonisation of our on-site energy centre and the ongoing </a:t>
            </a:r>
            <a:r>
              <a:rPr lang="en-GB" sz="1200">
                <a:solidFill>
                  <a:srgbClr val="0070C0"/>
                </a:solidFill>
                <a:latin typeface="Arial"/>
                <a:cs typeface="Arial"/>
                <a:hlinkClick r:id="rId5">
                  <a:extLst>
                    <a:ext uri="{A12FA001-AC4F-418D-AE19-62706E023703}">
                      <ahyp:hlinkClr xmlns:ahyp="http://schemas.microsoft.com/office/drawing/2018/hyperlinkcolor" val="tx"/>
                    </a:ext>
                  </a:extLst>
                </a:hlinkClick>
              </a:rPr>
              <a:t>decarbonisation of the national grid</a:t>
            </a:r>
            <a:r>
              <a:rPr lang="en-GB" sz="1200">
                <a:solidFill>
                  <a:schemeClr val="tx1"/>
                </a:solidFill>
                <a:latin typeface="Arial"/>
                <a:cs typeface="Arial"/>
                <a:hlinkClick r:id="rId5">
                  <a:extLst>
                    <a:ext uri="{A12FA001-AC4F-418D-AE19-62706E023703}">
                      <ahyp:hlinkClr xmlns:ahyp="http://schemas.microsoft.com/office/drawing/2018/hyperlinkcolor" val="tx"/>
                    </a:ext>
                  </a:extLst>
                </a:hlinkClick>
              </a:rPr>
              <a:t>.</a:t>
            </a:r>
            <a:r>
              <a:rPr lang="en-GB" sz="1200">
                <a:solidFill>
                  <a:schemeClr val="tx1"/>
                </a:solidFill>
                <a:latin typeface="Arial"/>
                <a:cs typeface="Arial"/>
              </a:rPr>
              <a:t> We aim to reduce our Scope 3 supply-chain emissions by a third by 2030, adapting our internal frameworks and practices and working with suppliers who mirror our sustainability goals and values.</a:t>
            </a:r>
          </a:p>
        </p:txBody>
      </p:sp>
      <p:sp>
        <p:nvSpPr>
          <p:cNvPr id="2" name="Isosceles Triangle 1">
            <a:extLst>
              <a:ext uri="{FF2B5EF4-FFF2-40B4-BE49-F238E27FC236}">
                <a16:creationId xmlns:a16="http://schemas.microsoft.com/office/drawing/2014/main" id="{F0522F39-0F26-9DED-DB2D-0FD3669FC093}"/>
              </a:ext>
            </a:extLst>
          </p:cNvPr>
          <p:cNvSpPr/>
          <p:nvPr/>
        </p:nvSpPr>
        <p:spPr>
          <a:xfrm rot="10800000">
            <a:off x="3872134" y="4700397"/>
            <a:ext cx="267765" cy="230832"/>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F65ACC0-1566-CA8E-572C-E37486AD0ACF}"/>
              </a:ext>
            </a:extLst>
          </p:cNvPr>
          <p:cNvSpPr txBox="1"/>
          <p:nvPr/>
        </p:nvSpPr>
        <p:spPr>
          <a:xfrm>
            <a:off x="2549458" y="4067218"/>
            <a:ext cx="838574" cy="630942"/>
          </a:xfrm>
          <a:prstGeom prst="rect">
            <a:avLst/>
          </a:prstGeom>
          <a:noFill/>
        </p:spPr>
        <p:txBody>
          <a:bodyPr wrap="square" rtlCol="0">
            <a:spAutoFit/>
          </a:bodyPr>
          <a:lstStyle/>
          <a:p>
            <a:pPr algn="ctr"/>
            <a:r>
              <a:rPr lang="en-GB" sz="700" b="1">
                <a:latin typeface="Arial" panose="020B0604020202020204" pitchFamily="34" charset="0"/>
                <a:cs typeface="Arial" panose="020B0604020202020204" pitchFamily="34" charset="0"/>
              </a:rPr>
              <a:t>20% reduction in Scopes </a:t>
            </a:r>
            <a:br>
              <a:rPr lang="en-GB" sz="700" b="1">
                <a:latin typeface="Arial" panose="020B0604020202020204" pitchFamily="34" charset="0"/>
                <a:cs typeface="Arial" panose="020B0604020202020204" pitchFamily="34" charset="0"/>
              </a:rPr>
            </a:br>
            <a:r>
              <a:rPr lang="en-GB" sz="700" b="1">
                <a:latin typeface="Arial" panose="020B0604020202020204" pitchFamily="34" charset="0"/>
                <a:cs typeface="Arial" panose="020B0604020202020204" pitchFamily="34" charset="0"/>
              </a:rPr>
              <a:t>1 &amp; 2;</a:t>
            </a:r>
          </a:p>
          <a:p>
            <a:pPr algn="ctr"/>
            <a:r>
              <a:rPr lang="en-GB" sz="700" b="1">
                <a:latin typeface="Arial" panose="020B0604020202020204" pitchFamily="34" charset="0"/>
                <a:cs typeface="Arial" panose="020B0604020202020204" pitchFamily="34" charset="0"/>
              </a:rPr>
              <a:t>36% reduction </a:t>
            </a:r>
            <a:br>
              <a:rPr lang="en-GB" sz="700" b="1">
                <a:latin typeface="Arial" panose="020B0604020202020204" pitchFamily="34" charset="0"/>
                <a:cs typeface="Arial" panose="020B0604020202020204" pitchFamily="34" charset="0"/>
              </a:rPr>
            </a:br>
            <a:r>
              <a:rPr lang="en-GB" sz="700" b="1">
                <a:latin typeface="Arial" panose="020B0604020202020204" pitchFamily="34" charset="0"/>
                <a:cs typeface="Arial" panose="020B0604020202020204" pitchFamily="34" charset="0"/>
              </a:rPr>
              <a:t>in procurement</a:t>
            </a:r>
          </a:p>
        </p:txBody>
      </p:sp>
      <p:sp>
        <p:nvSpPr>
          <p:cNvPr id="7" name="TextBox 6">
            <a:extLst>
              <a:ext uri="{FF2B5EF4-FFF2-40B4-BE49-F238E27FC236}">
                <a16:creationId xmlns:a16="http://schemas.microsoft.com/office/drawing/2014/main" id="{DCAF4BA4-789B-9F37-8B13-65668F0210D3}"/>
              </a:ext>
            </a:extLst>
          </p:cNvPr>
          <p:cNvSpPr txBox="1"/>
          <p:nvPr/>
        </p:nvSpPr>
        <p:spPr>
          <a:xfrm>
            <a:off x="3430506" y="4329084"/>
            <a:ext cx="1129667" cy="369332"/>
          </a:xfrm>
          <a:prstGeom prst="rect">
            <a:avLst/>
          </a:prstGeom>
          <a:noFill/>
        </p:spPr>
        <p:txBody>
          <a:bodyPr wrap="square" rtlCol="0">
            <a:spAutoFit/>
          </a:bodyPr>
          <a:lstStyle/>
          <a:p>
            <a:pPr algn="ctr"/>
            <a:r>
              <a:rPr lang="en-GB" sz="900" b="1">
                <a:latin typeface="Arial" panose="020B0604020202020204" pitchFamily="34" charset="0"/>
                <a:cs typeface="Arial" panose="020B0604020202020204" pitchFamily="34" charset="0"/>
              </a:rPr>
              <a:t>Net zero in Scopes 1 &amp; 2</a:t>
            </a:r>
          </a:p>
        </p:txBody>
      </p:sp>
      <p:sp>
        <p:nvSpPr>
          <p:cNvPr id="8" name="TextBox 7">
            <a:extLst>
              <a:ext uri="{FF2B5EF4-FFF2-40B4-BE49-F238E27FC236}">
                <a16:creationId xmlns:a16="http://schemas.microsoft.com/office/drawing/2014/main" id="{091D340F-6F03-6795-57F3-7D4B03280B30}"/>
              </a:ext>
            </a:extLst>
          </p:cNvPr>
          <p:cNvSpPr txBox="1"/>
          <p:nvPr/>
        </p:nvSpPr>
        <p:spPr>
          <a:xfrm>
            <a:off x="5527878" y="4329084"/>
            <a:ext cx="1129667" cy="369332"/>
          </a:xfrm>
          <a:prstGeom prst="rect">
            <a:avLst/>
          </a:prstGeom>
          <a:noFill/>
        </p:spPr>
        <p:txBody>
          <a:bodyPr wrap="square" rtlCol="0">
            <a:spAutoFit/>
          </a:bodyPr>
          <a:lstStyle/>
          <a:p>
            <a:pPr algn="ctr"/>
            <a:r>
              <a:rPr lang="en-GB" sz="900" b="1">
                <a:latin typeface="Arial" panose="020B0604020202020204" pitchFamily="34" charset="0"/>
                <a:cs typeface="Arial" panose="020B0604020202020204" pitchFamily="34" charset="0"/>
              </a:rPr>
              <a:t>Net zero in Scope 3</a:t>
            </a:r>
          </a:p>
        </p:txBody>
      </p:sp>
      <p:sp>
        <p:nvSpPr>
          <p:cNvPr id="3" name="Isosceles Triangle 2">
            <a:extLst>
              <a:ext uri="{FF2B5EF4-FFF2-40B4-BE49-F238E27FC236}">
                <a16:creationId xmlns:a16="http://schemas.microsoft.com/office/drawing/2014/main" id="{54E3ECA8-BA15-3B62-52CB-2524EDA74DEE}"/>
              </a:ext>
            </a:extLst>
          </p:cNvPr>
          <p:cNvSpPr/>
          <p:nvPr/>
        </p:nvSpPr>
        <p:spPr>
          <a:xfrm rot="10800000">
            <a:off x="2279720" y="4698416"/>
            <a:ext cx="166262" cy="143329"/>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5D64439-094B-BD3B-5F02-949C135CA7B2}"/>
              </a:ext>
            </a:extLst>
          </p:cNvPr>
          <p:cNvSpPr txBox="1"/>
          <p:nvPr/>
        </p:nvSpPr>
        <p:spPr>
          <a:xfrm>
            <a:off x="2003032" y="4174940"/>
            <a:ext cx="659155" cy="523220"/>
          </a:xfrm>
          <a:prstGeom prst="rect">
            <a:avLst/>
          </a:prstGeom>
          <a:noFill/>
        </p:spPr>
        <p:txBody>
          <a:bodyPr wrap="square" rtlCol="0">
            <a:spAutoFit/>
          </a:bodyPr>
          <a:lstStyle/>
          <a:p>
            <a:pPr algn="ctr"/>
            <a:r>
              <a:rPr lang="en-GB" sz="700" b="1">
                <a:latin typeface="Arial" panose="020B0604020202020204" pitchFamily="34" charset="0"/>
                <a:cs typeface="Arial" panose="020B0604020202020204" pitchFamily="34" charset="0"/>
              </a:rPr>
              <a:t>18% reduction in Scopes 1 &amp; 2</a:t>
            </a:r>
          </a:p>
        </p:txBody>
      </p:sp>
    </p:spTree>
    <p:extLst>
      <p:ext uri="{BB962C8B-B14F-4D97-AF65-F5344CB8AC3E}">
        <p14:creationId xmlns:p14="http://schemas.microsoft.com/office/powerpoint/2010/main" val="951794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3BB7B-76B0-4E18-867E-FC09EBB137FA}"/>
            </a:ext>
          </a:extLst>
        </p:cNvPr>
        <p:cNvGrpSpPr/>
        <p:nvPr/>
      </p:nvGrpSpPr>
      <p:grpSpPr>
        <a:xfrm>
          <a:off x="0" y="0"/>
          <a:ext cx="0" cy="0"/>
          <a:chOff x="0" y="0"/>
          <a:chExt cx="0" cy="0"/>
        </a:xfrm>
      </p:grpSpPr>
      <p:pic>
        <p:nvPicPr>
          <p:cNvPr id="18" name="Picture Placeholder 17" descr="A football field with a clock tower in the background&#10;&#10;AI-generated content may be incorrect.">
            <a:extLst>
              <a:ext uri="{FF2B5EF4-FFF2-40B4-BE49-F238E27FC236}">
                <a16:creationId xmlns:a16="http://schemas.microsoft.com/office/drawing/2014/main" id="{1E53A89C-26A3-DF70-0A60-24E4B82676EA}"/>
              </a:ext>
            </a:extLst>
          </p:cNvPr>
          <p:cNvPicPr>
            <a:picLocks noGrp="1" noChangeAspect="1"/>
          </p:cNvPicPr>
          <p:nvPr>
            <p:ph type="pic" sz="quarter" idx="10"/>
          </p:nvPr>
        </p:nvPicPr>
        <p:blipFill>
          <a:blip r:embed="rId2"/>
          <a:srcRect l="21890" r="21890"/>
          <a:stretch>
            <a:fillRect/>
          </a:stretch>
        </p:blipFill>
        <p:spPr/>
      </p:pic>
      <p:sp>
        <p:nvSpPr>
          <p:cNvPr id="5" name="Title 1">
            <a:extLst>
              <a:ext uri="{FF2B5EF4-FFF2-40B4-BE49-F238E27FC236}">
                <a16:creationId xmlns:a16="http://schemas.microsoft.com/office/drawing/2014/main" id="{2452C47B-4816-96D1-236E-512D7EB91AE5}"/>
              </a:ext>
            </a:extLst>
          </p:cNvPr>
          <p:cNvSpPr>
            <a:spLocks noGrp="1"/>
          </p:cNvSpPr>
          <p:nvPr>
            <p:ph type="ctrTitle"/>
          </p:nvPr>
        </p:nvSpPr>
        <p:spPr>
          <a:xfrm>
            <a:off x="406400" y="1274763"/>
            <a:ext cx="6641672" cy="2387600"/>
          </a:xfrm>
        </p:spPr>
        <p:txBody>
          <a:bodyPr/>
          <a:lstStyle/>
          <a:p>
            <a:r>
              <a:rPr lang="en-US"/>
              <a:t>Our Progress</a:t>
            </a:r>
          </a:p>
        </p:txBody>
      </p:sp>
      <p:sp>
        <p:nvSpPr>
          <p:cNvPr id="6" name="Text Placeholder 3">
            <a:extLst>
              <a:ext uri="{FF2B5EF4-FFF2-40B4-BE49-F238E27FC236}">
                <a16:creationId xmlns:a16="http://schemas.microsoft.com/office/drawing/2014/main" id="{89935AFC-0548-494D-CB84-95980E44D220}"/>
              </a:ext>
            </a:extLst>
          </p:cNvPr>
          <p:cNvSpPr txBox="1">
            <a:spLocks/>
          </p:cNvSpPr>
          <p:nvPr/>
        </p:nvSpPr>
        <p:spPr>
          <a:xfrm>
            <a:off x="406400" y="3868738"/>
            <a:ext cx="5784349" cy="16398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Performance against our baseline, and current carbon-reduction actions</a:t>
            </a:r>
          </a:p>
          <a:p>
            <a:endParaRPr lang="en-US">
              <a:solidFill>
                <a:schemeClr val="bg1"/>
              </a:solidFill>
            </a:endParaRPr>
          </a:p>
        </p:txBody>
      </p:sp>
    </p:spTree>
    <p:extLst>
      <p:ext uri="{BB962C8B-B14F-4D97-AF65-F5344CB8AC3E}">
        <p14:creationId xmlns:p14="http://schemas.microsoft.com/office/powerpoint/2010/main" val="734433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4FCF-42A3-5362-0156-DDDA59E41EA2}"/>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0487395-8EED-0E89-8913-9DC177C774B1}"/>
              </a:ext>
            </a:extLst>
          </p:cNvPr>
          <p:cNvGraphicFramePr>
            <a:graphicFrameLocks/>
          </p:cNvGraphicFramePr>
          <p:nvPr>
            <p:extLst>
              <p:ext uri="{D42A27DB-BD31-4B8C-83A1-F6EECF244321}">
                <p14:modId xmlns:p14="http://schemas.microsoft.com/office/powerpoint/2010/main" val="2363341185"/>
              </p:ext>
            </p:extLst>
          </p:nvPr>
        </p:nvGraphicFramePr>
        <p:xfrm>
          <a:off x="803400" y="1236570"/>
          <a:ext cx="11160000" cy="518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6744D84-8418-282D-2548-1F987F5710BA}"/>
              </a:ext>
            </a:extLst>
          </p:cNvPr>
          <p:cNvSpPr>
            <a:spLocks noGrp="1"/>
          </p:cNvSpPr>
          <p:nvPr>
            <p:ph type="title"/>
          </p:nvPr>
        </p:nvSpPr>
        <p:spPr/>
        <p:txBody>
          <a:bodyPr/>
          <a:lstStyle/>
          <a:p>
            <a:r>
              <a:rPr lang="en-GB"/>
              <a:t>Our overall performance 2023/24</a:t>
            </a:r>
          </a:p>
        </p:txBody>
      </p:sp>
    </p:spTree>
    <p:extLst>
      <p:ext uri="{BB962C8B-B14F-4D97-AF65-F5344CB8AC3E}">
        <p14:creationId xmlns:p14="http://schemas.microsoft.com/office/powerpoint/2010/main" val="1509437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DC9E2-6E3D-4AC3-B836-334D02B01765}"/>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2955CF0-8A10-41E1-A32F-86F3E60A3503}"/>
              </a:ext>
            </a:extLst>
          </p:cNvPr>
          <p:cNvGraphicFramePr>
            <a:graphicFrameLocks/>
          </p:cNvGraphicFramePr>
          <p:nvPr>
            <p:extLst>
              <p:ext uri="{D42A27DB-BD31-4B8C-83A1-F6EECF244321}">
                <p14:modId xmlns:p14="http://schemas.microsoft.com/office/powerpoint/2010/main" val="2261623777"/>
              </p:ext>
            </p:extLst>
          </p:nvPr>
        </p:nvGraphicFramePr>
        <p:xfrm>
          <a:off x="438150" y="1229910"/>
          <a:ext cx="5452724" cy="48213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F3426B0-C16C-CA82-0172-B98EBED882F5}"/>
              </a:ext>
            </a:extLst>
          </p:cNvPr>
          <p:cNvSpPr>
            <a:spLocks noGrp="1"/>
          </p:cNvSpPr>
          <p:nvPr>
            <p:ph type="title"/>
          </p:nvPr>
        </p:nvSpPr>
        <p:spPr>
          <a:xfrm>
            <a:off x="541106" y="424560"/>
            <a:ext cx="9921240" cy="478155"/>
          </a:xfrm>
        </p:spPr>
        <p:txBody>
          <a:bodyPr/>
          <a:lstStyle/>
          <a:p>
            <a:r>
              <a:rPr lang="en-GB"/>
              <a:t>Our Carbon Footprint by Scope 2023/24</a:t>
            </a:r>
          </a:p>
        </p:txBody>
      </p:sp>
      <p:graphicFrame>
        <p:nvGraphicFramePr>
          <p:cNvPr id="5" name="Chart 4">
            <a:extLst>
              <a:ext uri="{FF2B5EF4-FFF2-40B4-BE49-F238E27FC236}">
                <a16:creationId xmlns:a16="http://schemas.microsoft.com/office/drawing/2014/main" id="{96AD2355-507B-4376-827C-903B13AC5B64}"/>
              </a:ext>
            </a:extLst>
          </p:cNvPr>
          <p:cNvGraphicFramePr>
            <a:graphicFrameLocks/>
          </p:cNvGraphicFramePr>
          <p:nvPr>
            <p:extLst>
              <p:ext uri="{D42A27DB-BD31-4B8C-83A1-F6EECF244321}">
                <p14:modId xmlns:p14="http://schemas.microsoft.com/office/powerpoint/2010/main" val="2119102899"/>
              </p:ext>
            </p:extLst>
          </p:nvPr>
        </p:nvGraphicFramePr>
        <p:xfrm>
          <a:off x="5431213" y="1229910"/>
          <a:ext cx="1652825" cy="4788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E4571556-59C6-4347-257F-71C2205AF678}"/>
              </a:ext>
            </a:extLst>
          </p:cNvPr>
          <p:cNvSpPr txBox="1"/>
          <p:nvPr/>
        </p:nvSpPr>
        <p:spPr>
          <a:xfrm>
            <a:off x="1620000" y="1826325"/>
            <a:ext cx="762000" cy="276999"/>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316,240</a:t>
            </a:r>
          </a:p>
        </p:txBody>
      </p:sp>
      <p:sp>
        <p:nvSpPr>
          <p:cNvPr id="7" name="TextBox 6">
            <a:extLst>
              <a:ext uri="{FF2B5EF4-FFF2-40B4-BE49-F238E27FC236}">
                <a16:creationId xmlns:a16="http://schemas.microsoft.com/office/drawing/2014/main" id="{C7EF187D-FB63-2844-E65F-D22A9F8DDE03}"/>
              </a:ext>
            </a:extLst>
          </p:cNvPr>
          <p:cNvSpPr txBox="1"/>
          <p:nvPr/>
        </p:nvSpPr>
        <p:spPr>
          <a:xfrm>
            <a:off x="2700000" y="1862325"/>
            <a:ext cx="762000" cy="276999"/>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315,645</a:t>
            </a:r>
          </a:p>
        </p:txBody>
      </p:sp>
      <p:sp>
        <p:nvSpPr>
          <p:cNvPr id="8" name="TextBox 7">
            <a:extLst>
              <a:ext uri="{FF2B5EF4-FFF2-40B4-BE49-F238E27FC236}">
                <a16:creationId xmlns:a16="http://schemas.microsoft.com/office/drawing/2014/main" id="{2627441D-FFE1-AADA-170E-D2115685AE82}"/>
              </a:ext>
            </a:extLst>
          </p:cNvPr>
          <p:cNvSpPr txBox="1"/>
          <p:nvPr/>
        </p:nvSpPr>
        <p:spPr>
          <a:xfrm>
            <a:off x="3780000" y="2042325"/>
            <a:ext cx="762000" cy="276999"/>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298,748</a:t>
            </a:r>
          </a:p>
        </p:txBody>
      </p:sp>
      <p:sp>
        <p:nvSpPr>
          <p:cNvPr id="9" name="TextBox 8">
            <a:extLst>
              <a:ext uri="{FF2B5EF4-FFF2-40B4-BE49-F238E27FC236}">
                <a16:creationId xmlns:a16="http://schemas.microsoft.com/office/drawing/2014/main" id="{B3E0AFB7-524C-BC30-E9EC-5E38854DBCD8}"/>
              </a:ext>
            </a:extLst>
          </p:cNvPr>
          <p:cNvSpPr txBox="1"/>
          <p:nvPr/>
        </p:nvSpPr>
        <p:spPr>
          <a:xfrm>
            <a:off x="4892019" y="1934325"/>
            <a:ext cx="762000" cy="276999"/>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307,522</a:t>
            </a:r>
          </a:p>
        </p:txBody>
      </p:sp>
      <p:cxnSp>
        <p:nvCxnSpPr>
          <p:cNvPr id="10" name="Straight Connector 9">
            <a:extLst>
              <a:ext uri="{FF2B5EF4-FFF2-40B4-BE49-F238E27FC236}">
                <a16:creationId xmlns:a16="http://schemas.microsoft.com/office/drawing/2014/main" id="{18B95638-D3DA-DDB1-D7F4-9F08CB2D4087}"/>
              </a:ext>
            </a:extLst>
          </p:cNvPr>
          <p:cNvCxnSpPr>
            <a:cxnSpLocks/>
          </p:cNvCxnSpPr>
          <p:nvPr/>
        </p:nvCxnSpPr>
        <p:spPr>
          <a:xfrm>
            <a:off x="9707782" y="4367213"/>
            <a:ext cx="0" cy="500062"/>
          </a:xfrm>
          <a:prstGeom prst="line">
            <a:avLst/>
          </a:prstGeom>
          <a:ln w="19050">
            <a:solidFill>
              <a:srgbClr val="0081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44B7AF-91B4-5CC7-6AD8-7DDD03E8E3FC}"/>
              </a:ext>
            </a:extLst>
          </p:cNvPr>
          <p:cNvCxnSpPr>
            <a:cxnSpLocks/>
          </p:cNvCxnSpPr>
          <p:nvPr/>
        </p:nvCxnSpPr>
        <p:spPr>
          <a:xfrm>
            <a:off x="9707782" y="4956452"/>
            <a:ext cx="0" cy="1056908"/>
          </a:xfrm>
          <a:prstGeom prst="line">
            <a:avLst/>
          </a:prstGeom>
          <a:ln w="19050">
            <a:solidFill>
              <a:srgbClr val="1C619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67EDE53-E016-ECEB-E474-6B4CB34BA659}"/>
              </a:ext>
            </a:extLst>
          </p:cNvPr>
          <p:cNvCxnSpPr>
            <a:cxnSpLocks/>
          </p:cNvCxnSpPr>
          <p:nvPr/>
        </p:nvCxnSpPr>
        <p:spPr>
          <a:xfrm>
            <a:off x="9707782" y="2005013"/>
            <a:ext cx="0" cy="2278987"/>
          </a:xfrm>
          <a:prstGeom prst="line">
            <a:avLst/>
          </a:prstGeom>
          <a:ln w="19050">
            <a:solidFill>
              <a:srgbClr val="463B7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7590FC1-2195-24C2-DE5D-7AEDFBE22E9B}"/>
              </a:ext>
            </a:extLst>
          </p:cNvPr>
          <p:cNvSpPr txBox="1"/>
          <p:nvPr/>
        </p:nvSpPr>
        <p:spPr>
          <a:xfrm>
            <a:off x="9707782" y="3051691"/>
            <a:ext cx="956298" cy="338554"/>
          </a:xfrm>
          <a:prstGeom prst="rect">
            <a:avLst/>
          </a:prstGeom>
          <a:noFill/>
        </p:spPr>
        <p:txBody>
          <a:bodyPr wrap="square" rtlCol="0">
            <a:spAutoFit/>
          </a:bodyPr>
          <a:lstStyle/>
          <a:p>
            <a:r>
              <a:rPr lang="en-GB" sz="1600">
                <a:solidFill>
                  <a:srgbClr val="463B75"/>
                </a:solidFill>
                <a:latin typeface="Arial" panose="020B0604020202020204" pitchFamily="34" charset="0"/>
                <a:cs typeface="Arial" panose="020B0604020202020204" pitchFamily="34" charset="0"/>
              </a:rPr>
              <a:t>Scope 3</a:t>
            </a:r>
          </a:p>
        </p:txBody>
      </p:sp>
      <p:sp>
        <p:nvSpPr>
          <p:cNvPr id="23" name="TextBox 22">
            <a:extLst>
              <a:ext uri="{FF2B5EF4-FFF2-40B4-BE49-F238E27FC236}">
                <a16:creationId xmlns:a16="http://schemas.microsoft.com/office/drawing/2014/main" id="{FC098D34-3C62-33D3-E1D0-2BA951721F4F}"/>
              </a:ext>
            </a:extLst>
          </p:cNvPr>
          <p:cNvSpPr txBox="1"/>
          <p:nvPr/>
        </p:nvSpPr>
        <p:spPr>
          <a:xfrm>
            <a:off x="9707782" y="4447966"/>
            <a:ext cx="1091046" cy="338554"/>
          </a:xfrm>
          <a:prstGeom prst="rect">
            <a:avLst/>
          </a:prstGeom>
          <a:noFill/>
        </p:spPr>
        <p:txBody>
          <a:bodyPr wrap="square" rtlCol="0">
            <a:spAutoFit/>
          </a:bodyPr>
          <a:lstStyle/>
          <a:p>
            <a:r>
              <a:rPr lang="en-GB" sz="1600">
                <a:solidFill>
                  <a:srgbClr val="00817F"/>
                </a:solidFill>
                <a:latin typeface="Arial" panose="020B0604020202020204" pitchFamily="34" charset="0"/>
                <a:cs typeface="Arial" panose="020B0604020202020204" pitchFamily="34" charset="0"/>
              </a:rPr>
              <a:t>Scope 2</a:t>
            </a:r>
          </a:p>
        </p:txBody>
      </p:sp>
      <p:sp>
        <p:nvSpPr>
          <p:cNvPr id="24" name="TextBox 23">
            <a:extLst>
              <a:ext uri="{FF2B5EF4-FFF2-40B4-BE49-F238E27FC236}">
                <a16:creationId xmlns:a16="http://schemas.microsoft.com/office/drawing/2014/main" id="{37CA43CD-65E0-1718-7A7D-DB79A5CEDB9A}"/>
              </a:ext>
            </a:extLst>
          </p:cNvPr>
          <p:cNvSpPr txBox="1"/>
          <p:nvPr/>
        </p:nvSpPr>
        <p:spPr>
          <a:xfrm>
            <a:off x="9707782" y="5323652"/>
            <a:ext cx="1091046" cy="338554"/>
          </a:xfrm>
          <a:prstGeom prst="rect">
            <a:avLst/>
          </a:prstGeom>
          <a:noFill/>
        </p:spPr>
        <p:txBody>
          <a:bodyPr wrap="square" rtlCol="0">
            <a:spAutoFit/>
          </a:bodyPr>
          <a:lstStyle/>
          <a:p>
            <a:r>
              <a:rPr lang="en-GB" sz="1600">
                <a:solidFill>
                  <a:srgbClr val="1C6193"/>
                </a:solidFill>
                <a:latin typeface="Arial" panose="020B0604020202020204" pitchFamily="34" charset="0"/>
                <a:cs typeface="Arial" panose="020B0604020202020204" pitchFamily="34" charset="0"/>
              </a:rPr>
              <a:t>Scope 1</a:t>
            </a:r>
          </a:p>
        </p:txBody>
      </p:sp>
      <p:cxnSp>
        <p:nvCxnSpPr>
          <p:cNvPr id="26" name="Straight Connector 25">
            <a:extLst>
              <a:ext uri="{FF2B5EF4-FFF2-40B4-BE49-F238E27FC236}">
                <a16:creationId xmlns:a16="http://schemas.microsoft.com/office/drawing/2014/main" id="{AC685315-E95C-6C06-3139-E2E9D1A4BCB9}"/>
              </a:ext>
            </a:extLst>
          </p:cNvPr>
          <p:cNvCxnSpPr>
            <a:cxnSpLocks/>
          </p:cNvCxnSpPr>
          <p:nvPr/>
        </p:nvCxnSpPr>
        <p:spPr>
          <a:xfrm>
            <a:off x="5616000" y="2250900"/>
            <a:ext cx="225075" cy="0"/>
          </a:xfrm>
          <a:prstGeom prst="line">
            <a:avLst/>
          </a:prstGeom>
          <a:ln w="28575">
            <a:solidFill>
              <a:srgbClr val="463B75">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0A0C7A3-1315-5470-9AF4-B311F2286814}"/>
              </a:ext>
            </a:extLst>
          </p:cNvPr>
          <p:cNvCxnSpPr>
            <a:cxnSpLocks/>
          </p:cNvCxnSpPr>
          <p:nvPr/>
        </p:nvCxnSpPr>
        <p:spPr>
          <a:xfrm>
            <a:off x="5616000" y="5761125"/>
            <a:ext cx="225075" cy="0"/>
          </a:xfrm>
          <a:prstGeom prst="line">
            <a:avLst/>
          </a:prstGeom>
          <a:ln w="28575">
            <a:solidFill>
              <a:srgbClr val="1C6193">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FD894B-DECA-41BF-85C9-4768DDDD4ED1}"/>
              </a:ext>
            </a:extLst>
          </p:cNvPr>
          <p:cNvCxnSpPr>
            <a:cxnSpLocks/>
          </p:cNvCxnSpPr>
          <p:nvPr/>
        </p:nvCxnSpPr>
        <p:spPr>
          <a:xfrm>
            <a:off x="5616000" y="5357925"/>
            <a:ext cx="225075" cy="0"/>
          </a:xfrm>
          <a:prstGeom prst="line">
            <a:avLst/>
          </a:prstGeom>
          <a:ln w="28575">
            <a:solidFill>
              <a:srgbClr val="1C6193">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F86130F-564B-F53C-9387-79C8ED892242}"/>
              </a:ext>
            </a:extLst>
          </p:cNvPr>
          <p:cNvCxnSpPr>
            <a:cxnSpLocks/>
          </p:cNvCxnSpPr>
          <p:nvPr/>
        </p:nvCxnSpPr>
        <p:spPr>
          <a:xfrm>
            <a:off x="5616000" y="5275350"/>
            <a:ext cx="225075" cy="0"/>
          </a:xfrm>
          <a:prstGeom prst="line">
            <a:avLst/>
          </a:prstGeom>
          <a:ln w="28575">
            <a:solidFill>
              <a:srgbClr val="00817F">
                <a:alpha val="50000"/>
              </a:srgbClr>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FC4DA24-CD15-021B-78A4-120B203A0F8E}"/>
              </a:ext>
            </a:extLst>
          </p:cNvPr>
          <p:cNvSpPr txBox="1"/>
          <p:nvPr/>
        </p:nvSpPr>
        <p:spPr>
          <a:xfrm>
            <a:off x="10664080" y="5123597"/>
            <a:ext cx="1286232" cy="1107996"/>
          </a:xfrm>
          <a:prstGeom prst="rect">
            <a:avLst/>
          </a:prstGeom>
          <a:noFill/>
        </p:spPr>
        <p:txBody>
          <a:bodyPr wrap="square" tIns="0" bIns="0" rtlCol="0">
            <a:spAutoFit/>
          </a:bodyPr>
          <a:lstStyle/>
          <a:p>
            <a:r>
              <a:rPr lang="en-GB" sz="800">
                <a:solidFill>
                  <a:srgbClr val="1C6193"/>
                </a:solidFill>
                <a:latin typeface="Arial" panose="020B0604020202020204" pitchFamily="34" charset="0"/>
                <a:cs typeface="Arial" panose="020B0604020202020204" pitchFamily="34" charset="0"/>
              </a:rPr>
              <a:t>Emissions that come from sources that we directly own and control, e.g., combustion of fuel in boilers, furnaces, laboratory infrastructure, and university-owned vehicles.</a:t>
            </a:r>
            <a:endParaRPr lang="en-GB" sz="80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2F2B40D-187F-C52D-77CC-60EAE4BECB32}"/>
              </a:ext>
            </a:extLst>
          </p:cNvPr>
          <p:cNvSpPr txBox="1"/>
          <p:nvPr/>
        </p:nvSpPr>
        <p:spPr>
          <a:xfrm>
            <a:off x="10664080" y="4309467"/>
            <a:ext cx="1286232" cy="738664"/>
          </a:xfrm>
          <a:prstGeom prst="rect">
            <a:avLst/>
          </a:prstGeom>
          <a:noFill/>
        </p:spPr>
        <p:txBody>
          <a:bodyPr wrap="square" tIns="0" bIns="0" rtlCol="0">
            <a:spAutoFit/>
          </a:bodyPr>
          <a:lstStyle/>
          <a:p>
            <a:r>
              <a:rPr lang="en-GB" sz="800">
                <a:solidFill>
                  <a:srgbClr val="00817F"/>
                </a:solidFill>
                <a:latin typeface="Arial" panose="020B0604020202020204" pitchFamily="34" charset="0"/>
                <a:cs typeface="Arial" panose="020B0604020202020204" pitchFamily="34" charset="0"/>
              </a:rPr>
              <a:t>Indirect emissions that result from the generation of purchased energy that we consume, e.g., national grid electricity.</a:t>
            </a:r>
          </a:p>
        </p:txBody>
      </p:sp>
      <p:sp>
        <p:nvSpPr>
          <p:cNvPr id="39" name="TextBox 38">
            <a:extLst>
              <a:ext uri="{FF2B5EF4-FFF2-40B4-BE49-F238E27FC236}">
                <a16:creationId xmlns:a16="http://schemas.microsoft.com/office/drawing/2014/main" id="{04654DE0-601E-83D0-402E-A7C9C3D0C927}"/>
              </a:ext>
            </a:extLst>
          </p:cNvPr>
          <p:cNvSpPr txBox="1"/>
          <p:nvPr/>
        </p:nvSpPr>
        <p:spPr>
          <a:xfrm>
            <a:off x="10664080" y="2790081"/>
            <a:ext cx="1286232" cy="861774"/>
          </a:xfrm>
          <a:prstGeom prst="rect">
            <a:avLst/>
          </a:prstGeom>
          <a:noFill/>
        </p:spPr>
        <p:txBody>
          <a:bodyPr wrap="square" tIns="0" bIns="0" rtlCol="0">
            <a:spAutoFit/>
          </a:bodyPr>
          <a:lstStyle/>
          <a:p>
            <a:r>
              <a:rPr lang="en-GB" sz="800">
                <a:solidFill>
                  <a:srgbClr val="463B75"/>
                </a:solidFill>
                <a:latin typeface="Arial" panose="020B0604020202020204" pitchFamily="34" charset="0"/>
                <a:cs typeface="Arial" panose="020B0604020202020204" pitchFamily="34" charset="0"/>
              </a:rPr>
              <a:t>Indirect emissions that occur because of University activity, from sources we don’t own e.g., purchased goods and services, travel, disposal of waste</a:t>
            </a:r>
          </a:p>
        </p:txBody>
      </p:sp>
      <p:graphicFrame>
        <p:nvGraphicFramePr>
          <p:cNvPr id="27" name="Table 26">
            <a:extLst>
              <a:ext uri="{FF2B5EF4-FFF2-40B4-BE49-F238E27FC236}">
                <a16:creationId xmlns:a16="http://schemas.microsoft.com/office/drawing/2014/main" id="{3CA7A57B-4FCE-6467-BD2A-EC092668166E}"/>
              </a:ext>
            </a:extLst>
          </p:cNvPr>
          <p:cNvGraphicFramePr>
            <a:graphicFrameLocks noGrp="1"/>
          </p:cNvGraphicFramePr>
          <p:nvPr>
            <p:extLst>
              <p:ext uri="{D42A27DB-BD31-4B8C-83A1-F6EECF244321}">
                <p14:modId xmlns:p14="http://schemas.microsoft.com/office/powerpoint/2010/main" val="713650560"/>
              </p:ext>
            </p:extLst>
          </p:nvPr>
        </p:nvGraphicFramePr>
        <p:xfrm>
          <a:off x="6843709" y="1125120"/>
          <a:ext cx="2846335" cy="4888240"/>
        </p:xfrm>
        <a:graphic>
          <a:graphicData uri="http://schemas.openxmlformats.org/drawingml/2006/table">
            <a:tbl>
              <a:tblPr firstRow="1" firstCol="1" bandRow="1">
                <a:tableStyleId>{5C22544A-7EE6-4342-B048-85BDC9FD1C3A}</a:tableStyleId>
              </a:tblPr>
              <a:tblGrid>
                <a:gridCol w="684000">
                  <a:extLst>
                    <a:ext uri="{9D8B030D-6E8A-4147-A177-3AD203B41FA5}">
                      <a16:colId xmlns:a16="http://schemas.microsoft.com/office/drawing/2014/main" val="3698358102"/>
                    </a:ext>
                  </a:extLst>
                </a:gridCol>
                <a:gridCol w="2162335">
                  <a:extLst>
                    <a:ext uri="{9D8B030D-6E8A-4147-A177-3AD203B41FA5}">
                      <a16:colId xmlns:a16="http://schemas.microsoft.com/office/drawing/2014/main" val="1108073328"/>
                    </a:ext>
                  </a:extLst>
                </a:gridCol>
              </a:tblGrid>
              <a:tr h="568240">
                <a:tc>
                  <a:txBody>
                    <a:bodyPr/>
                    <a:lstStyle/>
                    <a:p>
                      <a:pPr algn="l">
                        <a:lnSpc>
                          <a:spcPct val="107000"/>
                        </a:lnSpc>
                        <a:spcAft>
                          <a:spcPts val="800"/>
                        </a:spcAft>
                        <a:buNone/>
                      </a:pPr>
                      <a:r>
                        <a:rPr lang="en-GB" sz="900" b="1" kern="100">
                          <a:solidFill>
                            <a:schemeClr val="tx1"/>
                          </a:solidFill>
                          <a:effectLst/>
                          <a:latin typeface="Arial" panose="020B0604020202020204" pitchFamily="34" charset="0"/>
                          <a:cs typeface="Arial" panose="020B0604020202020204" pitchFamily="34" charset="0"/>
                        </a:rPr>
                        <a:t>Emissions (tCO</a:t>
                      </a:r>
                      <a:r>
                        <a:rPr lang="en-GB" sz="900" b="1" kern="100" baseline="-25000">
                          <a:solidFill>
                            <a:schemeClr val="tx1"/>
                          </a:solidFill>
                          <a:effectLst/>
                          <a:latin typeface="Arial" panose="020B0604020202020204" pitchFamily="34" charset="0"/>
                          <a:cs typeface="Arial" panose="020B0604020202020204" pitchFamily="34" charset="0"/>
                        </a:rPr>
                        <a:t>2</a:t>
                      </a:r>
                      <a:r>
                        <a:rPr lang="en-GB" sz="900" b="1" kern="100">
                          <a:solidFill>
                            <a:schemeClr val="tx1"/>
                          </a:solidFill>
                          <a:effectLst/>
                          <a:latin typeface="Arial" panose="020B0604020202020204" pitchFamily="34" charset="0"/>
                          <a:cs typeface="Arial" panose="020B0604020202020204" pitchFamily="34" charset="0"/>
                        </a:rPr>
                        <a:t>e)</a:t>
                      </a:r>
                      <a:endParaRPr lang="en-GB" sz="900" b="1"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1" kern="100">
                          <a:solidFill>
                            <a:schemeClr val="tx1"/>
                          </a:solidFill>
                          <a:effectLst/>
                          <a:latin typeface="Arial" panose="020B0604020202020204" pitchFamily="34" charset="0"/>
                          <a:cs typeface="Arial" panose="020B0604020202020204" pitchFamily="34" charset="0"/>
                        </a:rPr>
                        <a:t>Emissions category</a:t>
                      </a:r>
                      <a:endParaRPr lang="en-GB" sz="900" b="1"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244664"/>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 </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 </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315422"/>
                  </a:ext>
                </a:extLst>
              </a:tr>
              <a:tr h="288000">
                <a:tc>
                  <a:txBody>
                    <a:bodyPr/>
                    <a:lstStyle/>
                    <a:p>
                      <a:pPr algn="l">
                        <a:buNone/>
                      </a:pPr>
                      <a:r>
                        <a:rPr lang="en-CA" sz="900" b="0" kern="100">
                          <a:solidFill>
                            <a:schemeClr val="tx1"/>
                          </a:solidFill>
                          <a:effectLst/>
                          <a:latin typeface="Arial" panose="020B0604020202020204" pitchFamily="34" charset="0"/>
                          <a:cs typeface="Arial" panose="020B0604020202020204" pitchFamily="34" charset="0"/>
                        </a:rPr>
                        <a:t>1,672</a:t>
                      </a:r>
                      <a:r>
                        <a:rPr lang="en-GB" sz="900" b="0" kern="100">
                          <a:solidFill>
                            <a:schemeClr val="tx1"/>
                          </a:solidFill>
                          <a:effectLst/>
                          <a:latin typeface="Arial" panose="020B0604020202020204" pitchFamily="34" charset="0"/>
                          <a:cs typeface="Arial" panose="020B0604020202020204" pitchFamily="34" charset="0"/>
                        </a:rPr>
                        <a:t> </a:t>
                      </a: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Leased buildings (downstream)</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9237727"/>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62,587</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Student commuting and home visits</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760824"/>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6,179</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Staff commuting and working from home</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7868"/>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19,534</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Business travel </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1032143"/>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25</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Waste</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3239038"/>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263</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Water and wastewater</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4003808"/>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8,136</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Fuel and energy procurement emissions</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4928962"/>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165,533</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Procurement emissions</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8171570"/>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75</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Heat and steam</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5177420"/>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6,883</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Purchased electricity</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877143"/>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42</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Other fuels</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3550623"/>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345</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Refrigerants</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0056574"/>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124</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Fleet fuel</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7519628"/>
                  </a:ext>
                </a:extLst>
              </a:tr>
              <a:tr h="288000">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36,122</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en-GB" sz="900" b="0" kern="100">
                          <a:solidFill>
                            <a:schemeClr val="tx1"/>
                          </a:solidFill>
                          <a:effectLst/>
                          <a:latin typeface="Arial" panose="020B0604020202020204" pitchFamily="34" charset="0"/>
                          <a:cs typeface="Arial" panose="020B0604020202020204" pitchFamily="34" charset="0"/>
                        </a:rPr>
                        <a:t>Natural gas</a:t>
                      </a:r>
                      <a:endParaRPr lang="en-GB" sz="9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603" marR="436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4421718"/>
                  </a:ext>
                </a:extLst>
              </a:tr>
            </a:tbl>
          </a:graphicData>
        </a:graphic>
      </p:graphicFrame>
      <p:sp>
        <p:nvSpPr>
          <p:cNvPr id="28" name="Text Box 2">
            <a:extLst>
              <a:ext uri="{FF2B5EF4-FFF2-40B4-BE49-F238E27FC236}">
                <a16:creationId xmlns:a16="http://schemas.microsoft.com/office/drawing/2014/main" id="{C6972655-4459-9CC1-1F83-BACFCE0B28C4}"/>
              </a:ext>
            </a:extLst>
          </p:cNvPr>
          <p:cNvSpPr txBox="1">
            <a:spLocks noChangeArrowheads="1"/>
          </p:cNvSpPr>
          <p:nvPr/>
        </p:nvSpPr>
        <p:spPr bwMode="auto">
          <a:xfrm>
            <a:off x="-8844104" y="-2534282"/>
            <a:ext cx="973138" cy="427037"/>
          </a:xfrm>
          <a:prstGeom prst="rect">
            <a:avLst/>
          </a:prstGeom>
          <a:noFill/>
          <a:ln w="9525">
            <a:noFill/>
            <a:miter lim="800000"/>
            <a:headEnd/>
            <a:tailEnd/>
          </a:ln>
        </p:spPr>
        <p:txBody>
          <a:bodyPr rot="0" vert="horz" wrap="square" lIns="91440" tIns="45720" rIns="91440" bIns="45720" anchor="ctr" anchorCtr="0">
            <a:spAutoFit/>
          </a:bodyPr>
          <a:lstStyle/>
          <a:p>
            <a:pPr algn="ctr">
              <a:lnSpc>
                <a:spcPct val="107000"/>
              </a:lnSpc>
              <a:spcAft>
                <a:spcPts val="800"/>
              </a:spcAft>
              <a:buNone/>
            </a:pPr>
            <a:r>
              <a:rPr lang="en-CA" sz="1400" kern="100">
                <a:solidFill>
                  <a:srgbClr val="00817F"/>
                </a:solidFill>
                <a:effectLst/>
                <a:latin typeface="Arial" panose="020B0604020202020204" pitchFamily="34" charset="0"/>
                <a:ea typeface="Calibri" panose="020F0502020204030204" pitchFamily="34" charset="0"/>
                <a:cs typeface="Times New Roman" panose="02020603050405020304" pitchFamily="18" charset="0"/>
              </a:rPr>
              <a:t>Scope 2</a:t>
            </a:r>
            <a:endParaRPr lang="en-GB" sz="1200" kern="1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9" name="Text Box 2">
            <a:extLst>
              <a:ext uri="{FF2B5EF4-FFF2-40B4-BE49-F238E27FC236}">
                <a16:creationId xmlns:a16="http://schemas.microsoft.com/office/drawing/2014/main" id="{B62AA877-C008-D8B1-CE53-953B9B0C2518}"/>
              </a:ext>
            </a:extLst>
          </p:cNvPr>
          <p:cNvSpPr txBox="1">
            <a:spLocks noChangeArrowheads="1"/>
          </p:cNvSpPr>
          <p:nvPr/>
        </p:nvSpPr>
        <p:spPr bwMode="auto">
          <a:xfrm>
            <a:off x="-8863154" y="-3861432"/>
            <a:ext cx="973138" cy="427037"/>
          </a:xfrm>
          <a:prstGeom prst="rect">
            <a:avLst/>
          </a:prstGeom>
          <a:noFill/>
          <a:ln w="9525">
            <a:noFill/>
            <a:miter lim="800000"/>
            <a:headEnd/>
            <a:tailEnd/>
          </a:ln>
        </p:spPr>
        <p:txBody>
          <a:bodyPr rot="0" vert="horz" wrap="square" lIns="91440" tIns="45720" rIns="91440" bIns="45720" anchor="ctr" anchorCtr="0">
            <a:spAutoFit/>
          </a:bodyPr>
          <a:lstStyle/>
          <a:p>
            <a:pPr algn="ctr">
              <a:lnSpc>
                <a:spcPct val="107000"/>
              </a:lnSpc>
              <a:spcAft>
                <a:spcPts val="800"/>
              </a:spcAft>
              <a:buNone/>
            </a:pPr>
            <a:r>
              <a:rPr lang="en-CA" sz="1400" kern="100">
                <a:solidFill>
                  <a:srgbClr val="1C6193"/>
                </a:solidFill>
                <a:effectLst/>
                <a:latin typeface="Arial" panose="020B0604020202020204" pitchFamily="34" charset="0"/>
                <a:ea typeface="Calibri" panose="020F0502020204030204" pitchFamily="34" charset="0"/>
                <a:cs typeface="Times New Roman" panose="02020603050405020304" pitchFamily="18" charset="0"/>
              </a:rPr>
              <a:t>Scope 1</a:t>
            </a:r>
            <a:endParaRPr lang="en-GB" sz="1200" kern="1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0" name="Text Box 2">
            <a:extLst>
              <a:ext uri="{FF2B5EF4-FFF2-40B4-BE49-F238E27FC236}">
                <a16:creationId xmlns:a16="http://schemas.microsoft.com/office/drawing/2014/main" id="{56F3202B-842F-0515-6E4A-A862F66AFE06}"/>
              </a:ext>
            </a:extLst>
          </p:cNvPr>
          <p:cNvSpPr txBox="1">
            <a:spLocks noChangeArrowheads="1"/>
          </p:cNvSpPr>
          <p:nvPr/>
        </p:nvSpPr>
        <p:spPr bwMode="auto">
          <a:xfrm>
            <a:off x="-8863154" y="-3861432"/>
            <a:ext cx="973138" cy="427037"/>
          </a:xfrm>
          <a:prstGeom prst="rect">
            <a:avLst/>
          </a:prstGeom>
          <a:noFill/>
          <a:ln w="9525">
            <a:noFill/>
            <a:miter lim="800000"/>
            <a:headEnd/>
            <a:tailEnd/>
          </a:ln>
        </p:spPr>
        <p:txBody>
          <a:bodyPr rot="0" vert="horz" wrap="square" lIns="91440" tIns="45720" rIns="91440" bIns="45720" anchor="ctr" anchorCtr="0">
            <a:spAutoFit/>
          </a:bodyPr>
          <a:lstStyle/>
          <a:p>
            <a:pPr algn="ctr">
              <a:lnSpc>
                <a:spcPct val="107000"/>
              </a:lnSpc>
              <a:spcAft>
                <a:spcPts val="800"/>
              </a:spcAft>
              <a:buNone/>
            </a:pPr>
            <a:r>
              <a:rPr lang="en-CA" sz="1400" kern="100">
                <a:solidFill>
                  <a:srgbClr val="1C6193"/>
                </a:solidFill>
                <a:effectLst/>
                <a:latin typeface="Arial" panose="020B0604020202020204" pitchFamily="34" charset="0"/>
                <a:ea typeface="Calibri" panose="020F0502020204030204" pitchFamily="34" charset="0"/>
                <a:cs typeface="Times New Roman" panose="02020603050405020304" pitchFamily="18" charset="0"/>
              </a:rPr>
              <a:t>Scope 1</a:t>
            </a:r>
            <a:endParaRPr lang="en-GB" sz="1200" kern="1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1" name="Text Box 2">
            <a:extLst>
              <a:ext uri="{FF2B5EF4-FFF2-40B4-BE49-F238E27FC236}">
                <a16:creationId xmlns:a16="http://schemas.microsoft.com/office/drawing/2014/main" id="{52104B35-47B8-91E9-9648-4530E7489CB5}"/>
              </a:ext>
            </a:extLst>
          </p:cNvPr>
          <p:cNvSpPr txBox="1">
            <a:spLocks noChangeArrowheads="1"/>
          </p:cNvSpPr>
          <p:nvPr/>
        </p:nvSpPr>
        <p:spPr bwMode="auto">
          <a:xfrm>
            <a:off x="-8863154" y="-3861432"/>
            <a:ext cx="973138" cy="427037"/>
          </a:xfrm>
          <a:prstGeom prst="rect">
            <a:avLst/>
          </a:prstGeom>
          <a:noFill/>
          <a:ln w="9525">
            <a:noFill/>
            <a:miter lim="800000"/>
            <a:headEnd/>
            <a:tailEnd/>
          </a:ln>
        </p:spPr>
        <p:txBody>
          <a:bodyPr rot="0" vert="horz" wrap="square" lIns="91440" tIns="45720" rIns="91440" bIns="45720" anchor="ctr" anchorCtr="0">
            <a:spAutoFit/>
          </a:bodyPr>
          <a:lstStyle/>
          <a:p>
            <a:pPr algn="ctr">
              <a:lnSpc>
                <a:spcPct val="107000"/>
              </a:lnSpc>
              <a:spcAft>
                <a:spcPts val="800"/>
              </a:spcAft>
              <a:buNone/>
            </a:pPr>
            <a:r>
              <a:rPr lang="en-CA" sz="1400" kern="100">
                <a:solidFill>
                  <a:srgbClr val="1C6193"/>
                </a:solidFill>
                <a:effectLst/>
                <a:latin typeface="Arial" panose="020B0604020202020204" pitchFamily="34" charset="0"/>
                <a:ea typeface="Calibri" panose="020F0502020204030204" pitchFamily="34" charset="0"/>
                <a:cs typeface="Times New Roman" panose="02020603050405020304" pitchFamily="18" charset="0"/>
              </a:rPr>
              <a:t>Scope 1</a:t>
            </a:r>
            <a:endParaRPr lang="en-GB" sz="1200" kern="1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Text Box 2">
            <a:extLst>
              <a:ext uri="{FF2B5EF4-FFF2-40B4-BE49-F238E27FC236}">
                <a16:creationId xmlns:a16="http://schemas.microsoft.com/office/drawing/2014/main" id="{7C8C435C-76A3-ECFF-0DE0-7B4264341E0C}"/>
              </a:ext>
            </a:extLst>
          </p:cNvPr>
          <p:cNvSpPr txBox="1">
            <a:spLocks noChangeArrowheads="1"/>
          </p:cNvSpPr>
          <p:nvPr/>
        </p:nvSpPr>
        <p:spPr bwMode="auto">
          <a:xfrm>
            <a:off x="-8863154" y="-3861432"/>
            <a:ext cx="973138" cy="427037"/>
          </a:xfrm>
          <a:prstGeom prst="rect">
            <a:avLst/>
          </a:prstGeom>
          <a:noFill/>
          <a:ln w="9525">
            <a:noFill/>
            <a:miter lim="800000"/>
            <a:headEnd/>
            <a:tailEnd/>
          </a:ln>
        </p:spPr>
        <p:txBody>
          <a:bodyPr rot="0" vert="horz" wrap="square" lIns="91440" tIns="45720" rIns="91440" bIns="45720" anchor="ctr" anchorCtr="0">
            <a:spAutoFit/>
          </a:bodyPr>
          <a:lstStyle/>
          <a:p>
            <a:pPr algn="ctr">
              <a:lnSpc>
                <a:spcPct val="107000"/>
              </a:lnSpc>
              <a:spcAft>
                <a:spcPts val="800"/>
              </a:spcAft>
              <a:buNone/>
            </a:pPr>
            <a:r>
              <a:rPr lang="en-CA" sz="1400" kern="100">
                <a:solidFill>
                  <a:srgbClr val="1C6193"/>
                </a:solidFill>
                <a:effectLst/>
                <a:latin typeface="Arial" panose="020B0604020202020204" pitchFamily="34" charset="0"/>
                <a:ea typeface="Calibri" panose="020F0502020204030204" pitchFamily="34" charset="0"/>
                <a:cs typeface="Times New Roman" panose="02020603050405020304" pitchFamily="18" charset="0"/>
              </a:rPr>
              <a:t>Scope 1</a:t>
            </a:r>
            <a:endParaRPr lang="en-GB" sz="1200" kern="10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45" name="Straight Connector 44">
            <a:extLst>
              <a:ext uri="{FF2B5EF4-FFF2-40B4-BE49-F238E27FC236}">
                <a16:creationId xmlns:a16="http://schemas.microsoft.com/office/drawing/2014/main" id="{DDCBABB7-8A4A-EB0E-B534-45B1EC5D384D}"/>
              </a:ext>
            </a:extLst>
          </p:cNvPr>
          <p:cNvCxnSpPr>
            <a:cxnSpLocks/>
          </p:cNvCxnSpPr>
          <p:nvPr/>
        </p:nvCxnSpPr>
        <p:spPr>
          <a:xfrm flipV="1">
            <a:off x="6475694" y="2131042"/>
            <a:ext cx="360000" cy="125990"/>
          </a:xfrm>
          <a:prstGeom prst="line">
            <a:avLst/>
          </a:prstGeom>
          <a:ln>
            <a:solidFill>
              <a:srgbClr val="501D8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F9F98B9-11A6-B0A4-0877-7E70ECB0847F}"/>
              </a:ext>
            </a:extLst>
          </p:cNvPr>
          <p:cNvCxnSpPr>
            <a:cxnSpLocks/>
          </p:cNvCxnSpPr>
          <p:nvPr/>
        </p:nvCxnSpPr>
        <p:spPr>
          <a:xfrm flipV="1">
            <a:off x="6475694" y="2395397"/>
            <a:ext cx="360000" cy="222122"/>
          </a:xfrm>
          <a:prstGeom prst="line">
            <a:avLst/>
          </a:prstGeom>
          <a:ln>
            <a:solidFill>
              <a:srgbClr val="501D8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0DF90B6-A133-850D-CFEA-2C61A4FE6DD2}"/>
              </a:ext>
            </a:extLst>
          </p:cNvPr>
          <p:cNvCxnSpPr>
            <a:cxnSpLocks/>
          </p:cNvCxnSpPr>
          <p:nvPr/>
        </p:nvCxnSpPr>
        <p:spPr>
          <a:xfrm flipV="1">
            <a:off x="6475694" y="2696117"/>
            <a:ext cx="360000" cy="323439"/>
          </a:xfrm>
          <a:prstGeom prst="line">
            <a:avLst/>
          </a:prstGeom>
          <a:ln>
            <a:solidFill>
              <a:srgbClr val="501D8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47E7A5B-4F76-F3C4-C246-E0E96E6999DF}"/>
              </a:ext>
            </a:extLst>
          </p:cNvPr>
          <p:cNvCxnSpPr>
            <a:cxnSpLocks/>
          </p:cNvCxnSpPr>
          <p:nvPr/>
        </p:nvCxnSpPr>
        <p:spPr>
          <a:xfrm flipV="1">
            <a:off x="6475694" y="2976516"/>
            <a:ext cx="360000" cy="181405"/>
          </a:xfrm>
          <a:prstGeom prst="line">
            <a:avLst/>
          </a:prstGeom>
          <a:ln>
            <a:solidFill>
              <a:srgbClr val="501D8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BA96E9-B762-DA28-DC0D-B23DA106FBB2}"/>
              </a:ext>
            </a:extLst>
          </p:cNvPr>
          <p:cNvCxnSpPr>
            <a:cxnSpLocks/>
          </p:cNvCxnSpPr>
          <p:nvPr/>
        </p:nvCxnSpPr>
        <p:spPr>
          <a:xfrm>
            <a:off x="6475694" y="3278706"/>
            <a:ext cx="360000" cy="0"/>
          </a:xfrm>
          <a:prstGeom prst="line">
            <a:avLst/>
          </a:prstGeom>
          <a:ln>
            <a:solidFill>
              <a:srgbClr val="501D8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D1C2EA-BD76-89EE-458D-7B495AA2B093}"/>
              </a:ext>
            </a:extLst>
          </p:cNvPr>
          <p:cNvCxnSpPr>
            <a:cxnSpLocks/>
          </p:cNvCxnSpPr>
          <p:nvPr/>
        </p:nvCxnSpPr>
        <p:spPr>
          <a:xfrm>
            <a:off x="6475693" y="3287275"/>
            <a:ext cx="360000" cy="281965"/>
          </a:xfrm>
          <a:prstGeom prst="line">
            <a:avLst/>
          </a:prstGeom>
          <a:ln>
            <a:solidFill>
              <a:srgbClr val="501D8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2B06ED5-3C35-C808-8FB2-7A8043168C43}"/>
              </a:ext>
            </a:extLst>
          </p:cNvPr>
          <p:cNvCxnSpPr>
            <a:cxnSpLocks/>
          </p:cNvCxnSpPr>
          <p:nvPr/>
        </p:nvCxnSpPr>
        <p:spPr>
          <a:xfrm>
            <a:off x="6475694" y="3328988"/>
            <a:ext cx="360000" cy="516264"/>
          </a:xfrm>
          <a:prstGeom prst="line">
            <a:avLst/>
          </a:prstGeom>
          <a:ln>
            <a:solidFill>
              <a:srgbClr val="501D8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F89BDD0-FABF-52D1-4BCC-A06CE0288198}"/>
              </a:ext>
            </a:extLst>
          </p:cNvPr>
          <p:cNvCxnSpPr>
            <a:cxnSpLocks/>
          </p:cNvCxnSpPr>
          <p:nvPr/>
        </p:nvCxnSpPr>
        <p:spPr>
          <a:xfrm flipV="1">
            <a:off x="6475694" y="4135541"/>
            <a:ext cx="360000" cy="112310"/>
          </a:xfrm>
          <a:prstGeom prst="line">
            <a:avLst/>
          </a:prstGeom>
          <a:ln>
            <a:solidFill>
              <a:srgbClr val="501D8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85F0C8F-099E-A853-2385-3783F4DBAE8B}"/>
              </a:ext>
            </a:extLst>
          </p:cNvPr>
          <p:cNvCxnSpPr>
            <a:cxnSpLocks/>
          </p:cNvCxnSpPr>
          <p:nvPr/>
        </p:nvCxnSpPr>
        <p:spPr>
          <a:xfrm>
            <a:off x="6475694" y="5549900"/>
            <a:ext cx="360000" cy="322580"/>
          </a:xfrm>
          <a:prstGeom prst="line">
            <a:avLst/>
          </a:prstGeom>
          <a:ln>
            <a:solidFill>
              <a:srgbClr val="0057B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86434BD-1E2D-FF3D-0C08-D10C88C32AAC}"/>
              </a:ext>
            </a:extLst>
          </p:cNvPr>
          <p:cNvCxnSpPr>
            <a:cxnSpLocks/>
          </p:cNvCxnSpPr>
          <p:nvPr/>
        </p:nvCxnSpPr>
        <p:spPr>
          <a:xfrm>
            <a:off x="6475694" y="5357925"/>
            <a:ext cx="360000" cy="223725"/>
          </a:xfrm>
          <a:prstGeom prst="line">
            <a:avLst/>
          </a:prstGeom>
          <a:ln>
            <a:solidFill>
              <a:srgbClr val="0057B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729E486-7A5C-9066-7DEF-B4571E87D152}"/>
              </a:ext>
            </a:extLst>
          </p:cNvPr>
          <p:cNvCxnSpPr>
            <a:cxnSpLocks/>
          </p:cNvCxnSpPr>
          <p:nvPr/>
        </p:nvCxnSpPr>
        <p:spPr>
          <a:xfrm flipV="1">
            <a:off x="6475693" y="5291093"/>
            <a:ext cx="360000" cy="69078"/>
          </a:xfrm>
          <a:prstGeom prst="line">
            <a:avLst/>
          </a:prstGeom>
          <a:ln>
            <a:solidFill>
              <a:srgbClr val="0057B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F8B28DF-7F67-AAA6-B0D5-7D40525A08F9}"/>
              </a:ext>
            </a:extLst>
          </p:cNvPr>
          <p:cNvCxnSpPr>
            <a:cxnSpLocks/>
          </p:cNvCxnSpPr>
          <p:nvPr/>
        </p:nvCxnSpPr>
        <p:spPr>
          <a:xfrm flipV="1">
            <a:off x="6475693" y="5015916"/>
            <a:ext cx="360000" cy="342009"/>
          </a:xfrm>
          <a:prstGeom prst="line">
            <a:avLst/>
          </a:prstGeom>
          <a:ln>
            <a:solidFill>
              <a:srgbClr val="0057B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1290821-C007-8E0F-B18B-53380D610192}"/>
              </a:ext>
            </a:extLst>
          </p:cNvPr>
          <p:cNvCxnSpPr>
            <a:cxnSpLocks/>
          </p:cNvCxnSpPr>
          <p:nvPr/>
        </p:nvCxnSpPr>
        <p:spPr>
          <a:xfrm flipV="1">
            <a:off x="6475694" y="4710430"/>
            <a:ext cx="360000" cy="615202"/>
          </a:xfrm>
          <a:prstGeom prst="line">
            <a:avLst/>
          </a:prstGeom>
          <a:ln>
            <a:solidFill>
              <a:srgbClr val="00788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B88CC00-E499-DEA2-E2E1-BFA53CF4A8A2}"/>
              </a:ext>
            </a:extLst>
          </p:cNvPr>
          <p:cNvCxnSpPr>
            <a:cxnSpLocks/>
          </p:cNvCxnSpPr>
          <p:nvPr/>
        </p:nvCxnSpPr>
        <p:spPr>
          <a:xfrm flipV="1">
            <a:off x="6475694" y="4426371"/>
            <a:ext cx="360000" cy="848979"/>
          </a:xfrm>
          <a:prstGeom prst="line">
            <a:avLst/>
          </a:prstGeom>
          <a:ln>
            <a:solidFill>
              <a:srgbClr val="0078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772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BFE9D-4D67-0979-316E-E31940B88A3E}"/>
            </a:ext>
          </a:extLst>
        </p:cNvPr>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6AD2355-507B-4376-827C-903B13AC5B64}"/>
              </a:ext>
            </a:extLst>
          </p:cNvPr>
          <p:cNvGraphicFramePr>
            <a:graphicFrameLocks/>
          </p:cNvGraphicFramePr>
          <p:nvPr>
            <p:extLst>
              <p:ext uri="{D42A27DB-BD31-4B8C-83A1-F6EECF244321}">
                <p14:modId xmlns:p14="http://schemas.microsoft.com/office/powerpoint/2010/main" val="20677497"/>
              </p:ext>
            </p:extLst>
          </p:nvPr>
        </p:nvGraphicFramePr>
        <p:xfrm>
          <a:off x="504000" y="1083600"/>
          <a:ext cx="2779891" cy="5187600"/>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Connector 13">
            <a:extLst>
              <a:ext uri="{FF2B5EF4-FFF2-40B4-BE49-F238E27FC236}">
                <a16:creationId xmlns:a16="http://schemas.microsoft.com/office/drawing/2014/main" id="{A0EBDA94-DD1A-94FD-54C4-9791C80376F6}"/>
              </a:ext>
            </a:extLst>
          </p:cNvPr>
          <p:cNvCxnSpPr>
            <a:cxnSpLocks/>
          </p:cNvCxnSpPr>
          <p:nvPr/>
        </p:nvCxnSpPr>
        <p:spPr>
          <a:xfrm flipV="1">
            <a:off x="2439257" y="1432839"/>
            <a:ext cx="493525" cy="108414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790E5B-98CA-CCE4-10D3-576C0FFCD8A5}"/>
              </a:ext>
            </a:extLst>
          </p:cNvPr>
          <p:cNvCxnSpPr>
            <a:cxnSpLocks/>
          </p:cNvCxnSpPr>
          <p:nvPr/>
        </p:nvCxnSpPr>
        <p:spPr>
          <a:xfrm flipV="1">
            <a:off x="2439257" y="2187468"/>
            <a:ext cx="486727" cy="51755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03F946-F641-B7A1-06D7-915D12848A76}"/>
              </a:ext>
            </a:extLst>
          </p:cNvPr>
          <p:cNvCxnSpPr>
            <a:cxnSpLocks/>
          </p:cNvCxnSpPr>
          <p:nvPr/>
        </p:nvCxnSpPr>
        <p:spPr>
          <a:xfrm>
            <a:off x="2439257" y="2847377"/>
            <a:ext cx="4935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17B79B-56E2-8680-BF02-0725BD2F8ED1}"/>
              </a:ext>
            </a:extLst>
          </p:cNvPr>
          <p:cNvCxnSpPr>
            <a:cxnSpLocks/>
          </p:cNvCxnSpPr>
          <p:nvPr/>
        </p:nvCxnSpPr>
        <p:spPr>
          <a:xfrm>
            <a:off x="2439257" y="2847377"/>
            <a:ext cx="493525" cy="688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29AF91-AFB7-A402-2115-78587568B250}"/>
              </a:ext>
            </a:extLst>
          </p:cNvPr>
          <p:cNvCxnSpPr>
            <a:cxnSpLocks/>
          </p:cNvCxnSpPr>
          <p:nvPr/>
        </p:nvCxnSpPr>
        <p:spPr>
          <a:xfrm flipV="1">
            <a:off x="2439582" y="4188686"/>
            <a:ext cx="493200" cy="6333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0822D09-482E-86BC-4B42-A308E02E61FB}"/>
              </a:ext>
            </a:extLst>
          </p:cNvPr>
          <p:cNvCxnSpPr>
            <a:cxnSpLocks/>
          </p:cNvCxnSpPr>
          <p:nvPr/>
        </p:nvCxnSpPr>
        <p:spPr>
          <a:xfrm flipV="1">
            <a:off x="2439257" y="5015729"/>
            <a:ext cx="493200" cy="41291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0D3D22A-68E2-18F0-DF56-44CD6556EA05}"/>
              </a:ext>
            </a:extLst>
          </p:cNvPr>
          <p:cNvCxnSpPr>
            <a:cxnSpLocks/>
          </p:cNvCxnSpPr>
          <p:nvPr/>
        </p:nvCxnSpPr>
        <p:spPr>
          <a:xfrm flipV="1">
            <a:off x="2439257" y="5641181"/>
            <a:ext cx="493200" cy="9101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5F08056-B50E-DC18-480B-D5BC6C47F181}"/>
              </a:ext>
            </a:extLst>
          </p:cNvPr>
          <p:cNvSpPr txBox="1"/>
          <p:nvPr/>
        </p:nvSpPr>
        <p:spPr>
          <a:xfrm>
            <a:off x="3364460" y="2057883"/>
            <a:ext cx="8293859" cy="600164"/>
          </a:xfrm>
          <a:prstGeom prst="rect">
            <a:avLst/>
          </a:prstGeom>
          <a:noFill/>
        </p:spPr>
        <p:txBody>
          <a:bodyPr wrap="square" rtlCol="0">
            <a:spAutoFit/>
          </a:bodyPr>
          <a:lstStyle/>
          <a:p>
            <a:r>
              <a:rPr lang="en-GB" sz="1100" b="1">
                <a:latin typeface="Arial" panose="020B0604020202020204" pitchFamily="34" charset="0"/>
                <a:cs typeface="Arial" panose="020B0604020202020204" pitchFamily="34" charset="0"/>
              </a:rPr>
              <a:t>Business travel</a:t>
            </a:r>
          </a:p>
          <a:p>
            <a:r>
              <a:rPr lang="en-GB" sz="1100">
                <a:latin typeface="Arial" panose="020B0604020202020204" pitchFamily="34" charset="0"/>
                <a:cs typeface="Arial" panose="020B0604020202020204" pitchFamily="34" charset="0"/>
              </a:rPr>
              <a:t>We have updated our </a:t>
            </a:r>
            <a:r>
              <a:rPr lang="en-GB" sz="1100">
                <a:latin typeface="Arial" panose="020B0604020202020204" pitchFamily="34" charset="0"/>
                <a:cs typeface="Arial" panose="020B0604020202020204" pitchFamily="34" charset="0"/>
                <a:hlinkClick r:id="rId4"/>
              </a:rPr>
              <a:t>travel guidance</a:t>
            </a:r>
            <a:r>
              <a:rPr lang="en-GB" sz="1100">
                <a:latin typeface="Arial" panose="020B0604020202020204" pitchFamily="34" charset="0"/>
                <a:cs typeface="Arial" panose="020B0604020202020204" pitchFamily="34" charset="0"/>
              </a:rPr>
              <a:t> encouraging staff to use the most sustainable travel options available for essential travel; work is underway to create detailed travel reports to enable senior leaders to monitor travel in their area. </a:t>
            </a:r>
          </a:p>
        </p:txBody>
      </p:sp>
      <p:pic>
        <p:nvPicPr>
          <p:cNvPr id="12" name="Graphic 1" descr="Aeroplane with solid fill">
            <a:extLst>
              <a:ext uri="{FF2B5EF4-FFF2-40B4-BE49-F238E27FC236}">
                <a16:creationId xmlns:a16="http://schemas.microsoft.com/office/drawing/2014/main" id="{47F007A7-1CDC-8272-816A-504EA4DC4D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405643">
            <a:off x="2982193" y="1972221"/>
            <a:ext cx="396000" cy="396000"/>
          </a:xfrm>
          <a:prstGeom prst="rect">
            <a:avLst/>
          </a:prstGeom>
        </p:spPr>
      </p:pic>
      <p:sp>
        <p:nvSpPr>
          <p:cNvPr id="13" name="TextBox 12">
            <a:extLst>
              <a:ext uri="{FF2B5EF4-FFF2-40B4-BE49-F238E27FC236}">
                <a16:creationId xmlns:a16="http://schemas.microsoft.com/office/drawing/2014/main" id="{3896DF27-F6C2-EE41-826B-FC9CA4237CDA}"/>
              </a:ext>
            </a:extLst>
          </p:cNvPr>
          <p:cNvSpPr txBox="1"/>
          <p:nvPr/>
        </p:nvSpPr>
        <p:spPr>
          <a:xfrm>
            <a:off x="3364460" y="5499709"/>
            <a:ext cx="8323540" cy="938719"/>
          </a:xfrm>
          <a:prstGeom prst="rect">
            <a:avLst/>
          </a:prstGeom>
          <a:noFill/>
        </p:spPr>
        <p:txBody>
          <a:bodyPr wrap="square" lIns="91440" tIns="45720" rIns="91440" bIns="45720" rtlCol="0" anchor="t">
            <a:spAutoFit/>
          </a:bodyPr>
          <a:lstStyle/>
          <a:p>
            <a:r>
              <a:rPr lang="en-GB" sz="1100" b="1">
                <a:latin typeface="Arial"/>
                <a:cs typeface="Arial"/>
              </a:rPr>
              <a:t>Natural gas</a:t>
            </a:r>
          </a:p>
          <a:p>
            <a:r>
              <a:rPr lang="en-GB" sz="1100">
                <a:latin typeface="Arial"/>
                <a:cs typeface="Arial"/>
              </a:rPr>
              <a:t>We are installing a heat pump to replace fossil-fuel heating and cooling at our Institute for Biomedical Research, due to complete in summer 2026. Work is underway to develop energy performance dashboards for priority buildings </a:t>
            </a:r>
            <a:r>
              <a:rPr lang="en-GB" sz="1100">
                <a:solidFill>
                  <a:srgbClr val="1B1B1B"/>
                </a:solidFill>
                <a:latin typeface="Arial"/>
                <a:cs typeface="Arial"/>
              </a:rPr>
              <a:t>to help identify opportunities for improvement. Work is underway to replace outdated building energy management systems to ensure efficient control of heating, ventilation and air conditioning and minimise energy waste.</a:t>
            </a:r>
            <a:endParaRPr lang="en-GB" sz="110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3551713-A5EB-ABE8-E638-1D1B2B01CBBF}"/>
              </a:ext>
            </a:extLst>
          </p:cNvPr>
          <p:cNvSpPr txBox="1"/>
          <p:nvPr/>
        </p:nvSpPr>
        <p:spPr>
          <a:xfrm>
            <a:off x="3364460" y="4864273"/>
            <a:ext cx="8110692" cy="600164"/>
          </a:xfrm>
          <a:prstGeom prst="rect">
            <a:avLst/>
          </a:prstGeom>
          <a:noFill/>
        </p:spPr>
        <p:txBody>
          <a:bodyPr wrap="square" lIns="91440" tIns="45720" rIns="91440" bIns="45720" rtlCol="0" anchor="t">
            <a:spAutoFit/>
          </a:bodyPr>
          <a:lstStyle/>
          <a:p>
            <a:r>
              <a:rPr lang="en-GB" sz="1100" b="1">
                <a:latin typeface="Arial"/>
                <a:cs typeface="Arial"/>
              </a:rPr>
              <a:t>Purchased electricity </a:t>
            </a:r>
            <a:endParaRPr lang="en-GB" sz="1100" b="1">
              <a:latin typeface="Arial" panose="020B0604020202020204" pitchFamily="34" charset="0"/>
              <a:cs typeface="Arial" panose="020B0604020202020204" pitchFamily="34" charset="0"/>
            </a:endParaRPr>
          </a:p>
          <a:p>
            <a:r>
              <a:rPr lang="en-GB" sz="1100">
                <a:latin typeface="Arial"/>
                <a:cs typeface="Arial"/>
              </a:rPr>
              <a:t>We are upgrading lighting and controls across our estate; almost two thirds of our buildings have energy-efficient LED lighting installed with three additional projects to be delivered by summer 2026.</a:t>
            </a:r>
          </a:p>
        </p:txBody>
      </p:sp>
      <p:sp>
        <p:nvSpPr>
          <p:cNvPr id="19" name="TextBox 18">
            <a:extLst>
              <a:ext uri="{FF2B5EF4-FFF2-40B4-BE49-F238E27FC236}">
                <a16:creationId xmlns:a16="http://schemas.microsoft.com/office/drawing/2014/main" id="{9E6E9AE6-6000-FBA6-E3C4-C64CFAB3513E}"/>
              </a:ext>
            </a:extLst>
          </p:cNvPr>
          <p:cNvSpPr txBox="1"/>
          <p:nvPr/>
        </p:nvSpPr>
        <p:spPr>
          <a:xfrm>
            <a:off x="3364460" y="1287690"/>
            <a:ext cx="8253115" cy="769441"/>
          </a:xfrm>
          <a:prstGeom prst="rect">
            <a:avLst/>
          </a:prstGeom>
          <a:noFill/>
        </p:spPr>
        <p:txBody>
          <a:bodyPr wrap="square" rtlCol="0">
            <a:spAutoFit/>
          </a:bodyPr>
          <a:lstStyle/>
          <a:p>
            <a:r>
              <a:rPr lang="en-GB" sz="1100" b="1">
                <a:latin typeface="Arial" panose="020B0604020202020204" pitchFamily="34" charset="0"/>
                <a:cs typeface="Arial" panose="020B0604020202020204" pitchFamily="34" charset="0"/>
              </a:rPr>
              <a:t>Staff commuting and working from home </a:t>
            </a:r>
            <a:br>
              <a:rPr lang="en-GB" sz="1100" b="1">
                <a:latin typeface="Arial" panose="020B0604020202020204" pitchFamily="34" charset="0"/>
                <a:cs typeface="Arial" panose="020B0604020202020204" pitchFamily="34" charset="0"/>
              </a:rPr>
            </a:br>
            <a:r>
              <a:rPr lang="en-GB" sz="1100">
                <a:latin typeface="Arial" panose="020B0604020202020204" pitchFamily="34" charset="0"/>
                <a:cs typeface="Arial" panose="020B0604020202020204" pitchFamily="34" charset="0"/>
              </a:rPr>
              <a:t>We are improving facilities and services to support staff to choose more sustainable travel, including supporting the redevelopment of University station and providing a low-emission-vehicle scheme. We have installed new electric-vehicle charging points on campus, and we provide cycling classes, an on-site cycle-repair shop, and new, secure bike stores.</a:t>
            </a:r>
            <a:endParaRPr lang="en-GB" sz="1100" b="1">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8F53CCA-DB97-19AE-2278-CADF8D628737}"/>
              </a:ext>
            </a:extLst>
          </p:cNvPr>
          <p:cNvSpPr txBox="1"/>
          <p:nvPr/>
        </p:nvSpPr>
        <p:spPr>
          <a:xfrm>
            <a:off x="3364460" y="3402899"/>
            <a:ext cx="8253115" cy="600164"/>
          </a:xfrm>
          <a:prstGeom prst="rect">
            <a:avLst/>
          </a:prstGeom>
          <a:noFill/>
        </p:spPr>
        <p:txBody>
          <a:bodyPr wrap="square" rtlCol="0">
            <a:spAutoFit/>
          </a:bodyPr>
          <a:lstStyle/>
          <a:p>
            <a:r>
              <a:rPr lang="en-GB" sz="1100" b="1">
                <a:latin typeface="Arial" panose="020B0604020202020204" pitchFamily="34" charset="0"/>
                <a:cs typeface="Arial" panose="020B0604020202020204" pitchFamily="34" charset="0"/>
              </a:rPr>
              <a:t>Water and wastewater</a:t>
            </a:r>
          </a:p>
          <a:p>
            <a:r>
              <a:rPr lang="en-GB" sz="1100">
                <a:latin typeface="Arial" panose="020B0604020202020204" pitchFamily="34" charset="0"/>
                <a:cs typeface="Arial" panose="020B0604020202020204" pitchFamily="34" charset="0"/>
              </a:rPr>
              <a:t>A programme of water audits is underway across campus to identify water efficiencies; a working group is actively looking at water efficiency opportunities in our student accommodation.</a:t>
            </a:r>
          </a:p>
        </p:txBody>
      </p:sp>
      <p:sp>
        <p:nvSpPr>
          <p:cNvPr id="24" name="TextBox 23">
            <a:extLst>
              <a:ext uri="{FF2B5EF4-FFF2-40B4-BE49-F238E27FC236}">
                <a16:creationId xmlns:a16="http://schemas.microsoft.com/office/drawing/2014/main" id="{E625552B-1531-6FAB-EBB3-0C8E5751FAD1}"/>
              </a:ext>
            </a:extLst>
          </p:cNvPr>
          <p:cNvSpPr txBox="1"/>
          <p:nvPr/>
        </p:nvSpPr>
        <p:spPr>
          <a:xfrm>
            <a:off x="3364460" y="2705020"/>
            <a:ext cx="8599265" cy="600164"/>
          </a:xfrm>
          <a:prstGeom prst="rect">
            <a:avLst/>
          </a:prstGeom>
          <a:noFill/>
        </p:spPr>
        <p:txBody>
          <a:bodyPr wrap="square" rtlCol="0">
            <a:spAutoFit/>
          </a:bodyPr>
          <a:lstStyle/>
          <a:p>
            <a:r>
              <a:rPr lang="en-GB" sz="1100" b="1">
                <a:latin typeface="Arial" panose="020B0604020202020204" pitchFamily="34" charset="0"/>
                <a:cs typeface="Arial" panose="020B0604020202020204" pitchFamily="34" charset="0"/>
              </a:rPr>
              <a:t>Waste</a:t>
            </a:r>
          </a:p>
          <a:p>
            <a:r>
              <a:rPr lang="en-GB" sz="1100">
                <a:latin typeface="Arial" panose="020B0604020202020204" pitchFamily="34" charset="0"/>
                <a:cs typeface="Arial" panose="020B0604020202020204" pitchFamily="34" charset="0"/>
              </a:rPr>
              <a:t>We have improved waste segregation across campus (including food waste) aligning with Simpler Recycling legislation. A Sustainability Manager (Circular Economy) has been appointed to implement a new Waste &amp; Circular Economy Strategy and governance.</a:t>
            </a:r>
          </a:p>
        </p:txBody>
      </p:sp>
      <p:sp>
        <p:nvSpPr>
          <p:cNvPr id="25" name="TextBox 24">
            <a:extLst>
              <a:ext uri="{FF2B5EF4-FFF2-40B4-BE49-F238E27FC236}">
                <a16:creationId xmlns:a16="http://schemas.microsoft.com/office/drawing/2014/main" id="{FEE58D8F-37C1-7137-80B3-D57361E1B9C5}"/>
              </a:ext>
            </a:extLst>
          </p:cNvPr>
          <p:cNvSpPr txBox="1"/>
          <p:nvPr/>
        </p:nvSpPr>
        <p:spPr>
          <a:xfrm>
            <a:off x="3364460" y="4059560"/>
            <a:ext cx="8253115" cy="769441"/>
          </a:xfrm>
          <a:prstGeom prst="rect">
            <a:avLst/>
          </a:prstGeom>
          <a:noFill/>
        </p:spPr>
        <p:txBody>
          <a:bodyPr wrap="square" lIns="91440" tIns="45720" rIns="91440" bIns="45720" rtlCol="0" anchor="t">
            <a:spAutoFit/>
          </a:bodyPr>
          <a:lstStyle/>
          <a:p>
            <a:r>
              <a:rPr lang="en-GB" sz="1100" b="1">
                <a:latin typeface="Arial" panose="020B0604020202020204" pitchFamily="34" charset="0"/>
                <a:cs typeface="Arial" panose="020B0604020202020204" pitchFamily="34" charset="0"/>
              </a:rPr>
              <a:t>Procurement emissions</a:t>
            </a:r>
          </a:p>
          <a:p>
            <a:r>
              <a:rPr lang="en-GB" sz="1100">
                <a:latin typeface="Arial"/>
                <a:cs typeface="Arial"/>
              </a:rPr>
              <a:t>We have updated our Sustainable Procurement Policy and tender processes and worked to support and encourage more sustainable purchasing. We are working with suppliers to improve the accuracy of our supply-chain carbon reporting and offer them support to reduce their own Carbon Footprint. </a:t>
            </a:r>
          </a:p>
        </p:txBody>
      </p:sp>
      <p:pic>
        <p:nvPicPr>
          <p:cNvPr id="28" name="Graphic 27" descr="Car with solid fill">
            <a:extLst>
              <a:ext uri="{FF2B5EF4-FFF2-40B4-BE49-F238E27FC236}">
                <a16:creationId xmlns:a16="http://schemas.microsoft.com/office/drawing/2014/main" id="{AF2182AB-88F2-31FD-67DF-3B57D7A448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82193" y="1230508"/>
            <a:ext cx="396000" cy="396000"/>
          </a:xfrm>
          <a:prstGeom prst="rect">
            <a:avLst/>
          </a:prstGeom>
        </p:spPr>
      </p:pic>
      <p:pic>
        <p:nvPicPr>
          <p:cNvPr id="33" name="Graphic 32" descr="Truck with solid fill">
            <a:extLst>
              <a:ext uri="{FF2B5EF4-FFF2-40B4-BE49-F238E27FC236}">
                <a16:creationId xmlns:a16="http://schemas.microsoft.com/office/drawing/2014/main" id="{43952988-40F5-BA14-F846-1D7A8DB929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0656" y="3989149"/>
            <a:ext cx="399075" cy="399075"/>
          </a:xfrm>
          <a:prstGeom prst="rect">
            <a:avLst/>
          </a:prstGeom>
        </p:spPr>
      </p:pic>
      <p:pic>
        <p:nvPicPr>
          <p:cNvPr id="45" name="Graphic 44" descr="Recycle with solid fill">
            <a:extLst>
              <a:ext uri="{FF2B5EF4-FFF2-40B4-BE49-F238E27FC236}">
                <a16:creationId xmlns:a16="http://schemas.microsoft.com/office/drawing/2014/main" id="{B649B1FB-7B91-7A97-9A7C-DC78D11CB5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82193" y="2665656"/>
            <a:ext cx="396000" cy="396000"/>
          </a:xfrm>
          <a:prstGeom prst="rect">
            <a:avLst/>
          </a:prstGeom>
        </p:spPr>
      </p:pic>
      <p:pic>
        <p:nvPicPr>
          <p:cNvPr id="48" name="Graphic 47" descr="Leaky Tap with solid fill">
            <a:extLst>
              <a:ext uri="{FF2B5EF4-FFF2-40B4-BE49-F238E27FC236}">
                <a16:creationId xmlns:a16="http://schemas.microsoft.com/office/drawing/2014/main" id="{B6E485FE-6AA4-980D-84FF-605977282E0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82193" y="3372048"/>
            <a:ext cx="396000" cy="396000"/>
          </a:xfrm>
          <a:prstGeom prst="rect">
            <a:avLst/>
          </a:prstGeom>
        </p:spPr>
      </p:pic>
      <p:pic>
        <p:nvPicPr>
          <p:cNvPr id="50" name="Graphic 49" descr="Electric Tower with solid fill">
            <a:extLst>
              <a:ext uri="{FF2B5EF4-FFF2-40B4-BE49-F238E27FC236}">
                <a16:creationId xmlns:a16="http://schemas.microsoft.com/office/drawing/2014/main" id="{3C87D009-C16D-8350-039B-F0A72096521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000193" y="4835729"/>
            <a:ext cx="360000" cy="360000"/>
          </a:xfrm>
          <a:prstGeom prst="rect">
            <a:avLst/>
          </a:prstGeom>
        </p:spPr>
      </p:pic>
      <p:pic>
        <p:nvPicPr>
          <p:cNvPr id="52" name="Graphic 51" descr="Power Plant with solid fill">
            <a:extLst>
              <a:ext uri="{FF2B5EF4-FFF2-40B4-BE49-F238E27FC236}">
                <a16:creationId xmlns:a16="http://schemas.microsoft.com/office/drawing/2014/main" id="{3FD25EE9-6F9B-113B-647F-95A35DBF703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00193" y="5428641"/>
            <a:ext cx="360000" cy="360000"/>
          </a:xfrm>
          <a:prstGeom prst="rect">
            <a:avLst/>
          </a:prstGeom>
        </p:spPr>
      </p:pic>
      <p:sp>
        <p:nvSpPr>
          <p:cNvPr id="27" name="Title 26">
            <a:extLst>
              <a:ext uri="{FF2B5EF4-FFF2-40B4-BE49-F238E27FC236}">
                <a16:creationId xmlns:a16="http://schemas.microsoft.com/office/drawing/2014/main" id="{6B667D82-F7E3-E841-8395-EC539F7F87DB}"/>
              </a:ext>
            </a:extLst>
          </p:cNvPr>
          <p:cNvSpPr>
            <a:spLocks noGrp="1"/>
          </p:cNvSpPr>
          <p:nvPr>
            <p:ph type="title"/>
          </p:nvPr>
        </p:nvSpPr>
        <p:spPr/>
        <p:txBody>
          <a:bodyPr/>
          <a:lstStyle/>
          <a:p>
            <a:r>
              <a:rPr lang="en-GB" sz="3200"/>
              <a:t>What are we doing to reduce our Carbon Footprint?</a:t>
            </a:r>
          </a:p>
        </p:txBody>
      </p:sp>
    </p:spTree>
    <p:extLst>
      <p:ext uri="{BB962C8B-B14F-4D97-AF65-F5344CB8AC3E}">
        <p14:creationId xmlns:p14="http://schemas.microsoft.com/office/powerpoint/2010/main" val="2380300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7E28A-9BD4-FDE2-9F5E-A94E6E5F7F2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8A0BEA1-CE78-54CF-774E-C566BA329B50}"/>
              </a:ext>
            </a:extLst>
          </p:cNvPr>
          <p:cNvSpPr>
            <a:spLocks noGrp="1"/>
          </p:cNvSpPr>
          <p:nvPr>
            <p:ph type="ctrTitle"/>
          </p:nvPr>
        </p:nvSpPr>
        <p:spPr>
          <a:xfrm>
            <a:off x="406400" y="1274763"/>
            <a:ext cx="6641672" cy="2387600"/>
          </a:xfrm>
        </p:spPr>
        <p:txBody>
          <a:bodyPr/>
          <a:lstStyle/>
          <a:p>
            <a:r>
              <a:rPr lang="en-US"/>
              <a:t>Our Data</a:t>
            </a:r>
          </a:p>
        </p:txBody>
      </p:sp>
      <p:sp>
        <p:nvSpPr>
          <p:cNvPr id="9" name="Text Placeholder 3">
            <a:extLst>
              <a:ext uri="{FF2B5EF4-FFF2-40B4-BE49-F238E27FC236}">
                <a16:creationId xmlns:a16="http://schemas.microsoft.com/office/drawing/2014/main" id="{87F9AA1D-1694-E6D6-E60F-3662656B4C95}"/>
              </a:ext>
            </a:extLst>
          </p:cNvPr>
          <p:cNvSpPr txBox="1">
            <a:spLocks/>
          </p:cNvSpPr>
          <p:nvPr/>
        </p:nvSpPr>
        <p:spPr>
          <a:xfrm>
            <a:off x="406400" y="3868738"/>
            <a:ext cx="5784349" cy="16398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A closer look at our carbon performance: </a:t>
            </a:r>
            <a:br>
              <a:rPr lang="en-US">
                <a:solidFill>
                  <a:schemeClr val="bg1"/>
                </a:solidFill>
              </a:rPr>
            </a:br>
            <a:r>
              <a:rPr lang="en-US">
                <a:solidFill>
                  <a:schemeClr val="bg1"/>
                </a:solidFill>
              </a:rPr>
              <a:t>what has changed since our baseline and why?</a:t>
            </a:r>
          </a:p>
        </p:txBody>
      </p:sp>
      <p:pic>
        <p:nvPicPr>
          <p:cNvPr id="34" name="Picture Placeholder 33" descr="A close-up of a white structure&#10;&#10;AI-generated content may be incorrect.">
            <a:extLst>
              <a:ext uri="{FF2B5EF4-FFF2-40B4-BE49-F238E27FC236}">
                <a16:creationId xmlns:a16="http://schemas.microsoft.com/office/drawing/2014/main" id="{ACC21BF2-1F8B-88A4-2F13-96E6D13E6910}"/>
              </a:ext>
            </a:extLst>
          </p:cNvPr>
          <p:cNvPicPr>
            <a:picLocks noGrp="1" noChangeAspect="1"/>
          </p:cNvPicPr>
          <p:nvPr>
            <p:ph type="pic" sz="quarter" idx="10"/>
          </p:nvPr>
        </p:nvPicPr>
        <p:blipFill>
          <a:blip r:embed="rId2"/>
          <a:srcRect l="26282" r="26282"/>
          <a:stretch>
            <a:fillRect/>
          </a:stretch>
        </p:blipFill>
        <p:spPr/>
      </p:pic>
    </p:spTree>
    <p:extLst>
      <p:ext uri="{BB962C8B-B14F-4D97-AF65-F5344CB8AC3E}">
        <p14:creationId xmlns:p14="http://schemas.microsoft.com/office/powerpoint/2010/main" val="2798026314"/>
      </p:ext>
    </p:extLst>
  </p:cSld>
  <p:clrMapOvr>
    <a:masterClrMapping/>
  </p:clrMapOvr>
</p:sld>
</file>

<file path=ppt/theme/theme1.xml><?xml version="1.0" encoding="utf-8"?>
<a:theme xmlns:a="http://schemas.openxmlformats.org/drawingml/2006/main" name="Light Theme">
  <a:themeElements>
    <a:clrScheme name="Custom 7">
      <a:dk1>
        <a:srgbClr val="1B1B1B"/>
      </a:dk1>
      <a:lt1>
        <a:srgbClr val="FAFAFA"/>
      </a:lt1>
      <a:dk2>
        <a:srgbClr val="C59A00"/>
      </a:dk2>
      <a:lt2>
        <a:srgbClr val="C20019"/>
      </a:lt2>
      <a:accent1>
        <a:srgbClr val="007838"/>
      </a:accent1>
      <a:accent2>
        <a:srgbClr val="00788E"/>
      </a:accent2>
      <a:accent3>
        <a:srgbClr val="0057BF"/>
      </a:accent3>
      <a:accent4>
        <a:srgbClr val="501D83"/>
      </a:accent4>
      <a:accent5>
        <a:srgbClr val="DB0061"/>
      </a:accent5>
      <a:accent6>
        <a:srgbClr val="CF4527"/>
      </a:accent6>
      <a:hlink>
        <a:srgbClr val="007838"/>
      </a:hlink>
      <a:folHlink>
        <a:srgbClr val="C59A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4563E0E-0D7E-AA4D-BFBE-8EE264B25B57}" vid="{0C11D688-98AA-9440-97F5-5528AEA15E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375cec7-7e7c-4052-8797-185a20106aa9" xsi:nil="true"/>
    <lcf76f155ced4ddcb4097134ff3c332f xmlns="41a39341-79ea-44d6-85e4-75c150cb81b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8EA6A78B6EFB4D9985178F3F279F4C" ma:contentTypeVersion="15" ma:contentTypeDescription="Create a new document." ma:contentTypeScope="" ma:versionID="72bc30f18183aa5c4b4f08bf166c76bf">
  <xsd:schema xmlns:xsd="http://www.w3.org/2001/XMLSchema" xmlns:xs="http://www.w3.org/2001/XMLSchema" xmlns:p="http://schemas.microsoft.com/office/2006/metadata/properties" xmlns:ns2="41a39341-79ea-44d6-85e4-75c150cb81b7" xmlns:ns3="b375cec7-7e7c-4052-8797-185a20106aa9" targetNamespace="http://schemas.microsoft.com/office/2006/metadata/properties" ma:root="true" ma:fieldsID="3b41ff0e12978442b6bef266a489be0e" ns2:_="" ns3:_="">
    <xsd:import namespace="41a39341-79ea-44d6-85e4-75c150cb81b7"/>
    <xsd:import namespace="b375cec7-7e7c-4052-8797-185a20106a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a39341-79ea-44d6-85e4-75c150cb81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c7af76c-f141-45ca-ae1a-4959eb0cbd4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75cec7-7e7c-4052-8797-185a20106aa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8c3db554-443f-4c7f-ad84-7b14882b7579}" ma:internalName="TaxCatchAll" ma:showField="CatchAllData" ma:web="b375cec7-7e7c-4052-8797-185a20106a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7BEDFE-5FA6-4B83-93B9-39AC9242521D}">
  <ds:schemaRefs>
    <ds:schemaRef ds:uri="41a39341-79ea-44d6-85e4-75c150cb81b7"/>
    <ds:schemaRef ds:uri="b375cec7-7e7c-4052-8797-185a20106a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5B2ABF0-BC1A-4458-809E-D9AF78BE88D5}"/>
</file>

<file path=customXml/itemProps3.xml><?xml version="1.0" encoding="utf-8"?>
<ds:datastoreItem xmlns:ds="http://schemas.openxmlformats.org/officeDocument/2006/customXml" ds:itemID="{5FEB96AD-99A0-45ED-B827-BCC3E4FCF4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Dark Theme</Template>
  <TotalTime>0</TotalTime>
  <Words>1748</Words>
  <Application>Microsoft Office PowerPoint</Application>
  <PresentationFormat>Widescreen</PresentationFormat>
  <Paragraphs>249</Paragraphs>
  <Slides>15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Times New Roman</vt:lpstr>
      <vt:lpstr>Arial</vt:lpstr>
      <vt:lpstr>Calibri</vt:lpstr>
      <vt:lpstr>Aptos</vt:lpstr>
      <vt:lpstr>Light Theme</vt:lpstr>
      <vt:lpstr> Carbon Accounting</vt:lpstr>
      <vt:lpstr>PowerPoint Presentation</vt:lpstr>
      <vt:lpstr> Carbon Targets </vt:lpstr>
      <vt:lpstr>PowerPoint Presentation</vt:lpstr>
      <vt:lpstr>Our Progress</vt:lpstr>
      <vt:lpstr>Our overall performance 2023/24</vt:lpstr>
      <vt:lpstr>Our Carbon Footprint by Scope 2023/24</vt:lpstr>
      <vt:lpstr>What are we doing to reduce our Carbon Footprint?</vt:lpstr>
      <vt:lpstr>Our Data</vt:lpstr>
      <vt:lpstr>Carbon performance: baseline to 2023/24</vt:lpstr>
      <vt:lpstr>Changes over time</vt:lpstr>
      <vt:lpstr>Our energy mix</vt:lpstr>
      <vt:lpstr>Carbon intensity</vt:lpstr>
      <vt:lpstr>Key changes 2022/23</vt:lpstr>
      <vt:lpstr>Key changes 2023/24</vt:lpstr>
    </vt:vector>
  </TitlesOfParts>
  <Company>University of Birmingham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UoB PowerPoint Template</dc:title>
  <dc:creator>Jennifer Curry Jahnke (Application Services)</dc:creator>
  <cp:lastModifiedBy>Zoe Hurley (Executive Support)</cp:lastModifiedBy>
  <cp:revision>6</cp:revision>
  <dcterms:created xsi:type="dcterms:W3CDTF">2023-08-23T12:07:50Z</dcterms:created>
  <dcterms:modified xsi:type="dcterms:W3CDTF">2026-03-19T09:00:18Z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0x010100968EA6A78B6EFB4D9985178F3F279F4C</vt:lpwstr>
  </property>
  <property fmtid="{D5CDD505-2E9C-101B-9397-08002B2CF9AE}" pid="3" name="MediaServiceImageTags">
    <vt:lpwstr/>
  </property>
  <property fmtid="{D5CDD505-2E9C-101B-9397-08002B2CF9AE}" pid="4" name="MSIP_Label_6320ebe6-3d55-4d64-a37a-c43e5b88b0c8_Enabled">
    <vt:lpwstr>true</vt:lpwstr>
  </property>
  <property fmtid="{D5CDD505-2E9C-101B-9397-08002B2CF9AE}" pid="5" name="MSIP_Label_6320ebe6-3d55-4d64-a37a-c43e5b88b0c8_SetDate">
    <vt:lpwstr>2025-12-18T14:49:49Z</vt:lpwstr>
  </property>
  <property fmtid="{D5CDD505-2E9C-101B-9397-08002B2CF9AE}" pid="6" name="MSIP_Label_6320ebe6-3d55-4d64-a37a-c43e5b88b0c8_Method">
    <vt:lpwstr>Standard</vt:lpwstr>
  </property>
  <property fmtid="{D5CDD505-2E9C-101B-9397-08002B2CF9AE}" pid="7" name="MSIP_Label_6320ebe6-3d55-4d64-a37a-c43e5b88b0c8_Name">
    <vt:lpwstr>Restricted</vt:lpwstr>
  </property>
  <property fmtid="{D5CDD505-2E9C-101B-9397-08002B2CF9AE}" pid="8" name="MSIP_Label_6320ebe6-3d55-4d64-a37a-c43e5b88b0c8_SiteId">
    <vt:lpwstr>b024cacf-dede-4241-a15c-3c97d553e9f3</vt:lpwstr>
  </property>
  <property fmtid="{D5CDD505-2E9C-101B-9397-08002B2CF9AE}" pid="9" name="MSIP_Label_6320ebe6-3d55-4d64-a37a-c43e5b88b0c8_ActionId">
    <vt:lpwstr>be0066a9-9668-43c8-a460-69759791fda9</vt:lpwstr>
  </property>
  <property fmtid="{D5CDD505-2E9C-101B-9397-08002B2CF9AE}" pid="10" name="MSIP_Label_6320ebe6-3d55-4d64-a37a-c43e5b88b0c8_ContentBits">
    <vt:lpwstr>2</vt:lpwstr>
  </property>
  <property fmtid="{D5CDD505-2E9C-101B-9397-08002B2CF9AE}" pid="11" name="MSIP_Label_6320ebe6-3d55-4d64-a37a-c43e5b88b0c8_Tag">
    <vt:lpwstr>10, 3, 0, 2</vt:lpwstr>
  </property>
  <property fmtid="{D5CDD505-2E9C-101B-9397-08002B2CF9AE}" pid="12" name="ClassificationContentMarkingFooterLocations">
    <vt:lpwstr>Light Theme:5</vt:lpwstr>
  </property>
  <property fmtid="{D5CDD505-2E9C-101B-9397-08002B2CF9AE}" pid="13" name="ClassificationContentMarkingFooterText">
    <vt:lpwstr>RESTRICTED</vt:lpwstr>
  </property>
</Properties>
</file>