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8" r:id="rId3"/>
    <p:sldId id="261" r:id="rId4"/>
    <p:sldId id="262" r:id="rId5"/>
    <p:sldId id="259" r:id="rId6"/>
    <p:sldId id="263" r:id="rId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6" d="100"/>
          <a:sy n="56" d="100"/>
        </p:scale>
        <p:origin x="-78" y="-12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FCD99-BA99-4196-AD51-9635103770FB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14F98-465E-4C62-9B00-EA932F94F2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371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A648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0B3C-16C1-40E1-A99D-718362F202AC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E974-8EB6-4F94-B41A-4770402F412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4165" b="95106" l="33281" r="82969"/>
                    </a14:imgEffect>
                  </a14:imgLayer>
                </a14:imgProps>
              </a:ext>
            </a:extLst>
          </a:blip>
          <a:srcRect l="33526" t="83310" r="17161" b="5389"/>
          <a:stretch/>
        </p:blipFill>
        <p:spPr>
          <a:xfrm>
            <a:off x="0" y="5349875"/>
            <a:ext cx="12242203" cy="150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5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0B3C-16C1-40E1-A99D-718362F202AC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E974-8EB6-4F94-B41A-4770402F412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4165" b="95106" l="33281" r="82969"/>
                    </a14:imgEffect>
                  </a14:imgLayer>
                </a14:imgProps>
              </a:ext>
            </a:extLst>
          </a:blip>
          <a:srcRect l="33526" t="83310" r="17161" b="5389"/>
          <a:stretch/>
        </p:blipFill>
        <p:spPr>
          <a:xfrm>
            <a:off x="0" y="5335439"/>
            <a:ext cx="12242203" cy="152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5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0B3C-16C1-40E1-A99D-718362F202AC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E974-8EB6-4F94-B41A-4770402F412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4165" b="95106" l="33281" r="82969"/>
                    </a14:imgEffect>
                  </a14:imgLayer>
                </a14:imgProps>
              </a:ext>
            </a:extLst>
          </a:blip>
          <a:srcRect l="33526" t="83310" r="17161" b="5389"/>
          <a:stretch/>
        </p:blipFill>
        <p:spPr>
          <a:xfrm>
            <a:off x="0" y="5335439"/>
            <a:ext cx="12242203" cy="152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15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0B3C-16C1-40E1-A99D-718362F202AC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E974-8EB6-4F94-B41A-4770402F412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4165" b="95106" l="33281" r="82969"/>
                    </a14:imgEffect>
                  </a14:imgLayer>
                </a14:imgProps>
              </a:ext>
            </a:extLst>
          </a:blip>
          <a:srcRect l="33526" t="83310" r="17161" b="5389"/>
          <a:stretch/>
        </p:blipFill>
        <p:spPr>
          <a:xfrm>
            <a:off x="0" y="5335439"/>
            <a:ext cx="12242203" cy="152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5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0B3C-16C1-40E1-A99D-718362F202AC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E974-8EB6-4F94-B41A-4770402F412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4165" b="95106" l="33281" r="82969"/>
                    </a14:imgEffect>
                  </a14:imgLayer>
                </a14:imgProps>
              </a:ext>
            </a:extLst>
          </a:blip>
          <a:srcRect l="33526" t="83310" r="17161" b="5389"/>
          <a:stretch/>
        </p:blipFill>
        <p:spPr>
          <a:xfrm>
            <a:off x="0" y="5335439"/>
            <a:ext cx="12242203" cy="152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84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0B3C-16C1-40E1-A99D-718362F202AC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E974-8EB6-4F94-B41A-4770402F4128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4165" b="95106" l="33281" r="82969"/>
                    </a14:imgEffect>
                  </a14:imgLayer>
                </a14:imgProps>
              </a:ext>
            </a:extLst>
          </a:blip>
          <a:srcRect l="33526" t="83310" r="17161" b="5389"/>
          <a:stretch/>
        </p:blipFill>
        <p:spPr>
          <a:xfrm>
            <a:off x="0" y="5335439"/>
            <a:ext cx="12242203" cy="15225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712"/>
            <a:ext cx="1768456" cy="58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75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0B3C-16C1-40E1-A99D-718362F202AC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E974-8EB6-4F94-B41A-4770402F4128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4165" b="95106" l="33281" r="82969"/>
                    </a14:imgEffect>
                  </a14:imgLayer>
                </a14:imgProps>
              </a:ext>
            </a:extLst>
          </a:blip>
          <a:srcRect l="33526" t="83310" r="17161" b="5389"/>
          <a:stretch/>
        </p:blipFill>
        <p:spPr>
          <a:xfrm>
            <a:off x="0" y="5335439"/>
            <a:ext cx="12242203" cy="15225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712"/>
            <a:ext cx="1768456" cy="58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42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0B3C-16C1-40E1-A99D-718362F202AC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E974-8EB6-4F94-B41A-4770402F4128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4165" b="95106" l="33281" r="82969"/>
                    </a14:imgEffect>
                  </a14:imgLayer>
                </a14:imgProps>
              </a:ext>
            </a:extLst>
          </a:blip>
          <a:srcRect l="33526" t="83310" r="17161" b="5389"/>
          <a:stretch/>
        </p:blipFill>
        <p:spPr>
          <a:xfrm>
            <a:off x="0" y="5335439"/>
            <a:ext cx="12242203" cy="15225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712"/>
            <a:ext cx="1768456" cy="58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73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0B3C-16C1-40E1-A99D-718362F202AC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E974-8EB6-4F94-B41A-4770402F4128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4165" b="95106" l="33281" r="82969"/>
                    </a14:imgEffect>
                  </a14:imgLayer>
                </a14:imgProps>
              </a:ext>
            </a:extLst>
          </a:blip>
          <a:srcRect l="33526" t="83310" r="17161" b="5389"/>
          <a:stretch/>
        </p:blipFill>
        <p:spPr>
          <a:xfrm>
            <a:off x="0" y="5335439"/>
            <a:ext cx="12242203" cy="15225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712"/>
            <a:ext cx="1768456" cy="58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44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algn="ctr">
              <a:defRPr sz="320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0B3C-16C1-40E1-A99D-718362F202AC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E974-8EB6-4F94-B41A-4770402F4128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4165" b="95106" l="33281" r="82969"/>
                    </a14:imgEffect>
                  </a14:imgLayer>
                </a14:imgProps>
              </a:ext>
            </a:extLst>
          </a:blip>
          <a:srcRect l="33526" t="83310" r="17161" b="5389"/>
          <a:stretch/>
        </p:blipFill>
        <p:spPr>
          <a:xfrm>
            <a:off x="0" y="5335439"/>
            <a:ext cx="12242203" cy="15225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712"/>
            <a:ext cx="1768456" cy="58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01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algn="ctr">
              <a:defRPr sz="320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0B3C-16C1-40E1-A99D-718362F202AC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E974-8EB6-4F94-B41A-4770402F4128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4165" b="95106" l="33281" r="82969"/>
                    </a14:imgEffect>
                  </a14:imgLayer>
                </a14:imgProps>
              </a:ext>
            </a:extLst>
          </a:blip>
          <a:srcRect l="33526" t="83310" r="17161" b="5389"/>
          <a:stretch/>
        </p:blipFill>
        <p:spPr>
          <a:xfrm>
            <a:off x="0" y="5335439"/>
            <a:ext cx="12242203" cy="152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80B3C-16C1-40E1-A99D-718362F202AC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5E974-8EB6-4F94-B41A-4770402F4128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84165" b="95106" l="33281" r="82969"/>
                    </a14:imgEffect>
                  </a14:imgLayer>
                </a14:imgProps>
              </a:ext>
            </a:extLst>
          </a:blip>
          <a:srcRect l="33526" t="83310" r="17161" b="5389"/>
          <a:stretch/>
        </p:blipFill>
        <p:spPr>
          <a:xfrm>
            <a:off x="0" y="5335439"/>
            <a:ext cx="12242203" cy="15225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444" t="14197" r="5820" b="15444"/>
          <a:stretch/>
        </p:blipFill>
        <p:spPr>
          <a:xfrm>
            <a:off x="70340" y="41568"/>
            <a:ext cx="2841674" cy="576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44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latin typeface="+mn-lt"/>
              </a:rPr>
              <a:t>MSc International Business </a:t>
            </a:r>
            <a:endParaRPr lang="en-GB" sz="5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Programme Director</a:t>
            </a:r>
          </a:p>
          <a:p>
            <a:r>
              <a:rPr lang="en-GB" dirty="0" smtClean="0"/>
              <a:t>Dr Mei-Na Liao</a:t>
            </a:r>
          </a:p>
          <a:p>
            <a:r>
              <a:rPr lang="en-GB" sz="1800" dirty="0" smtClean="0"/>
              <a:t>m.liao@bham.ac.uk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82443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86" y="69668"/>
            <a:ext cx="10515600" cy="1071155"/>
          </a:xfrm>
        </p:spPr>
        <p:txBody>
          <a:bodyPr/>
          <a:lstStyle/>
          <a:p>
            <a:r>
              <a:rPr lang="en-GB" b="1" dirty="0" smtClean="0"/>
              <a:t>What will you learn?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48" y="1027610"/>
            <a:ext cx="10371909" cy="50074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This course will provide students with an understanding of the intellectual issues and policy challenges arising in the field of international business and management. Specifically, these concern:</a:t>
            </a:r>
          </a:p>
          <a:p>
            <a:r>
              <a:rPr lang="en-GB" sz="2400" dirty="0" smtClean="0"/>
              <a:t>Globalisation </a:t>
            </a:r>
            <a:r>
              <a:rPr lang="en-GB" sz="2400" dirty="0"/>
              <a:t>and regionalisation</a:t>
            </a:r>
          </a:p>
          <a:p>
            <a:r>
              <a:rPr lang="en-GB" sz="2400" dirty="0" smtClean="0"/>
              <a:t>International </a:t>
            </a:r>
            <a:r>
              <a:rPr lang="en-GB" sz="2400" dirty="0"/>
              <a:t>business environment and institutions, including international accounting conventions and financial markets</a:t>
            </a:r>
          </a:p>
          <a:p>
            <a:r>
              <a:rPr lang="en-GB" sz="2400" dirty="0" smtClean="0"/>
              <a:t>International </a:t>
            </a:r>
            <a:r>
              <a:rPr lang="en-GB" sz="2400" dirty="0"/>
              <a:t>business strategy and marketing, including the stages and process of company internationalisation and market entry</a:t>
            </a:r>
          </a:p>
          <a:p>
            <a:r>
              <a:rPr lang="en-GB" sz="2400" dirty="0" smtClean="0"/>
              <a:t>International </a:t>
            </a:r>
            <a:r>
              <a:rPr lang="en-GB" sz="2400" dirty="0"/>
              <a:t>management across cultures and systems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structure and governance of multinational corporations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operational problems of international business, including HRM, logistical and marketing issues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06483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57967264"/>
              </p:ext>
            </p:extLst>
          </p:nvPr>
        </p:nvGraphicFramePr>
        <p:xfrm>
          <a:off x="1715725" y="836022"/>
          <a:ext cx="9657671" cy="4200917"/>
        </p:xfrm>
        <a:graphic>
          <a:graphicData uri="http://schemas.openxmlformats.org/drawingml/2006/table">
            <a:tbl>
              <a:tblPr/>
              <a:tblGrid>
                <a:gridCol w="4019144">
                  <a:extLst>
                    <a:ext uri="{9D8B030D-6E8A-4147-A177-3AD203B41FA5}">
                      <a16:colId xmlns:a16="http://schemas.microsoft.com/office/drawing/2014/main" xmlns="" val="4186475951"/>
                    </a:ext>
                  </a:extLst>
                </a:gridCol>
                <a:gridCol w="3875602">
                  <a:extLst>
                    <a:ext uri="{9D8B030D-6E8A-4147-A177-3AD203B41FA5}">
                      <a16:colId xmlns:a16="http://schemas.microsoft.com/office/drawing/2014/main" xmlns="" val="1928176290"/>
                    </a:ext>
                  </a:extLst>
                </a:gridCol>
                <a:gridCol w="1762925">
                  <a:extLst>
                    <a:ext uri="{9D8B030D-6E8A-4147-A177-3AD203B41FA5}">
                      <a16:colId xmlns:a16="http://schemas.microsoft.com/office/drawing/2014/main" xmlns="" val="2072699743"/>
                    </a:ext>
                  </a:extLst>
                </a:gridCol>
              </a:tblGrid>
              <a:tr h="93252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Module plan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Full Time (FT) – 2018 -2019   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Part Time (PT) – 2018-2019 &amp;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2019-2020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9077104"/>
                  </a:ext>
                </a:extLst>
              </a:tr>
              <a:tr h="1893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Semester 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Semester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Summer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7790393"/>
                  </a:ext>
                </a:extLst>
              </a:tr>
              <a:tr h="1893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Global Shift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International HRM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Dissertation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511757"/>
                  </a:ext>
                </a:extLst>
              </a:tr>
              <a:tr h="1893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Cross-Cultural 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International Business Strategy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4949249"/>
                  </a:ext>
                </a:extLst>
              </a:tr>
              <a:tr h="1893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Corporate Governance and Innovation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Managing the Brand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1355918"/>
                  </a:ext>
                </a:extLst>
              </a:tr>
              <a:tr h="3787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Research Method in International Business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International Finance and Accounting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1247106"/>
                  </a:ext>
                </a:extLst>
              </a:tr>
              <a:tr h="1893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International Marketing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Issues in 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5793249"/>
                  </a:ext>
                </a:extLst>
              </a:tr>
              <a:tr h="4638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International Operations and Procurement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Knowledge and Innovation System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6029642"/>
                  </a:ext>
                </a:extLst>
              </a:tr>
              <a:tr h="14580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FT: take all six modules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PT: take three from the list &amp; complete the remaining three in the coming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FT: take all six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modules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PT: take three from the list &amp; complete the remaining three in the coming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FT complete in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SEP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2019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PT complete in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SEP 2020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PMingLiU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558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4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4200" cy="1325563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Timetable for classes &amp; examinations 2018-2019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950936"/>
              </p:ext>
            </p:extLst>
          </p:nvPr>
        </p:nvGraphicFramePr>
        <p:xfrm>
          <a:off x="2142310" y="1480456"/>
          <a:ext cx="7698377" cy="3735615"/>
        </p:xfrm>
        <a:graphic>
          <a:graphicData uri="http://schemas.openxmlformats.org/drawingml/2006/table">
            <a:tbl>
              <a:tblPr firstRow="1" firstCol="1" bandRow="1"/>
              <a:tblGrid>
                <a:gridCol w="1416348">
                  <a:extLst>
                    <a:ext uri="{9D8B030D-6E8A-4147-A177-3AD203B41FA5}">
                      <a16:colId xmlns:a16="http://schemas.microsoft.com/office/drawing/2014/main" xmlns="" val="2807063110"/>
                    </a:ext>
                  </a:extLst>
                </a:gridCol>
                <a:gridCol w="1677758">
                  <a:extLst>
                    <a:ext uri="{9D8B030D-6E8A-4147-A177-3AD203B41FA5}">
                      <a16:colId xmlns:a16="http://schemas.microsoft.com/office/drawing/2014/main" xmlns="" val="2234668163"/>
                    </a:ext>
                  </a:extLst>
                </a:gridCol>
                <a:gridCol w="1552063">
                  <a:extLst>
                    <a:ext uri="{9D8B030D-6E8A-4147-A177-3AD203B41FA5}">
                      <a16:colId xmlns:a16="http://schemas.microsoft.com/office/drawing/2014/main" xmlns="" val="4003508989"/>
                    </a:ext>
                  </a:extLst>
                </a:gridCol>
                <a:gridCol w="3052208">
                  <a:extLst>
                    <a:ext uri="{9D8B030D-6E8A-4147-A177-3AD203B41FA5}">
                      <a16:colId xmlns:a16="http://schemas.microsoft.com/office/drawing/2014/main" xmlns="" val="957787765"/>
                    </a:ext>
                  </a:extLst>
                </a:gridCol>
              </a:tblGrid>
              <a:tr h="249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Semester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Semester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534912"/>
                  </a:ext>
                </a:extLst>
              </a:tr>
              <a:tr h="498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28/09/2018-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06/10/2018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18/01/2019-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26/01/2019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664242"/>
                  </a:ext>
                </a:extLst>
              </a:tr>
              <a:tr h="498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12/10/2018-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20/10/2018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01/02/2019-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09/02/2019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2288050"/>
                  </a:ext>
                </a:extLst>
              </a:tr>
              <a:tr h="498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26/10/2018-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03/11/2018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15/02/2019-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23/02/2019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5675061"/>
                  </a:ext>
                </a:extLst>
              </a:tr>
              <a:tr h="498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09/11/2018-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17/11/2018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01/03/2019-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09/03/2019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9434110"/>
                  </a:ext>
                </a:extLst>
              </a:tr>
              <a:tr h="498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23/11/2018-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01/12/2018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15/03/2019-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23/03/2019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140501"/>
                  </a:ext>
                </a:extLst>
              </a:tr>
              <a:tr h="498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07/12/2018-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15/12/2018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29/03/2019-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06/04/2019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2072792"/>
                  </a:ext>
                </a:extLst>
              </a:tr>
              <a:tr h="498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Examination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12/01/2019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Examination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29/04/2019-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04/05/2019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512634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311" y="5216071"/>
            <a:ext cx="6357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Note: </a:t>
            </a:r>
          </a:p>
          <a:p>
            <a:r>
              <a:rPr lang="en-GB" sz="1400" dirty="0" smtClean="0"/>
              <a:t>1. Dissertation workshops will take place in Semester 2</a:t>
            </a:r>
          </a:p>
          <a:p>
            <a:r>
              <a:rPr lang="en-GB" sz="1400" dirty="0" smtClean="0"/>
              <a:t>2. Preliminary timetable which may be subject to change.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89932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211"/>
            <a:ext cx="10515600" cy="1785258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/>
              <a:t>Mode of delivery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/>
              <a:t>All classes are in the </a:t>
            </a:r>
            <a:r>
              <a:rPr lang="en-GB" sz="2000" u="sng" dirty="0"/>
              <a:t>evenings and </a:t>
            </a:r>
            <a:r>
              <a:rPr lang="en-GB" sz="2000" u="sng" dirty="0" smtClean="0"/>
              <a:t>weekends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Each module </a:t>
            </a:r>
            <a:r>
              <a:rPr lang="en-GB" sz="2000" dirty="0"/>
              <a:t>is delivered </a:t>
            </a:r>
            <a:r>
              <a:rPr lang="en-GB" sz="2000" dirty="0" smtClean="0"/>
              <a:t>in a two-week period, </a:t>
            </a:r>
            <a:r>
              <a:rPr lang="en-GB" sz="2000" dirty="0"/>
              <a:t>plus online </a:t>
            </a:r>
            <a:r>
              <a:rPr lang="en-GB" sz="2000" dirty="0" smtClean="0"/>
              <a:t>tutorials- it looks like this: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783592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744609"/>
              </p:ext>
            </p:extLst>
          </p:nvPr>
        </p:nvGraphicFramePr>
        <p:xfrm>
          <a:off x="1811384" y="1471748"/>
          <a:ext cx="8443594" cy="3954521"/>
        </p:xfrm>
        <a:graphic>
          <a:graphicData uri="http://schemas.openxmlformats.org/drawingml/2006/table">
            <a:tbl>
              <a:tblPr/>
              <a:tblGrid>
                <a:gridCol w="1060424">
                  <a:extLst>
                    <a:ext uri="{9D8B030D-6E8A-4147-A177-3AD203B41FA5}">
                      <a16:colId xmlns:a16="http://schemas.microsoft.com/office/drawing/2014/main" xmlns="" val="3875765677"/>
                    </a:ext>
                  </a:extLst>
                </a:gridCol>
                <a:gridCol w="1118195">
                  <a:extLst>
                    <a:ext uri="{9D8B030D-6E8A-4147-A177-3AD203B41FA5}">
                      <a16:colId xmlns:a16="http://schemas.microsoft.com/office/drawing/2014/main" xmlns="" val="2027450612"/>
                    </a:ext>
                  </a:extLst>
                </a:gridCol>
                <a:gridCol w="999443">
                  <a:extLst>
                    <a:ext uri="{9D8B030D-6E8A-4147-A177-3AD203B41FA5}">
                      <a16:colId xmlns:a16="http://schemas.microsoft.com/office/drawing/2014/main" xmlns="" val="3405472025"/>
                    </a:ext>
                  </a:extLst>
                </a:gridCol>
                <a:gridCol w="854005">
                  <a:extLst>
                    <a:ext uri="{9D8B030D-6E8A-4147-A177-3AD203B41FA5}">
                      <a16:colId xmlns:a16="http://schemas.microsoft.com/office/drawing/2014/main" xmlns="" val="2618406207"/>
                    </a:ext>
                  </a:extLst>
                </a:gridCol>
                <a:gridCol w="931818">
                  <a:extLst>
                    <a:ext uri="{9D8B030D-6E8A-4147-A177-3AD203B41FA5}">
                      <a16:colId xmlns:a16="http://schemas.microsoft.com/office/drawing/2014/main" xmlns="" val="2815011827"/>
                    </a:ext>
                  </a:extLst>
                </a:gridCol>
                <a:gridCol w="1053737">
                  <a:extLst>
                    <a:ext uri="{9D8B030D-6E8A-4147-A177-3AD203B41FA5}">
                      <a16:colId xmlns:a16="http://schemas.microsoft.com/office/drawing/2014/main" xmlns="" val="438788810"/>
                    </a:ext>
                  </a:extLst>
                </a:gridCol>
                <a:gridCol w="1105988">
                  <a:extLst>
                    <a:ext uri="{9D8B030D-6E8A-4147-A177-3AD203B41FA5}">
                      <a16:colId xmlns:a16="http://schemas.microsoft.com/office/drawing/2014/main" xmlns="" val="1505678876"/>
                    </a:ext>
                  </a:extLst>
                </a:gridCol>
                <a:gridCol w="1319984">
                  <a:extLst>
                    <a:ext uri="{9D8B030D-6E8A-4147-A177-3AD203B41FA5}">
                      <a16:colId xmlns:a16="http://schemas.microsoft.com/office/drawing/2014/main" xmlns="" val="3373044621"/>
                    </a:ext>
                  </a:extLst>
                </a:gridCol>
              </a:tblGrid>
              <a:tr h="407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Tutorial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Sessions 1 &amp;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Sessions 3 &amp;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Session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Session 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Sessions 5 &amp; 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Sessions 7 &amp; 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tutorial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5667041"/>
                  </a:ext>
                </a:extLst>
              </a:tr>
              <a:tr h="25924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 week prior the classroom session starts.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learning activities to get students ready for the block modules.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19.00-22.00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date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 specified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Canvas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Friday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9.30-11.30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14.00-18.00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Saturday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10.00-13.00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14.00-17.00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18.00-22.00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18.00-22.00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Friday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9.30-11.30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14.00-18.00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Saturday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10.00-13.00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14.00-17.00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 week before the assessment deadline due.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session to support students for preparing their assessment.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19.00-22.00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date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 specified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Canvas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5405207"/>
                  </a:ext>
                </a:extLst>
              </a:tr>
              <a:tr h="901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Full-Time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Part-Time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Full-Time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Part-Time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Full-Time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Part-Time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Full-Time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Full-Time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Repeated for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Part-Time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Full-Time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Part-Time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Full-Time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Part-Time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24519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11384" y="5373187"/>
            <a:ext cx="5860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Note: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Induction is on 22</a:t>
            </a:r>
            <a:r>
              <a:rPr lang="en-GB" sz="1200" baseline="30000" dirty="0" smtClean="0"/>
              <a:t>nd</a:t>
            </a:r>
            <a:r>
              <a:rPr lang="en-GB" sz="1200" dirty="0" smtClean="0"/>
              <a:t> September, 23</a:t>
            </a:r>
            <a:r>
              <a:rPr lang="en-GB" sz="1200" baseline="30000" dirty="0" smtClean="0"/>
              <a:t>rd</a:t>
            </a:r>
            <a:r>
              <a:rPr lang="en-GB" sz="1200" dirty="0" smtClean="0"/>
              <a:t> and 24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 September 2018 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Preliminary timetable which may be subject to change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0185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Please get in touch if you have any questions about the programme.</a:t>
            </a:r>
          </a:p>
          <a:p>
            <a:r>
              <a:rPr lang="en-GB" dirty="0" smtClean="0"/>
              <a:t>M.liao@bham.ac.uk</a:t>
            </a:r>
          </a:p>
        </p:txBody>
      </p:sp>
    </p:spTree>
    <p:extLst>
      <p:ext uri="{BB962C8B-B14F-4D97-AF65-F5344CB8AC3E}">
        <p14:creationId xmlns:p14="http://schemas.microsoft.com/office/powerpoint/2010/main" val="1924845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448</Words>
  <Application>Microsoft Office PowerPoint</Application>
  <PresentationFormat>Custom</PresentationFormat>
  <Paragraphs>162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MSc International Business </vt:lpstr>
      <vt:lpstr>What will you learn?</vt:lpstr>
      <vt:lpstr>PowerPoint Presentation</vt:lpstr>
      <vt:lpstr>Timetable for classes &amp; examinations 2018-2019</vt:lpstr>
      <vt:lpstr>Mode of delivery All classes are in the evenings and weekends Each module is delivered in a two-week period, plus online tutorials- it looks like this: </vt:lpstr>
      <vt:lpstr>Thank you </vt:lpstr>
    </vt:vector>
  </TitlesOfParts>
  <Company>UoB IT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Evans (External Relations)</dc:creator>
  <cp:lastModifiedBy>Baljinder Panesar</cp:lastModifiedBy>
  <cp:revision>21</cp:revision>
  <cp:lastPrinted>2018-07-22T11:33:24Z</cp:lastPrinted>
  <dcterms:created xsi:type="dcterms:W3CDTF">2018-06-21T13:58:46Z</dcterms:created>
  <dcterms:modified xsi:type="dcterms:W3CDTF">2018-07-23T13:27:03Z</dcterms:modified>
</cp:coreProperties>
</file>