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27/04/2015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27/04/2015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5659" y="1023202"/>
            <a:ext cx="7685590" cy="544617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3400" b="1" dirty="0" smtClean="0">
                <a:solidFill>
                  <a:schemeClr val="tx1"/>
                </a:solidFill>
              </a:rPr>
              <a:t>COMREC Mid Term Review</a:t>
            </a:r>
          </a:p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24</a:t>
            </a:r>
            <a:r>
              <a:rPr lang="en-US" sz="3400" baseline="30000" dirty="0" smtClean="0">
                <a:solidFill>
                  <a:schemeClr val="tx1"/>
                </a:solidFill>
              </a:rPr>
              <a:t>th</a:t>
            </a:r>
            <a:r>
              <a:rPr lang="en-US" sz="3400" dirty="0" smtClean="0">
                <a:solidFill>
                  <a:schemeClr val="tx1"/>
                </a:solidFill>
              </a:rPr>
              <a:t> November 2015, Brussels </a:t>
            </a:r>
          </a:p>
          <a:p>
            <a:pPr algn="ctr"/>
            <a:endParaRPr lang="en-US" sz="3400" dirty="0" smtClean="0">
              <a:solidFill>
                <a:schemeClr val="tx1"/>
              </a:solidFill>
            </a:endParaRPr>
          </a:p>
          <a:p>
            <a:pPr algn="ctr"/>
            <a:r>
              <a:rPr lang="en-US" sz="3400" b="1" dirty="0" smtClean="0">
                <a:solidFill>
                  <a:srgbClr val="FF6600"/>
                </a:solidFill>
              </a:rPr>
              <a:t>Requirements</a:t>
            </a:r>
          </a:p>
          <a:p>
            <a:pPr algn="ctr"/>
            <a:endParaRPr lang="en-US" sz="3400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Mid Term Report to be submitted to EU by </a:t>
            </a:r>
            <a:r>
              <a:rPr lang="en-US" sz="2900" b="1" dirty="0" smtClean="0">
                <a:solidFill>
                  <a:srgbClr val="FF6600"/>
                </a:solidFill>
              </a:rPr>
              <a:t>16</a:t>
            </a:r>
            <a:r>
              <a:rPr lang="en-US" sz="2900" b="1" baseline="30000" dirty="0" smtClean="0">
                <a:solidFill>
                  <a:srgbClr val="FF6600"/>
                </a:solidFill>
              </a:rPr>
              <a:t>th</a:t>
            </a:r>
            <a:r>
              <a:rPr lang="en-US" sz="2900" b="1" dirty="0" smtClean="0">
                <a:solidFill>
                  <a:srgbClr val="FF6600"/>
                </a:solidFill>
              </a:rPr>
              <a:t> October</a:t>
            </a:r>
            <a:endParaRPr lang="en-US" sz="29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en-US" sz="29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Partner progress reports emailed to Rachael by </a:t>
            </a:r>
            <a:r>
              <a:rPr lang="en-US" sz="2900" b="1" dirty="0" smtClean="0">
                <a:solidFill>
                  <a:srgbClr val="FF6600"/>
                </a:solidFill>
              </a:rPr>
              <a:t>2</a:t>
            </a:r>
            <a:r>
              <a:rPr lang="en-US" sz="2900" b="1" baseline="30000" dirty="0" smtClean="0">
                <a:solidFill>
                  <a:srgbClr val="FF6600"/>
                </a:solidFill>
              </a:rPr>
              <a:t>nd</a:t>
            </a:r>
            <a:r>
              <a:rPr lang="en-US" sz="2900" b="1" dirty="0" smtClean="0">
                <a:solidFill>
                  <a:srgbClr val="FF6600"/>
                </a:solidFill>
              </a:rPr>
              <a:t> October</a:t>
            </a:r>
            <a:endParaRPr lang="en-US" sz="29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en-US" sz="29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Partner Form C’s completed on SESAM by </a:t>
            </a:r>
            <a:r>
              <a:rPr lang="en-US" sz="2900" b="1" dirty="0" smtClean="0">
                <a:solidFill>
                  <a:srgbClr val="FF6600"/>
                </a:solidFill>
              </a:rPr>
              <a:t>2</a:t>
            </a:r>
            <a:r>
              <a:rPr lang="en-US" sz="2900" b="1" baseline="30000" dirty="0" smtClean="0">
                <a:solidFill>
                  <a:srgbClr val="FF6600"/>
                </a:solidFill>
              </a:rPr>
              <a:t>nd</a:t>
            </a:r>
            <a:r>
              <a:rPr lang="en-US" sz="2900" b="1" dirty="0" smtClean="0">
                <a:solidFill>
                  <a:srgbClr val="FF6600"/>
                </a:solidFill>
              </a:rPr>
              <a:t> October</a:t>
            </a:r>
            <a:endParaRPr lang="en-US" sz="29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en-US" sz="29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ESR Questionnaires emailed to Rachael by </a:t>
            </a:r>
            <a:r>
              <a:rPr lang="en-US" sz="2900" b="1" dirty="0" smtClean="0">
                <a:solidFill>
                  <a:srgbClr val="FF6600"/>
                </a:solidFill>
              </a:rPr>
              <a:t>16</a:t>
            </a:r>
            <a:r>
              <a:rPr lang="en-US" sz="2900" b="1" baseline="30000" dirty="0" smtClean="0">
                <a:solidFill>
                  <a:srgbClr val="FF6600"/>
                </a:solidFill>
              </a:rPr>
              <a:t>th</a:t>
            </a:r>
            <a:r>
              <a:rPr lang="en-US" sz="2900" b="1" dirty="0" smtClean="0">
                <a:solidFill>
                  <a:srgbClr val="FF6600"/>
                </a:solidFill>
              </a:rPr>
              <a:t> October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	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188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5659" y="1023203"/>
            <a:ext cx="7275515" cy="4731761"/>
          </a:xfrm>
        </p:spPr>
        <p:txBody>
          <a:bodyPr>
            <a:normAutofit/>
          </a:bodyPr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US" sz="26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6600"/>
                </a:solidFill>
              </a:rPr>
              <a:t>Milestones &amp; Deliverables for the period </a:t>
            </a:r>
          </a:p>
          <a:p>
            <a:pPr algn="ctr"/>
            <a:endParaRPr lang="en-GB" sz="2400" i="1" dirty="0" smtClean="0">
              <a:solidFill>
                <a:srgbClr val="000000"/>
              </a:solidFill>
            </a:endParaRPr>
          </a:p>
          <a:p>
            <a:pPr algn="ctr"/>
            <a:r>
              <a:rPr lang="en-GB" sz="2400" i="1" u="sng" dirty="0" smtClean="0">
                <a:solidFill>
                  <a:srgbClr val="000000"/>
                </a:solidFill>
              </a:rPr>
              <a:t>Training</a:t>
            </a:r>
            <a:r>
              <a:rPr lang="en-GB" sz="2400" i="1" u="sng" dirty="0">
                <a:solidFill>
                  <a:srgbClr val="000000"/>
                </a:solidFill>
              </a:rPr>
              <a:t>/Dissemination and Outreach-related</a:t>
            </a:r>
            <a:r>
              <a:rPr lang="en-GB" sz="2400" u="sng" dirty="0">
                <a:solidFill>
                  <a:srgbClr val="000000"/>
                </a:solidFill>
              </a:rPr>
              <a:t> </a:t>
            </a:r>
            <a:endParaRPr lang="en-US" sz="2400" u="sng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ESR-Schools/Open days outreach activities </a:t>
            </a:r>
            <a:r>
              <a:rPr lang="en-GB" sz="2000" b="1" dirty="0">
                <a:solidFill>
                  <a:srgbClr val="FF6600"/>
                </a:solidFill>
              </a:rPr>
              <a:t>(months 12-42</a:t>
            </a:r>
            <a:r>
              <a:rPr lang="en-GB" sz="2000" b="1" dirty="0" smtClean="0">
                <a:solidFill>
                  <a:srgbClr val="FF6600"/>
                </a:solidFill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GB" sz="2000" b="1" dirty="0">
              <a:solidFill>
                <a:srgbClr val="FF66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000000"/>
                </a:solidFill>
              </a:rPr>
              <a:t>School Information pack </a:t>
            </a:r>
            <a:r>
              <a:rPr lang="en-GB" sz="2000" b="1" dirty="0">
                <a:solidFill>
                  <a:srgbClr val="FF6600"/>
                </a:solidFill>
              </a:rPr>
              <a:t>(month 18)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8624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5659" y="1023203"/>
            <a:ext cx="7275515" cy="473176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24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FF6600"/>
                </a:solidFill>
              </a:rPr>
              <a:t>International </a:t>
            </a:r>
            <a:r>
              <a:rPr lang="en-GB" sz="2400" b="1" dirty="0">
                <a:solidFill>
                  <a:srgbClr val="FF6600"/>
                </a:solidFill>
              </a:rPr>
              <a:t>meetings for ESRs </a:t>
            </a:r>
            <a:endParaRPr lang="en-GB" sz="2400" b="1" dirty="0" smtClean="0">
              <a:solidFill>
                <a:srgbClr val="FF6600"/>
              </a:solidFill>
            </a:endParaRPr>
          </a:p>
          <a:p>
            <a:endParaRPr lang="en-GB" sz="2400" i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ESRs to </a:t>
            </a:r>
            <a:r>
              <a:rPr lang="en-GB" dirty="0">
                <a:solidFill>
                  <a:schemeClr val="tx1"/>
                </a:solidFill>
              </a:rPr>
              <a:t>present and discuss their results at the leading international meetings that are relevant to the COMREC programme. </a:t>
            </a:r>
            <a:endParaRPr lang="en-GB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342900" indent="-342900" algn="just"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These </a:t>
            </a:r>
            <a:r>
              <a:rPr lang="en-GB" dirty="0">
                <a:solidFill>
                  <a:schemeClr val="tx1"/>
                </a:solidFill>
              </a:rPr>
              <a:t>include the biannual Gordon Research Conference on Meiosis, EMBO Conference Series on Meiosis, EMBO Genome Maintenance Mechanisms in Plants and the annual Plant and Animal Genome Conference. </a:t>
            </a:r>
            <a:endParaRPr lang="en-GB" dirty="0" smtClean="0">
              <a:solidFill>
                <a:schemeClr val="tx1"/>
              </a:solidFill>
            </a:endParaRPr>
          </a:p>
          <a:p>
            <a:pPr algn="just"/>
            <a:endParaRPr lang="en-GB" dirty="0">
              <a:solidFill>
                <a:schemeClr val="tx1"/>
              </a:solidFill>
            </a:endParaRPr>
          </a:p>
          <a:p>
            <a:pPr marL="342900" indent="-342900" algn="just">
              <a:buFont typeface="Arial"/>
              <a:buChar char="•"/>
            </a:pPr>
            <a:r>
              <a:rPr lang="en-GB" b="1" u="sng" dirty="0" smtClean="0">
                <a:solidFill>
                  <a:srgbClr val="FF6600"/>
                </a:solidFill>
              </a:rPr>
              <a:t>Each </a:t>
            </a:r>
            <a:r>
              <a:rPr lang="en-GB" b="1" u="sng" dirty="0">
                <a:solidFill>
                  <a:srgbClr val="FF6600"/>
                </a:solidFill>
              </a:rPr>
              <a:t>ESR will participate in at least two </a:t>
            </a:r>
            <a:r>
              <a:rPr lang="en-GB" b="1" u="sng" dirty="0" smtClean="0">
                <a:solidFill>
                  <a:srgbClr val="FF6600"/>
                </a:solidFill>
              </a:rPr>
              <a:t>meetings</a:t>
            </a:r>
            <a:r>
              <a:rPr lang="en-GB" b="1" u="sng" dirty="0">
                <a:solidFill>
                  <a:srgbClr val="FF6600"/>
                </a:solidFill>
              </a:rPr>
              <a:t>. 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9231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5659" y="1023203"/>
            <a:ext cx="7275515" cy="473176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24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2600" b="1" dirty="0">
                <a:solidFill>
                  <a:srgbClr val="FF6600"/>
                </a:solidFill>
              </a:rPr>
              <a:t>Outreach activities</a:t>
            </a:r>
            <a:endParaRPr lang="en-GB" sz="2600" dirty="0">
              <a:solidFill>
                <a:srgbClr val="FF6600"/>
              </a:solidFill>
            </a:endParaRPr>
          </a:p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Marie </a:t>
            </a:r>
            <a:r>
              <a:rPr lang="en-GB" dirty="0">
                <a:solidFill>
                  <a:schemeClr val="tx1"/>
                </a:solidFill>
              </a:rPr>
              <a:t>Curie Ambassadors 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ESRs to jointly </a:t>
            </a:r>
            <a:r>
              <a:rPr lang="en-GB" sz="2000" dirty="0">
                <a:solidFill>
                  <a:schemeClr val="tx1"/>
                </a:solidFill>
              </a:rPr>
              <a:t>produce and distribute an</a:t>
            </a:r>
            <a:r>
              <a:rPr lang="en-GB" sz="2000" b="1" i="1" dirty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information pack for schools </a:t>
            </a:r>
            <a:r>
              <a:rPr lang="en-GB" sz="2000" b="1" dirty="0" smtClean="0">
                <a:solidFill>
                  <a:srgbClr val="FF6600"/>
                </a:solidFill>
              </a:rPr>
              <a:t>(month 18) </a:t>
            </a:r>
            <a:r>
              <a:rPr lang="en-GB" sz="2000" dirty="0" smtClean="0">
                <a:solidFill>
                  <a:schemeClr val="tx1"/>
                </a:solidFill>
              </a:rPr>
              <a:t>explaining </a:t>
            </a:r>
            <a:r>
              <a:rPr lang="en-GB" sz="2000" dirty="0">
                <a:solidFill>
                  <a:schemeClr val="tx1"/>
                </a:solidFill>
              </a:rPr>
              <a:t>the role of meiosis research and plant breeding in delivering Food Security for the 21</a:t>
            </a:r>
            <a:r>
              <a:rPr lang="en-GB" sz="2000" baseline="30000" dirty="0">
                <a:solidFill>
                  <a:schemeClr val="tx1"/>
                </a:solidFill>
              </a:rPr>
              <a:t>st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Century. </a:t>
            </a:r>
          </a:p>
          <a:p>
            <a:pPr marL="342900" indent="-342900">
              <a:buFont typeface="Arial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Coupled </a:t>
            </a:r>
            <a:r>
              <a:rPr lang="en-GB" sz="2000" dirty="0">
                <a:solidFill>
                  <a:schemeClr val="tx1"/>
                </a:solidFill>
              </a:rPr>
              <a:t>with this ESRs will participate in school visits and university public open days. 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691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5659" y="1023203"/>
            <a:ext cx="7275515" cy="4731761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24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FF6600"/>
                </a:solidFill>
              </a:rPr>
              <a:t>ESR 6 month progress reports</a:t>
            </a:r>
            <a:endParaRPr lang="en-GB" sz="2400" dirty="0" smtClean="0">
              <a:solidFill>
                <a:srgbClr val="FF6600"/>
              </a:solidFill>
            </a:endParaRPr>
          </a:p>
          <a:p>
            <a:pPr marL="342900" indent="-342900" algn="ctr">
              <a:buFont typeface="Arial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ESRs to </a:t>
            </a:r>
            <a:r>
              <a:rPr lang="en-GB" sz="2000" dirty="0">
                <a:solidFill>
                  <a:schemeClr val="tx1"/>
                </a:solidFill>
              </a:rPr>
              <a:t>present a review of their research work at </a:t>
            </a: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>6</a:t>
            </a:r>
            <a:r>
              <a:rPr lang="en-GB" sz="2000" dirty="0">
                <a:solidFill>
                  <a:schemeClr val="tx1"/>
                </a:solidFill>
              </a:rPr>
              <a:t>-monthly project meetings with their </a:t>
            </a:r>
            <a:r>
              <a:rPr lang="en-GB" sz="2000" dirty="0" smtClean="0">
                <a:solidFill>
                  <a:schemeClr val="tx1"/>
                </a:solidFill>
              </a:rPr>
              <a:t>supervisors. </a:t>
            </a:r>
          </a:p>
          <a:p>
            <a:pPr marL="342900" indent="-342900">
              <a:buFont typeface="Arial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Any </a:t>
            </a:r>
            <a:r>
              <a:rPr lang="en-GB" sz="2000" dirty="0">
                <a:solidFill>
                  <a:schemeClr val="tx1"/>
                </a:solidFill>
              </a:rPr>
              <a:t>additional training requirements </a:t>
            </a:r>
            <a:r>
              <a:rPr lang="en-GB" sz="2000" dirty="0" smtClean="0">
                <a:solidFill>
                  <a:schemeClr val="tx1"/>
                </a:solidFill>
              </a:rPr>
              <a:t>to be identified and reported in ESR 6 month progress report. </a:t>
            </a:r>
          </a:p>
          <a:p>
            <a:pPr marL="342900" indent="-342900">
              <a:buFont typeface="Arial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6 month progress reports to be emailed to Rachael.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5070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0149" y="904134"/>
            <a:ext cx="7659133" cy="473176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1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31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3100" b="1" dirty="0" smtClean="0">
                <a:solidFill>
                  <a:srgbClr val="FF6600"/>
                </a:solidFill>
              </a:rPr>
              <a:t>Secondments</a:t>
            </a:r>
            <a:endParaRPr lang="en-GB" sz="3100" dirty="0" smtClean="0">
              <a:solidFill>
                <a:srgbClr val="FF6600"/>
              </a:solidFill>
            </a:endParaRPr>
          </a:p>
          <a:p>
            <a:pPr algn="ctr"/>
            <a:endParaRPr lang="en-GB" sz="24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Secondments</a:t>
            </a:r>
            <a:r>
              <a:rPr lang="en-US" sz="2400" dirty="0">
                <a:solidFill>
                  <a:schemeClr val="tx1"/>
                </a:solidFill>
              </a:rPr>
              <a:t> are not optional and are an essential part of your training </a:t>
            </a:r>
            <a:r>
              <a:rPr lang="en-US" sz="2400" dirty="0" err="1">
                <a:solidFill>
                  <a:schemeClr val="tx1"/>
                </a:solidFill>
              </a:rPr>
              <a:t>programme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Arial"/>
              <a:buChar char="•"/>
            </a:pPr>
            <a:endParaRPr lang="en-GB" sz="2400" b="1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Secondment</a:t>
            </a:r>
            <a:r>
              <a:rPr lang="en-US" sz="2400" dirty="0">
                <a:solidFill>
                  <a:schemeClr val="tx1"/>
                </a:solidFill>
              </a:rPr>
              <a:t> progress and plans will be reported at the mid-term review.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All ESRs to make </a:t>
            </a:r>
            <a:r>
              <a:rPr lang="en-US" sz="2400" dirty="0">
                <a:solidFill>
                  <a:schemeClr val="tx1"/>
                </a:solidFill>
              </a:rPr>
              <a:t>arrangements for any </a:t>
            </a:r>
            <a:r>
              <a:rPr lang="en-US" sz="2400" dirty="0" err="1">
                <a:solidFill>
                  <a:schemeClr val="tx1"/>
                </a:solidFill>
              </a:rPr>
              <a:t>secondments</a:t>
            </a:r>
            <a:r>
              <a:rPr lang="en-US" sz="2400" dirty="0">
                <a:solidFill>
                  <a:schemeClr val="tx1"/>
                </a:solidFill>
              </a:rPr>
              <a:t> that are associated with your </a:t>
            </a:r>
            <a:r>
              <a:rPr lang="en-US" sz="2400" dirty="0" smtClean="0">
                <a:solidFill>
                  <a:schemeClr val="tx1"/>
                </a:solidFill>
              </a:rPr>
              <a:t>projects and notify Rachael of the date(s).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Details </a:t>
            </a:r>
            <a:r>
              <a:rPr lang="en-US" sz="2400" dirty="0">
                <a:solidFill>
                  <a:schemeClr val="tx1"/>
                </a:solidFill>
              </a:rPr>
              <a:t>of your </a:t>
            </a:r>
            <a:r>
              <a:rPr lang="en-US" sz="2400" dirty="0" err="1">
                <a:solidFill>
                  <a:schemeClr val="tx1"/>
                </a:solidFill>
              </a:rPr>
              <a:t>secondments</a:t>
            </a:r>
            <a:r>
              <a:rPr lang="en-US" sz="2400" dirty="0">
                <a:solidFill>
                  <a:schemeClr val="tx1"/>
                </a:solidFill>
              </a:rPr>
              <a:t> can be </a:t>
            </a:r>
            <a:r>
              <a:rPr lang="en-US" sz="2400" dirty="0" smtClean="0">
                <a:solidFill>
                  <a:schemeClr val="tx1"/>
                </a:solidFill>
              </a:rPr>
              <a:t>found </a:t>
            </a:r>
            <a:r>
              <a:rPr lang="en-US" sz="2400" dirty="0">
                <a:solidFill>
                  <a:schemeClr val="tx1"/>
                </a:solidFill>
              </a:rPr>
              <a:t>in the project proposal Annex 1.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150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55585" y="758606"/>
            <a:ext cx="8399913" cy="575045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1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31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3100" b="1" dirty="0" smtClean="0">
                <a:solidFill>
                  <a:srgbClr val="FF6600"/>
                </a:solidFill>
              </a:rPr>
              <a:t>Review of Year 1</a:t>
            </a:r>
            <a:endParaRPr lang="en-GB" sz="3100" dirty="0" smtClean="0">
              <a:solidFill>
                <a:srgbClr val="FF6600"/>
              </a:solidFill>
            </a:endParaRPr>
          </a:p>
          <a:p>
            <a:pPr algn="ctr">
              <a:lnSpc>
                <a:spcPct val="130000"/>
              </a:lnSpc>
            </a:pPr>
            <a:endParaRPr lang="en-GB" sz="23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en-US" sz="2300" dirty="0">
                <a:solidFill>
                  <a:schemeClr val="tx1"/>
                </a:solidFill>
              </a:rPr>
              <a:t>All ESRs </a:t>
            </a:r>
            <a:r>
              <a:rPr lang="en-US" sz="2300" dirty="0" smtClean="0">
                <a:solidFill>
                  <a:schemeClr val="tx1"/>
                </a:solidFill>
              </a:rPr>
              <a:t>successfully </a:t>
            </a:r>
            <a:r>
              <a:rPr lang="en-US" sz="2300" dirty="0">
                <a:solidFill>
                  <a:schemeClr val="tx1"/>
                </a:solidFill>
              </a:rPr>
              <a:t>appointed </a:t>
            </a:r>
            <a:r>
              <a:rPr lang="en-US" sz="2300" dirty="0" smtClean="0">
                <a:solidFill>
                  <a:schemeClr val="tx1"/>
                </a:solidFill>
              </a:rPr>
              <a:t>and </a:t>
            </a:r>
            <a:r>
              <a:rPr lang="en-US" sz="2300" dirty="0">
                <a:solidFill>
                  <a:schemeClr val="tx1"/>
                </a:solidFill>
              </a:rPr>
              <a:t>have formed a strong ESR –led self-supporting network making good use of social networking media.</a:t>
            </a:r>
            <a:endParaRPr lang="en-GB" sz="23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en-GB" sz="2300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en-US" sz="2300" dirty="0" err="1">
                <a:solidFill>
                  <a:schemeClr val="tx1"/>
                </a:solidFill>
              </a:rPr>
              <a:t>Dr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Wojtek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Pawlowski</a:t>
            </a:r>
            <a:r>
              <a:rPr lang="en-US" sz="2300" dirty="0">
                <a:solidFill>
                  <a:schemeClr val="tx1"/>
                </a:solidFill>
              </a:rPr>
              <a:t>, Associate Professor of Plant Genetics at Cornell University </a:t>
            </a:r>
            <a:r>
              <a:rPr lang="en-US" sz="2300" dirty="0" smtClean="0">
                <a:solidFill>
                  <a:schemeClr val="tx1"/>
                </a:solidFill>
              </a:rPr>
              <a:t>appointed </a:t>
            </a:r>
            <a:r>
              <a:rPr lang="en-US" sz="2300" dirty="0">
                <a:solidFill>
                  <a:schemeClr val="tx1"/>
                </a:solidFill>
              </a:rPr>
              <a:t>as Chairperson of the COMREC Advisory Board in June 2014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en-GB" sz="23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en-US" sz="2300" dirty="0" smtClean="0">
                <a:solidFill>
                  <a:schemeClr val="tx1"/>
                </a:solidFill>
              </a:rPr>
              <a:t>Consortium </a:t>
            </a:r>
            <a:r>
              <a:rPr lang="en-US" sz="2300" dirty="0">
                <a:solidFill>
                  <a:schemeClr val="tx1"/>
                </a:solidFill>
              </a:rPr>
              <a:t>partners, Professor Charles White (CNRS), </a:t>
            </a:r>
            <a:r>
              <a:rPr lang="en-US" sz="2300" dirty="0" err="1">
                <a:solidFill>
                  <a:schemeClr val="tx1"/>
                </a:solidFill>
              </a:rPr>
              <a:t>Dr</a:t>
            </a:r>
            <a:r>
              <a:rPr lang="en-US" sz="2300" dirty="0">
                <a:solidFill>
                  <a:schemeClr val="tx1"/>
                </a:solidFill>
              </a:rPr>
              <a:t> Andreas </a:t>
            </a:r>
            <a:r>
              <a:rPr lang="en-US" sz="2300" dirty="0" err="1">
                <a:solidFill>
                  <a:schemeClr val="tx1"/>
                </a:solidFill>
              </a:rPr>
              <a:t>Houben</a:t>
            </a:r>
            <a:r>
              <a:rPr lang="en-US" sz="2300" dirty="0">
                <a:solidFill>
                  <a:schemeClr val="tx1"/>
                </a:solidFill>
              </a:rPr>
              <a:t> (IPK) and </a:t>
            </a:r>
            <a:r>
              <a:rPr lang="en-US" sz="2300" dirty="0" err="1">
                <a:solidFill>
                  <a:schemeClr val="tx1"/>
                </a:solidFill>
              </a:rPr>
              <a:t>Dr</a:t>
            </a:r>
            <a:r>
              <a:rPr lang="en-US" sz="2300" dirty="0">
                <a:solidFill>
                  <a:schemeClr val="tx1"/>
                </a:solidFill>
              </a:rPr>
              <a:t> Peter </a:t>
            </a:r>
            <a:r>
              <a:rPr lang="en-US" sz="2300" dirty="0" err="1">
                <a:solidFill>
                  <a:schemeClr val="tx1"/>
                </a:solidFill>
              </a:rPr>
              <a:t>Schloegelhofer</a:t>
            </a:r>
            <a:r>
              <a:rPr lang="en-US" sz="2300" dirty="0">
                <a:solidFill>
                  <a:schemeClr val="tx1"/>
                </a:solidFill>
              </a:rPr>
              <a:t> (UNIVIE) </a:t>
            </a:r>
            <a:r>
              <a:rPr lang="en-US" sz="2300" dirty="0" smtClean="0">
                <a:solidFill>
                  <a:schemeClr val="tx1"/>
                </a:solidFill>
              </a:rPr>
              <a:t>appointed </a:t>
            </a:r>
            <a:r>
              <a:rPr lang="en-US" sz="2300" dirty="0">
                <a:solidFill>
                  <a:schemeClr val="tx1"/>
                </a:solidFill>
              </a:rPr>
              <a:t>to the COMREC Training Committee </a:t>
            </a:r>
            <a:r>
              <a:rPr lang="en-US" sz="2300" dirty="0" smtClean="0">
                <a:solidFill>
                  <a:schemeClr val="tx1"/>
                </a:solidFill>
              </a:rPr>
              <a:t>in conjunction with Professor Chris Franklin and </a:t>
            </a:r>
            <a:r>
              <a:rPr lang="en-US" sz="2300" dirty="0" err="1" smtClean="0">
                <a:solidFill>
                  <a:schemeClr val="tx1"/>
                </a:solidFill>
              </a:rPr>
              <a:t>Dr</a:t>
            </a:r>
            <a:r>
              <a:rPr lang="en-US" sz="2300" dirty="0" smtClean="0">
                <a:solidFill>
                  <a:schemeClr val="tx1"/>
                </a:solidFill>
              </a:rPr>
              <a:t> Sue Armstrong </a:t>
            </a:r>
            <a:r>
              <a:rPr lang="en-US" sz="2300" dirty="0">
                <a:solidFill>
                  <a:schemeClr val="tx1"/>
                </a:solidFill>
              </a:rPr>
              <a:t>of </a:t>
            </a:r>
            <a:r>
              <a:rPr lang="en-US" sz="2300" dirty="0" err="1">
                <a:solidFill>
                  <a:schemeClr val="tx1"/>
                </a:solidFill>
              </a:rPr>
              <a:t>UoB</a:t>
            </a:r>
            <a:r>
              <a:rPr lang="en-US" sz="2300" dirty="0">
                <a:solidFill>
                  <a:schemeClr val="tx1"/>
                </a:solidFill>
              </a:rPr>
              <a:t>. </a:t>
            </a:r>
            <a:endParaRPr lang="en-US" sz="2300" dirty="0" smtClean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502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76216" y="758606"/>
            <a:ext cx="8479282" cy="5750458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 smtClean="0">
                <a:solidFill>
                  <a:schemeClr val="tx1"/>
                </a:solidFill>
              </a:rPr>
              <a:t>COMREC</a:t>
            </a:r>
          </a:p>
          <a:p>
            <a:pPr algn="ctr"/>
            <a:endParaRPr lang="en-GB" sz="3100" i="1" dirty="0" smtClean="0">
              <a:solidFill>
                <a:schemeClr val="tx1"/>
              </a:solidFill>
            </a:endParaRPr>
          </a:p>
          <a:p>
            <a:pPr algn="ctr"/>
            <a:r>
              <a:rPr lang="en-GB" sz="3100" b="1" dirty="0" smtClean="0">
                <a:solidFill>
                  <a:srgbClr val="FF6600"/>
                </a:solidFill>
              </a:rPr>
              <a:t>Review of Year 1</a:t>
            </a:r>
            <a:endParaRPr lang="en-GB" sz="3100" dirty="0" smtClean="0">
              <a:solidFill>
                <a:srgbClr val="FF6600"/>
              </a:solidFill>
            </a:endParaRPr>
          </a:p>
          <a:p>
            <a:pPr algn="ctr">
              <a:lnSpc>
                <a:spcPct val="130000"/>
              </a:lnSpc>
            </a:pPr>
            <a:endParaRPr lang="en-GB" sz="2300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Partner </a:t>
            </a:r>
            <a:r>
              <a:rPr lang="en-US" sz="1900" dirty="0">
                <a:solidFill>
                  <a:srgbClr val="000000"/>
                </a:solidFill>
              </a:rPr>
              <a:t>11 (</a:t>
            </a:r>
            <a:r>
              <a:rPr lang="en-US" sz="1900" dirty="0" err="1">
                <a:solidFill>
                  <a:srgbClr val="000000"/>
                </a:solidFill>
              </a:rPr>
              <a:t>UoW</a:t>
            </a:r>
            <a:r>
              <a:rPr lang="en-US" sz="1900" dirty="0">
                <a:solidFill>
                  <a:srgbClr val="000000"/>
                </a:solidFill>
              </a:rPr>
              <a:t>) </a:t>
            </a:r>
            <a:r>
              <a:rPr lang="en-US" sz="1900" dirty="0" smtClean="0">
                <a:solidFill>
                  <a:srgbClr val="000000"/>
                </a:solidFill>
              </a:rPr>
              <a:t>held the </a:t>
            </a:r>
            <a:r>
              <a:rPr lang="en-US" sz="1900" dirty="0">
                <a:solidFill>
                  <a:srgbClr val="000000"/>
                </a:solidFill>
              </a:rPr>
              <a:t>bioinformatics workshop at </a:t>
            </a:r>
            <a:r>
              <a:rPr lang="en-US" sz="1900" dirty="0" err="1">
                <a:solidFill>
                  <a:srgbClr val="000000"/>
                </a:solidFill>
              </a:rPr>
              <a:t>Wageningen</a:t>
            </a:r>
            <a:r>
              <a:rPr lang="en-US" sz="1900" dirty="0">
                <a:solidFill>
                  <a:srgbClr val="000000"/>
                </a:solidFill>
              </a:rPr>
              <a:t> University </a:t>
            </a:r>
            <a:r>
              <a:rPr lang="en-US" sz="1900" dirty="0" smtClean="0">
                <a:solidFill>
                  <a:srgbClr val="000000"/>
                </a:solidFill>
              </a:rPr>
              <a:t>on </a:t>
            </a:r>
            <a:r>
              <a:rPr lang="en-US" sz="1900" dirty="0">
                <a:solidFill>
                  <a:srgbClr val="000000"/>
                </a:solidFill>
              </a:rPr>
              <a:t>the 4th, 5th and 6th of February 2015.</a:t>
            </a:r>
            <a:r>
              <a:rPr lang="en-GB" sz="1900" dirty="0">
                <a:solidFill>
                  <a:srgbClr val="000000"/>
                </a:solidFill>
              </a:rPr>
              <a:t> </a:t>
            </a:r>
            <a:endParaRPr lang="en-GB" sz="1900" dirty="0" smtClean="0">
              <a:solidFill>
                <a:srgbClr val="000000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en-GB" sz="1900" b="1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Highly successful outreach event “</a:t>
            </a:r>
            <a:r>
              <a:rPr lang="en-US" sz="1900" dirty="0">
                <a:solidFill>
                  <a:srgbClr val="000000"/>
                </a:solidFill>
              </a:rPr>
              <a:t>meet the scientist” </a:t>
            </a:r>
            <a:r>
              <a:rPr lang="en-US" sz="1900" dirty="0" smtClean="0">
                <a:solidFill>
                  <a:srgbClr val="000000"/>
                </a:solidFill>
              </a:rPr>
              <a:t>was held in </a:t>
            </a:r>
            <a:r>
              <a:rPr lang="en-US" sz="1900" dirty="0">
                <a:solidFill>
                  <a:srgbClr val="000000"/>
                </a:solidFill>
              </a:rPr>
              <a:t>February 2015 at the </a:t>
            </a:r>
            <a:r>
              <a:rPr lang="en-US" sz="1900" dirty="0" err="1">
                <a:solidFill>
                  <a:srgbClr val="000000"/>
                </a:solidFill>
              </a:rPr>
              <a:t>Thinktank</a:t>
            </a:r>
            <a:r>
              <a:rPr lang="en-US" sz="1900" dirty="0">
                <a:solidFill>
                  <a:srgbClr val="000000"/>
                </a:solidFill>
              </a:rPr>
              <a:t> Birmingham Science </a:t>
            </a:r>
            <a:r>
              <a:rPr lang="en-US" sz="1900" dirty="0" smtClean="0">
                <a:solidFill>
                  <a:srgbClr val="000000"/>
                </a:solidFill>
              </a:rPr>
              <a:t>Museum, associated </a:t>
            </a:r>
            <a:r>
              <a:rPr lang="en-US" sz="1900" dirty="0">
                <a:solidFill>
                  <a:srgbClr val="000000"/>
                </a:solidFill>
              </a:rPr>
              <a:t>with Birmingham Museums. </a:t>
            </a:r>
            <a:endParaRPr lang="en-GB" sz="19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272" y="295565"/>
            <a:ext cx="1315113" cy="11200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50376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314</TotalTime>
  <Words>397</Words>
  <Application>Microsoft Macintosh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Birmingham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Batchelor</dc:creator>
  <cp:lastModifiedBy>Rachael Batchelor</cp:lastModifiedBy>
  <cp:revision>17</cp:revision>
  <dcterms:created xsi:type="dcterms:W3CDTF">2015-04-19T16:42:27Z</dcterms:created>
  <dcterms:modified xsi:type="dcterms:W3CDTF">2015-04-27T16:39:03Z</dcterms:modified>
</cp:coreProperties>
</file>